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4"/>
  </p:notesMasterIdLst>
  <p:sldIdLst>
    <p:sldId id="279" r:id="rId2"/>
    <p:sldId id="256" r:id="rId3"/>
    <p:sldId id="258" r:id="rId4"/>
    <p:sldId id="259" r:id="rId5"/>
    <p:sldId id="260" r:id="rId6"/>
    <p:sldId id="261" r:id="rId7"/>
    <p:sldId id="262"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3" autoAdjust="0"/>
    <p:restoredTop sz="94660"/>
  </p:normalViewPr>
  <p:slideViewPr>
    <p:cSldViewPr snapToGrid="0">
      <p:cViewPr varScale="1">
        <p:scale>
          <a:sx n="77" d="100"/>
          <a:sy n="77" d="100"/>
        </p:scale>
        <p:origin x="240" y="78"/>
      </p:cViewPr>
      <p:guideLst/>
    </p:cSldViewPr>
  </p:slideViewPr>
  <p:notesTextViewPr>
    <p:cViewPr>
      <p:scale>
        <a:sx n="1" d="1"/>
        <a:sy n="1" d="1"/>
      </p:scale>
      <p:origin x="0" y="0"/>
    </p:cViewPr>
  </p:notesTextViewPr>
  <p:sorterViewPr>
    <p:cViewPr>
      <p:scale>
        <a:sx n="100" d="100"/>
        <a:sy n="100" d="100"/>
      </p:scale>
      <p:origin x="0" y="-87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E601B5-B24B-46FC-BCD0-0495F8E795C4}" type="datetimeFigureOut">
              <a:rPr lang="en-GB" smtClean="0"/>
              <a:t>12/12/2017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819562-A761-4865-A29B-13D0817688D0}" type="slidenum">
              <a:rPr lang="en-GB" smtClean="0"/>
              <a:t>‹#›</a:t>
            </a:fld>
            <a:endParaRPr lang="en-GB"/>
          </a:p>
        </p:txBody>
      </p:sp>
    </p:spTree>
    <p:extLst>
      <p:ext uri="{BB962C8B-B14F-4D97-AF65-F5344CB8AC3E}">
        <p14:creationId xmlns:p14="http://schemas.microsoft.com/office/powerpoint/2010/main" val="1126366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254D6E0-6823-44D5-B589-90AEBA6A8FA6}" type="datetime1">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402644" y="70261"/>
            <a:ext cx="838199" cy="767687"/>
          </a:xfrm>
        </p:spPr>
        <p:txBody>
          <a:bodyPr/>
          <a:lstStyle/>
          <a:p>
            <a:fld id="{B8CD168E-6C34-4D67-A286-0BEB27F2607F}" type="slidenum">
              <a:rPr lang="en-GB" smtClean="0"/>
              <a:t>‹#›</a:t>
            </a:fld>
            <a:endParaRPr lang="en-GB"/>
          </a:p>
        </p:txBody>
      </p:sp>
    </p:spTree>
    <p:extLst>
      <p:ext uri="{BB962C8B-B14F-4D97-AF65-F5344CB8AC3E}">
        <p14:creationId xmlns:p14="http://schemas.microsoft.com/office/powerpoint/2010/main" val="23524012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i="1">
                <a:latin typeface="Times New Roman" panose="02020603050405020304" pitchFamily="18" charset="0"/>
                <a:cs typeface="Times New Roman" panose="02020603050405020304" pitchFamily="18" charset="0"/>
              </a:defRPr>
            </a:lvl1pPr>
          </a:lstStyle>
          <a:p>
            <a:r>
              <a:rPr lang="en-US" dirty="0"/>
              <a:t>Click to edit Master title style</a:t>
            </a:r>
          </a:p>
        </p:txBody>
      </p:sp>
      <p:sp>
        <p:nvSpPr>
          <p:cNvPr id="3" name="Content Placeholder 2"/>
          <p:cNvSpPr>
            <a:spLocks noGrp="1"/>
          </p:cNvSpPr>
          <p:nvPr>
            <p:ph idx="1"/>
          </p:nvPr>
        </p:nvSpPr>
        <p:spPr/>
        <p:txBody>
          <a:bodyPr>
            <a:normAutofit/>
          </a:bodyPr>
          <a:lstStyle>
            <a:lvl1pPr>
              <a:defRPr sz="3400">
                <a:latin typeface="Times New Roman" panose="02020603050405020304" pitchFamily="18" charset="0"/>
                <a:cs typeface="Times New Roman" panose="02020603050405020304" pitchFamily="18" charset="0"/>
              </a:defRPr>
            </a:lvl1pPr>
            <a:lvl2pPr>
              <a:defRPr sz="3400">
                <a:latin typeface="Times New Roman" panose="02020603050405020304" pitchFamily="18" charset="0"/>
                <a:cs typeface="Times New Roman" panose="02020603050405020304" pitchFamily="18" charset="0"/>
              </a:defRPr>
            </a:lvl2pPr>
            <a:lvl3pPr>
              <a:defRPr sz="3400">
                <a:latin typeface="Times New Roman" panose="02020603050405020304" pitchFamily="18" charset="0"/>
                <a:cs typeface="Times New Roman" panose="02020603050405020304" pitchFamily="18" charset="0"/>
              </a:defRPr>
            </a:lvl3pPr>
            <a:lvl4pPr>
              <a:defRPr sz="3400">
                <a:latin typeface="Times New Roman" panose="02020603050405020304" pitchFamily="18" charset="0"/>
                <a:cs typeface="Times New Roman" panose="02020603050405020304" pitchFamily="18" charset="0"/>
              </a:defRPr>
            </a:lvl4pPr>
            <a:lvl5pPr>
              <a:defRPr sz="3400">
                <a:latin typeface="Times New Roman" panose="02020603050405020304" pitchFamily="18" charset="0"/>
                <a:cs typeface="Times New Roman" panose="02020603050405020304" pitchFamily="18"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25227A85-EF88-477B-B31A-397F7524F5F0}" type="datetime1">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CD168E-6C34-4D67-A286-0BEB27F2607F}" type="slidenum">
              <a:rPr lang="en-GB" smtClean="0"/>
              <a:t>‹#›</a:t>
            </a:fld>
            <a:endParaRPr lang="en-GB"/>
          </a:p>
        </p:txBody>
      </p:sp>
      <p:pic>
        <p:nvPicPr>
          <p:cNvPr id="12" name="Picture 11">
            <a:extLst>
              <a:ext uri="{FF2B5EF4-FFF2-40B4-BE49-F238E27FC236}">
                <a16:creationId xmlns:a16="http://schemas.microsoft.com/office/drawing/2014/main" id="{755E7EBC-4AE2-4E89-AD57-C873E0218B9E}"/>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32029" t="11741" r="32217" b="35476"/>
          <a:stretch/>
        </p:blipFill>
        <p:spPr>
          <a:xfrm>
            <a:off x="10461724" y="26093"/>
            <a:ext cx="1125227" cy="1113241"/>
          </a:xfrm>
          <a:prstGeom prst="rect">
            <a:avLst/>
          </a:prstGeom>
        </p:spPr>
      </p:pic>
    </p:spTree>
    <p:extLst>
      <p:ext uri="{BB962C8B-B14F-4D97-AF65-F5344CB8AC3E}">
        <p14:creationId xmlns:p14="http://schemas.microsoft.com/office/powerpoint/2010/main" val="42297372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276F8B7-529A-422B-AC10-C2AF14C9651E}" type="datetime1">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CD168E-6C34-4D67-A286-0BEB27F2607F}" type="slidenum">
              <a:rPr lang="en-GB" smtClean="0"/>
              <a:t>‹#›</a:t>
            </a:fld>
            <a:endParaRPr lang="en-GB"/>
          </a:p>
        </p:txBody>
      </p:sp>
    </p:spTree>
    <p:extLst>
      <p:ext uri="{BB962C8B-B14F-4D97-AF65-F5344CB8AC3E}">
        <p14:creationId xmlns:p14="http://schemas.microsoft.com/office/powerpoint/2010/main" val="485746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E213A92-7CF4-4AFC-8D83-06364A096BD2}" type="datetime1">
              <a:rPr lang="en-GB" smtClean="0"/>
              <a:t>12/12/2017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CD168E-6C34-4D67-A286-0BEB27F2607F}" type="slidenum">
              <a:rPr lang="en-GB" smtClean="0"/>
              <a:t>‹#›</a:t>
            </a:fld>
            <a:endParaRPr lang="en-GB"/>
          </a:p>
        </p:txBody>
      </p:sp>
    </p:spTree>
    <p:extLst>
      <p:ext uri="{BB962C8B-B14F-4D97-AF65-F5344CB8AC3E}">
        <p14:creationId xmlns:p14="http://schemas.microsoft.com/office/powerpoint/2010/main" val="236746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2E4AF52-C729-408D-A87B-7052A73BCBB7}" type="datetime1">
              <a:rPr lang="en-GB" smtClean="0"/>
              <a:t>12/12/2017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8CD168E-6C34-4D67-A286-0BEB27F2607F}" type="slidenum">
              <a:rPr lang="en-GB" smtClean="0"/>
              <a:t>‹#›</a:t>
            </a:fld>
            <a:endParaRPr lang="en-GB"/>
          </a:p>
        </p:txBody>
      </p:sp>
    </p:spTree>
    <p:extLst>
      <p:ext uri="{BB962C8B-B14F-4D97-AF65-F5344CB8AC3E}">
        <p14:creationId xmlns:p14="http://schemas.microsoft.com/office/powerpoint/2010/main" val="18445697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E289F03-EEB3-4F37-91D2-E403F78C7672}" type="datetime1">
              <a:rPr lang="en-GB" smtClean="0"/>
              <a:t>12/12/2017</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B8CD168E-6C34-4D67-A286-0BEB27F2607F}" type="slidenum">
              <a:rPr lang="en-GB" smtClean="0"/>
              <a:t>‹#›</a:t>
            </a:fld>
            <a:endParaRPr lang="en-GB"/>
          </a:p>
        </p:txBody>
      </p:sp>
    </p:spTree>
    <p:extLst>
      <p:ext uri="{BB962C8B-B14F-4D97-AF65-F5344CB8AC3E}">
        <p14:creationId xmlns:p14="http://schemas.microsoft.com/office/powerpoint/2010/main" val="2435431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0663CD6-265B-4D93-9D57-C75B22A72B89}" type="datetime1">
              <a:rPr lang="en-GB" smtClean="0"/>
              <a:t>12/12/2017</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B8CD168E-6C34-4D67-A286-0BEB27F2607F}" type="slidenum">
              <a:rPr lang="en-GB" smtClean="0"/>
              <a:t>‹#›</a:t>
            </a:fld>
            <a:endParaRPr lang="en-GB"/>
          </a:p>
        </p:txBody>
      </p:sp>
    </p:spTree>
    <p:extLst>
      <p:ext uri="{BB962C8B-B14F-4D97-AF65-F5344CB8AC3E}">
        <p14:creationId xmlns:p14="http://schemas.microsoft.com/office/powerpoint/2010/main" val="60249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624C8C7C-BBC1-43B9-815D-BCD295FF8833}" type="datetime1">
              <a:rPr lang="en-GB" smtClean="0"/>
              <a:t>12/12/2017</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B8CD168E-6C34-4D67-A286-0BEB27F2607F}" type="slidenum">
              <a:rPr lang="en-GB" smtClean="0"/>
              <a:t>‹#›</a:t>
            </a:fld>
            <a:endParaRPr lang="en-GB"/>
          </a:p>
        </p:txBody>
      </p:sp>
    </p:spTree>
    <p:extLst>
      <p:ext uri="{BB962C8B-B14F-4D97-AF65-F5344CB8AC3E}">
        <p14:creationId xmlns:p14="http://schemas.microsoft.com/office/powerpoint/2010/main" val="1546874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5DFF1BB-9C04-4CB6-946F-DAD0C8D452F5}" type="datetime1">
              <a:rPr lang="en-GB" smtClean="0"/>
              <a:t>12/12/2017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CD168E-6C34-4D67-A286-0BEB27F2607F}" type="slidenum">
              <a:rPr lang="en-GB" smtClean="0"/>
              <a:t>‹#›</a:t>
            </a:fld>
            <a:endParaRPr lang="en-GB"/>
          </a:p>
        </p:txBody>
      </p:sp>
    </p:spTree>
    <p:extLst>
      <p:ext uri="{BB962C8B-B14F-4D97-AF65-F5344CB8AC3E}">
        <p14:creationId xmlns:p14="http://schemas.microsoft.com/office/powerpoint/2010/main" val="2723275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DED722B-96D8-4FDF-91AC-111BC8CFC41E}" type="datetime1">
              <a:rPr lang="en-GB" smtClean="0"/>
              <a:t>12/12/2017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CD168E-6C34-4D67-A286-0BEB27F2607F}" type="slidenum">
              <a:rPr lang="en-GB" smtClean="0"/>
              <a:t>‹#›</a:t>
            </a:fld>
            <a:endParaRPr lang="en-GB"/>
          </a:p>
        </p:txBody>
      </p:sp>
    </p:spTree>
    <p:extLst>
      <p:ext uri="{BB962C8B-B14F-4D97-AF65-F5344CB8AC3E}">
        <p14:creationId xmlns:p14="http://schemas.microsoft.com/office/powerpoint/2010/main" val="2100510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D84E31A9-4756-46BF-99AE-0C134FE352F6}" type="datetime1">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CD168E-6C34-4D67-A286-0BEB27F2607F}" type="slidenum">
              <a:rPr lang="en-GB" smtClean="0"/>
              <a:t>‹#›</a:t>
            </a:fld>
            <a:endParaRPr lang="en-GB"/>
          </a:p>
        </p:txBody>
      </p:sp>
    </p:spTree>
    <p:extLst>
      <p:ext uri="{BB962C8B-B14F-4D97-AF65-F5344CB8AC3E}">
        <p14:creationId xmlns:p14="http://schemas.microsoft.com/office/powerpoint/2010/main" val="22680703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DCE7797-7052-4352-AA53-29C9D54AC4C5}" type="datetime1">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CD168E-6C34-4D67-A286-0BEB27F2607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229689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A434E72-E46D-4039-B5D7-B5D4A2D94AB5}" type="datetime1">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CD168E-6C34-4D67-A286-0BEB27F2607F}" type="slidenum">
              <a:rPr lang="en-GB" smtClean="0"/>
              <a:t>‹#›</a:t>
            </a:fld>
            <a:endParaRPr lang="en-GB"/>
          </a:p>
        </p:txBody>
      </p:sp>
    </p:spTree>
    <p:extLst>
      <p:ext uri="{BB962C8B-B14F-4D97-AF65-F5344CB8AC3E}">
        <p14:creationId xmlns:p14="http://schemas.microsoft.com/office/powerpoint/2010/main" val="16893913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EA64438-DA4E-496C-9BDD-5DCD7BAEA4BE}" type="datetime1">
              <a:rPr lang="en-GB" smtClean="0"/>
              <a:t>12/12/2017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CD168E-6C34-4D67-A286-0BEB27F2607F}" type="slidenum">
              <a:rPr lang="en-GB" smtClean="0"/>
              <a:t>‹#›</a:t>
            </a:fld>
            <a:endParaRPr lang="en-GB"/>
          </a:p>
        </p:txBody>
      </p:sp>
    </p:spTree>
    <p:extLst>
      <p:ext uri="{BB962C8B-B14F-4D97-AF65-F5344CB8AC3E}">
        <p14:creationId xmlns:p14="http://schemas.microsoft.com/office/powerpoint/2010/main" val="22604539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6301197-082B-41DE-A2FF-C56F9A834163}" type="datetime1">
              <a:rPr lang="en-GB" smtClean="0"/>
              <a:t>12/12/2017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CD168E-6C34-4D67-A286-0BEB27F2607F}" type="slidenum">
              <a:rPr lang="en-GB" smtClean="0"/>
              <a:t>‹#›</a:t>
            </a:fld>
            <a:endParaRPr lang="en-GB"/>
          </a:p>
        </p:txBody>
      </p:sp>
    </p:spTree>
    <p:extLst>
      <p:ext uri="{BB962C8B-B14F-4D97-AF65-F5344CB8AC3E}">
        <p14:creationId xmlns:p14="http://schemas.microsoft.com/office/powerpoint/2010/main" val="11663690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237BE-B8A6-435F-9A9D-C42EC2EE032D}" type="datetime1">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CD168E-6C34-4D67-A286-0BEB27F2607F}" type="slidenum">
              <a:rPr lang="en-GB" smtClean="0"/>
              <a:t>‹#›</a:t>
            </a:fld>
            <a:endParaRPr lang="en-GB"/>
          </a:p>
        </p:txBody>
      </p:sp>
    </p:spTree>
    <p:extLst>
      <p:ext uri="{BB962C8B-B14F-4D97-AF65-F5344CB8AC3E}">
        <p14:creationId xmlns:p14="http://schemas.microsoft.com/office/powerpoint/2010/main" val="28595114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87030B-752C-4217-83D1-8BCDFB724FE8}" type="datetime1">
              <a:rPr lang="en-GB" smtClean="0"/>
              <a:t>12/12/2017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CD168E-6C34-4D67-A286-0BEB27F2607F}" type="slidenum">
              <a:rPr lang="en-GB" smtClean="0"/>
              <a:t>‹#›</a:t>
            </a:fld>
            <a:endParaRPr lang="en-GB"/>
          </a:p>
        </p:txBody>
      </p:sp>
    </p:spTree>
    <p:extLst>
      <p:ext uri="{BB962C8B-B14F-4D97-AF65-F5344CB8AC3E}">
        <p14:creationId xmlns:p14="http://schemas.microsoft.com/office/powerpoint/2010/main" val="22200464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6FBBDD5-E539-4555-AE9B-650F2684F340}" type="datetime1">
              <a:rPr lang="en-GB" smtClean="0"/>
              <a:t>12/12/2017</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8CD168E-6C34-4D67-A286-0BEB27F2607F}" type="slidenum">
              <a:rPr lang="en-GB" smtClean="0"/>
              <a:t>‹#›</a:t>
            </a:fld>
            <a:endParaRPr lang="en-GB"/>
          </a:p>
        </p:txBody>
      </p:sp>
    </p:spTree>
    <p:extLst>
      <p:ext uri="{BB962C8B-B14F-4D97-AF65-F5344CB8AC3E}">
        <p14:creationId xmlns:p14="http://schemas.microsoft.com/office/powerpoint/2010/main" val="43443837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B4499-514B-4949-8834-56AF1C8B8233}"/>
              </a:ext>
            </a:extLst>
          </p:cNvPr>
          <p:cNvSpPr>
            <a:spLocks noGrp="1"/>
          </p:cNvSpPr>
          <p:nvPr>
            <p:ph type="title"/>
          </p:nvPr>
        </p:nvSpPr>
        <p:spPr/>
        <p:txBody>
          <a:bodyPr/>
          <a:lstStyle/>
          <a:p>
            <a:r>
              <a:rPr lang="en-GB" sz="3300" dirty="0"/>
              <a:t>Group Members</a:t>
            </a:r>
            <a:br>
              <a:rPr lang="en-GB" sz="3300" dirty="0"/>
            </a:br>
            <a:endParaRPr lang="en-GB" sz="3300" dirty="0"/>
          </a:p>
        </p:txBody>
      </p:sp>
      <p:sp>
        <p:nvSpPr>
          <p:cNvPr id="4" name="Content Placeholder 3">
            <a:extLst>
              <a:ext uri="{FF2B5EF4-FFF2-40B4-BE49-F238E27FC236}">
                <a16:creationId xmlns:a16="http://schemas.microsoft.com/office/drawing/2014/main" id="{D556EBD3-2CB1-4C4B-AF7F-D49FBA61F0A3}"/>
              </a:ext>
            </a:extLst>
          </p:cNvPr>
          <p:cNvSpPr>
            <a:spLocks noGrp="1"/>
          </p:cNvSpPr>
          <p:nvPr>
            <p:ph idx="1"/>
          </p:nvPr>
        </p:nvSpPr>
        <p:spPr>
          <a:xfrm>
            <a:off x="646112" y="2052918"/>
            <a:ext cx="10627314" cy="4195481"/>
          </a:xfrm>
        </p:spPr>
        <p:txBody>
          <a:bodyPr>
            <a:normAutofit fontScale="85000" lnSpcReduction="20000"/>
          </a:bodyPr>
          <a:lstStyle/>
          <a:p>
            <a:pPr marL="0" indent="0">
              <a:buNone/>
            </a:pPr>
            <a:r>
              <a:rPr lang="en-GB" sz="3600" dirty="0">
                <a:solidFill>
                  <a:schemeClr val="bg1"/>
                </a:solidFill>
              </a:rPr>
              <a:t>Mehran Mehdighalb : </a:t>
            </a:r>
            <a:r>
              <a:rPr lang="en-GB" sz="2500" dirty="0"/>
              <a:t>Sending the speak notes and presenting slides of his part.</a:t>
            </a:r>
          </a:p>
          <a:p>
            <a:pPr marL="0" indent="0">
              <a:buNone/>
            </a:pPr>
            <a:br>
              <a:rPr lang="en-GB" sz="3600" dirty="0"/>
            </a:br>
            <a:r>
              <a:rPr lang="en-GB" sz="3600" dirty="0">
                <a:solidFill>
                  <a:schemeClr val="bg1"/>
                </a:solidFill>
              </a:rPr>
              <a:t>Solmaz Safari : </a:t>
            </a:r>
            <a:r>
              <a:rPr lang="en-GB" sz="2500" dirty="0"/>
              <a:t>Create the Power Point slides, upload them and leading the group.</a:t>
            </a:r>
          </a:p>
          <a:p>
            <a:pPr marL="0" indent="0">
              <a:buNone/>
            </a:pPr>
            <a:br>
              <a:rPr lang="en-GB" sz="3600" dirty="0">
                <a:solidFill>
                  <a:schemeClr val="bg1"/>
                </a:solidFill>
              </a:rPr>
            </a:br>
            <a:r>
              <a:rPr lang="en-GB" sz="3600" dirty="0">
                <a:solidFill>
                  <a:schemeClr val="bg1"/>
                </a:solidFill>
              </a:rPr>
              <a:t>Mehrnaz Dashti : </a:t>
            </a:r>
            <a:r>
              <a:rPr lang="en-GB" sz="2500" dirty="0"/>
              <a:t>Sending the speak notes and presenting slides of her part.</a:t>
            </a:r>
            <a:br>
              <a:rPr lang="en-GB" sz="2500" dirty="0">
                <a:solidFill>
                  <a:schemeClr val="bg1"/>
                </a:solidFill>
              </a:rPr>
            </a:br>
            <a:br>
              <a:rPr lang="en-GB" sz="3600" dirty="0">
                <a:solidFill>
                  <a:schemeClr val="bg1"/>
                </a:solidFill>
              </a:rPr>
            </a:br>
            <a:r>
              <a:rPr lang="en-GB" sz="3600" dirty="0">
                <a:solidFill>
                  <a:schemeClr val="bg1"/>
                </a:solidFill>
              </a:rPr>
              <a:t>Sedigheh Amini: </a:t>
            </a:r>
            <a:r>
              <a:rPr lang="en-GB" sz="2500" dirty="0"/>
              <a:t>Sending the speak notes and presenting slides of her part.</a:t>
            </a:r>
          </a:p>
          <a:p>
            <a:pPr marL="0" indent="0">
              <a:buNone/>
            </a:pPr>
            <a:endParaRPr lang="en-GB" sz="2500" dirty="0">
              <a:solidFill>
                <a:schemeClr val="bg1"/>
              </a:solidFill>
            </a:endParaRPr>
          </a:p>
          <a:p>
            <a:pPr marL="0" indent="0">
              <a:buNone/>
            </a:pPr>
            <a:r>
              <a:rPr lang="en-GB" sz="2800" dirty="0"/>
              <a:t>Everybody had the good contribution toward the assignment 2.</a:t>
            </a:r>
            <a:br>
              <a:rPr lang="en-GB" sz="2800" dirty="0"/>
            </a:br>
            <a:endParaRPr lang="en-GB" sz="2800" dirty="0"/>
          </a:p>
        </p:txBody>
      </p:sp>
      <p:sp>
        <p:nvSpPr>
          <p:cNvPr id="5" name="Slide Number Placeholder 3">
            <a:extLst>
              <a:ext uri="{FF2B5EF4-FFF2-40B4-BE49-F238E27FC236}">
                <a16:creationId xmlns:a16="http://schemas.microsoft.com/office/drawing/2014/main" id="{3EE91768-AF09-4E07-9ADF-01060716DFC4}"/>
              </a:ext>
            </a:extLst>
          </p:cNvPr>
          <p:cNvSpPr>
            <a:spLocks noGrp="1"/>
          </p:cNvSpPr>
          <p:nvPr>
            <p:ph type="sldNum" sz="quarter" idx="12"/>
          </p:nvPr>
        </p:nvSpPr>
        <p:spPr>
          <a:xfrm>
            <a:off x="10615586" y="25053"/>
            <a:ext cx="838199" cy="800369"/>
          </a:xfrm>
        </p:spPr>
        <p:txBody>
          <a:bodyPr/>
          <a:lstStyle/>
          <a:p>
            <a:fld id="{B8CD168E-6C34-4D67-A286-0BEB27F2607F}" type="slidenum">
              <a:rPr lang="en-GB" smtClean="0"/>
              <a:t>1</a:t>
            </a:fld>
            <a:endParaRPr lang="en-GB" dirty="0"/>
          </a:p>
        </p:txBody>
      </p:sp>
    </p:spTree>
    <p:extLst>
      <p:ext uri="{BB962C8B-B14F-4D97-AF65-F5344CB8AC3E}">
        <p14:creationId xmlns:p14="http://schemas.microsoft.com/office/powerpoint/2010/main" val="3787527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FA0F1-C0CF-4692-A63F-589D57F14020}"/>
              </a:ext>
            </a:extLst>
          </p:cNvPr>
          <p:cNvSpPr>
            <a:spLocks noGrp="1"/>
          </p:cNvSpPr>
          <p:nvPr>
            <p:ph type="ctrTitle"/>
          </p:nvPr>
        </p:nvSpPr>
        <p:spPr>
          <a:xfrm>
            <a:off x="163773" y="363255"/>
            <a:ext cx="11081983" cy="4010419"/>
          </a:xfrm>
        </p:spPr>
        <p:txBody>
          <a:bodyPr>
            <a:normAutofit fontScale="90000"/>
          </a:bodyPr>
          <a:lstStyle/>
          <a:p>
            <a:pPr algn="ctr"/>
            <a:br>
              <a:rPr lang="en-GB" dirty="0">
                <a:latin typeface="+mn-lt"/>
              </a:rPr>
            </a:br>
            <a:r>
              <a:rPr lang="en-GB" b="1" i="1" dirty="0">
                <a:latin typeface="Times New Roman" panose="02020603050405020304" pitchFamily="18" charset="0"/>
                <a:cs typeface="Times New Roman" panose="02020603050405020304" pitchFamily="18" charset="0"/>
              </a:rPr>
              <a:t>Flexibility </a:t>
            </a:r>
            <a:br>
              <a:rPr lang="en-GB" b="1" i="1" dirty="0">
                <a:latin typeface="Times New Roman" panose="02020603050405020304" pitchFamily="18" charset="0"/>
                <a:cs typeface="Times New Roman" panose="02020603050405020304" pitchFamily="18" charset="0"/>
              </a:rPr>
            </a:br>
            <a:r>
              <a:rPr lang="en-GB" b="1" i="1" dirty="0">
                <a:latin typeface="Times New Roman" panose="02020603050405020304" pitchFamily="18" charset="0"/>
                <a:cs typeface="Times New Roman" panose="02020603050405020304" pitchFamily="18" charset="0"/>
              </a:rPr>
              <a:t>Agility </a:t>
            </a:r>
            <a:br>
              <a:rPr lang="en-GB" b="1" i="1" dirty="0">
                <a:latin typeface="Times New Roman" panose="02020603050405020304" pitchFamily="18" charset="0"/>
                <a:cs typeface="Times New Roman" panose="02020603050405020304" pitchFamily="18" charset="0"/>
              </a:rPr>
            </a:br>
            <a:r>
              <a:rPr lang="en-GB" b="1" i="1" dirty="0">
                <a:latin typeface="Times New Roman" panose="02020603050405020304" pitchFamily="18" charset="0"/>
                <a:cs typeface="Times New Roman" panose="02020603050405020304" pitchFamily="18" charset="0"/>
              </a:rPr>
              <a:t>And Inclusion </a:t>
            </a:r>
            <a:br>
              <a:rPr lang="en-GB" b="1" i="1" dirty="0">
                <a:latin typeface="Times New Roman" panose="02020603050405020304" pitchFamily="18" charset="0"/>
                <a:cs typeface="Times New Roman" panose="02020603050405020304" pitchFamily="18" charset="0"/>
              </a:rPr>
            </a:br>
            <a:r>
              <a:rPr lang="en-GB" b="1" i="1" dirty="0">
                <a:latin typeface="Times New Roman" panose="02020603050405020304" pitchFamily="18" charset="0"/>
                <a:cs typeface="Times New Roman" panose="02020603050405020304" pitchFamily="18" charset="0"/>
              </a:rPr>
              <a:t>In Vodafone</a:t>
            </a:r>
          </a:p>
        </p:txBody>
      </p:sp>
      <p:sp>
        <p:nvSpPr>
          <p:cNvPr id="6" name="TextBox 5">
            <a:extLst>
              <a:ext uri="{FF2B5EF4-FFF2-40B4-BE49-F238E27FC236}">
                <a16:creationId xmlns:a16="http://schemas.microsoft.com/office/drawing/2014/main" id="{009596B1-8CB8-4ACF-A422-D9E301D352A8}"/>
              </a:ext>
            </a:extLst>
          </p:cNvPr>
          <p:cNvSpPr txBox="1"/>
          <p:nvPr/>
        </p:nvSpPr>
        <p:spPr>
          <a:xfrm>
            <a:off x="563671" y="4670101"/>
            <a:ext cx="3707704" cy="2031325"/>
          </a:xfrm>
          <a:prstGeom prst="rect">
            <a:avLst/>
          </a:prstGeom>
          <a:noFill/>
        </p:spPr>
        <p:txBody>
          <a:bodyPr wrap="square" rtlCol="0">
            <a:spAutoFit/>
          </a:bodyPr>
          <a:lstStyle/>
          <a:p>
            <a:r>
              <a:rPr lang="en-GB" dirty="0"/>
              <a:t>Mehran Mehdighalb</a:t>
            </a:r>
          </a:p>
          <a:p>
            <a:r>
              <a:rPr lang="en-GB" dirty="0"/>
              <a:t>Solmaz Safari</a:t>
            </a:r>
          </a:p>
          <a:p>
            <a:r>
              <a:rPr lang="en-GB" dirty="0"/>
              <a:t>Mehrnaz Dashti</a:t>
            </a:r>
          </a:p>
          <a:p>
            <a:r>
              <a:rPr lang="en-GB" dirty="0"/>
              <a:t>Sedigheh Amini</a:t>
            </a:r>
          </a:p>
          <a:p>
            <a:endParaRPr lang="en-GB" dirty="0"/>
          </a:p>
          <a:p>
            <a:endParaRPr lang="en-GB" dirty="0"/>
          </a:p>
          <a:p>
            <a:r>
              <a:rPr lang="en-GB" dirty="0"/>
              <a:t>December 2017</a:t>
            </a:r>
          </a:p>
        </p:txBody>
      </p:sp>
      <p:pic>
        <p:nvPicPr>
          <p:cNvPr id="10" name="Picture 9">
            <a:extLst>
              <a:ext uri="{FF2B5EF4-FFF2-40B4-BE49-F238E27FC236}">
                <a16:creationId xmlns:a16="http://schemas.microsoft.com/office/drawing/2014/main" id="{9F946547-B09C-46A8-A62F-BA0385ABC22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67080" y="0"/>
            <a:ext cx="2624919" cy="1785782"/>
          </a:xfrm>
          <a:prstGeom prst="rect">
            <a:avLst/>
          </a:prstGeom>
        </p:spPr>
      </p:pic>
      <p:sp>
        <p:nvSpPr>
          <p:cNvPr id="5" name="Slide Number Placeholder 3">
            <a:extLst>
              <a:ext uri="{FF2B5EF4-FFF2-40B4-BE49-F238E27FC236}">
                <a16:creationId xmlns:a16="http://schemas.microsoft.com/office/drawing/2014/main" id="{88FE1BD8-21F8-4383-8A6A-5966E42AD20B}"/>
              </a:ext>
            </a:extLst>
          </p:cNvPr>
          <p:cNvSpPr>
            <a:spLocks noGrp="1"/>
          </p:cNvSpPr>
          <p:nvPr>
            <p:ph type="sldNum" sz="quarter" idx="12"/>
          </p:nvPr>
        </p:nvSpPr>
        <p:spPr>
          <a:xfrm>
            <a:off x="10461579" y="117574"/>
            <a:ext cx="838199" cy="800369"/>
          </a:xfrm>
        </p:spPr>
        <p:txBody>
          <a:bodyPr/>
          <a:lstStyle/>
          <a:p>
            <a:fld id="{B8CD168E-6C34-4D67-A286-0BEB27F2607F}" type="slidenum">
              <a:rPr lang="en-GB" smtClean="0"/>
              <a:t>2</a:t>
            </a:fld>
            <a:endParaRPr lang="en-GB" dirty="0"/>
          </a:p>
        </p:txBody>
      </p:sp>
    </p:spTree>
    <p:extLst>
      <p:ext uri="{BB962C8B-B14F-4D97-AF65-F5344CB8AC3E}">
        <p14:creationId xmlns:p14="http://schemas.microsoft.com/office/powerpoint/2010/main" val="20957613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ABBC8-4E52-4FCE-9708-36F13D86F30E}"/>
              </a:ext>
            </a:extLst>
          </p:cNvPr>
          <p:cNvSpPr>
            <a:spLocks noGrp="1"/>
          </p:cNvSpPr>
          <p:nvPr>
            <p:ph type="title"/>
          </p:nvPr>
        </p:nvSpPr>
        <p:spPr/>
        <p:txBody>
          <a:bodyPr/>
          <a:lstStyle/>
          <a:p>
            <a:r>
              <a:rPr lang="en-GB" b="1" i="1" dirty="0">
                <a:latin typeface="Times New Roman" panose="02020603050405020304" pitchFamily="18" charset="0"/>
                <a:cs typeface="Times New Roman" panose="02020603050405020304" pitchFamily="18" charset="0"/>
              </a:rPr>
              <a:t>Introduction</a:t>
            </a:r>
            <a:br>
              <a:rPr lang="en-GB" b="1" i="1" dirty="0">
                <a:latin typeface="Times New Roman" panose="02020603050405020304" pitchFamily="18" charset="0"/>
                <a:cs typeface="Times New Roman" panose="02020603050405020304" pitchFamily="18" charset="0"/>
              </a:rPr>
            </a:br>
            <a:endParaRPr lang="en-GB"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66B50D8-58DA-44CF-8B9A-514AD1BDC585}"/>
              </a:ext>
            </a:extLst>
          </p:cNvPr>
          <p:cNvSpPr>
            <a:spLocks noGrp="1"/>
          </p:cNvSpPr>
          <p:nvPr>
            <p:ph idx="1"/>
          </p:nvPr>
        </p:nvSpPr>
        <p:spPr>
          <a:xfrm>
            <a:off x="497305" y="1453018"/>
            <a:ext cx="11518231" cy="5140287"/>
          </a:xfrm>
        </p:spPr>
        <p:txBody>
          <a:bodyPr>
            <a:normAutofit/>
          </a:bodyPr>
          <a:lstStyle/>
          <a:p>
            <a:pPr marL="0" indent="0">
              <a:buNone/>
            </a:pPr>
            <a:r>
              <a:rPr lang="en-GB" sz="3600" b="1" i="1" dirty="0">
                <a:latin typeface="Times New Roman" panose="02020603050405020304" pitchFamily="18" charset="0"/>
                <a:cs typeface="Times New Roman" panose="02020603050405020304" pitchFamily="18" charset="0"/>
              </a:rPr>
              <a:t>Aims of presentation:</a:t>
            </a:r>
          </a:p>
          <a:p>
            <a:pPr marL="0" indent="0">
              <a:buNone/>
            </a:pPr>
            <a:endParaRPr lang="en-GB" b="1" i="1" dirty="0">
              <a:latin typeface="Times New Roman" panose="02020603050405020304" pitchFamily="18" charset="0"/>
              <a:cs typeface="Times New Roman" panose="02020603050405020304" pitchFamily="18" charset="0"/>
            </a:endParaRPr>
          </a:p>
          <a:p>
            <a:r>
              <a:rPr lang="en-GB" sz="3400" dirty="0">
                <a:latin typeface="Times New Roman" panose="02020603050405020304" pitchFamily="18" charset="0"/>
                <a:cs typeface="Times New Roman" panose="02020603050405020304" pitchFamily="18" charset="0"/>
              </a:rPr>
              <a:t>The meaning , advantages and disadvantages of inclusive, agile and flexible workplace.</a:t>
            </a:r>
          </a:p>
          <a:p>
            <a:r>
              <a:rPr lang="en-GB" sz="3400" dirty="0">
                <a:latin typeface="Times New Roman" panose="02020603050405020304" pitchFamily="18" charset="0"/>
                <a:cs typeface="Times New Roman" panose="02020603050405020304" pitchFamily="18" charset="0"/>
              </a:rPr>
              <a:t>How Vodafone company work in these areas.</a:t>
            </a:r>
          </a:p>
          <a:p>
            <a:r>
              <a:rPr lang="en-GB" sz="3400" dirty="0">
                <a:latin typeface="Times New Roman" panose="02020603050405020304" pitchFamily="18" charset="0"/>
                <a:cs typeface="Times New Roman" panose="02020603050405020304" pitchFamily="18" charset="0"/>
              </a:rPr>
              <a:t>Hr Department recommendation for further improvement .</a:t>
            </a:r>
          </a:p>
          <a:p>
            <a:r>
              <a:rPr lang="en-GB" sz="3400" dirty="0">
                <a:latin typeface="Times New Roman" panose="02020603050405020304" pitchFamily="18" charset="0"/>
                <a:cs typeface="Times New Roman" panose="02020603050405020304" pitchFamily="18" charset="0"/>
              </a:rPr>
              <a:t>How Hr department could help to overcome the challenges that Vodafone employees might have in future.</a:t>
            </a:r>
          </a:p>
          <a:p>
            <a:pPr marL="0" indent="0">
              <a:buNone/>
            </a:pPr>
            <a:endParaRPr lang="en-GB"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A69FA135-52B7-4E5C-A44E-4BB55556F7CE}"/>
              </a:ext>
            </a:extLst>
          </p:cNvPr>
          <p:cNvSpPr>
            <a:spLocks noGrp="1"/>
          </p:cNvSpPr>
          <p:nvPr>
            <p:ph type="sldNum" sz="quarter" idx="12"/>
          </p:nvPr>
        </p:nvSpPr>
        <p:spPr>
          <a:xfrm>
            <a:off x="10615586" y="25053"/>
            <a:ext cx="838199" cy="800369"/>
          </a:xfrm>
        </p:spPr>
        <p:txBody>
          <a:bodyPr/>
          <a:lstStyle/>
          <a:p>
            <a:fld id="{B8CD168E-6C34-4D67-A286-0BEB27F2607F}" type="slidenum">
              <a:rPr lang="en-GB" smtClean="0"/>
              <a:t>3</a:t>
            </a:fld>
            <a:endParaRPr lang="en-GB" dirty="0"/>
          </a:p>
        </p:txBody>
      </p:sp>
    </p:spTree>
    <p:extLst>
      <p:ext uri="{BB962C8B-B14F-4D97-AF65-F5344CB8AC3E}">
        <p14:creationId xmlns:p14="http://schemas.microsoft.com/office/powerpoint/2010/main" val="4072892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D06B7-FD6B-4C81-8552-A928AFE37289}"/>
              </a:ext>
            </a:extLst>
          </p:cNvPr>
          <p:cNvSpPr>
            <a:spLocks noGrp="1"/>
          </p:cNvSpPr>
          <p:nvPr>
            <p:ph type="title"/>
          </p:nvPr>
        </p:nvSpPr>
        <p:spPr>
          <a:xfrm>
            <a:off x="838200" y="413251"/>
            <a:ext cx="10515600" cy="1325563"/>
          </a:xfrm>
        </p:spPr>
        <p:txBody>
          <a:bodyPr/>
          <a:lstStyle/>
          <a:p>
            <a:r>
              <a:rPr lang="en-GB" b="1" i="1" dirty="0">
                <a:latin typeface="Times New Roman" panose="02020603050405020304" pitchFamily="18" charset="0"/>
                <a:cs typeface="Times New Roman" panose="02020603050405020304" pitchFamily="18" charset="0"/>
              </a:rPr>
              <a:t>Agility in the work place</a:t>
            </a:r>
            <a:br>
              <a:rPr lang="en-GB" b="1" i="1" dirty="0">
                <a:latin typeface="Times New Roman" panose="02020603050405020304" pitchFamily="18" charset="0"/>
                <a:cs typeface="Times New Roman" panose="02020603050405020304" pitchFamily="18" charset="0"/>
              </a:rPr>
            </a:br>
            <a:endParaRPr lang="en-GB" b="1"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6B834E2-40A6-49AF-A149-B4E891978FC4}"/>
              </a:ext>
            </a:extLst>
          </p:cNvPr>
          <p:cNvSpPr>
            <a:spLocks noGrp="1"/>
          </p:cNvSpPr>
          <p:nvPr>
            <p:ph idx="1"/>
          </p:nvPr>
        </p:nvSpPr>
        <p:spPr/>
        <p:txBody>
          <a:bodyPr/>
          <a:lstStyle/>
          <a:p>
            <a:pPr marL="0" indent="0" algn="just">
              <a:buNone/>
            </a:pPr>
            <a:r>
              <a:rPr lang="en-GB" sz="3400" dirty="0">
                <a:latin typeface="Times New Roman" panose="02020603050405020304" pitchFamily="18" charset="0"/>
                <a:cs typeface="Times New Roman" panose="02020603050405020304" pitchFamily="18" charset="0"/>
              </a:rPr>
              <a:t>According to CIPD “ability to stay open to new directions and be continually proactive, helping to assess the limits or indeed risks of existing approaches and ensuring that leaders and followers have an agile and change-ready mindset to enable them and ultimately the organisation to keep moving, changing, adapting.” (CIPD, 2014)</a:t>
            </a:r>
          </a:p>
          <a:p>
            <a:endParaRPr lang="en-GB" dirty="0"/>
          </a:p>
        </p:txBody>
      </p:sp>
      <p:sp>
        <p:nvSpPr>
          <p:cNvPr id="4" name="Slide Number Placeholder 3">
            <a:extLst>
              <a:ext uri="{FF2B5EF4-FFF2-40B4-BE49-F238E27FC236}">
                <a16:creationId xmlns:a16="http://schemas.microsoft.com/office/drawing/2014/main" id="{EADBC3D3-183A-4B22-879D-96A4AC848AB1}"/>
              </a:ext>
            </a:extLst>
          </p:cNvPr>
          <p:cNvSpPr>
            <a:spLocks noGrp="1"/>
          </p:cNvSpPr>
          <p:nvPr>
            <p:ph type="sldNum" sz="quarter" idx="12"/>
          </p:nvPr>
        </p:nvSpPr>
        <p:spPr>
          <a:xfrm>
            <a:off x="10683436" y="363147"/>
            <a:ext cx="682890" cy="462167"/>
          </a:xfrm>
        </p:spPr>
        <p:txBody>
          <a:bodyPr/>
          <a:lstStyle/>
          <a:p>
            <a:fld id="{B8CD168E-6C34-4D67-A286-0BEB27F2607F}" type="slidenum">
              <a:rPr lang="en-GB" smtClean="0"/>
              <a:t>4</a:t>
            </a:fld>
            <a:endParaRPr lang="en-GB" dirty="0"/>
          </a:p>
        </p:txBody>
      </p:sp>
    </p:spTree>
    <p:extLst>
      <p:ext uri="{BB962C8B-B14F-4D97-AF65-F5344CB8AC3E}">
        <p14:creationId xmlns:p14="http://schemas.microsoft.com/office/powerpoint/2010/main" val="3421964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794FD-48D3-4FB5-A20E-840BAB422754}"/>
              </a:ext>
            </a:extLst>
          </p:cNvPr>
          <p:cNvSpPr>
            <a:spLocks noGrp="1"/>
          </p:cNvSpPr>
          <p:nvPr>
            <p:ph type="title"/>
          </p:nvPr>
        </p:nvSpPr>
        <p:spPr>
          <a:xfrm>
            <a:off x="838200" y="365125"/>
            <a:ext cx="11049000" cy="1325563"/>
          </a:xfrm>
        </p:spPr>
        <p:txBody>
          <a:bodyPr>
            <a:normAutofit fontScale="90000"/>
          </a:bodyPr>
          <a:lstStyle/>
          <a:p>
            <a:r>
              <a:rPr lang="en-GB" b="1" i="1" dirty="0">
                <a:latin typeface="Times New Roman" panose="02020603050405020304" pitchFamily="18" charset="0"/>
                <a:cs typeface="Times New Roman" panose="02020603050405020304" pitchFamily="18" charset="0"/>
              </a:rPr>
              <a:t>Agile workplace Benefits</a:t>
            </a:r>
            <a:br>
              <a:rPr lang="en-GB" b="1" i="1" dirty="0">
                <a:latin typeface="Times New Roman" panose="02020603050405020304" pitchFamily="18" charset="0"/>
                <a:cs typeface="Times New Roman" panose="02020603050405020304" pitchFamily="18" charset="0"/>
              </a:rPr>
            </a:br>
            <a:endParaRPr lang="en-GB"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0BF7945-DFFA-4669-B44D-1BDFBD905E1F}"/>
              </a:ext>
            </a:extLst>
          </p:cNvPr>
          <p:cNvSpPr>
            <a:spLocks noGrp="1"/>
          </p:cNvSpPr>
          <p:nvPr>
            <p:ph idx="1"/>
          </p:nvPr>
        </p:nvSpPr>
        <p:spPr>
          <a:xfrm>
            <a:off x="838199" y="1690688"/>
            <a:ext cx="10920663" cy="4838449"/>
          </a:xfrm>
        </p:spPr>
        <p:txBody>
          <a:bodyPr>
            <a:normAutofit lnSpcReduction="10000"/>
          </a:bodyPr>
          <a:lstStyle/>
          <a:p>
            <a:pPr marL="0" indent="0" algn="just">
              <a:buNone/>
            </a:pPr>
            <a:r>
              <a:rPr lang="en-GB" sz="3400" dirty="0">
                <a:latin typeface="Times New Roman" panose="02020603050405020304" pitchFamily="18" charset="0"/>
                <a:cs typeface="Times New Roman" panose="02020603050405020304" pitchFamily="18" charset="0"/>
              </a:rPr>
              <a:t>Agile working gives a competitive advantage to business because of Increasing in efficiency and productivity of organisation. One aim of agile workplace is to do away with presenteeism</a:t>
            </a:r>
          </a:p>
          <a:p>
            <a:pPr marL="0" indent="0" algn="just">
              <a:buNone/>
            </a:pPr>
            <a:r>
              <a:rPr lang="en-GB" sz="3400" dirty="0">
                <a:latin typeface="Times New Roman" panose="02020603050405020304" pitchFamily="18" charset="0"/>
                <a:cs typeface="Times New Roman" panose="02020603050405020304" pitchFamily="18" charset="0"/>
              </a:rPr>
              <a:t>In this kind of workplace business has reduction in costs because multiple employees using the same workplace decreases the need for extra space. From employee’s point of view in the agile work place they are happier and healthier and they could have work life balance. (</a:t>
            </a:r>
            <a:r>
              <a:rPr lang="en-GB" sz="3400" dirty="0" err="1">
                <a:latin typeface="Times New Roman" panose="02020603050405020304" pitchFamily="18" charset="0"/>
                <a:cs typeface="Times New Roman" panose="02020603050405020304" pitchFamily="18" charset="0"/>
              </a:rPr>
              <a:t>enei</a:t>
            </a:r>
            <a:r>
              <a:rPr lang="en-GB" sz="3400" dirty="0">
                <a:latin typeface="Times New Roman" panose="02020603050405020304" pitchFamily="18" charset="0"/>
                <a:cs typeface="Times New Roman" panose="02020603050405020304" pitchFamily="18" charset="0"/>
              </a:rPr>
              <a:t>, 2015)</a:t>
            </a:r>
          </a:p>
          <a:p>
            <a:endParaRPr lang="en-GB" dirty="0"/>
          </a:p>
        </p:txBody>
      </p:sp>
      <p:sp>
        <p:nvSpPr>
          <p:cNvPr id="4" name="Slide Number Placeholder 3">
            <a:extLst>
              <a:ext uri="{FF2B5EF4-FFF2-40B4-BE49-F238E27FC236}">
                <a16:creationId xmlns:a16="http://schemas.microsoft.com/office/drawing/2014/main" id="{7597D785-954D-46D3-B439-CE123945605F}"/>
              </a:ext>
            </a:extLst>
          </p:cNvPr>
          <p:cNvSpPr>
            <a:spLocks noGrp="1"/>
          </p:cNvSpPr>
          <p:nvPr>
            <p:ph type="sldNum" sz="quarter" idx="12"/>
          </p:nvPr>
        </p:nvSpPr>
        <p:spPr>
          <a:xfrm>
            <a:off x="10665691" y="365125"/>
            <a:ext cx="670364" cy="462167"/>
          </a:xfrm>
        </p:spPr>
        <p:txBody>
          <a:bodyPr/>
          <a:lstStyle/>
          <a:p>
            <a:fld id="{B8CD168E-6C34-4D67-A286-0BEB27F2607F}" type="slidenum">
              <a:rPr lang="en-GB" smtClean="0"/>
              <a:t>5</a:t>
            </a:fld>
            <a:endParaRPr lang="en-GB" dirty="0"/>
          </a:p>
        </p:txBody>
      </p:sp>
    </p:spTree>
    <p:extLst>
      <p:ext uri="{BB962C8B-B14F-4D97-AF65-F5344CB8AC3E}">
        <p14:creationId xmlns:p14="http://schemas.microsoft.com/office/powerpoint/2010/main" val="564869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8B411-13DC-4E20-887A-F3FC815D27FA}"/>
              </a:ext>
            </a:extLst>
          </p:cNvPr>
          <p:cNvSpPr>
            <a:spLocks noGrp="1"/>
          </p:cNvSpPr>
          <p:nvPr>
            <p:ph type="title"/>
          </p:nvPr>
        </p:nvSpPr>
        <p:spPr>
          <a:xfrm>
            <a:off x="838200" y="406069"/>
            <a:ext cx="10515600" cy="1325563"/>
          </a:xfrm>
        </p:spPr>
        <p:txBody>
          <a:bodyPr/>
          <a:lstStyle/>
          <a:p>
            <a:r>
              <a:rPr lang="en-GB" b="1" i="1" dirty="0">
                <a:latin typeface="Times New Roman" panose="02020603050405020304" pitchFamily="18" charset="0"/>
                <a:cs typeface="Times New Roman" panose="02020603050405020304" pitchFamily="18" charset="0"/>
              </a:rPr>
              <a:t>What is the meaning of flexible working?</a:t>
            </a:r>
            <a:br>
              <a:rPr lang="en-GB" b="1" i="1" dirty="0">
                <a:latin typeface="Times New Roman" panose="02020603050405020304" pitchFamily="18" charset="0"/>
                <a:cs typeface="Times New Roman" panose="02020603050405020304" pitchFamily="18" charset="0"/>
              </a:rPr>
            </a:br>
            <a:endParaRPr lang="en-GB"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B419AC0-3700-4CE6-960A-02C1CD2F7E2E}"/>
              </a:ext>
            </a:extLst>
          </p:cNvPr>
          <p:cNvSpPr>
            <a:spLocks noGrp="1"/>
          </p:cNvSpPr>
          <p:nvPr>
            <p:ph idx="1"/>
          </p:nvPr>
        </p:nvSpPr>
        <p:spPr>
          <a:xfrm>
            <a:off x="838200" y="1825624"/>
            <a:ext cx="10515600" cy="4559133"/>
          </a:xfrm>
        </p:spPr>
        <p:txBody>
          <a:bodyPr>
            <a:normAutofit/>
          </a:bodyPr>
          <a:lstStyle/>
          <a:p>
            <a:pPr marL="0" indent="0" algn="just">
              <a:buNone/>
            </a:pPr>
            <a:r>
              <a:rPr lang="en-GB" sz="3400" dirty="0">
                <a:latin typeface="Times New Roman" panose="02020603050405020304" pitchFamily="18" charset="0"/>
                <a:cs typeface="Times New Roman" panose="02020603050405020304" pitchFamily="18" charset="0"/>
              </a:rPr>
              <a:t>Flexible working arrangements </a:t>
            </a:r>
            <a:r>
              <a:rPr lang="en-GB" dirty="0"/>
              <a:t>are</a:t>
            </a:r>
            <a:r>
              <a:rPr lang="en-GB" sz="3400" dirty="0">
                <a:latin typeface="Times New Roman" panose="02020603050405020304" pitchFamily="18" charset="0"/>
                <a:cs typeface="Times New Roman" panose="02020603050405020304" pitchFamily="18" charset="0"/>
              </a:rPr>
              <a:t> an option in many organisations and describe any type of working arrangement. </a:t>
            </a:r>
            <a:r>
              <a:rPr lang="en-GB" dirty="0"/>
              <a:t>C</a:t>
            </a:r>
            <a:r>
              <a:rPr lang="en-GB" sz="3400" dirty="0">
                <a:latin typeface="Times New Roman" panose="02020603050405020304" pitchFamily="18" charset="0"/>
                <a:cs typeface="Times New Roman" panose="02020603050405020304" pitchFamily="18" charset="0"/>
              </a:rPr>
              <a:t>ustomers expect to have services available outside of the 9-5 working hours and employees want to achieve a better balance between work and home life. (Acas, 2015)</a:t>
            </a:r>
          </a:p>
          <a:p>
            <a:pPr marL="0" indent="0" algn="just">
              <a:buNone/>
            </a:pPr>
            <a:endParaRPr lang="en-GB" sz="3400" dirty="0">
              <a:latin typeface="Times New Roman" panose="02020603050405020304" pitchFamily="18" charset="0"/>
              <a:cs typeface="Times New Roman" panose="02020603050405020304" pitchFamily="18" charset="0"/>
            </a:endParaRPr>
          </a:p>
          <a:p>
            <a:pPr algn="just"/>
            <a:endParaRPr lang="en-GB" sz="3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37708E34-B538-44D9-8EB8-A909FF51527D}"/>
              </a:ext>
            </a:extLst>
          </p:cNvPr>
          <p:cNvSpPr>
            <a:spLocks noGrp="1"/>
          </p:cNvSpPr>
          <p:nvPr>
            <p:ph type="sldNum" sz="quarter" idx="12"/>
          </p:nvPr>
        </p:nvSpPr>
        <p:spPr>
          <a:xfrm>
            <a:off x="10683436" y="312077"/>
            <a:ext cx="670364" cy="524797"/>
          </a:xfrm>
        </p:spPr>
        <p:txBody>
          <a:bodyPr/>
          <a:lstStyle/>
          <a:p>
            <a:fld id="{B8CD168E-6C34-4D67-A286-0BEB27F2607F}" type="slidenum">
              <a:rPr lang="en-GB" smtClean="0"/>
              <a:t>6</a:t>
            </a:fld>
            <a:endParaRPr lang="en-GB" dirty="0"/>
          </a:p>
        </p:txBody>
      </p:sp>
    </p:spTree>
    <p:extLst>
      <p:ext uri="{BB962C8B-B14F-4D97-AF65-F5344CB8AC3E}">
        <p14:creationId xmlns:p14="http://schemas.microsoft.com/office/powerpoint/2010/main" val="2212891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DA43A-8770-4DEA-8ECB-6C42B8998673}"/>
              </a:ext>
            </a:extLst>
          </p:cNvPr>
          <p:cNvSpPr>
            <a:spLocks noGrp="1"/>
          </p:cNvSpPr>
          <p:nvPr>
            <p:ph type="title"/>
          </p:nvPr>
        </p:nvSpPr>
        <p:spPr/>
        <p:txBody>
          <a:bodyPr/>
          <a:lstStyle/>
          <a:p>
            <a:r>
              <a:rPr lang="en-GB" b="1" i="1" dirty="0">
                <a:latin typeface="Times New Roman" panose="02020603050405020304" pitchFamily="18" charset="0"/>
                <a:cs typeface="Times New Roman" panose="02020603050405020304" pitchFamily="18" charset="0"/>
              </a:rPr>
              <a:t>Benefits of flexible working</a:t>
            </a:r>
            <a:br>
              <a:rPr lang="en-GB" b="1" i="1" dirty="0">
                <a:latin typeface="Times New Roman" panose="02020603050405020304" pitchFamily="18" charset="0"/>
                <a:cs typeface="Times New Roman" panose="02020603050405020304" pitchFamily="18" charset="0"/>
              </a:rPr>
            </a:br>
            <a:endParaRPr lang="en-GB"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813740D-1841-400D-BEB9-BD4790D3C8EA}"/>
              </a:ext>
            </a:extLst>
          </p:cNvPr>
          <p:cNvSpPr>
            <a:spLocks noGrp="1"/>
          </p:cNvSpPr>
          <p:nvPr>
            <p:ph idx="1"/>
          </p:nvPr>
        </p:nvSpPr>
        <p:spPr>
          <a:xfrm>
            <a:off x="630673" y="1825625"/>
            <a:ext cx="10968789" cy="4351338"/>
          </a:xfrm>
        </p:spPr>
        <p:txBody>
          <a:bodyPr>
            <a:normAutofit/>
          </a:bodyPr>
          <a:lstStyle/>
          <a:p>
            <a:r>
              <a:rPr lang="en-GB" sz="3400" dirty="0">
                <a:latin typeface="Times New Roman" panose="02020603050405020304" pitchFamily="18" charset="0"/>
                <a:cs typeface="Times New Roman" panose="02020603050405020304" pitchFamily="18" charset="0"/>
              </a:rPr>
              <a:t> Less employees turn over </a:t>
            </a:r>
          </a:p>
          <a:p>
            <a:r>
              <a:rPr lang="en-GB" sz="3400" dirty="0">
                <a:latin typeface="Times New Roman" panose="02020603050405020304" pitchFamily="18" charset="0"/>
                <a:cs typeface="Times New Roman" panose="02020603050405020304" pitchFamily="18" charset="0"/>
              </a:rPr>
              <a:t> Productive and efficient</a:t>
            </a:r>
          </a:p>
          <a:p>
            <a:r>
              <a:rPr lang="en-GB" sz="3400" dirty="0">
                <a:latin typeface="Times New Roman" panose="02020603050405020304" pitchFamily="18" charset="0"/>
                <a:cs typeface="Times New Roman" panose="02020603050405020304" pitchFamily="18" charset="0"/>
              </a:rPr>
              <a:t> A wider pool of applicants </a:t>
            </a:r>
            <a:r>
              <a:rPr lang="en-GB" dirty="0"/>
              <a:t>are</a:t>
            </a:r>
            <a:r>
              <a:rPr lang="en-GB" sz="3400" dirty="0">
                <a:latin typeface="Times New Roman" panose="02020603050405020304" pitchFamily="18" charset="0"/>
                <a:cs typeface="Times New Roman" panose="02020603050405020304" pitchFamily="18" charset="0"/>
              </a:rPr>
              <a:t> attracted </a:t>
            </a:r>
            <a:r>
              <a:rPr lang="en-GB" dirty="0"/>
              <a:t>to</a:t>
            </a:r>
            <a:r>
              <a:rPr lang="en-GB" sz="3400" dirty="0">
                <a:latin typeface="Times New Roman" panose="02020603050405020304" pitchFamily="18" charset="0"/>
                <a:cs typeface="Times New Roman" panose="02020603050405020304" pitchFamily="18" charset="0"/>
              </a:rPr>
              <a:t> vacancies</a:t>
            </a:r>
          </a:p>
          <a:p>
            <a:r>
              <a:rPr lang="en-GB" sz="3400" dirty="0">
                <a:latin typeface="Times New Roman" panose="02020603050405020304" pitchFamily="18" charset="0"/>
                <a:cs typeface="Times New Roman" panose="02020603050405020304" pitchFamily="18" charset="0"/>
              </a:rPr>
              <a:t> Reduced levels of stress, sickness and absence (Acas, 2015)</a:t>
            </a:r>
          </a:p>
          <a:p>
            <a:endParaRPr lang="en-GB" sz="3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815349C0-056B-4282-9E58-4128E3FBF51D}"/>
              </a:ext>
            </a:extLst>
          </p:cNvPr>
          <p:cNvSpPr>
            <a:spLocks noGrp="1"/>
          </p:cNvSpPr>
          <p:nvPr>
            <p:ph type="sldNum" sz="quarter" idx="12"/>
          </p:nvPr>
        </p:nvSpPr>
        <p:spPr>
          <a:xfrm>
            <a:off x="10728321" y="338203"/>
            <a:ext cx="595208" cy="499745"/>
          </a:xfrm>
        </p:spPr>
        <p:txBody>
          <a:bodyPr/>
          <a:lstStyle/>
          <a:p>
            <a:fld id="{B8CD168E-6C34-4D67-A286-0BEB27F2607F}" type="slidenum">
              <a:rPr lang="en-GB" smtClean="0"/>
              <a:t>7</a:t>
            </a:fld>
            <a:endParaRPr lang="en-GB" dirty="0"/>
          </a:p>
        </p:txBody>
      </p:sp>
    </p:spTree>
    <p:extLst>
      <p:ext uri="{BB962C8B-B14F-4D97-AF65-F5344CB8AC3E}">
        <p14:creationId xmlns:p14="http://schemas.microsoft.com/office/powerpoint/2010/main" val="2592348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46EFE-FE71-48A5-BA82-1FE0FE32D702}"/>
              </a:ext>
            </a:extLst>
          </p:cNvPr>
          <p:cNvSpPr>
            <a:spLocks noGrp="1"/>
          </p:cNvSpPr>
          <p:nvPr>
            <p:ph type="title"/>
          </p:nvPr>
        </p:nvSpPr>
        <p:spPr/>
        <p:txBody>
          <a:bodyPr/>
          <a:lstStyle/>
          <a:p>
            <a:r>
              <a:rPr lang="en-GB" b="1" i="1" dirty="0">
                <a:latin typeface="Times New Roman" panose="02020603050405020304" pitchFamily="18" charset="0"/>
                <a:cs typeface="Times New Roman" panose="02020603050405020304" pitchFamily="18" charset="0"/>
              </a:rPr>
              <a:t>Atkinson’s (1984) flexible firm model</a:t>
            </a:r>
            <a:br>
              <a:rPr lang="en-GB" b="1" i="1" dirty="0">
                <a:latin typeface="Times New Roman" panose="02020603050405020304" pitchFamily="18" charset="0"/>
                <a:cs typeface="Times New Roman" panose="02020603050405020304" pitchFamily="18" charset="0"/>
              </a:rPr>
            </a:br>
            <a:endParaRPr lang="en-GB"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78F5063-4EA7-4919-9627-C6B5DACC9822}"/>
              </a:ext>
            </a:extLst>
          </p:cNvPr>
          <p:cNvSpPr>
            <a:spLocks noGrp="1"/>
          </p:cNvSpPr>
          <p:nvPr>
            <p:ph idx="1"/>
          </p:nvPr>
        </p:nvSpPr>
        <p:spPr/>
        <p:txBody>
          <a:bodyPr>
            <a:normAutofit/>
          </a:bodyPr>
          <a:lstStyle/>
          <a:p>
            <a:pPr algn="just"/>
            <a:r>
              <a:rPr lang="en-GB" sz="3200" dirty="0">
                <a:latin typeface="Times New Roman" panose="02020603050405020304" pitchFamily="18" charset="0"/>
                <a:cs typeface="Times New Roman" panose="02020603050405020304" pitchFamily="18" charset="0"/>
              </a:rPr>
              <a:t>The most common model is the Atkinson's flexible firm model, which uses various forms and amounts of flexibility terms. </a:t>
            </a:r>
            <a:r>
              <a:rPr lang="en-GB" sz="3200" dirty="0"/>
              <a:t>By</a:t>
            </a:r>
            <a:r>
              <a:rPr lang="en-GB" sz="3200" dirty="0">
                <a:latin typeface="Times New Roman" panose="02020603050405020304" pitchFamily="18" charset="0"/>
                <a:cs typeface="Times New Roman" panose="02020603050405020304" pitchFamily="18" charset="0"/>
              </a:rPr>
              <a:t> incorporating these terms it  provides a structure to build the model. </a:t>
            </a:r>
          </a:p>
          <a:p>
            <a:endParaRPr lang="en-GB" sz="32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881155AD-A3AB-436D-9780-D90FF147DC54}"/>
              </a:ext>
            </a:extLst>
          </p:cNvPr>
          <p:cNvSpPr>
            <a:spLocks noGrp="1"/>
          </p:cNvSpPr>
          <p:nvPr>
            <p:ph type="sldNum" sz="quarter" idx="12"/>
          </p:nvPr>
        </p:nvSpPr>
        <p:spPr>
          <a:xfrm>
            <a:off x="10715796" y="350728"/>
            <a:ext cx="607733" cy="487219"/>
          </a:xfrm>
        </p:spPr>
        <p:txBody>
          <a:bodyPr/>
          <a:lstStyle/>
          <a:p>
            <a:fld id="{B8CD168E-6C34-4D67-A286-0BEB27F2607F}" type="slidenum">
              <a:rPr lang="en-GB" smtClean="0"/>
              <a:t>8</a:t>
            </a:fld>
            <a:endParaRPr lang="en-GB" dirty="0"/>
          </a:p>
        </p:txBody>
      </p:sp>
    </p:spTree>
    <p:extLst>
      <p:ext uri="{BB962C8B-B14F-4D97-AF65-F5344CB8AC3E}">
        <p14:creationId xmlns:p14="http://schemas.microsoft.com/office/powerpoint/2010/main" val="1998428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685D0-05A7-441B-89B9-7747F6C50B97}"/>
              </a:ext>
            </a:extLst>
          </p:cNvPr>
          <p:cNvSpPr>
            <a:spLocks noGrp="1"/>
          </p:cNvSpPr>
          <p:nvPr>
            <p:ph type="title"/>
          </p:nvPr>
        </p:nvSpPr>
        <p:spPr/>
        <p:txBody>
          <a:bodyPr>
            <a:normAutofit fontScale="90000"/>
          </a:bodyPr>
          <a:lstStyle/>
          <a:p>
            <a:r>
              <a:rPr lang="en-GB" b="1" dirty="0"/>
              <a:t>What is the meaning of inclusive workplace?</a:t>
            </a:r>
            <a:br>
              <a:rPr lang="en-GB" b="1" dirty="0"/>
            </a:br>
            <a:endParaRPr lang="en-GB" dirty="0"/>
          </a:p>
        </p:txBody>
      </p:sp>
      <p:sp>
        <p:nvSpPr>
          <p:cNvPr id="3" name="Content Placeholder 2">
            <a:extLst>
              <a:ext uri="{FF2B5EF4-FFF2-40B4-BE49-F238E27FC236}">
                <a16:creationId xmlns:a16="http://schemas.microsoft.com/office/drawing/2014/main" id="{C096C921-30D2-4604-AAAA-7E7F596B1BAB}"/>
              </a:ext>
            </a:extLst>
          </p:cNvPr>
          <p:cNvSpPr>
            <a:spLocks noGrp="1"/>
          </p:cNvSpPr>
          <p:nvPr>
            <p:ph idx="1"/>
          </p:nvPr>
        </p:nvSpPr>
        <p:spPr/>
        <p:txBody>
          <a:bodyPr>
            <a:normAutofit lnSpcReduction="10000"/>
          </a:bodyPr>
          <a:lstStyle/>
          <a:p>
            <a:pPr algn="just"/>
            <a:r>
              <a:rPr lang="en-GB" dirty="0"/>
              <a:t>In an inclusive workplace Inclusive strategies are fully supported by senior staff and employees are encouraged to progress and develop and the workforce is representative of the local community. These benefit the organisation because goals and behaviour of the company are based on respect, dignity, equality and fairness. (Barak, 2013)</a:t>
            </a:r>
          </a:p>
          <a:p>
            <a:endParaRPr lang="en-GB" dirty="0"/>
          </a:p>
        </p:txBody>
      </p:sp>
      <p:sp>
        <p:nvSpPr>
          <p:cNvPr id="4" name="Slide Number Placeholder 3">
            <a:extLst>
              <a:ext uri="{FF2B5EF4-FFF2-40B4-BE49-F238E27FC236}">
                <a16:creationId xmlns:a16="http://schemas.microsoft.com/office/drawing/2014/main" id="{D3D2620E-5863-4E8D-8FAE-ADFD519381CF}"/>
              </a:ext>
            </a:extLst>
          </p:cNvPr>
          <p:cNvSpPr>
            <a:spLocks noGrp="1"/>
          </p:cNvSpPr>
          <p:nvPr>
            <p:ph type="sldNum" sz="quarter" idx="12"/>
          </p:nvPr>
        </p:nvSpPr>
        <p:spPr>
          <a:xfrm>
            <a:off x="10690744" y="239776"/>
            <a:ext cx="670364" cy="610698"/>
          </a:xfrm>
        </p:spPr>
        <p:txBody>
          <a:bodyPr/>
          <a:lstStyle/>
          <a:p>
            <a:fld id="{B8CD168E-6C34-4D67-A286-0BEB27F2607F}" type="slidenum">
              <a:rPr lang="en-GB" smtClean="0"/>
              <a:t>9</a:t>
            </a:fld>
            <a:endParaRPr lang="en-GB" dirty="0"/>
          </a:p>
        </p:txBody>
      </p:sp>
    </p:spTree>
    <p:extLst>
      <p:ext uri="{BB962C8B-B14F-4D97-AF65-F5344CB8AC3E}">
        <p14:creationId xmlns:p14="http://schemas.microsoft.com/office/powerpoint/2010/main" val="2747550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9956D-8C48-4D6D-B3A5-C09BCBFC6443}"/>
              </a:ext>
            </a:extLst>
          </p:cNvPr>
          <p:cNvSpPr>
            <a:spLocks noGrp="1"/>
          </p:cNvSpPr>
          <p:nvPr>
            <p:ph type="title"/>
          </p:nvPr>
        </p:nvSpPr>
        <p:spPr>
          <a:xfrm>
            <a:off x="300252" y="452718"/>
            <a:ext cx="10208524" cy="1400530"/>
          </a:xfrm>
        </p:spPr>
        <p:txBody>
          <a:bodyPr>
            <a:normAutofit fontScale="90000"/>
          </a:bodyPr>
          <a:lstStyle/>
          <a:p>
            <a:r>
              <a:rPr lang="en-GB" b="1" dirty="0"/>
              <a:t>What are the benefits of an inclusive workplace?</a:t>
            </a:r>
            <a:br>
              <a:rPr lang="en-GB" b="1" dirty="0"/>
            </a:br>
            <a:endParaRPr lang="en-GB" dirty="0"/>
          </a:p>
        </p:txBody>
      </p:sp>
      <p:sp>
        <p:nvSpPr>
          <p:cNvPr id="3" name="Content Placeholder 2">
            <a:extLst>
              <a:ext uri="{FF2B5EF4-FFF2-40B4-BE49-F238E27FC236}">
                <a16:creationId xmlns:a16="http://schemas.microsoft.com/office/drawing/2014/main" id="{28156C0D-F330-43F5-9C21-5760AB667B81}"/>
              </a:ext>
            </a:extLst>
          </p:cNvPr>
          <p:cNvSpPr>
            <a:spLocks noGrp="1"/>
          </p:cNvSpPr>
          <p:nvPr>
            <p:ph idx="1"/>
          </p:nvPr>
        </p:nvSpPr>
        <p:spPr/>
        <p:txBody>
          <a:bodyPr>
            <a:normAutofit/>
          </a:bodyPr>
          <a:lstStyle/>
          <a:p>
            <a:r>
              <a:rPr lang="en-GB" dirty="0"/>
              <a:t>Increased employee commitment </a:t>
            </a:r>
          </a:p>
          <a:p>
            <a:pPr marL="0" indent="0">
              <a:buNone/>
            </a:pPr>
            <a:endParaRPr lang="en-GB" sz="1800" dirty="0"/>
          </a:p>
          <a:p>
            <a:r>
              <a:rPr lang="en-GB" dirty="0"/>
              <a:t>Attraction of new talent</a:t>
            </a:r>
          </a:p>
          <a:p>
            <a:pPr marL="0" indent="0">
              <a:buNone/>
            </a:pPr>
            <a:endParaRPr lang="en-GB" sz="1800" dirty="0"/>
          </a:p>
          <a:p>
            <a:r>
              <a:rPr lang="en-GB" dirty="0"/>
              <a:t>More employers are presenting solutions to maximise productivity </a:t>
            </a:r>
          </a:p>
          <a:p>
            <a:pPr marL="0" indent="0">
              <a:buNone/>
            </a:pPr>
            <a:r>
              <a:rPr lang="en-GB" dirty="0"/>
              <a:t>(Equality and Human Rights Commission, 2015)</a:t>
            </a:r>
          </a:p>
          <a:p>
            <a:endParaRPr lang="en-GB" dirty="0"/>
          </a:p>
          <a:p>
            <a:endParaRPr lang="en-GB" dirty="0"/>
          </a:p>
        </p:txBody>
      </p:sp>
      <p:sp>
        <p:nvSpPr>
          <p:cNvPr id="4" name="Slide Number Placeholder 3">
            <a:extLst>
              <a:ext uri="{FF2B5EF4-FFF2-40B4-BE49-F238E27FC236}">
                <a16:creationId xmlns:a16="http://schemas.microsoft.com/office/drawing/2014/main" id="{F4933359-0090-4A82-AD51-D90FF53D94A1}"/>
              </a:ext>
            </a:extLst>
          </p:cNvPr>
          <p:cNvSpPr>
            <a:spLocks noGrp="1"/>
          </p:cNvSpPr>
          <p:nvPr>
            <p:ph type="sldNum" sz="quarter" idx="12"/>
          </p:nvPr>
        </p:nvSpPr>
        <p:spPr>
          <a:xfrm>
            <a:off x="10690743" y="350729"/>
            <a:ext cx="657838" cy="512271"/>
          </a:xfrm>
        </p:spPr>
        <p:txBody>
          <a:bodyPr/>
          <a:lstStyle/>
          <a:p>
            <a:fld id="{B8CD168E-6C34-4D67-A286-0BEB27F2607F}" type="slidenum">
              <a:rPr lang="en-GB" smtClean="0"/>
              <a:t>10</a:t>
            </a:fld>
            <a:endParaRPr lang="en-GB" dirty="0"/>
          </a:p>
        </p:txBody>
      </p:sp>
    </p:spTree>
    <p:extLst>
      <p:ext uri="{BB962C8B-B14F-4D97-AF65-F5344CB8AC3E}">
        <p14:creationId xmlns:p14="http://schemas.microsoft.com/office/powerpoint/2010/main" val="37314173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A8DDF-CBF3-4B14-8CC6-7875C6C22DDC}"/>
              </a:ext>
            </a:extLst>
          </p:cNvPr>
          <p:cNvSpPr>
            <a:spLocks noGrp="1"/>
          </p:cNvSpPr>
          <p:nvPr>
            <p:ph type="title"/>
          </p:nvPr>
        </p:nvSpPr>
        <p:spPr/>
        <p:txBody>
          <a:bodyPr>
            <a:normAutofit/>
          </a:bodyPr>
          <a:lstStyle/>
          <a:p>
            <a:r>
              <a:rPr lang="en-GB" sz="4000" dirty="0"/>
              <a:t>How </a:t>
            </a:r>
            <a:r>
              <a:rPr lang="en-GB" sz="4000" b="1" dirty="0"/>
              <a:t>Vodafone Work?</a:t>
            </a:r>
            <a:endParaRPr lang="en-GB" sz="4000" dirty="0"/>
          </a:p>
        </p:txBody>
      </p:sp>
      <p:sp>
        <p:nvSpPr>
          <p:cNvPr id="3" name="Content Placeholder 2">
            <a:extLst>
              <a:ext uri="{FF2B5EF4-FFF2-40B4-BE49-F238E27FC236}">
                <a16:creationId xmlns:a16="http://schemas.microsoft.com/office/drawing/2014/main" id="{C73A05F5-EAB9-47C6-A90F-6972DE77B0DD}"/>
              </a:ext>
            </a:extLst>
          </p:cNvPr>
          <p:cNvSpPr>
            <a:spLocks noGrp="1"/>
          </p:cNvSpPr>
          <p:nvPr>
            <p:ph idx="1"/>
          </p:nvPr>
        </p:nvSpPr>
        <p:spPr/>
        <p:txBody>
          <a:bodyPr>
            <a:normAutofit fontScale="92500" lnSpcReduction="10000"/>
          </a:bodyPr>
          <a:lstStyle/>
          <a:p>
            <a:pPr algn="just"/>
            <a:r>
              <a:rPr lang="en-GB" dirty="0"/>
              <a:t>Vodafone have discovered that besides salary and other important benefits for their employees the work-life balance is an essential part of their employee’s performance. </a:t>
            </a:r>
          </a:p>
          <a:p>
            <a:pPr marL="0" indent="0">
              <a:buNone/>
            </a:pPr>
            <a:endParaRPr lang="en-GB" sz="1100" dirty="0"/>
          </a:p>
          <a:p>
            <a:pPr algn="just"/>
            <a:r>
              <a:rPr lang="en-GB" dirty="0"/>
              <a:t>Vodafone have tried to encourage more women in management and leadership roles. From their survey they have made some great progress already in having 30% of management being women.</a:t>
            </a:r>
          </a:p>
          <a:p>
            <a:endParaRPr lang="en-GB" dirty="0"/>
          </a:p>
        </p:txBody>
      </p:sp>
      <p:sp>
        <p:nvSpPr>
          <p:cNvPr id="4" name="Slide Number Placeholder 3">
            <a:extLst>
              <a:ext uri="{FF2B5EF4-FFF2-40B4-BE49-F238E27FC236}">
                <a16:creationId xmlns:a16="http://schemas.microsoft.com/office/drawing/2014/main" id="{D58691FE-1A0F-4A29-83ED-EBB2262FF4F2}"/>
              </a:ext>
            </a:extLst>
          </p:cNvPr>
          <p:cNvSpPr>
            <a:spLocks noGrp="1"/>
          </p:cNvSpPr>
          <p:nvPr>
            <p:ph type="sldNum" sz="quarter" idx="12"/>
          </p:nvPr>
        </p:nvSpPr>
        <p:spPr>
          <a:xfrm>
            <a:off x="10665692" y="264828"/>
            <a:ext cx="720468" cy="610698"/>
          </a:xfrm>
        </p:spPr>
        <p:txBody>
          <a:bodyPr/>
          <a:lstStyle/>
          <a:p>
            <a:fld id="{B8CD168E-6C34-4D67-A286-0BEB27F2607F}" type="slidenum">
              <a:rPr lang="en-GB" smtClean="0"/>
              <a:t>11</a:t>
            </a:fld>
            <a:endParaRPr lang="en-GB" dirty="0"/>
          </a:p>
        </p:txBody>
      </p:sp>
    </p:spTree>
    <p:extLst>
      <p:ext uri="{BB962C8B-B14F-4D97-AF65-F5344CB8AC3E}">
        <p14:creationId xmlns:p14="http://schemas.microsoft.com/office/powerpoint/2010/main" val="3710054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AF34D-2649-4621-BD74-05AC604F4D44}"/>
              </a:ext>
            </a:extLst>
          </p:cNvPr>
          <p:cNvSpPr>
            <a:spLocks noGrp="1"/>
          </p:cNvSpPr>
          <p:nvPr>
            <p:ph type="title"/>
          </p:nvPr>
        </p:nvSpPr>
        <p:spPr/>
        <p:txBody>
          <a:bodyPr/>
          <a:lstStyle/>
          <a:p>
            <a:r>
              <a:rPr lang="en-GB" dirty="0"/>
              <a:t>Further Improvement</a:t>
            </a:r>
          </a:p>
        </p:txBody>
      </p:sp>
      <p:sp>
        <p:nvSpPr>
          <p:cNvPr id="3" name="Content Placeholder 2">
            <a:extLst>
              <a:ext uri="{FF2B5EF4-FFF2-40B4-BE49-F238E27FC236}">
                <a16:creationId xmlns:a16="http://schemas.microsoft.com/office/drawing/2014/main" id="{F3522057-2EBE-433D-8539-6FDA1C193AAB}"/>
              </a:ext>
            </a:extLst>
          </p:cNvPr>
          <p:cNvSpPr>
            <a:spLocks noGrp="1"/>
          </p:cNvSpPr>
          <p:nvPr>
            <p:ph idx="1"/>
          </p:nvPr>
        </p:nvSpPr>
        <p:spPr>
          <a:xfrm>
            <a:off x="1103312" y="2052918"/>
            <a:ext cx="9705715" cy="4195481"/>
          </a:xfrm>
        </p:spPr>
        <p:txBody>
          <a:bodyPr>
            <a:normAutofit lnSpcReduction="10000"/>
          </a:bodyPr>
          <a:lstStyle/>
          <a:p>
            <a:pPr algn="just"/>
            <a:r>
              <a:rPr lang="en-GB" dirty="0"/>
              <a:t>In addition to flexibility and diversity,  Vodafone can further improve the work place to give opportunity to employees who are not facing customers directly to work from home. This can give advantages to both employees and the company resulting in better productivity, more office space and more profit. This also gives advantages to macro- environments, such as traffic congestion.</a:t>
            </a:r>
          </a:p>
          <a:p>
            <a:endParaRPr lang="en-GB" dirty="0"/>
          </a:p>
        </p:txBody>
      </p:sp>
      <p:sp>
        <p:nvSpPr>
          <p:cNvPr id="4" name="Slide Number Placeholder 3">
            <a:extLst>
              <a:ext uri="{FF2B5EF4-FFF2-40B4-BE49-F238E27FC236}">
                <a16:creationId xmlns:a16="http://schemas.microsoft.com/office/drawing/2014/main" id="{8A82F43C-24B3-45F4-82BC-406E9ACA7D2F}"/>
              </a:ext>
            </a:extLst>
          </p:cNvPr>
          <p:cNvSpPr>
            <a:spLocks noGrp="1"/>
          </p:cNvSpPr>
          <p:nvPr>
            <p:ph type="sldNum" sz="quarter" idx="12"/>
          </p:nvPr>
        </p:nvSpPr>
        <p:spPr>
          <a:xfrm>
            <a:off x="10653165" y="239776"/>
            <a:ext cx="695416" cy="610698"/>
          </a:xfrm>
        </p:spPr>
        <p:txBody>
          <a:bodyPr/>
          <a:lstStyle/>
          <a:p>
            <a:fld id="{B8CD168E-6C34-4D67-A286-0BEB27F2607F}" type="slidenum">
              <a:rPr lang="en-GB" smtClean="0"/>
              <a:t>12</a:t>
            </a:fld>
            <a:endParaRPr lang="en-GB"/>
          </a:p>
        </p:txBody>
      </p:sp>
    </p:spTree>
    <p:extLst>
      <p:ext uri="{BB962C8B-B14F-4D97-AF65-F5344CB8AC3E}">
        <p14:creationId xmlns:p14="http://schemas.microsoft.com/office/powerpoint/2010/main" val="3135984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7787C-45A4-410B-9A14-9852B3CB36F4}"/>
              </a:ext>
            </a:extLst>
          </p:cNvPr>
          <p:cNvSpPr>
            <a:spLocks noGrp="1"/>
          </p:cNvSpPr>
          <p:nvPr>
            <p:ph type="title"/>
          </p:nvPr>
        </p:nvSpPr>
        <p:spPr>
          <a:xfrm>
            <a:off x="838200" y="447013"/>
            <a:ext cx="10515600" cy="1325563"/>
          </a:xfrm>
        </p:spPr>
        <p:txBody>
          <a:bodyPr>
            <a:normAutofit fontScale="90000"/>
          </a:bodyPr>
          <a:lstStyle/>
          <a:p>
            <a:pPr algn="ctr"/>
            <a:r>
              <a:rPr lang="en-GB" b="1" dirty="0"/>
              <a:t>Recommendation for Vodafone</a:t>
            </a:r>
            <a:br>
              <a:rPr lang="en-GB" b="1" dirty="0"/>
            </a:br>
            <a:r>
              <a:rPr lang="en-GB" b="1" dirty="0"/>
              <a:t> how they can make further improvements</a:t>
            </a:r>
            <a:br>
              <a:rPr lang="en-GB" b="1" dirty="0"/>
            </a:br>
            <a:endParaRPr lang="en-GB" dirty="0"/>
          </a:p>
        </p:txBody>
      </p:sp>
      <p:sp>
        <p:nvSpPr>
          <p:cNvPr id="3" name="Content Placeholder 2">
            <a:extLst>
              <a:ext uri="{FF2B5EF4-FFF2-40B4-BE49-F238E27FC236}">
                <a16:creationId xmlns:a16="http://schemas.microsoft.com/office/drawing/2014/main" id="{2EF82EB7-A933-4E60-A226-9E5997D0C666}"/>
              </a:ext>
            </a:extLst>
          </p:cNvPr>
          <p:cNvSpPr>
            <a:spLocks noGrp="1"/>
          </p:cNvSpPr>
          <p:nvPr>
            <p:ph idx="1"/>
          </p:nvPr>
        </p:nvSpPr>
        <p:spPr>
          <a:xfrm>
            <a:off x="1103312" y="2052918"/>
            <a:ext cx="10142443" cy="4195481"/>
          </a:xfrm>
        </p:spPr>
        <p:txBody>
          <a:bodyPr>
            <a:normAutofit/>
          </a:bodyPr>
          <a:lstStyle/>
          <a:p>
            <a:pPr algn="just"/>
            <a:r>
              <a:rPr lang="en-GB" dirty="0"/>
              <a:t> Vodafone have already made a lot of improvements in flexibility, agility and inclusion but they could progress more in these areas. As  part of my research I have found  Vodafone employees who are not customer facing must still work in the organisation, although Vodafone could give select employees an opportunity to work from home.  (Church, 2015)</a:t>
            </a:r>
          </a:p>
          <a:p>
            <a:endParaRPr lang="en-GB" dirty="0"/>
          </a:p>
        </p:txBody>
      </p:sp>
      <p:sp>
        <p:nvSpPr>
          <p:cNvPr id="4" name="Slide Number Placeholder 3">
            <a:extLst>
              <a:ext uri="{FF2B5EF4-FFF2-40B4-BE49-F238E27FC236}">
                <a16:creationId xmlns:a16="http://schemas.microsoft.com/office/drawing/2014/main" id="{9477E445-375B-4298-9E74-6B6458138AA3}"/>
              </a:ext>
            </a:extLst>
          </p:cNvPr>
          <p:cNvSpPr>
            <a:spLocks noGrp="1"/>
          </p:cNvSpPr>
          <p:nvPr>
            <p:ph type="sldNum" sz="quarter" idx="12"/>
          </p:nvPr>
        </p:nvSpPr>
        <p:spPr>
          <a:xfrm>
            <a:off x="10595754" y="313151"/>
            <a:ext cx="758046" cy="512271"/>
          </a:xfrm>
        </p:spPr>
        <p:txBody>
          <a:bodyPr/>
          <a:lstStyle/>
          <a:p>
            <a:fld id="{B8CD168E-6C34-4D67-A286-0BEB27F2607F}" type="slidenum">
              <a:rPr lang="en-GB" smtClean="0"/>
              <a:t>13</a:t>
            </a:fld>
            <a:endParaRPr lang="en-GB" dirty="0"/>
          </a:p>
        </p:txBody>
      </p:sp>
    </p:spTree>
    <p:extLst>
      <p:ext uri="{BB962C8B-B14F-4D97-AF65-F5344CB8AC3E}">
        <p14:creationId xmlns:p14="http://schemas.microsoft.com/office/powerpoint/2010/main" val="9714860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CCFA7-6469-4961-B18C-12DB4773866F}"/>
              </a:ext>
            </a:extLst>
          </p:cNvPr>
          <p:cNvSpPr>
            <a:spLocks noGrp="1"/>
          </p:cNvSpPr>
          <p:nvPr>
            <p:ph type="title"/>
          </p:nvPr>
        </p:nvSpPr>
        <p:spPr/>
        <p:txBody>
          <a:bodyPr/>
          <a:lstStyle/>
          <a:p>
            <a:r>
              <a:rPr lang="en-GB" dirty="0"/>
              <a:t>The advantages of working from home</a:t>
            </a:r>
          </a:p>
        </p:txBody>
      </p:sp>
      <p:sp>
        <p:nvSpPr>
          <p:cNvPr id="3" name="Content Placeholder 2">
            <a:extLst>
              <a:ext uri="{FF2B5EF4-FFF2-40B4-BE49-F238E27FC236}">
                <a16:creationId xmlns:a16="http://schemas.microsoft.com/office/drawing/2014/main" id="{1D77FF36-1EDF-4B6E-B38F-B94A640B656B}"/>
              </a:ext>
            </a:extLst>
          </p:cNvPr>
          <p:cNvSpPr>
            <a:spLocks noGrp="1"/>
          </p:cNvSpPr>
          <p:nvPr>
            <p:ph idx="1"/>
          </p:nvPr>
        </p:nvSpPr>
        <p:spPr>
          <a:xfrm>
            <a:off x="838200" y="1552669"/>
            <a:ext cx="10515600" cy="4351338"/>
          </a:xfrm>
        </p:spPr>
        <p:txBody>
          <a:bodyPr>
            <a:normAutofit fontScale="85000" lnSpcReduction="10000"/>
          </a:bodyPr>
          <a:lstStyle/>
          <a:p>
            <a:pPr lvl="0"/>
            <a:r>
              <a:rPr lang="en-GB" dirty="0"/>
              <a:t>Adequate time to meet family responsibilities and demands. (Troup, 2012)</a:t>
            </a:r>
          </a:p>
          <a:p>
            <a:r>
              <a:rPr lang="en-GB" dirty="0"/>
              <a:t>Save time from travelling or commuting. (Khoo, 2000)</a:t>
            </a:r>
          </a:p>
          <a:p>
            <a:r>
              <a:rPr lang="en-GB" dirty="0"/>
              <a:t>Decrease of  expenses and some stable costs can be divided. (Halpern, 2005)</a:t>
            </a:r>
          </a:p>
          <a:p>
            <a:r>
              <a:rPr lang="en-GB" dirty="0"/>
              <a:t>Flexibility and convenience. (Khoo, 2000)</a:t>
            </a:r>
          </a:p>
          <a:p>
            <a:r>
              <a:rPr lang="en-GB" dirty="0"/>
              <a:t>Minimize number of sickness related absences and improve health. (Halpern, 2005) (Church, 2015)</a:t>
            </a:r>
          </a:p>
          <a:p>
            <a:r>
              <a:rPr lang="en-GB" dirty="0"/>
              <a:t>Increase in job satisfaction and work productivity. (Troup, 2012)</a:t>
            </a:r>
          </a:p>
          <a:p>
            <a:endParaRPr lang="en-GB" dirty="0"/>
          </a:p>
        </p:txBody>
      </p:sp>
      <p:sp>
        <p:nvSpPr>
          <p:cNvPr id="4" name="Slide Number Placeholder 3">
            <a:extLst>
              <a:ext uri="{FF2B5EF4-FFF2-40B4-BE49-F238E27FC236}">
                <a16:creationId xmlns:a16="http://schemas.microsoft.com/office/drawing/2014/main" id="{D68EF254-D9F3-4BC8-89C9-9B685E4D66A4}"/>
              </a:ext>
            </a:extLst>
          </p:cNvPr>
          <p:cNvSpPr>
            <a:spLocks noGrp="1"/>
          </p:cNvSpPr>
          <p:nvPr>
            <p:ph type="sldNum" sz="quarter" idx="12"/>
          </p:nvPr>
        </p:nvSpPr>
        <p:spPr>
          <a:xfrm>
            <a:off x="10708488" y="427666"/>
            <a:ext cx="645312" cy="437115"/>
          </a:xfrm>
        </p:spPr>
        <p:txBody>
          <a:bodyPr/>
          <a:lstStyle/>
          <a:p>
            <a:fld id="{B8CD168E-6C34-4D67-A286-0BEB27F2607F}" type="slidenum">
              <a:rPr lang="en-GB" smtClean="0"/>
              <a:t>14</a:t>
            </a:fld>
            <a:endParaRPr lang="en-GB" dirty="0"/>
          </a:p>
        </p:txBody>
      </p:sp>
    </p:spTree>
    <p:extLst>
      <p:ext uri="{BB962C8B-B14F-4D97-AF65-F5344CB8AC3E}">
        <p14:creationId xmlns:p14="http://schemas.microsoft.com/office/powerpoint/2010/main" val="16966396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F425A-224B-42B0-A5E9-7FA5C8A41E2D}"/>
              </a:ext>
            </a:extLst>
          </p:cNvPr>
          <p:cNvSpPr>
            <a:spLocks noGrp="1"/>
          </p:cNvSpPr>
          <p:nvPr>
            <p:ph type="title"/>
          </p:nvPr>
        </p:nvSpPr>
        <p:spPr>
          <a:xfrm>
            <a:off x="646111" y="166112"/>
            <a:ext cx="9404723" cy="1400530"/>
          </a:xfrm>
        </p:spPr>
        <p:txBody>
          <a:bodyPr>
            <a:normAutofit fontScale="90000"/>
          </a:bodyPr>
          <a:lstStyle/>
          <a:p>
            <a:pPr algn="ctr"/>
            <a:r>
              <a:rPr lang="en-GB" b="1" dirty="0"/>
              <a:t>Working at home barriers and how HR department can support changes</a:t>
            </a:r>
            <a:br>
              <a:rPr lang="en-GB" b="1" dirty="0"/>
            </a:br>
            <a:endParaRPr lang="en-GB" dirty="0"/>
          </a:p>
        </p:txBody>
      </p:sp>
      <p:sp>
        <p:nvSpPr>
          <p:cNvPr id="3" name="Content Placeholder 2">
            <a:extLst>
              <a:ext uri="{FF2B5EF4-FFF2-40B4-BE49-F238E27FC236}">
                <a16:creationId xmlns:a16="http://schemas.microsoft.com/office/drawing/2014/main" id="{37C02BEA-728F-4D0E-A194-698242C38CB6}"/>
              </a:ext>
            </a:extLst>
          </p:cNvPr>
          <p:cNvSpPr>
            <a:spLocks noGrp="1"/>
          </p:cNvSpPr>
          <p:nvPr>
            <p:ph idx="1"/>
          </p:nvPr>
        </p:nvSpPr>
        <p:spPr>
          <a:xfrm>
            <a:off x="838200" y="1524000"/>
            <a:ext cx="10515600" cy="5101389"/>
          </a:xfrm>
        </p:spPr>
        <p:txBody>
          <a:bodyPr>
            <a:normAutofit fontScale="92500" lnSpcReduction="10000"/>
          </a:bodyPr>
          <a:lstStyle/>
          <a:p>
            <a:pPr algn="just"/>
            <a:r>
              <a:rPr lang="en-GB" dirty="0"/>
              <a:t>Barrier 1: lack of feeling a part of the team member of staff for the homeworkers.</a:t>
            </a:r>
          </a:p>
          <a:p>
            <a:pPr algn="just"/>
            <a:r>
              <a:rPr lang="en-GB" dirty="0"/>
              <a:t>Solutions: work doesn’t mean no fun so virtualise everything like formal and informal communication by using the application like Skype or Yammer. (CIPD, 2010)</a:t>
            </a:r>
          </a:p>
          <a:p>
            <a:pPr algn="just"/>
            <a:r>
              <a:rPr lang="en-GB" dirty="0"/>
              <a:t>Barrier 2:  supporting home base agents who are trying to resolve customer issues.</a:t>
            </a:r>
          </a:p>
          <a:p>
            <a:pPr algn="just"/>
            <a:r>
              <a:rPr lang="en-GB" dirty="0"/>
              <a:t>Solutions: Being remote should not mean isolation when the homeworker has a problem company needs to have a specialist online to help the agent. (Mosser, 2014)</a:t>
            </a:r>
          </a:p>
        </p:txBody>
      </p:sp>
      <p:sp>
        <p:nvSpPr>
          <p:cNvPr id="4" name="Slide Number Placeholder 3">
            <a:extLst>
              <a:ext uri="{FF2B5EF4-FFF2-40B4-BE49-F238E27FC236}">
                <a16:creationId xmlns:a16="http://schemas.microsoft.com/office/drawing/2014/main" id="{129055CA-C56C-48BB-9E38-4F156C6168D4}"/>
              </a:ext>
            </a:extLst>
          </p:cNvPr>
          <p:cNvSpPr>
            <a:spLocks noGrp="1"/>
          </p:cNvSpPr>
          <p:nvPr>
            <p:ph type="sldNum" sz="quarter" idx="12"/>
          </p:nvPr>
        </p:nvSpPr>
        <p:spPr>
          <a:xfrm>
            <a:off x="10683436" y="350729"/>
            <a:ext cx="657838" cy="487219"/>
          </a:xfrm>
        </p:spPr>
        <p:txBody>
          <a:bodyPr/>
          <a:lstStyle/>
          <a:p>
            <a:fld id="{B8CD168E-6C34-4D67-A286-0BEB27F2607F}" type="slidenum">
              <a:rPr lang="en-GB" smtClean="0"/>
              <a:t>15</a:t>
            </a:fld>
            <a:endParaRPr lang="en-GB" dirty="0"/>
          </a:p>
        </p:txBody>
      </p:sp>
    </p:spTree>
    <p:extLst>
      <p:ext uri="{BB962C8B-B14F-4D97-AF65-F5344CB8AC3E}">
        <p14:creationId xmlns:p14="http://schemas.microsoft.com/office/powerpoint/2010/main" val="7121466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4B185-34FB-4D95-A83B-E93F48C9F073}"/>
              </a:ext>
            </a:extLst>
          </p:cNvPr>
          <p:cNvSpPr>
            <a:spLocks noGrp="1"/>
          </p:cNvSpPr>
          <p:nvPr>
            <p:ph type="title"/>
          </p:nvPr>
        </p:nvSpPr>
        <p:spPr>
          <a:xfrm>
            <a:off x="318782" y="400634"/>
            <a:ext cx="10515600" cy="1325563"/>
          </a:xfrm>
        </p:spPr>
        <p:txBody>
          <a:bodyPr>
            <a:noAutofit/>
          </a:bodyPr>
          <a:lstStyle/>
          <a:p>
            <a:pPr algn="ctr"/>
            <a:r>
              <a:rPr lang="en-GB" sz="3200" b="1" dirty="0"/>
              <a:t>Working at home barriers and how HR department can support changes</a:t>
            </a:r>
            <a:br>
              <a:rPr lang="en-GB" sz="3200" b="1" dirty="0"/>
            </a:br>
            <a:endParaRPr lang="en-GB" sz="3200" dirty="0"/>
          </a:p>
        </p:txBody>
      </p:sp>
      <p:sp>
        <p:nvSpPr>
          <p:cNvPr id="3" name="Content Placeholder 2">
            <a:extLst>
              <a:ext uri="{FF2B5EF4-FFF2-40B4-BE49-F238E27FC236}">
                <a16:creationId xmlns:a16="http://schemas.microsoft.com/office/drawing/2014/main" id="{98319C84-2D8D-4D21-9A15-9C946F1F4A61}"/>
              </a:ext>
            </a:extLst>
          </p:cNvPr>
          <p:cNvSpPr>
            <a:spLocks noGrp="1"/>
          </p:cNvSpPr>
          <p:nvPr>
            <p:ph idx="1"/>
          </p:nvPr>
        </p:nvSpPr>
        <p:spPr/>
        <p:txBody>
          <a:bodyPr>
            <a:normAutofit lnSpcReduction="10000"/>
          </a:bodyPr>
          <a:lstStyle/>
          <a:p>
            <a:pPr algn="just"/>
            <a:r>
              <a:rPr lang="en-GB" dirty="0"/>
              <a:t>Barrier 3: Developing skills and knowledge of home workers without office training</a:t>
            </a:r>
          </a:p>
          <a:p>
            <a:pPr algn="just"/>
            <a:r>
              <a:rPr lang="en-GB" dirty="0"/>
              <a:t>Solution: Homeworking agents are totally comfortable being on webcam and communicating online so using the virtual classroom is useful for the development of home workers skills and knowledge. (Mosser, 2014)</a:t>
            </a:r>
          </a:p>
          <a:p>
            <a:pPr algn="just"/>
            <a:endParaRPr lang="en-GB" dirty="0"/>
          </a:p>
        </p:txBody>
      </p:sp>
      <p:sp>
        <p:nvSpPr>
          <p:cNvPr id="4" name="Slide Number Placeholder 3">
            <a:extLst>
              <a:ext uri="{FF2B5EF4-FFF2-40B4-BE49-F238E27FC236}">
                <a16:creationId xmlns:a16="http://schemas.microsoft.com/office/drawing/2014/main" id="{F16C358A-B8EF-4829-B26F-88659DA0FB05}"/>
              </a:ext>
            </a:extLst>
          </p:cNvPr>
          <p:cNvSpPr>
            <a:spLocks noGrp="1"/>
          </p:cNvSpPr>
          <p:nvPr>
            <p:ph type="sldNum" sz="quarter" idx="12"/>
          </p:nvPr>
        </p:nvSpPr>
        <p:spPr>
          <a:xfrm>
            <a:off x="10678217" y="312952"/>
            <a:ext cx="695416" cy="524797"/>
          </a:xfrm>
        </p:spPr>
        <p:txBody>
          <a:bodyPr/>
          <a:lstStyle/>
          <a:p>
            <a:fld id="{B8CD168E-6C34-4D67-A286-0BEB27F2607F}" type="slidenum">
              <a:rPr lang="en-GB" smtClean="0"/>
              <a:t>16</a:t>
            </a:fld>
            <a:endParaRPr lang="en-GB" dirty="0"/>
          </a:p>
        </p:txBody>
      </p:sp>
    </p:spTree>
    <p:extLst>
      <p:ext uri="{BB962C8B-B14F-4D97-AF65-F5344CB8AC3E}">
        <p14:creationId xmlns:p14="http://schemas.microsoft.com/office/powerpoint/2010/main" val="28086020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13EC3-8C65-4B61-918E-61BB71F0BF3F}"/>
              </a:ext>
            </a:extLst>
          </p:cNvPr>
          <p:cNvSpPr>
            <a:spLocks noGrp="1"/>
          </p:cNvSpPr>
          <p:nvPr>
            <p:ph type="title"/>
          </p:nvPr>
        </p:nvSpPr>
        <p:spPr>
          <a:xfrm>
            <a:off x="291266" y="452718"/>
            <a:ext cx="9404723" cy="1400530"/>
          </a:xfrm>
        </p:spPr>
        <p:txBody>
          <a:bodyPr/>
          <a:lstStyle/>
          <a:p>
            <a:r>
              <a:rPr lang="en-GB" b="1" dirty="0"/>
              <a:t>Conclusion</a:t>
            </a:r>
            <a:br>
              <a:rPr lang="en-GB" b="1" dirty="0"/>
            </a:br>
            <a:endParaRPr lang="en-GB" dirty="0"/>
          </a:p>
        </p:txBody>
      </p:sp>
      <p:sp>
        <p:nvSpPr>
          <p:cNvPr id="3" name="Content Placeholder 2">
            <a:extLst>
              <a:ext uri="{FF2B5EF4-FFF2-40B4-BE49-F238E27FC236}">
                <a16:creationId xmlns:a16="http://schemas.microsoft.com/office/drawing/2014/main" id="{4B9A1A87-6E48-407F-B145-52E13C41E750}"/>
              </a:ext>
            </a:extLst>
          </p:cNvPr>
          <p:cNvSpPr>
            <a:spLocks noGrp="1"/>
          </p:cNvSpPr>
          <p:nvPr>
            <p:ph idx="1"/>
          </p:nvPr>
        </p:nvSpPr>
        <p:spPr>
          <a:xfrm>
            <a:off x="721417" y="1266069"/>
            <a:ext cx="11000874" cy="4783722"/>
          </a:xfrm>
        </p:spPr>
        <p:txBody>
          <a:bodyPr>
            <a:normAutofit/>
          </a:bodyPr>
          <a:lstStyle/>
          <a:p>
            <a:pPr marL="0" indent="0" algn="just">
              <a:buNone/>
            </a:pPr>
            <a:r>
              <a:rPr lang="en-GB" dirty="0"/>
              <a:t>The meaning of flexible working place is obvious and the advantages around being flexible and inclusive are clear. What is needed now is realizing how flexible workplace help compony productivity and create agility.it is important that the organisations be aware of the benefits and the barriers of flexible workplace. Hr department has a massive impact on the improving the culture of flexibility in the work place and for finding the solution for overcoming the possible barriers that organisation might have in future.</a:t>
            </a:r>
          </a:p>
          <a:p>
            <a:pPr algn="just"/>
            <a:endParaRPr lang="en-GB" dirty="0"/>
          </a:p>
        </p:txBody>
      </p:sp>
      <p:sp>
        <p:nvSpPr>
          <p:cNvPr id="4" name="Slide Number Placeholder 3">
            <a:extLst>
              <a:ext uri="{FF2B5EF4-FFF2-40B4-BE49-F238E27FC236}">
                <a16:creationId xmlns:a16="http://schemas.microsoft.com/office/drawing/2014/main" id="{9700AADA-9CE3-41D9-980C-A48D4C7776C8}"/>
              </a:ext>
            </a:extLst>
          </p:cNvPr>
          <p:cNvSpPr>
            <a:spLocks noGrp="1"/>
          </p:cNvSpPr>
          <p:nvPr>
            <p:ph type="sldNum" sz="quarter" idx="12"/>
          </p:nvPr>
        </p:nvSpPr>
        <p:spPr>
          <a:xfrm>
            <a:off x="10690743" y="338203"/>
            <a:ext cx="620260" cy="462167"/>
          </a:xfrm>
        </p:spPr>
        <p:txBody>
          <a:bodyPr/>
          <a:lstStyle/>
          <a:p>
            <a:fld id="{B8CD168E-6C34-4D67-A286-0BEB27F2607F}" type="slidenum">
              <a:rPr lang="en-GB" smtClean="0"/>
              <a:t>17</a:t>
            </a:fld>
            <a:endParaRPr lang="en-GB" dirty="0"/>
          </a:p>
        </p:txBody>
      </p:sp>
    </p:spTree>
    <p:extLst>
      <p:ext uri="{BB962C8B-B14F-4D97-AF65-F5344CB8AC3E}">
        <p14:creationId xmlns:p14="http://schemas.microsoft.com/office/powerpoint/2010/main" val="3065520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AE5AC-C0FB-493F-A5D9-C36B9E9C30A4}"/>
              </a:ext>
            </a:extLst>
          </p:cNvPr>
          <p:cNvSpPr>
            <a:spLocks noGrp="1"/>
          </p:cNvSpPr>
          <p:nvPr>
            <p:ph type="title"/>
          </p:nvPr>
        </p:nvSpPr>
        <p:spPr>
          <a:xfrm>
            <a:off x="324852" y="47256"/>
            <a:ext cx="10515600" cy="1325563"/>
          </a:xfrm>
        </p:spPr>
        <p:txBody>
          <a:bodyPr/>
          <a:lstStyle/>
          <a:p>
            <a:r>
              <a:rPr lang="en-GB" dirty="0"/>
              <a:t>References</a:t>
            </a:r>
          </a:p>
        </p:txBody>
      </p:sp>
      <p:sp>
        <p:nvSpPr>
          <p:cNvPr id="4" name="Rectangle 1">
            <a:extLst>
              <a:ext uri="{FF2B5EF4-FFF2-40B4-BE49-F238E27FC236}">
                <a16:creationId xmlns:a16="http://schemas.microsoft.com/office/drawing/2014/main" id="{97DB6FE0-C247-4401-AD8F-0D1127527D65}"/>
              </a:ext>
            </a:extLst>
          </p:cNvPr>
          <p:cNvSpPr>
            <a:spLocks noGrp="1" noChangeArrowheads="1"/>
          </p:cNvSpPr>
          <p:nvPr>
            <p:ph idx="1"/>
          </p:nvPr>
        </p:nvSpPr>
        <p:spPr bwMode="auto">
          <a:xfrm>
            <a:off x="324852" y="977027"/>
            <a:ext cx="11273590" cy="60939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500" b="1"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rPr>
              <a:t>Acas. (2015, June). Flexible working and work-life balance. Retrieved </a:t>
            </a:r>
            <a:r>
              <a:rPr kumimoji="0" lang="en-GB" altLang="en-US" sz="1500" b="1" i="1" u="none" strike="noStrike" cap="none" normalizeH="0" baseline="0" dirty="0">
                <a:ln>
                  <a:noFill/>
                </a:ln>
                <a:effectLst/>
                <a:latin typeface="Times New Roman" panose="02020603050405020304" pitchFamily="18" charset="0"/>
                <a:ea typeface="Calibri" panose="020F0502020204030204" pitchFamily="34" charset="0"/>
              </a:rPr>
              <a:t>from </a:t>
            </a:r>
            <a:r>
              <a:rPr kumimoji="0" lang="en-GB" altLang="en-US" sz="1500" b="1" i="1" u="sng" strike="noStrike" cap="none" normalizeH="0" baseline="0" dirty="0">
                <a:ln>
                  <a:noFill/>
                </a:ln>
                <a:effectLst/>
                <a:latin typeface="Times New Roman" panose="02020603050405020304" pitchFamily="18" charset="0"/>
                <a:ea typeface="Calibri" panose="020F0502020204030204" pitchFamily="34" charset="0"/>
              </a:rPr>
              <a:t>http://www.acas.org.uk</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500" b="1" i="1" u="sng" strike="noStrike" cap="none" normalizeH="0" baseline="0" dirty="0">
              <a:ln>
                <a:noFill/>
              </a:ln>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500" b="1" i="1" u="none" strike="noStrike" cap="none" normalizeH="0" baseline="0" dirty="0">
                <a:ln>
                  <a:noFill/>
                </a:ln>
                <a:effectLst/>
                <a:latin typeface="Times New Roman" panose="02020603050405020304" pitchFamily="18" charset="0"/>
                <a:ea typeface="Calibri" panose="020F0502020204030204" pitchFamily="34" charset="0"/>
              </a:rPr>
              <a:t>Barak, M. E. (2013). Managing Diversity: Toward a Globally Inclusive Workplace. SAGE Publications.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500" b="1" i="1" u="none" strike="noStrike" cap="none" normalizeH="0" baseline="0" dirty="0">
              <a:ln>
                <a:noFill/>
              </a:ln>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500" b="1" i="1" u="none" strike="noStrike" cap="none" normalizeH="0" baseline="0" dirty="0">
                <a:ln>
                  <a:noFill/>
                </a:ln>
                <a:effectLst/>
                <a:latin typeface="Times New Roman" panose="02020603050405020304" pitchFamily="18" charset="0"/>
                <a:ea typeface="Calibri" panose="020F0502020204030204" pitchFamily="34" charset="0"/>
              </a:rPr>
              <a:t>Church, N. F. (2015). Gauging Perceived Benefits from ‘Working from Home’ as a Job Benefit . International Journal of Business and Economic Development, 81-89.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500" b="1" i="1" u="none" strike="noStrike" cap="none" normalizeH="0" baseline="0" dirty="0">
              <a:ln>
                <a:noFill/>
              </a:ln>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500" b="1" i="1" u="none" strike="noStrike" cap="none" normalizeH="0" baseline="0" dirty="0">
                <a:ln>
                  <a:noFill/>
                </a:ln>
                <a:effectLst/>
                <a:latin typeface="Times New Roman" panose="02020603050405020304" pitchFamily="18" charset="0"/>
                <a:ea typeface="Calibri" panose="020F0502020204030204" pitchFamily="34" charset="0"/>
              </a:rPr>
              <a:t>CIPD. (2010). Flexible Working: working for families, working for business.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500" b="1" i="1" u="none" strike="noStrike" cap="none" normalizeH="0" baseline="0" dirty="0">
                <a:ln>
                  <a:noFill/>
                </a:ln>
                <a:effectLst/>
                <a:latin typeface="Times New Roman" panose="02020603050405020304" pitchFamily="18" charset="0"/>
                <a:ea typeface="Calibri" panose="020F0502020204030204" pitchFamily="34" charset="0"/>
              </a:rPr>
              <a:t> </a:t>
            </a:r>
            <a:endParaRPr kumimoji="0" lang="en-GB" altLang="en-US" sz="1500" b="1" i="1" u="none" strike="noStrike" cap="none" normalizeH="0" baseline="0" dirty="0">
              <a:ln>
                <a:noFill/>
              </a:ln>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500" b="1" i="1" u="none" strike="noStrike" cap="none" normalizeH="0" baseline="0" dirty="0">
                <a:ln>
                  <a:noFill/>
                </a:ln>
                <a:effectLst/>
                <a:latin typeface="Times New Roman" panose="02020603050405020304" pitchFamily="18" charset="0"/>
                <a:ea typeface="Calibri" panose="020F0502020204030204" pitchFamily="34" charset="0"/>
              </a:rPr>
              <a:t>CIPD. (2012, May). Flexible working Provision and Uptake. CIPD.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500" b="1" i="1" u="none" strike="noStrike" cap="none" normalizeH="0" baseline="0" dirty="0">
              <a:ln>
                <a:noFill/>
              </a:ln>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500" b="1" i="1" u="none" strike="noStrike" cap="none" normalizeH="0" baseline="0" dirty="0">
                <a:ln>
                  <a:noFill/>
                </a:ln>
                <a:effectLst/>
                <a:latin typeface="Times New Roman" panose="02020603050405020304" pitchFamily="18" charset="0"/>
                <a:ea typeface="Calibri" panose="020F0502020204030204" pitchFamily="34" charset="0"/>
              </a:rPr>
              <a:t>CIPD. (2014). HR: Getting smart about agile working.</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500" b="1" i="1" u="none" strike="noStrike" cap="none" normalizeH="0" baseline="0" dirty="0">
                <a:ln>
                  <a:noFill/>
                </a:ln>
                <a:effectLst/>
                <a:latin typeface="Times New Roman" panose="02020603050405020304" pitchFamily="18" charset="0"/>
                <a:ea typeface="Calibri" panose="020F0502020204030204" pitchFamily="34" charset="0"/>
              </a:rPr>
              <a:t> </a:t>
            </a:r>
            <a:endParaRPr kumimoji="0" lang="en-GB" altLang="en-US" sz="1500" b="1" i="1" u="none" strike="noStrike" cap="none" normalizeH="0" baseline="0" dirty="0">
              <a:ln>
                <a:noFill/>
              </a:ln>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500" b="1" i="1" u="none" strike="noStrike" cap="none" normalizeH="0" baseline="0" dirty="0">
                <a:ln>
                  <a:noFill/>
                </a:ln>
                <a:effectLst/>
                <a:latin typeface="Times New Roman" panose="02020603050405020304" pitchFamily="18" charset="0"/>
                <a:ea typeface="Calibri" panose="020F0502020204030204" pitchFamily="34" charset="0"/>
              </a:rPr>
              <a:t>Circle research. (2012). Exploring the shift in employee expectations. Vodafone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500" b="1" i="1" u="none" strike="noStrike" cap="none" normalizeH="0" baseline="0" dirty="0">
              <a:ln>
                <a:noFill/>
              </a:ln>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1500" b="1" i="1" dirty="0">
                <a:latin typeface="Times New Roman" panose="02020603050405020304" pitchFamily="18" charset="0"/>
                <a:ea typeface="Calibri" panose="020F0502020204030204" pitchFamily="34" charset="0"/>
              </a:rPr>
              <a:t>E</a:t>
            </a:r>
            <a:r>
              <a:rPr kumimoji="0" lang="en-GB" altLang="en-US" sz="1500" b="1" i="1" u="none" strike="noStrike" cap="none" normalizeH="0" baseline="0" dirty="0">
                <a:ln>
                  <a:noFill/>
                </a:ln>
                <a:effectLst/>
                <a:latin typeface="Times New Roman" panose="02020603050405020304" pitchFamily="18" charset="0"/>
                <a:ea typeface="Calibri" panose="020F0502020204030204" pitchFamily="34" charset="0"/>
              </a:rPr>
              <a:t>nei. (2015). Agile Working. employers network for equality &amp; infusion.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500" b="1" i="1" u="none" strike="noStrike" cap="none" normalizeH="0" baseline="0" dirty="0">
              <a:ln>
                <a:noFill/>
              </a:ln>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500" b="1" i="1" u="none" strike="noStrike" cap="none" normalizeH="0" baseline="0" dirty="0">
                <a:ln>
                  <a:noFill/>
                </a:ln>
                <a:effectLst/>
                <a:latin typeface="Times New Roman" panose="02020603050405020304" pitchFamily="18" charset="0"/>
                <a:ea typeface="Calibri" panose="020F0502020204030204" pitchFamily="34" charset="0"/>
              </a:rPr>
              <a:t>Equality and Human Rights commission. (2015). Creating an inclusive workplace.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500" b="1" i="1" u="none" strike="noStrike" cap="none" normalizeH="0" baseline="0" dirty="0">
              <a:ln>
                <a:noFill/>
              </a:ln>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500" b="1" i="1" u="none" strike="noStrike" cap="none" normalizeH="0" baseline="0" dirty="0">
                <a:ln>
                  <a:noFill/>
                </a:ln>
                <a:effectLst/>
                <a:latin typeface="Times New Roman" panose="02020603050405020304" pitchFamily="18" charset="0"/>
                <a:ea typeface="Calibri" panose="020F0502020204030204" pitchFamily="34" charset="0"/>
              </a:rPr>
              <a:t>Halpern, D. (2005). How time‐flexible work policies can reduce stress, improve health, and save money. Stress and Health.</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500" b="1" i="1" u="none" strike="noStrike" cap="none" normalizeH="0" baseline="0" dirty="0">
              <a:ln>
                <a:noFill/>
              </a:ln>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500" b="1" i="1" u="none" strike="noStrike" cap="none" normalizeH="0" baseline="0" dirty="0">
                <a:ln>
                  <a:noFill/>
                </a:ln>
                <a:effectLst/>
                <a:latin typeface="Times New Roman" panose="02020603050405020304" pitchFamily="18" charset="0"/>
                <a:ea typeface="Calibri" panose="020F0502020204030204" pitchFamily="34" charset="0"/>
              </a:rPr>
              <a:t>Khoo, N. (2000). Teleworking in Malaysia. Economic and Political Weekly.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500" b="1" i="1" u="none" strike="noStrike" cap="none" normalizeH="0" baseline="0" dirty="0">
              <a:ln>
                <a:noFill/>
              </a:ln>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500" b="1" i="1" u="none" strike="noStrike" cap="none" normalizeH="0" baseline="0" dirty="0">
                <a:ln>
                  <a:noFill/>
                </a:ln>
                <a:effectLst/>
                <a:latin typeface="Times New Roman" panose="02020603050405020304" pitchFamily="18" charset="0"/>
                <a:ea typeface="Calibri" panose="020F0502020204030204" pitchFamily="34" charset="0"/>
              </a:rPr>
              <a:t>Vodafone. (2010). The Responsibility Store. Retrieved from </a:t>
            </a:r>
            <a:r>
              <a:rPr kumimoji="0" lang="en-GB" altLang="en-US" sz="1500" b="1" i="1" u="sng" strike="noStrike" cap="none" normalizeH="0" baseline="0" dirty="0">
                <a:ln>
                  <a:noFill/>
                </a:ln>
                <a:effectLst/>
                <a:latin typeface="Times New Roman" panose="02020603050405020304" pitchFamily="18" charset="0"/>
                <a:ea typeface="Calibri" panose="020F0502020204030204" pitchFamily="34" charset="0"/>
              </a:rPr>
              <a:t>https://www.vodafone.co.uk/cs/groups/configfiles/documents/contentdocuments/cr_report_2009_10.pdf</a:t>
            </a:r>
            <a:endParaRPr kumimoji="0" lang="en-GB" altLang="en-US" sz="1500" b="1" i="1" u="sng" strike="noStrike" cap="none" normalizeH="0" baseline="0" dirty="0">
              <a:ln>
                <a:noFill/>
              </a:ln>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500" b="1" i="1" u="none" strike="noStrike" cap="none" normalizeH="0" baseline="0" dirty="0">
              <a:ln>
                <a:noFill/>
              </a:ln>
              <a:solidFill>
                <a:schemeClr val="tx1"/>
              </a:solidFill>
              <a:effectLst/>
              <a:latin typeface="Times New Roman" panose="02020603050405020304" pitchFamily="18" charset="0"/>
            </a:endParaRPr>
          </a:p>
        </p:txBody>
      </p:sp>
      <p:sp>
        <p:nvSpPr>
          <p:cNvPr id="3" name="Slide Number Placeholder 2">
            <a:extLst>
              <a:ext uri="{FF2B5EF4-FFF2-40B4-BE49-F238E27FC236}">
                <a16:creationId xmlns:a16="http://schemas.microsoft.com/office/drawing/2014/main" id="{4460398D-42FA-45D5-B977-26B581F41CDD}"/>
              </a:ext>
            </a:extLst>
          </p:cNvPr>
          <p:cNvSpPr>
            <a:spLocks noGrp="1"/>
          </p:cNvSpPr>
          <p:nvPr>
            <p:ph type="sldNum" sz="quarter" idx="12"/>
          </p:nvPr>
        </p:nvSpPr>
        <p:spPr>
          <a:xfrm>
            <a:off x="10703269" y="268532"/>
            <a:ext cx="670363" cy="562375"/>
          </a:xfrm>
        </p:spPr>
        <p:txBody>
          <a:bodyPr/>
          <a:lstStyle/>
          <a:p>
            <a:fld id="{B8CD168E-6C34-4D67-A286-0BEB27F2607F}" type="slidenum">
              <a:rPr lang="en-GB" smtClean="0"/>
              <a:t>18</a:t>
            </a:fld>
            <a:endParaRPr lang="en-GB" dirty="0"/>
          </a:p>
        </p:txBody>
      </p:sp>
    </p:spTree>
    <p:extLst>
      <p:ext uri="{BB962C8B-B14F-4D97-AF65-F5344CB8AC3E}">
        <p14:creationId xmlns:p14="http://schemas.microsoft.com/office/powerpoint/2010/main" val="13997654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68CDA-BB32-428C-9DEB-D094333969F3}"/>
              </a:ext>
            </a:extLst>
          </p:cNvPr>
          <p:cNvSpPr>
            <a:spLocks noGrp="1"/>
          </p:cNvSpPr>
          <p:nvPr>
            <p:ph type="title"/>
          </p:nvPr>
        </p:nvSpPr>
        <p:spPr>
          <a:xfrm>
            <a:off x="7767094" y="0"/>
            <a:ext cx="9404723" cy="1400530"/>
          </a:xfrm>
        </p:spPr>
        <p:txBody>
          <a:bodyPr/>
          <a:lstStyle/>
          <a:p>
            <a:r>
              <a:rPr lang="en-GB" dirty="0"/>
              <a:t>Appendix</a:t>
            </a:r>
            <a:br>
              <a:rPr lang="en-GB" dirty="0"/>
            </a:br>
            <a:br>
              <a:rPr lang="en-GB" dirty="0"/>
            </a:br>
            <a:r>
              <a:rPr lang="en-GB" dirty="0"/>
              <a:t>speakers notes</a:t>
            </a:r>
          </a:p>
        </p:txBody>
      </p:sp>
      <p:sp>
        <p:nvSpPr>
          <p:cNvPr id="3" name="Slide Number Placeholder 2">
            <a:extLst>
              <a:ext uri="{FF2B5EF4-FFF2-40B4-BE49-F238E27FC236}">
                <a16:creationId xmlns:a16="http://schemas.microsoft.com/office/drawing/2014/main" id="{5CDD3805-0FAD-4D2A-A675-BEB78E395644}"/>
              </a:ext>
            </a:extLst>
          </p:cNvPr>
          <p:cNvSpPr>
            <a:spLocks noGrp="1"/>
          </p:cNvSpPr>
          <p:nvPr>
            <p:ph type="sldNum" sz="quarter" idx="12"/>
          </p:nvPr>
        </p:nvSpPr>
        <p:spPr/>
        <p:txBody>
          <a:bodyPr/>
          <a:lstStyle/>
          <a:p>
            <a:fld id="{B8CD168E-6C34-4D67-A286-0BEB27F2607F}" type="slidenum">
              <a:rPr lang="en-GB" smtClean="0"/>
              <a:t>19</a:t>
            </a:fld>
            <a:endParaRPr lang="en-GB"/>
          </a:p>
        </p:txBody>
      </p:sp>
      <p:pic>
        <p:nvPicPr>
          <p:cNvPr id="4" name="Picture 3">
            <a:extLst>
              <a:ext uri="{FF2B5EF4-FFF2-40B4-BE49-F238E27FC236}">
                <a16:creationId xmlns:a16="http://schemas.microsoft.com/office/drawing/2014/main" id="{13B4AF2A-CEA0-4C4B-AC72-039386A1DF59}"/>
              </a:ext>
            </a:extLst>
          </p:cNvPr>
          <p:cNvPicPr>
            <a:picLocks noChangeAspect="1"/>
          </p:cNvPicPr>
          <p:nvPr/>
        </p:nvPicPr>
        <p:blipFill rotWithShape="1">
          <a:blip r:embed="rId2"/>
          <a:srcRect l="25980" t="22613" r="25596" b="7472"/>
          <a:stretch/>
        </p:blipFill>
        <p:spPr>
          <a:xfrm>
            <a:off x="1004796" y="0"/>
            <a:ext cx="6762298" cy="6858000"/>
          </a:xfrm>
          <a:prstGeom prst="rect">
            <a:avLst/>
          </a:prstGeom>
        </p:spPr>
      </p:pic>
    </p:spTree>
    <p:extLst>
      <p:ext uri="{BB962C8B-B14F-4D97-AF65-F5344CB8AC3E}">
        <p14:creationId xmlns:p14="http://schemas.microsoft.com/office/powerpoint/2010/main" val="20772099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6B278D5-4793-4B0E-AE16-12D6CED377B5}"/>
              </a:ext>
            </a:extLst>
          </p:cNvPr>
          <p:cNvSpPr>
            <a:spLocks noGrp="1"/>
          </p:cNvSpPr>
          <p:nvPr>
            <p:ph type="sldNum" sz="quarter" idx="12"/>
          </p:nvPr>
        </p:nvSpPr>
        <p:spPr/>
        <p:txBody>
          <a:bodyPr/>
          <a:lstStyle/>
          <a:p>
            <a:fld id="{B8CD168E-6C34-4D67-A286-0BEB27F2607F}" type="slidenum">
              <a:rPr lang="en-GB" smtClean="0"/>
              <a:t>20</a:t>
            </a:fld>
            <a:endParaRPr lang="en-GB"/>
          </a:p>
        </p:txBody>
      </p:sp>
      <p:pic>
        <p:nvPicPr>
          <p:cNvPr id="4" name="Picture 3">
            <a:extLst>
              <a:ext uri="{FF2B5EF4-FFF2-40B4-BE49-F238E27FC236}">
                <a16:creationId xmlns:a16="http://schemas.microsoft.com/office/drawing/2014/main" id="{60279B35-629A-4A0E-B100-A16514C1612D}"/>
              </a:ext>
            </a:extLst>
          </p:cNvPr>
          <p:cNvPicPr>
            <a:picLocks noChangeAspect="1"/>
          </p:cNvPicPr>
          <p:nvPr/>
        </p:nvPicPr>
        <p:blipFill rotWithShape="1">
          <a:blip r:embed="rId2"/>
          <a:srcRect l="27156" t="23084" r="25705" b="8657"/>
          <a:stretch/>
        </p:blipFill>
        <p:spPr>
          <a:xfrm>
            <a:off x="1" y="0"/>
            <a:ext cx="6168788" cy="6858000"/>
          </a:xfrm>
          <a:prstGeom prst="rect">
            <a:avLst/>
          </a:prstGeom>
        </p:spPr>
      </p:pic>
      <p:pic>
        <p:nvPicPr>
          <p:cNvPr id="5" name="Picture 4">
            <a:extLst>
              <a:ext uri="{FF2B5EF4-FFF2-40B4-BE49-F238E27FC236}">
                <a16:creationId xmlns:a16="http://schemas.microsoft.com/office/drawing/2014/main" id="{170D1BB3-2540-439D-B56B-BF9B4A4FD164}"/>
              </a:ext>
            </a:extLst>
          </p:cNvPr>
          <p:cNvPicPr>
            <a:picLocks noChangeAspect="1"/>
          </p:cNvPicPr>
          <p:nvPr/>
        </p:nvPicPr>
        <p:blipFill rotWithShape="1">
          <a:blip r:embed="rId3"/>
          <a:srcRect l="29768" t="25274" r="28192" b="11244"/>
          <a:stretch/>
        </p:blipFill>
        <p:spPr>
          <a:xfrm>
            <a:off x="6168788" y="0"/>
            <a:ext cx="6015627" cy="6858000"/>
          </a:xfrm>
          <a:prstGeom prst="rect">
            <a:avLst/>
          </a:prstGeom>
        </p:spPr>
      </p:pic>
    </p:spTree>
    <p:extLst>
      <p:ext uri="{BB962C8B-B14F-4D97-AF65-F5344CB8AC3E}">
        <p14:creationId xmlns:p14="http://schemas.microsoft.com/office/powerpoint/2010/main" val="27742151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05E7E-C6E3-4504-ABC7-202D8DC6AB67}"/>
              </a:ext>
            </a:extLst>
          </p:cNvPr>
          <p:cNvSpPr>
            <a:spLocks noGrp="1"/>
          </p:cNvSpPr>
          <p:nvPr>
            <p:ph type="title"/>
          </p:nvPr>
        </p:nvSpPr>
        <p:spPr/>
        <p:txBody>
          <a:bodyPr/>
          <a:lstStyle/>
          <a:p>
            <a:endParaRPr lang="en-GB"/>
          </a:p>
        </p:txBody>
      </p:sp>
      <p:sp>
        <p:nvSpPr>
          <p:cNvPr id="3" name="Slide Number Placeholder 2">
            <a:extLst>
              <a:ext uri="{FF2B5EF4-FFF2-40B4-BE49-F238E27FC236}">
                <a16:creationId xmlns:a16="http://schemas.microsoft.com/office/drawing/2014/main" id="{41F5ACEB-C620-4767-855B-5AC9397117FD}"/>
              </a:ext>
            </a:extLst>
          </p:cNvPr>
          <p:cNvSpPr>
            <a:spLocks noGrp="1"/>
          </p:cNvSpPr>
          <p:nvPr>
            <p:ph type="sldNum" sz="quarter" idx="12"/>
          </p:nvPr>
        </p:nvSpPr>
        <p:spPr/>
        <p:txBody>
          <a:bodyPr/>
          <a:lstStyle/>
          <a:p>
            <a:fld id="{B8CD168E-6C34-4D67-A286-0BEB27F2607F}" type="slidenum">
              <a:rPr lang="en-GB" smtClean="0"/>
              <a:t>21</a:t>
            </a:fld>
            <a:endParaRPr lang="en-GB"/>
          </a:p>
        </p:txBody>
      </p:sp>
      <p:pic>
        <p:nvPicPr>
          <p:cNvPr id="4" name="Picture 3">
            <a:extLst>
              <a:ext uri="{FF2B5EF4-FFF2-40B4-BE49-F238E27FC236}">
                <a16:creationId xmlns:a16="http://schemas.microsoft.com/office/drawing/2014/main" id="{BB7AE088-B29F-429D-8F68-96A0CC127DC9}"/>
              </a:ext>
            </a:extLst>
          </p:cNvPr>
          <p:cNvPicPr>
            <a:picLocks noChangeAspect="1"/>
          </p:cNvPicPr>
          <p:nvPr/>
        </p:nvPicPr>
        <p:blipFill rotWithShape="1">
          <a:blip r:embed="rId2"/>
          <a:srcRect l="52032" t="22886" r="6799" b="7462"/>
          <a:stretch/>
        </p:blipFill>
        <p:spPr>
          <a:xfrm>
            <a:off x="2113952" y="0"/>
            <a:ext cx="6469039" cy="6858000"/>
          </a:xfrm>
          <a:prstGeom prst="rect">
            <a:avLst/>
          </a:prstGeom>
        </p:spPr>
      </p:pic>
    </p:spTree>
    <p:extLst>
      <p:ext uri="{BB962C8B-B14F-4D97-AF65-F5344CB8AC3E}">
        <p14:creationId xmlns:p14="http://schemas.microsoft.com/office/powerpoint/2010/main" val="13758579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5FBD5-720B-4233-AB9A-752CEFBC66D3}"/>
              </a:ext>
            </a:extLst>
          </p:cNvPr>
          <p:cNvSpPr>
            <a:spLocks noGrp="1"/>
          </p:cNvSpPr>
          <p:nvPr>
            <p:ph type="title"/>
          </p:nvPr>
        </p:nvSpPr>
        <p:spPr/>
        <p:txBody>
          <a:bodyPr/>
          <a:lstStyle/>
          <a:p>
            <a:endParaRPr lang="en-GB"/>
          </a:p>
        </p:txBody>
      </p:sp>
      <p:sp>
        <p:nvSpPr>
          <p:cNvPr id="3" name="Slide Number Placeholder 2">
            <a:extLst>
              <a:ext uri="{FF2B5EF4-FFF2-40B4-BE49-F238E27FC236}">
                <a16:creationId xmlns:a16="http://schemas.microsoft.com/office/drawing/2014/main" id="{F294300D-0306-4983-9408-EFD0F917154D}"/>
              </a:ext>
            </a:extLst>
          </p:cNvPr>
          <p:cNvSpPr>
            <a:spLocks noGrp="1"/>
          </p:cNvSpPr>
          <p:nvPr>
            <p:ph type="sldNum" sz="quarter" idx="12"/>
          </p:nvPr>
        </p:nvSpPr>
        <p:spPr/>
        <p:txBody>
          <a:bodyPr/>
          <a:lstStyle/>
          <a:p>
            <a:fld id="{B8CD168E-6C34-4D67-A286-0BEB27F2607F}" type="slidenum">
              <a:rPr lang="en-GB" smtClean="0"/>
              <a:t>22</a:t>
            </a:fld>
            <a:endParaRPr lang="en-GB"/>
          </a:p>
        </p:txBody>
      </p:sp>
      <p:pic>
        <p:nvPicPr>
          <p:cNvPr id="4" name="Picture 3">
            <a:extLst>
              <a:ext uri="{FF2B5EF4-FFF2-40B4-BE49-F238E27FC236}">
                <a16:creationId xmlns:a16="http://schemas.microsoft.com/office/drawing/2014/main" id="{713A1B10-AC1E-4E38-9E85-8BF648CAEEC9}"/>
              </a:ext>
            </a:extLst>
          </p:cNvPr>
          <p:cNvPicPr>
            <a:picLocks noChangeAspect="1"/>
          </p:cNvPicPr>
          <p:nvPr/>
        </p:nvPicPr>
        <p:blipFill rotWithShape="1">
          <a:blip r:embed="rId2"/>
          <a:srcRect l="29240" t="22924" r="27632" b="7134"/>
          <a:stretch/>
        </p:blipFill>
        <p:spPr>
          <a:xfrm>
            <a:off x="1955566" y="-19823"/>
            <a:ext cx="6785811" cy="6877823"/>
          </a:xfrm>
          <a:prstGeom prst="rect">
            <a:avLst/>
          </a:prstGeom>
        </p:spPr>
      </p:pic>
    </p:spTree>
    <p:extLst>
      <p:ext uri="{BB962C8B-B14F-4D97-AF65-F5344CB8AC3E}">
        <p14:creationId xmlns:p14="http://schemas.microsoft.com/office/powerpoint/2010/main" val="1893700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382</TotalTime>
  <Words>1266</Words>
  <Application>Microsoft Office PowerPoint</Application>
  <PresentationFormat>Widescreen</PresentationFormat>
  <Paragraphs>116</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Century Gothic</vt:lpstr>
      <vt:lpstr>Times New Roman</vt:lpstr>
      <vt:lpstr>Wingdings 3</vt:lpstr>
      <vt:lpstr>Ion</vt:lpstr>
      <vt:lpstr>Group Members </vt:lpstr>
      <vt:lpstr> Flexibility  Agility  And Inclusion  In Vodafone</vt:lpstr>
      <vt:lpstr>Introduction </vt:lpstr>
      <vt:lpstr>Agility in the work place </vt:lpstr>
      <vt:lpstr>Agile workplace Benefits </vt:lpstr>
      <vt:lpstr>What is the meaning of flexible working? </vt:lpstr>
      <vt:lpstr>Benefits of flexible working </vt:lpstr>
      <vt:lpstr>Atkinson’s (1984) flexible firm model </vt:lpstr>
      <vt:lpstr>What is the meaning of inclusive workplace? </vt:lpstr>
      <vt:lpstr>What are the benefits of an inclusive workplace? </vt:lpstr>
      <vt:lpstr>How Vodafone Work?</vt:lpstr>
      <vt:lpstr>Further Improvement</vt:lpstr>
      <vt:lpstr>Recommendation for Vodafone  how they can make further improvements </vt:lpstr>
      <vt:lpstr>The advantages of working from home</vt:lpstr>
      <vt:lpstr>Working at home barriers and how HR department can support changes </vt:lpstr>
      <vt:lpstr>Working at home barriers and how HR department can support changes </vt:lpstr>
      <vt:lpstr>Conclusion </vt:lpstr>
      <vt:lpstr>References</vt:lpstr>
      <vt:lpstr>Appendix  speakers notes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Flexibility Agility and Inclusion in Vodafone Company</dc:title>
  <dc:creator>Alma</dc:creator>
  <cp:lastModifiedBy>Alma</cp:lastModifiedBy>
  <cp:revision>34</cp:revision>
  <dcterms:created xsi:type="dcterms:W3CDTF">2017-12-10T18:42:36Z</dcterms:created>
  <dcterms:modified xsi:type="dcterms:W3CDTF">2017-12-12T21:07:52Z</dcterms:modified>
</cp:coreProperties>
</file>