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59" r:id="rId4"/>
    <p:sldId id="265" r:id="rId5"/>
    <p:sldId id="260" r:id="rId6"/>
    <p:sldId id="262" r:id="rId7"/>
    <p:sldId id="264" r:id="rId8"/>
    <p:sldId id="261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37"/>
    <p:restoredTop sz="82030"/>
  </p:normalViewPr>
  <p:slideViewPr>
    <p:cSldViewPr snapToGrid="0" snapToObjects="1">
      <p:cViewPr>
        <p:scale>
          <a:sx n="100" d="100"/>
          <a:sy n="100" d="100"/>
        </p:scale>
        <p:origin x="144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EAFCA8-D8EF-7A43-8830-AA2639B10D75}" type="datetimeFigureOut">
              <a:rPr lang="en-US" smtClean="0"/>
              <a:t>1/15/20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B77DFF-4E01-2C49-9A89-E95E9A026A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947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B77DFF-4E01-2C49-9A89-E95E9A026AB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192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B77DFF-4E01-2C49-9A89-E95E9A026AB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053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B77DFF-4E01-2C49-9A89-E95E9A026AB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17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B77DFF-4E01-2C49-9A89-E95E9A026AB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443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756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121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877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39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413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943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927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385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75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263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422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81D5823-60A1-AA42-A984-8D92BBEE069C}" type="datetimeFigureOut">
              <a:rPr lang="en-US" smtClean="0"/>
              <a:t>1/15/20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C6E5EF3-46F9-0D4C-8434-C47B2F180E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51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tiff"/><Relationship Id="rId4" Type="http://schemas.openxmlformats.org/officeDocument/2006/relationships/image" Target="../media/image6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D8381-59A1-5144-B29B-2764BDF725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3304" y="1630018"/>
            <a:ext cx="10005392" cy="2613992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latin typeface="Berlin Sans FB" panose="020E0602020502020306" pitchFamily="34" charset="77"/>
              </a:rPr>
              <a:t>Research in Health, Exercise and Physical Education (SHSS5061)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62346-B5FB-4B4B-9E16-413356F0BA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5392" y="4363279"/>
            <a:ext cx="3511826" cy="566530"/>
          </a:xfrm>
        </p:spPr>
        <p:txBody>
          <a:bodyPr>
            <a:normAutofit/>
          </a:bodyPr>
          <a:lstStyle/>
          <a:p>
            <a:pPr algn="r"/>
            <a:r>
              <a:rPr lang="en-US" sz="2800" dirty="0" err="1">
                <a:latin typeface="Berlin Sans FB" panose="020E0602020502020306" pitchFamily="34" charset="77"/>
              </a:rPr>
              <a:t>Carys</a:t>
            </a:r>
            <a:r>
              <a:rPr lang="en-US" sz="2800" dirty="0">
                <a:latin typeface="Berlin Sans FB" panose="020E0602020502020306" pitchFamily="34" charset="77"/>
              </a:rPr>
              <a:t> James (1701565</a:t>
            </a:r>
            <a:r>
              <a:rPr lang="en-US" sz="2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27131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0EC48-861D-A34C-B863-C12BE6A4B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>
                <a:latin typeface="Berlin Sans FB" panose="020E0602020502020306" pitchFamily="34" charset="77"/>
              </a:rPr>
              <a:t>Research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B4034-36AD-0345-A865-51A575548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76533"/>
            <a:ext cx="10058400" cy="2670049"/>
          </a:xfrm>
        </p:spPr>
        <p:txBody>
          <a:bodyPr>
            <a:normAutofit/>
          </a:bodyPr>
          <a:lstStyle/>
          <a:p>
            <a:pPr algn="ctr"/>
            <a:endParaRPr lang="en-US" sz="3200" dirty="0">
              <a:latin typeface="Berlin Sans FB" panose="020E0602020502020306" pitchFamily="34" charset="77"/>
            </a:endParaRPr>
          </a:p>
          <a:p>
            <a:pPr marL="0" indent="0" algn="ctr">
              <a:buNone/>
            </a:pPr>
            <a:r>
              <a:rPr lang="en-US" sz="4800" dirty="0">
                <a:latin typeface="Berlin Sans FB" panose="020E0602020502020306" pitchFamily="34" charset="77"/>
              </a:rPr>
              <a:t>The effect of hydration on cycle performance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265DB4-9A10-8745-973C-DBCE1D86CA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0614" y="4036478"/>
            <a:ext cx="2646196" cy="19846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116A49-32AC-5342-9BEC-F9472ED5A6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748" t="13333" r="29235" b="20000"/>
          <a:stretch/>
        </p:blipFill>
        <p:spPr>
          <a:xfrm rot="5400000">
            <a:off x="4951082" y="3077016"/>
            <a:ext cx="2295937" cy="35922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DCEBA2-1E09-994C-974F-046B13CE9CD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565" r="5914"/>
          <a:stretch/>
        </p:blipFill>
        <p:spPr>
          <a:xfrm>
            <a:off x="7895192" y="4036478"/>
            <a:ext cx="2646197" cy="1984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632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34C6A-1228-D448-86CB-1A82579C7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dirty="0">
                <a:latin typeface="Berlin Sans FB" panose="020E0602020502020306" pitchFamily="34" charset="77"/>
              </a:rPr>
              <a:t>Background information </a:t>
            </a:r>
            <a:br>
              <a:rPr lang="en-US" sz="6000" dirty="0">
                <a:latin typeface="Berlin Sans FB" panose="020E0602020502020306" pitchFamily="34" charset="77"/>
              </a:rPr>
            </a:br>
            <a:r>
              <a:rPr lang="en-US" sz="6000" dirty="0">
                <a:latin typeface="Berlin Sans FB" panose="020E0602020502020306" pitchFamily="34" charset="77"/>
              </a:rPr>
              <a:t>&amp; Context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1992E50-69E8-3349-84C1-C336B1BE5CA8}"/>
              </a:ext>
            </a:extLst>
          </p:cNvPr>
          <p:cNvSpPr/>
          <p:nvPr/>
        </p:nvSpPr>
        <p:spPr>
          <a:xfrm>
            <a:off x="3492756" y="2346649"/>
            <a:ext cx="5206481" cy="1082351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1D73143-0E64-6F4E-8206-710B16712BEA}"/>
              </a:ext>
            </a:extLst>
          </p:cNvPr>
          <p:cNvSpPr/>
          <p:nvPr/>
        </p:nvSpPr>
        <p:spPr>
          <a:xfrm>
            <a:off x="3492758" y="3536302"/>
            <a:ext cx="5206481" cy="1082351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097A6B3-0DC1-2346-BFC8-42CDE1CC9EB2}"/>
              </a:ext>
            </a:extLst>
          </p:cNvPr>
          <p:cNvSpPr/>
          <p:nvPr/>
        </p:nvSpPr>
        <p:spPr>
          <a:xfrm>
            <a:off x="3492758" y="4737619"/>
            <a:ext cx="5206481" cy="1082351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DDFE500-55BE-8F47-8B44-B9D27CA825EA}"/>
              </a:ext>
            </a:extLst>
          </p:cNvPr>
          <p:cNvSpPr txBox="1">
            <a:spLocks/>
          </p:cNvSpPr>
          <p:nvPr/>
        </p:nvSpPr>
        <p:spPr>
          <a:xfrm>
            <a:off x="3492757" y="2290714"/>
            <a:ext cx="5206481" cy="12077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chemeClr val="bg1"/>
                </a:solidFill>
                <a:latin typeface="Berlin Sans FB" panose="020E0602020502020306" pitchFamily="34" charset="77"/>
              </a:rPr>
              <a:t>What we already know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A7285AC-34CB-A845-BB74-40221022B074}"/>
              </a:ext>
            </a:extLst>
          </p:cNvPr>
          <p:cNvSpPr txBox="1">
            <a:spLocks/>
          </p:cNvSpPr>
          <p:nvPr/>
        </p:nvSpPr>
        <p:spPr>
          <a:xfrm>
            <a:off x="3492758" y="3470429"/>
            <a:ext cx="5206481" cy="12077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chemeClr val="bg1"/>
                </a:solidFill>
                <a:latin typeface="Berlin Sans FB" panose="020E0602020502020306" pitchFamily="34" charset="77"/>
              </a:rPr>
              <a:t>What we want to find out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13C8DA8-3C69-5346-BC2C-DA8D4BEF6384}"/>
              </a:ext>
            </a:extLst>
          </p:cNvPr>
          <p:cNvSpPr txBox="1">
            <a:spLocks/>
          </p:cNvSpPr>
          <p:nvPr/>
        </p:nvSpPr>
        <p:spPr>
          <a:xfrm>
            <a:off x="3492757" y="4744009"/>
            <a:ext cx="5206481" cy="12077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solidFill>
                  <a:schemeClr val="bg1"/>
                </a:solidFill>
                <a:latin typeface="Berlin Sans FB" panose="020E0602020502020306" pitchFamily="34" charset="77"/>
              </a:rPr>
              <a:t>How we’re going to find it out</a:t>
            </a:r>
          </a:p>
        </p:txBody>
      </p:sp>
    </p:spTree>
    <p:extLst>
      <p:ext uri="{BB962C8B-B14F-4D97-AF65-F5344CB8AC3E}">
        <p14:creationId xmlns:p14="http://schemas.microsoft.com/office/powerpoint/2010/main" val="3683125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8A0DA-2724-5548-9C85-628F4FD19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erlin Sans FB" panose="020E0602020502020306" pitchFamily="34" charset="77"/>
              </a:rPr>
              <a:t>Hypothesis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A6ECC14-F9A4-7C41-9A0C-89B59CA0F8CA}"/>
              </a:ext>
            </a:extLst>
          </p:cNvPr>
          <p:cNvSpPr/>
          <p:nvPr/>
        </p:nvSpPr>
        <p:spPr>
          <a:xfrm>
            <a:off x="2095500" y="1839976"/>
            <a:ext cx="8178800" cy="3646424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E48A64-CA13-E044-867F-488C0075CD89}"/>
              </a:ext>
            </a:extLst>
          </p:cNvPr>
          <p:cNvSpPr txBox="1"/>
          <p:nvPr/>
        </p:nvSpPr>
        <p:spPr>
          <a:xfrm>
            <a:off x="2425700" y="1885414"/>
            <a:ext cx="767080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800" dirty="0">
                <a:solidFill>
                  <a:schemeClr val="bg1"/>
                </a:solidFill>
                <a:latin typeface="Berlin Sans FB" panose="020E0602020502020306" pitchFamily="34" charset="77"/>
              </a:rPr>
              <a:t>When the athlete is hydrated their heart rate will be lower, their distance cycled will be higher, and their exhaustion rate will be lower compared to when they cycle dehydrated.</a:t>
            </a:r>
          </a:p>
        </p:txBody>
      </p:sp>
    </p:spTree>
    <p:extLst>
      <p:ext uri="{BB962C8B-B14F-4D97-AF65-F5344CB8AC3E}">
        <p14:creationId xmlns:p14="http://schemas.microsoft.com/office/powerpoint/2010/main" val="2695817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A6D4-DA41-9D48-89D4-50B174AD5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erlin Sans FB" panose="020E0602020502020306" pitchFamily="34" charset="77"/>
              </a:rPr>
              <a:t>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52EBB-6337-6B4E-B1C9-A3BDDFE82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Aim – Does hydration have an effect on an athlete’s heart rate, distance cycled and exhaustion during a 50 minute cycle?</a:t>
            </a:r>
          </a:p>
          <a:p>
            <a:r>
              <a:rPr lang="en-US" sz="2800" dirty="0"/>
              <a:t>Objectives </a:t>
            </a:r>
          </a:p>
          <a:p>
            <a:pPr marL="0" indent="0">
              <a:buNone/>
            </a:pPr>
            <a:r>
              <a:rPr lang="en-US" sz="2800" dirty="0"/>
              <a:t>		1. Heart rate throughout</a:t>
            </a:r>
          </a:p>
          <a:p>
            <a:pPr marL="0" indent="0">
              <a:buNone/>
            </a:pPr>
            <a:r>
              <a:rPr lang="en-US" sz="2800" dirty="0"/>
              <a:t>		2. Distance cycled in 50 mins</a:t>
            </a:r>
          </a:p>
          <a:p>
            <a:pPr marL="0" indent="0">
              <a:buNone/>
            </a:pPr>
            <a:r>
              <a:rPr lang="en-US" sz="2800" dirty="0"/>
              <a:t>		3. Exhaustion throughout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568146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FAA52-6F66-4444-A52E-C49256F92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91031"/>
            <a:ext cx="10058400" cy="1609344"/>
          </a:xfrm>
        </p:spPr>
        <p:txBody>
          <a:bodyPr/>
          <a:lstStyle/>
          <a:p>
            <a:pPr algn="ctr"/>
            <a:r>
              <a:rPr lang="en-US" dirty="0">
                <a:latin typeface="Berlin Sans FB" panose="020E0602020502020306" pitchFamily="34" charset="77"/>
              </a:rPr>
              <a:t>methodology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B542686-E1B0-7549-989F-CEE55609F0F2}"/>
              </a:ext>
            </a:extLst>
          </p:cNvPr>
          <p:cNvSpPr/>
          <p:nvPr/>
        </p:nvSpPr>
        <p:spPr>
          <a:xfrm>
            <a:off x="1250358" y="1600512"/>
            <a:ext cx="2254901" cy="844420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622C452-C725-3749-B92B-E37E8FD9B7FE}"/>
              </a:ext>
            </a:extLst>
          </p:cNvPr>
          <p:cNvSpPr/>
          <p:nvPr/>
        </p:nvSpPr>
        <p:spPr>
          <a:xfrm>
            <a:off x="1250358" y="2528176"/>
            <a:ext cx="2254901" cy="844420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3DBA5A0-A2C1-834D-9719-49E3F7AC70D4}"/>
              </a:ext>
            </a:extLst>
          </p:cNvPr>
          <p:cNvSpPr/>
          <p:nvPr/>
        </p:nvSpPr>
        <p:spPr>
          <a:xfrm>
            <a:off x="1250358" y="3429000"/>
            <a:ext cx="2254901" cy="844420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423D532-54E1-B841-BF11-AD5C9481DA85}"/>
              </a:ext>
            </a:extLst>
          </p:cNvPr>
          <p:cNvSpPr/>
          <p:nvPr/>
        </p:nvSpPr>
        <p:spPr>
          <a:xfrm>
            <a:off x="1250358" y="5257488"/>
            <a:ext cx="2254901" cy="844420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8A8FE3A-91DF-6E4D-9031-48C0C470ABEF}"/>
              </a:ext>
            </a:extLst>
          </p:cNvPr>
          <p:cNvSpPr/>
          <p:nvPr/>
        </p:nvSpPr>
        <p:spPr>
          <a:xfrm>
            <a:off x="1250358" y="4332515"/>
            <a:ext cx="2254901" cy="844420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AAF67A06-EB9B-EB48-873C-38FB1AC63E47}"/>
              </a:ext>
            </a:extLst>
          </p:cNvPr>
          <p:cNvSpPr txBox="1">
            <a:spLocks/>
          </p:cNvSpPr>
          <p:nvPr/>
        </p:nvSpPr>
        <p:spPr>
          <a:xfrm>
            <a:off x="1250358" y="1600512"/>
            <a:ext cx="2254901" cy="8444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>
                <a:solidFill>
                  <a:schemeClr val="bg1"/>
                </a:solidFill>
                <a:latin typeface="Berlin Sans FB" panose="020E0602020502020306" pitchFamily="34" charset="77"/>
              </a:rPr>
              <a:t>Number of Participants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E4138368-34E3-4E48-BA62-C012B0289076}"/>
              </a:ext>
            </a:extLst>
          </p:cNvPr>
          <p:cNvSpPr txBox="1">
            <a:spLocks/>
          </p:cNvSpPr>
          <p:nvPr/>
        </p:nvSpPr>
        <p:spPr>
          <a:xfrm>
            <a:off x="1214562" y="3485404"/>
            <a:ext cx="2254901" cy="8444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>
                <a:solidFill>
                  <a:schemeClr val="bg1"/>
                </a:solidFill>
                <a:latin typeface="Berlin Sans FB" panose="020E0602020502020306" pitchFamily="34" charset="77"/>
              </a:rPr>
              <a:t>age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A1D039A-1638-1B40-AAC3-90E37E631173}"/>
              </a:ext>
            </a:extLst>
          </p:cNvPr>
          <p:cNvSpPr txBox="1">
            <a:spLocks/>
          </p:cNvSpPr>
          <p:nvPr/>
        </p:nvSpPr>
        <p:spPr>
          <a:xfrm>
            <a:off x="1214563" y="2578059"/>
            <a:ext cx="2254901" cy="8444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>
                <a:solidFill>
                  <a:schemeClr val="bg1"/>
                </a:solidFill>
                <a:latin typeface="Berlin Sans FB" panose="020E0602020502020306" pitchFamily="34" charset="77"/>
              </a:rPr>
              <a:t>gender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A212EDF0-8CB6-5C40-B73A-66B08813B7E8}"/>
              </a:ext>
            </a:extLst>
          </p:cNvPr>
          <p:cNvSpPr txBox="1">
            <a:spLocks/>
          </p:cNvSpPr>
          <p:nvPr/>
        </p:nvSpPr>
        <p:spPr>
          <a:xfrm>
            <a:off x="3688817" y="1625068"/>
            <a:ext cx="830247" cy="889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latin typeface="Berlin Sans FB" panose="020E0602020502020306" pitchFamily="34" charset="77"/>
              </a:rPr>
              <a:t>15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5E4B8129-0BB4-124A-83FA-927B857EC22B}"/>
              </a:ext>
            </a:extLst>
          </p:cNvPr>
          <p:cNvSpPr txBox="1">
            <a:spLocks/>
          </p:cNvSpPr>
          <p:nvPr/>
        </p:nvSpPr>
        <p:spPr>
          <a:xfrm>
            <a:off x="3639234" y="3376904"/>
            <a:ext cx="1072843" cy="10614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latin typeface="Berlin Sans FB" panose="020E0602020502020306" pitchFamily="34" charset="77"/>
              </a:rPr>
              <a:t>18+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01E7CBE-479B-2F41-BC30-D09C31CDA59A}"/>
              </a:ext>
            </a:extLst>
          </p:cNvPr>
          <p:cNvSpPr txBox="1">
            <a:spLocks/>
          </p:cNvSpPr>
          <p:nvPr/>
        </p:nvSpPr>
        <p:spPr>
          <a:xfrm>
            <a:off x="3528996" y="2397601"/>
            <a:ext cx="3786233" cy="11132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latin typeface="Berlin Sans FB" panose="020E0602020502020306" pitchFamily="34" charset="77"/>
              </a:rPr>
              <a:t>Male &amp; female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9C2F7C6-76F3-314D-83D6-2A99B5451552}"/>
              </a:ext>
            </a:extLst>
          </p:cNvPr>
          <p:cNvSpPr txBox="1">
            <a:spLocks/>
          </p:cNvSpPr>
          <p:nvPr/>
        </p:nvSpPr>
        <p:spPr>
          <a:xfrm>
            <a:off x="1214562" y="4327657"/>
            <a:ext cx="2254901" cy="8444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>
                <a:solidFill>
                  <a:schemeClr val="bg1"/>
                </a:solidFill>
                <a:latin typeface="Berlin Sans FB" panose="020E0602020502020306" pitchFamily="34" charset="77"/>
              </a:rPr>
              <a:t>Socio-economics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DCD77EF7-76CB-7B4C-8EE2-9191B63B641F}"/>
              </a:ext>
            </a:extLst>
          </p:cNvPr>
          <p:cNvSpPr txBox="1">
            <a:spLocks/>
          </p:cNvSpPr>
          <p:nvPr/>
        </p:nvSpPr>
        <p:spPr>
          <a:xfrm>
            <a:off x="1191967" y="5266429"/>
            <a:ext cx="2254901" cy="8444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>
                <a:solidFill>
                  <a:schemeClr val="bg1"/>
                </a:solidFill>
                <a:latin typeface="Berlin Sans FB" panose="020E0602020502020306" pitchFamily="34" charset="77"/>
              </a:rPr>
              <a:t>Location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EC5A899F-AFDE-8C41-9039-75093D863A92}"/>
              </a:ext>
            </a:extLst>
          </p:cNvPr>
          <p:cNvSpPr txBox="1">
            <a:spLocks/>
          </p:cNvSpPr>
          <p:nvPr/>
        </p:nvSpPr>
        <p:spPr>
          <a:xfrm>
            <a:off x="3446868" y="4168825"/>
            <a:ext cx="5047509" cy="11132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latin typeface="Berlin Sans FB" panose="020E0602020502020306" pitchFamily="34" charset="77"/>
              </a:rPr>
              <a:t>University students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0DA5A931-3FD0-F049-9F4B-276780FBEEAF}"/>
              </a:ext>
            </a:extLst>
          </p:cNvPr>
          <p:cNvSpPr txBox="1">
            <a:spLocks/>
          </p:cNvSpPr>
          <p:nvPr/>
        </p:nvSpPr>
        <p:spPr>
          <a:xfrm>
            <a:off x="3639234" y="5174995"/>
            <a:ext cx="7247950" cy="11132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dirty="0">
                <a:latin typeface="Berlin Sans FB" panose="020E0602020502020306" pitchFamily="34" charset="77"/>
              </a:rPr>
              <a:t>University testing lab - wattbike</a:t>
            </a:r>
          </a:p>
        </p:txBody>
      </p:sp>
    </p:spTree>
    <p:extLst>
      <p:ext uri="{BB962C8B-B14F-4D97-AF65-F5344CB8AC3E}">
        <p14:creationId xmlns:p14="http://schemas.microsoft.com/office/powerpoint/2010/main" val="2177557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8516A51-D56D-C148-8B41-20EA33924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752" y="266700"/>
            <a:ext cx="10058400" cy="1609344"/>
          </a:xfrm>
        </p:spPr>
        <p:txBody>
          <a:bodyPr/>
          <a:lstStyle/>
          <a:p>
            <a:pPr algn="ctr"/>
            <a:r>
              <a:rPr lang="en-US" dirty="0">
                <a:latin typeface="Berlin Sans FB" panose="020E0602020502020306" pitchFamily="34" charset="77"/>
              </a:rPr>
              <a:t>Methodology continued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72B5FB6-10BE-9F49-9721-ABCF1C440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752" y="1683258"/>
            <a:ext cx="10058400" cy="4908042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15 sports students</a:t>
            </a:r>
          </a:p>
          <a:p>
            <a:pPr algn="ctr"/>
            <a:r>
              <a:rPr lang="en-GB" sz="2800" dirty="0"/>
              <a:t>Divided into 5 groups of 3</a:t>
            </a:r>
          </a:p>
          <a:p>
            <a:pPr algn="ctr"/>
            <a:r>
              <a:rPr lang="en-GB" sz="2800" dirty="0"/>
              <a:t>Cycling for a total of 2 x 50 minutes</a:t>
            </a:r>
          </a:p>
          <a:p>
            <a:pPr algn="ctr"/>
            <a:r>
              <a:rPr lang="en-GB" sz="2800" dirty="0"/>
              <a:t>50 minutes without water </a:t>
            </a:r>
          </a:p>
          <a:p>
            <a:pPr algn="ctr"/>
            <a:r>
              <a:rPr lang="en-GB" sz="2800" dirty="0"/>
              <a:t>50 minutes with water</a:t>
            </a:r>
          </a:p>
          <a:p>
            <a:pPr algn="ctr"/>
            <a:r>
              <a:rPr lang="en-GB" sz="2800" dirty="0"/>
              <a:t>Heart rate - taken before the test begins, every 10 minutes and immediately after</a:t>
            </a:r>
          </a:p>
          <a:p>
            <a:pPr algn="ctr"/>
            <a:r>
              <a:rPr lang="en-GB" sz="2800" dirty="0"/>
              <a:t>Exhaustion – recorded every 10 minutes</a:t>
            </a:r>
          </a:p>
          <a:p>
            <a:pPr algn="ctr"/>
            <a:r>
              <a:rPr lang="en-GB" sz="2800" dirty="0"/>
              <a:t>Distance cycled – recorded at the  end of the 50 minutes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44186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5F330-684B-094C-A026-E79B5E2ED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737" y="0"/>
            <a:ext cx="10058400" cy="1609344"/>
          </a:xfrm>
        </p:spPr>
        <p:txBody>
          <a:bodyPr/>
          <a:lstStyle/>
          <a:p>
            <a:pPr algn="ctr"/>
            <a:r>
              <a:rPr lang="en-US" dirty="0">
                <a:latin typeface="Berlin Sans FB" panose="020E0602020502020306" pitchFamily="34" charset="77"/>
              </a:rPr>
              <a:t>Timetable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AC23FD2-953B-D04F-A4F4-7568F38A28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7697302"/>
              </p:ext>
            </p:extLst>
          </p:nvPr>
        </p:nvGraphicFramePr>
        <p:xfrm>
          <a:off x="1081863" y="1417091"/>
          <a:ext cx="10028274" cy="458888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17089">
                  <a:extLst>
                    <a:ext uri="{9D8B030D-6E8A-4147-A177-3AD203B41FA5}">
                      <a16:colId xmlns:a16="http://schemas.microsoft.com/office/drawing/2014/main" val="3459928558"/>
                    </a:ext>
                  </a:extLst>
                </a:gridCol>
                <a:gridCol w="1365340">
                  <a:extLst>
                    <a:ext uri="{9D8B030D-6E8A-4147-A177-3AD203B41FA5}">
                      <a16:colId xmlns:a16="http://schemas.microsoft.com/office/drawing/2014/main" val="807120915"/>
                    </a:ext>
                  </a:extLst>
                </a:gridCol>
                <a:gridCol w="1434389">
                  <a:extLst>
                    <a:ext uri="{9D8B030D-6E8A-4147-A177-3AD203B41FA5}">
                      <a16:colId xmlns:a16="http://schemas.microsoft.com/office/drawing/2014/main" val="626255810"/>
                    </a:ext>
                  </a:extLst>
                </a:gridCol>
                <a:gridCol w="1416789">
                  <a:extLst>
                    <a:ext uri="{9D8B030D-6E8A-4147-A177-3AD203B41FA5}">
                      <a16:colId xmlns:a16="http://schemas.microsoft.com/office/drawing/2014/main" val="3099577911"/>
                    </a:ext>
                  </a:extLst>
                </a:gridCol>
                <a:gridCol w="1392865">
                  <a:extLst>
                    <a:ext uri="{9D8B030D-6E8A-4147-A177-3AD203B41FA5}">
                      <a16:colId xmlns:a16="http://schemas.microsoft.com/office/drawing/2014/main" val="3993059138"/>
                    </a:ext>
                  </a:extLst>
                </a:gridCol>
                <a:gridCol w="1435395">
                  <a:extLst>
                    <a:ext uri="{9D8B030D-6E8A-4147-A177-3AD203B41FA5}">
                      <a16:colId xmlns:a16="http://schemas.microsoft.com/office/drawing/2014/main" val="2772926491"/>
                    </a:ext>
                  </a:extLst>
                </a:gridCol>
                <a:gridCol w="1466407">
                  <a:extLst>
                    <a:ext uri="{9D8B030D-6E8A-4147-A177-3AD203B41FA5}">
                      <a16:colId xmlns:a16="http://schemas.microsoft.com/office/drawing/2014/main" val="4083142485"/>
                    </a:ext>
                  </a:extLst>
                </a:gridCol>
              </a:tblGrid>
              <a:tr h="74807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6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21899912"/>
                  </a:ext>
                </a:extLst>
              </a:tr>
              <a:tr h="74807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Monday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11-4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11-4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11-4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Participants 7-9 cycling without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11-4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11-4</a:t>
                      </a:r>
                    </a:p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Participants 7-9 cycling with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11-4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Writing up research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45331167"/>
                  </a:ext>
                </a:extLst>
              </a:tr>
              <a:tr h="54234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Tuesday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Placement 7-4:30 (Cardiff Blues)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Placement 7-4:30 (Cardiff Blues)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Rockwell" panose="02060603020205020403"/>
                          <a:ea typeface="+mn-ea"/>
                          <a:cs typeface="+mn-cs"/>
                        </a:rPr>
                        <a:t>Placement 7-4:30 (Cardiff Blues)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Rockwell" panose="02060603020205020403"/>
                          <a:ea typeface="+mn-ea"/>
                          <a:cs typeface="+mn-cs"/>
                        </a:rPr>
                        <a:t>Placement 7-4:30 (Cardiff Blues)</a:t>
                      </a:r>
                      <a:endParaRPr kumimoji="0" 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Rockwell" panose="02060603020205020403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Rockwell" panose="02060603020205020403"/>
                          <a:ea typeface="+mn-ea"/>
                          <a:cs typeface="+mn-cs"/>
                        </a:rPr>
                        <a:t>Placement 7-4:30 (Cardiff Blues)</a:t>
                      </a:r>
                      <a:endParaRPr kumimoji="0" lang="en-US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Rockwell" panose="02060603020205020403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Rockwell" panose="02060603020205020403"/>
                          <a:ea typeface="+mn-ea"/>
                          <a:cs typeface="+mn-cs"/>
                        </a:rPr>
                        <a:t>Placement 7-4:30 (Cardiff Blues)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47195335"/>
                  </a:ext>
                </a:extLst>
              </a:tr>
              <a:tr h="691116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Wednesday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Literature review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Participants 1-3 cycling without water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Participants 10-12 cycling without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Participants 1-3 cycling with water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Participants 10-12 cycling with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Writing up research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2818318"/>
                  </a:ext>
                </a:extLst>
              </a:tr>
              <a:tr h="66985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Thursday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9-3</a:t>
                      </a:r>
                    </a:p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Literature review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9-3 </a:t>
                      </a:r>
                    </a:p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Clinic 3-6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9-3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Participants 13-15 cycling without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9-3 </a:t>
                      </a:r>
                    </a:p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Clinic 3-6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9-3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Participants 13-15 cycling with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9-3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Writing up research - Conclusion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4146638"/>
                  </a:ext>
                </a:extLst>
              </a:tr>
              <a:tr h="74807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Friday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Uni 9-3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Complete literature review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Contact all participants on their availability</a:t>
                      </a:r>
                    </a:p>
                    <a:p>
                      <a:pPr algn="ctr"/>
                      <a:endParaRPr lang="en-US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9-3</a:t>
                      </a:r>
                    </a:p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Participants 4-6 cycling without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000" dirty="0"/>
                        <a:t>Uni 9-3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Write up the results collected and analyse for the participants cycling without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Rockwell" panose="02060603020205020403"/>
                          <a:ea typeface="+mn-ea"/>
                          <a:cs typeface="+mn-cs"/>
                        </a:rPr>
                        <a:t>Uni 9-3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Participants 4-6 cycling with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Rockwell" panose="02060603020205020403"/>
                          <a:ea typeface="+mn-ea"/>
                          <a:cs typeface="+mn-cs"/>
                        </a:rPr>
                        <a:t>Uni 9-3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Write up the results collected and analyse for the participants cycling with water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Rockwell" panose="02060603020205020403"/>
                          <a:ea typeface="+mn-ea"/>
                          <a:cs typeface="+mn-cs"/>
                        </a:rPr>
                        <a:t>Uni 9-3</a:t>
                      </a:r>
                    </a:p>
                    <a:p>
                      <a:pPr marL="171450" marR="0" lvl="0" indent="-17145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000" dirty="0"/>
                        <a:t>Writing up research – Complete conclusion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19821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5870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2E974-5782-9744-A8FA-02AA7969B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erlin Sans FB" panose="020E0602020502020306" pitchFamily="34" charset="77"/>
              </a:rPr>
              <a:t>Bibliography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91BDE7-375A-F14C-BC62-95449CD05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050792"/>
          </a:xfrm>
        </p:spPr>
        <p:txBody>
          <a:bodyPr/>
          <a:lstStyle/>
          <a:p>
            <a:r>
              <a:rPr lang="en-GB" dirty="0" err="1"/>
              <a:t>Saboonchi</a:t>
            </a:r>
            <a:r>
              <a:rPr lang="en-GB" dirty="0"/>
              <a:t>, F., </a:t>
            </a:r>
            <a:r>
              <a:rPr lang="en-GB" dirty="0" err="1"/>
              <a:t>Perski</a:t>
            </a:r>
            <a:r>
              <a:rPr lang="en-GB" dirty="0"/>
              <a:t>, A. and </a:t>
            </a:r>
            <a:r>
              <a:rPr lang="en-GB" dirty="0" err="1"/>
              <a:t>Grossi</a:t>
            </a:r>
            <a:r>
              <a:rPr lang="en-GB" dirty="0"/>
              <a:t>, G. (2012). Validation of Karolinska Exhaustion Scale: psychometric properties of a measure of exhaustion syndrome. </a:t>
            </a:r>
            <a:r>
              <a:rPr lang="en-GB" i="1" dirty="0"/>
              <a:t>Scandinavian Journal of Caring Sciences</a:t>
            </a:r>
            <a:r>
              <a:rPr lang="en-GB" dirty="0"/>
              <a:t>, 27(4), pp.1010-1017.</a:t>
            </a:r>
          </a:p>
          <a:p>
            <a:endParaRPr lang="en-GB" dirty="0"/>
          </a:p>
          <a:p>
            <a:r>
              <a:rPr lang="en-GB" dirty="0"/>
              <a:t>UPMC </a:t>
            </a:r>
            <a:r>
              <a:rPr lang="en-GB" dirty="0" err="1"/>
              <a:t>HealthBeat</a:t>
            </a:r>
            <a:r>
              <a:rPr lang="en-GB" dirty="0"/>
              <a:t>. (2020). </a:t>
            </a:r>
            <a:r>
              <a:rPr lang="en-GB" i="1" dirty="0"/>
              <a:t>The Importance of Hydration for Your Heart | UPMC </a:t>
            </a:r>
            <a:r>
              <a:rPr lang="en-GB" i="1" dirty="0" err="1"/>
              <a:t>HealthBeat</a:t>
            </a:r>
            <a:r>
              <a:rPr lang="en-GB" dirty="0"/>
              <a:t>. [online] Available at: https://</a:t>
            </a:r>
            <a:r>
              <a:rPr lang="en-GB" dirty="0" err="1"/>
              <a:t>share.upmc.com</a:t>
            </a:r>
            <a:r>
              <a:rPr lang="en-GB" dirty="0"/>
              <a:t>/2014/09/importance-hydration-heart/ [Accessed 22 Jan. 2020].</a:t>
            </a:r>
          </a:p>
          <a:p>
            <a:endParaRPr lang="en-GB" dirty="0"/>
          </a:p>
          <a:p>
            <a:r>
              <a:rPr lang="en-GB" dirty="0"/>
              <a:t>Volpe, S., </a:t>
            </a:r>
            <a:r>
              <a:rPr lang="en-GB" dirty="0" err="1"/>
              <a:t>Poule</a:t>
            </a:r>
            <a:r>
              <a:rPr lang="en-GB" dirty="0"/>
              <a:t>, K. and Bland, E. (2009). Estimation of </a:t>
            </a:r>
            <a:r>
              <a:rPr lang="en-GB" dirty="0" err="1"/>
              <a:t>Prepractice</a:t>
            </a:r>
            <a:r>
              <a:rPr lang="en-GB" dirty="0"/>
              <a:t> Hydration Status of National Collegiate Athletic Association Division I Athletes. </a:t>
            </a:r>
            <a:r>
              <a:rPr lang="en-GB" i="1" dirty="0"/>
              <a:t>Journal of Athletic Training</a:t>
            </a:r>
            <a:r>
              <a:rPr lang="en-GB" dirty="0"/>
              <a:t>, 44(6), pp.624-629.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6363727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{F357B9D8-89BF-2741-9FE4-27CE80842919}tf10001070</Template>
  <TotalTime>13250</TotalTime>
  <Words>543</Words>
  <Application>Microsoft Macintosh PowerPoint</Application>
  <PresentationFormat>Widescreen</PresentationFormat>
  <Paragraphs>106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Berlin Sans FB</vt:lpstr>
      <vt:lpstr>Calibri</vt:lpstr>
      <vt:lpstr>Rockwell</vt:lpstr>
      <vt:lpstr>Rockwell Condensed</vt:lpstr>
      <vt:lpstr>Rockwell Extra Bold</vt:lpstr>
      <vt:lpstr>Wingdings</vt:lpstr>
      <vt:lpstr>Wood Type</vt:lpstr>
      <vt:lpstr>Research in Health, Exercise and Physical Education (SHSS5061)</vt:lpstr>
      <vt:lpstr>Research title</vt:lpstr>
      <vt:lpstr>Background information  &amp; Context</vt:lpstr>
      <vt:lpstr>Hypothesis</vt:lpstr>
      <vt:lpstr>Aims &amp; objectives</vt:lpstr>
      <vt:lpstr>methodology</vt:lpstr>
      <vt:lpstr>Methodology continued</vt:lpstr>
      <vt:lpstr>Timetable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Health, Exercise and Physical Education (SHSS5061)</dc:title>
  <dc:creator>Carys James (1701565)</dc:creator>
  <cp:lastModifiedBy>Carys James (1701565)</cp:lastModifiedBy>
  <cp:revision>31</cp:revision>
  <dcterms:created xsi:type="dcterms:W3CDTF">2020-01-15T07:43:55Z</dcterms:created>
  <dcterms:modified xsi:type="dcterms:W3CDTF">2020-01-24T12:34:44Z</dcterms:modified>
</cp:coreProperties>
</file>