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149" autoAdjust="0"/>
  </p:normalViewPr>
  <p:slideViewPr>
    <p:cSldViewPr>
      <p:cViewPr varScale="1">
        <p:scale>
          <a:sx n="58" d="100"/>
          <a:sy n="58" d="100"/>
        </p:scale>
        <p:origin x="1520"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443F48F-253F-4532-BBA2-3111C387C61B}" type="datetimeFigureOut">
              <a:rPr lang="en-US" smtClean="0"/>
              <a:t>12/3/2020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933044-81BC-4083-AC1C-041763700C86}" type="slidenum">
              <a:rPr lang="en-US" smtClean="0"/>
              <a:t>‹#›</a:t>
            </a:fld>
            <a:endParaRPr lang="en-US" dirty="0"/>
          </a:p>
        </p:txBody>
      </p:sp>
    </p:spTree>
    <p:extLst>
      <p:ext uri="{BB962C8B-B14F-4D97-AF65-F5344CB8AC3E}">
        <p14:creationId xmlns:p14="http://schemas.microsoft.com/office/powerpoint/2010/main" val="2353109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33044-81BC-4083-AC1C-041763700C86}" type="slidenum">
              <a:rPr lang="en-US" smtClean="0"/>
              <a:t>1</a:t>
            </a:fld>
            <a:endParaRPr lang="en-US" dirty="0"/>
          </a:p>
        </p:txBody>
      </p:sp>
    </p:spTree>
    <p:extLst>
      <p:ext uri="{BB962C8B-B14F-4D97-AF65-F5344CB8AC3E}">
        <p14:creationId xmlns:p14="http://schemas.microsoft.com/office/powerpoint/2010/main" val="3419641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2</a:t>
            </a:fld>
            <a:endParaRPr lang="en-US" dirty="0"/>
          </a:p>
        </p:txBody>
      </p:sp>
    </p:spTree>
    <p:extLst>
      <p:ext uri="{BB962C8B-B14F-4D97-AF65-F5344CB8AC3E}">
        <p14:creationId xmlns:p14="http://schemas.microsoft.com/office/powerpoint/2010/main" val="3605290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a:t>
            </a:r>
            <a:r>
              <a:rPr lang="en-US" baseline="0" dirty="0"/>
              <a:t> graduate student, I have also an aim securing profession for me and for this reason, I need to prepare myself fit. I like to work in the field of marketing which seems very dynamic profession. In this regard, I need to focus on developing my academic and employability skills which can help me to get a marketing related job in the future. In this presentation, I will discuss about my SWOT analysis skill, time management skill as well as the PDP skill which can help me to be fit for the future workplace of my choice.</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3</a:t>
            </a:fld>
            <a:endParaRPr lang="en-US" dirty="0"/>
          </a:p>
        </p:txBody>
      </p:sp>
    </p:spTree>
    <p:extLst>
      <p:ext uri="{BB962C8B-B14F-4D97-AF65-F5344CB8AC3E}">
        <p14:creationId xmlns:p14="http://schemas.microsoft.com/office/powerpoint/2010/main" val="88605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Acquiring</a:t>
            </a:r>
            <a:r>
              <a:rPr lang="en-US" baseline="0" dirty="0"/>
              <a:t> employability skills is very crucial for the students as these skills are regarded as the job readiness skills. Employability skills can be regarded as the umbrella concept which is an agglomeration of different soft skills can help a student to be a best candidate for his/her desired job (</a:t>
            </a:r>
            <a:r>
              <a:rPr lang="nn-NO" dirty="0"/>
              <a:t>Rangkuti, 2015)</a:t>
            </a:r>
            <a:r>
              <a:rPr lang="en-US" baseline="0" dirty="0"/>
              <a:t>. So, for having my intended profession in the future I will also have to focus on developing my employability skills which will benefit me regarding getting my intended profession.</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4</a:t>
            </a:fld>
            <a:endParaRPr lang="en-US" dirty="0"/>
          </a:p>
        </p:txBody>
      </p:sp>
    </p:spTree>
    <p:extLst>
      <p:ext uri="{BB962C8B-B14F-4D97-AF65-F5344CB8AC3E}">
        <p14:creationId xmlns:p14="http://schemas.microsoft.com/office/powerpoint/2010/main" val="1288399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a:t>
            </a:r>
            <a:r>
              <a:rPr lang="en-US" baseline="0" dirty="0"/>
              <a:t>l SWOT analysis skill is also regarded as personal audit skill which aims at identifying the strengths, weaknesses, opportunities and threats of a person (</a:t>
            </a:r>
            <a:r>
              <a:rPr lang="nn-NO" dirty="0"/>
              <a:t>Rangkuti, 2015)</a:t>
            </a:r>
            <a:r>
              <a:rPr lang="en-US" baseline="0" dirty="0"/>
              <a:t>. This analysis will also be very crucial for me because it can help me to dig out my personal lacking and challenges. On the basis of my SWOT analysis, I can take action to develop my career. </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5</a:t>
            </a:fld>
            <a:endParaRPr lang="en-US" dirty="0"/>
          </a:p>
        </p:txBody>
      </p:sp>
    </p:spTree>
    <p:extLst>
      <p:ext uri="{BB962C8B-B14F-4D97-AF65-F5344CB8AC3E}">
        <p14:creationId xmlns:p14="http://schemas.microsoft.com/office/powerpoint/2010/main" val="1360157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discusses about my personal SWOT analysis.</a:t>
            </a:r>
            <a:r>
              <a:rPr lang="en-US" baseline="0" dirty="0"/>
              <a:t> This analysis provides my strengths, weakness, opportunities and threats. Now, my focus will be given to my weaknesses and I will take initiatives to cover my weaknesses which can help me to be fit for my intended profession as well as I will focus on the opportunities which I can achieve in the future.   </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6</a:t>
            </a:fld>
            <a:endParaRPr lang="en-US" dirty="0"/>
          </a:p>
        </p:txBody>
      </p:sp>
    </p:spTree>
    <p:extLst>
      <p:ext uri="{BB962C8B-B14F-4D97-AF65-F5344CB8AC3E}">
        <p14:creationId xmlns:p14="http://schemas.microsoft.com/office/powerpoint/2010/main" val="2490518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crucial employability that</a:t>
            </a:r>
            <a:r>
              <a:rPr lang="en-US" baseline="0" dirty="0"/>
              <a:t> we require for the success in both academic and professional life is time-management skill. time management skill can be defined as dividing time to accomplish daily activities perfectly and efficiently (</a:t>
            </a:r>
            <a:r>
              <a:rPr lang="en-US" dirty="0"/>
              <a:t>Grissom, et al., 2015)</a:t>
            </a:r>
            <a:r>
              <a:rPr lang="en-US" baseline="0" dirty="0"/>
              <a:t>. For the success in life, this skill is very crucial. I also have to good command regarding time-management as this skill can bring significant benefits for me in my future professional life. </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7</a:t>
            </a:fld>
            <a:endParaRPr lang="en-US" dirty="0"/>
          </a:p>
        </p:txBody>
      </p:sp>
    </p:spTree>
    <p:extLst>
      <p:ext uri="{BB962C8B-B14F-4D97-AF65-F5344CB8AC3E}">
        <p14:creationId xmlns:p14="http://schemas.microsoft.com/office/powerpoint/2010/main" val="3313550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a:t>
            </a:r>
            <a:r>
              <a:rPr lang="en-US" baseline="0" dirty="0"/>
              <a:t> tools which can help to have effective time-management skill. on my own perspective, I can keep a checklist of daily activities and I will perform my daily tasks following that checklist. I can make a schedule for accomplishing my tasks on accurate time. Distributing role to others is another tool for effective management and I can use this tool in my life.  </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8</a:t>
            </a:fld>
            <a:endParaRPr lang="en-US" dirty="0"/>
          </a:p>
        </p:txBody>
      </p:sp>
    </p:spTree>
    <p:extLst>
      <p:ext uri="{BB962C8B-B14F-4D97-AF65-F5344CB8AC3E}">
        <p14:creationId xmlns:p14="http://schemas.microsoft.com/office/powerpoint/2010/main" val="318759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a:t>
            </a:r>
            <a:r>
              <a:rPr lang="en-US" baseline="0" dirty="0"/>
              <a:t> development plan is framework involves in identifying the skills which require development as well as appropriate actions to achieve that particular skills (</a:t>
            </a:r>
            <a:r>
              <a:rPr lang="en-US" dirty="0"/>
              <a:t>Eisele, et al., 2013)</a:t>
            </a:r>
            <a:r>
              <a:rPr lang="en-US" baseline="0" dirty="0"/>
              <a:t>. Development of my personal development plan can help me to identify my weaknesses as well as focusing on actions which can help me to develop that weaknesses within a given time frame. </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9</a:t>
            </a:fld>
            <a:endParaRPr lang="en-US" dirty="0"/>
          </a:p>
        </p:txBody>
      </p:sp>
    </p:spTree>
    <p:extLst>
      <p:ext uri="{BB962C8B-B14F-4D97-AF65-F5344CB8AC3E}">
        <p14:creationId xmlns:p14="http://schemas.microsoft.com/office/powerpoint/2010/main" val="2900845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a:t>
            </a:r>
            <a:r>
              <a:rPr lang="en-US" baseline="0" dirty="0"/>
              <a:t> have provided my own personal development which discusses about the required skills as well as the actions which will be taken to develop those particular skills. Effective maintaining of this action plan can help me to develop these skills (</a:t>
            </a:r>
            <a:r>
              <a:rPr lang="en-US" dirty="0"/>
              <a:t>Eisele, et al., 2013)</a:t>
            </a:r>
            <a:r>
              <a:rPr lang="en-US" baseline="0" dirty="0"/>
              <a:t>.</a:t>
            </a:r>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10</a:t>
            </a:fld>
            <a:endParaRPr lang="en-US" dirty="0"/>
          </a:p>
        </p:txBody>
      </p:sp>
    </p:spTree>
    <p:extLst>
      <p:ext uri="{BB962C8B-B14F-4D97-AF65-F5344CB8AC3E}">
        <p14:creationId xmlns:p14="http://schemas.microsoft.com/office/powerpoint/2010/main" val="1829329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Student life is the best time to develop employability and academic skills for securing better future. All the skills which are described in the presentation has great significant in the future. So, students should focus on developing their employability skills for the future betterment.</a:t>
            </a:r>
          </a:p>
          <a:p>
            <a:pPr algn="just"/>
            <a:endParaRPr lang="en-US" dirty="0"/>
          </a:p>
        </p:txBody>
      </p:sp>
      <p:sp>
        <p:nvSpPr>
          <p:cNvPr id="4" name="Slide Number Placeholder 3"/>
          <p:cNvSpPr>
            <a:spLocks noGrp="1"/>
          </p:cNvSpPr>
          <p:nvPr>
            <p:ph type="sldNum" sz="quarter" idx="10"/>
          </p:nvPr>
        </p:nvSpPr>
        <p:spPr/>
        <p:txBody>
          <a:bodyPr/>
          <a:lstStyle/>
          <a:p>
            <a:fld id="{5D933044-81BC-4083-AC1C-041763700C86}" type="slidenum">
              <a:rPr lang="en-US" smtClean="0"/>
              <a:t>11</a:t>
            </a:fld>
            <a:endParaRPr lang="en-US" dirty="0"/>
          </a:p>
        </p:txBody>
      </p:sp>
    </p:spTree>
    <p:extLst>
      <p:ext uri="{BB962C8B-B14F-4D97-AF65-F5344CB8AC3E}">
        <p14:creationId xmlns:p14="http://schemas.microsoft.com/office/powerpoint/2010/main" val="22869780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11"/>
          </p:nvPr>
        </p:nvSpPr>
        <p:spPr>
          <a:xfrm>
            <a:off x="1174044" y="5357592"/>
            <a:ext cx="5034845" cy="365125"/>
          </a:xfrm>
        </p:spPr>
        <p:txBody>
          <a:bodyPr/>
          <a:lstStyle/>
          <a:p>
            <a:endParaRPr lang="en-US" dirty="0"/>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1D8BD707-D9CF-40AE-B4C6-C98DA3205C09}" type="datetimeFigureOut">
              <a:rPr lang="en-US" smtClean="0"/>
              <a:pPr/>
              <a:t>12/3/2020</a:t>
            </a:fld>
            <a:endParaRPr lang="en-US" dirty="0"/>
          </a:p>
        </p:txBody>
      </p:sp>
      <p:sp>
        <p:nvSpPr>
          <p:cNvPr id="6" name="Footer Placeholder 5"/>
          <p:cNvSpPr>
            <a:spLocks noGrp="1"/>
          </p:cNvSpPr>
          <p:nvPr>
            <p:ph type="ftr" sz="quarter" idx="11"/>
          </p:nvPr>
        </p:nvSpPr>
        <p:spPr>
          <a:xfrm rot="-60000">
            <a:off x="914554" y="5829261"/>
            <a:ext cx="3522607" cy="365125"/>
          </a:xfrm>
        </p:spPr>
        <p:txBody>
          <a:bodyPr/>
          <a:lstStyle/>
          <a:p>
            <a:endParaRPr lang="en-US" dirty="0"/>
          </a:p>
        </p:txBody>
      </p:sp>
      <p:sp>
        <p:nvSpPr>
          <p:cNvPr id="7" name="Slide Number Placeholder 6"/>
          <p:cNvSpPr>
            <a:spLocks noGrp="1"/>
          </p:cNvSpPr>
          <p:nvPr>
            <p:ph type="sldNum" sz="quarter" idx="12"/>
          </p:nvPr>
        </p:nvSpPr>
        <p:spPr>
          <a:xfrm rot="60000">
            <a:off x="7557313" y="5896961"/>
            <a:ext cx="554023" cy="365125"/>
          </a:xfrm>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1D8BD707-D9CF-40AE-B4C6-C98DA3205C09}" type="datetimeFigureOut">
              <a:rPr lang="en-US" smtClean="0"/>
              <a:pPr/>
              <a:t>12/3/2020</a:t>
            </a:fld>
            <a:endParaRPr lang="en-US" dirty="0"/>
          </a:p>
        </p:txBody>
      </p:sp>
      <p:sp>
        <p:nvSpPr>
          <p:cNvPr id="6" name="Footer Placeholder 5"/>
          <p:cNvSpPr>
            <a:spLocks noGrp="1"/>
          </p:cNvSpPr>
          <p:nvPr>
            <p:ph type="ftr" sz="quarter" idx="11"/>
          </p:nvPr>
        </p:nvSpPr>
        <p:spPr>
          <a:xfrm rot="-60000">
            <a:off x="914569" y="5831037"/>
            <a:ext cx="3319043" cy="365125"/>
          </a:xfrm>
        </p:spPr>
        <p:txBody>
          <a:bodyPr/>
          <a:lstStyle/>
          <a:p>
            <a:endParaRPr lang="en-US" dirty="0"/>
          </a:p>
        </p:txBody>
      </p:sp>
      <p:sp>
        <p:nvSpPr>
          <p:cNvPr id="7" name="Slide Number Placeholder 6"/>
          <p:cNvSpPr>
            <a:spLocks noGrp="1"/>
          </p:cNvSpPr>
          <p:nvPr>
            <p:ph type="sldNum" sz="quarter" idx="12"/>
          </p:nvPr>
        </p:nvSpPr>
        <p:spPr>
          <a:xfrm rot="60000">
            <a:off x="7562089" y="5900026"/>
            <a:ext cx="554023" cy="365125"/>
          </a:xfrm>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1D8BD707-D9CF-40AE-B4C6-C98DA3205C09}" type="datetimeFigureOut">
              <a:rPr lang="en-US" smtClean="0"/>
              <a:pPr/>
              <a:t>12/3/2020</a:t>
            </a:fld>
            <a:endParaRPr lang="en-US" dirty="0"/>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dirty="0"/>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533400"/>
            <a:ext cx="7772400" cy="5638800"/>
          </a:xfrm>
        </p:spPr>
        <p:txBody>
          <a:bodyPr>
            <a:normAutofit/>
          </a:bodyPr>
          <a:lstStyle/>
          <a:p>
            <a:pPr algn="l"/>
            <a:r>
              <a:rPr lang="en-GB" sz="3200" dirty="0"/>
              <a:t>  </a:t>
            </a:r>
            <a:r>
              <a:rPr lang="en-GB" sz="3200" b="1" dirty="0">
                <a:solidFill>
                  <a:srgbClr val="002060"/>
                </a:solidFill>
              </a:rPr>
              <a:t>Academic And Employability Skills</a:t>
            </a:r>
            <a:r>
              <a:rPr lang="en-US" sz="3200" b="1" dirty="0">
                <a:solidFill>
                  <a:srgbClr val="002060"/>
                </a:solidFill>
              </a:rPr>
              <a:t>      </a:t>
            </a:r>
            <a:br>
              <a:rPr lang="en-US" sz="3600" b="1" dirty="0">
                <a:solidFill>
                  <a:srgbClr val="002060"/>
                </a:solidFill>
              </a:rPr>
            </a:br>
            <a:r>
              <a:rPr lang="en-US" sz="3600" b="1">
                <a:solidFill>
                  <a:srgbClr val="002060"/>
                </a:solidFill>
              </a:rPr>
              <a:t>      Welcome </a:t>
            </a:r>
            <a:r>
              <a:rPr lang="en-US" sz="3600" b="1" dirty="0">
                <a:solidFill>
                  <a:srgbClr val="002060"/>
                </a:solidFill>
              </a:rPr>
              <a:t>to Presentation </a:t>
            </a:r>
            <a:br>
              <a:rPr lang="en-US" sz="5400" b="1" dirty="0"/>
            </a:br>
            <a:br>
              <a:rPr lang="en-US" sz="5400" b="1" dirty="0"/>
            </a:br>
            <a:r>
              <a:rPr lang="en-US" sz="2800" b="1" dirty="0">
                <a:solidFill>
                  <a:srgbClr val="002060"/>
                </a:solidFill>
              </a:rPr>
              <a:t>Tutor: </a:t>
            </a:r>
            <a:r>
              <a:rPr lang="en-GB" sz="2400" b="1" i="0" dirty="0">
                <a:solidFill>
                  <a:srgbClr val="002060"/>
                </a:solidFill>
                <a:effectLst/>
                <a:latin typeface="Arial" panose="020B0604020202020204" pitchFamily="34" charset="0"/>
              </a:rPr>
              <a:t>Anita Nan</a:t>
            </a:r>
            <a:br>
              <a:rPr lang="en-US" sz="5400" b="1" i="0" dirty="0">
                <a:solidFill>
                  <a:srgbClr val="222222"/>
                </a:solidFill>
                <a:effectLst/>
                <a:latin typeface="Arial" panose="020B0604020202020204" pitchFamily="34" charset="0"/>
              </a:rPr>
            </a:br>
            <a:br>
              <a:rPr lang="en-US" sz="5400" b="1" dirty="0"/>
            </a:br>
            <a:r>
              <a:rPr lang="en-US" sz="2400" b="1" dirty="0">
                <a:solidFill>
                  <a:srgbClr val="7030A0"/>
                </a:solidFill>
              </a:rPr>
              <a:t>Student Name: </a:t>
            </a:r>
            <a:r>
              <a:rPr lang="en-GB" sz="2400" b="0" i="0" dirty="0">
                <a:solidFill>
                  <a:srgbClr val="7030A0"/>
                </a:solidFill>
                <a:effectLst/>
                <a:latin typeface="Arial" panose="020B0604020202020204" pitchFamily="34" charset="0"/>
              </a:rPr>
              <a:t>Maria Magdalena </a:t>
            </a:r>
            <a:r>
              <a:rPr lang="en-GB" sz="2400" b="0" i="0" dirty="0" err="1">
                <a:solidFill>
                  <a:srgbClr val="7030A0"/>
                </a:solidFill>
                <a:effectLst/>
                <a:latin typeface="Arial" panose="020B0604020202020204" pitchFamily="34" charset="0"/>
              </a:rPr>
              <a:t>Barbu</a:t>
            </a:r>
            <a:br>
              <a:rPr lang="en-GB" sz="2400" b="1" dirty="0">
                <a:solidFill>
                  <a:srgbClr val="7030A0"/>
                </a:solidFill>
              </a:rPr>
            </a:br>
            <a:r>
              <a:rPr lang="en-US" sz="2400" b="1" dirty="0">
                <a:solidFill>
                  <a:srgbClr val="7030A0"/>
                </a:solidFill>
              </a:rPr>
              <a:t>Student ID: </a:t>
            </a:r>
            <a:r>
              <a:rPr lang="en-GB" sz="2400" b="0" i="0" dirty="0">
                <a:solidFill>
                  <a:srgbClr val="7030A0"/>
                </a:solidFill>
                <a:effectLst/>
                <a:latin typeface="Arial" panose="020B0604020202020204" pitchFamily="34" charset="0"/>
              </a:rPr>
              <a:t>2011081</a:t>
            </a:r>
            <a:endParaRPr lang="en-US" sz="2400" b="1" dirty="0">
              <a:solidFill>
                <a:srgbClr val="7030A0"/>
              </a:solidFill>
            </a:endParaRPr>
          </a:p>
        </p:txBody>
      </p:sp>
    </p:spTree>
    <p:extLst>
      <p:ext uri="{BB962C8B-B14F-4D97-AF65-F5344CB8AC3E}">
        <p14:creationId xmlns:p14="http://schemas.microsoft.com/office/powerpoint/2010/main" val="9368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b="1" dirty="0"/>
              <a:t>Table of Contents </a:t>
            </a:r>
          </a:p>
        </p:txBody>
      </p:sp>
      <p:sp>
        <p:nvSpPr>
          <p:cNvPr id="4" name="Content Placeholder 3"/>
          <p:cNvSpPr>
            <a:spLocks noGrp="1"/>
          </p:cNvSpPr>
          <p:nvPr>
            <p:ph idx="1"/>
          </p:nvPr>
        </p:nvSpPr>
        <p:spPr/>
        <p:txBody>
          <a:bodyPr>
            <a:normAutofit fontScale="92500" lnSpcReduction="20000"/>
          </a:bodyPr>
          <a:lstStyle/>
          <a:p>
            <a:pPr algn="just">
              <a:buFont typeface="Wingdings" pitchFamily="2" charset="2"/>
              <a:buChar char="§"/>
            </a:pPr>
            <a:r>
              <a:rPr lang="en-US" b="1" dirty="0"/>
              <a:t>Introduction</a:t>
            </a:r>
          </a:p>
          <a:p>
            <a:pPr algn="just">
              <a:buFont typeface="Wingdings" pitchFamily="2" charset="2"/>
              <a:buChar char="§"/>
            </a:pPr>
            <a:r>
              <a:rPr lang="en-US" b="1" dirty="0"/>
              <a:t>Employability Skills</a:t>
            </a:r>
          </a:p>
          <a:p>
            <a:pPr algn="just">
              <a:buFont typeface="Wingdings" pitchFamily="2" charset="2"/>
              <a:buChar char="§"/>
            </a:pPr>
            <a:r>
              <a:rPr lang="en-US" b="1" dirty="0"/>
              <a:t>Personal SWOT Analysis</a:t>
            </a:r>
          </a:p>
          <a:p>
            <a:pPr algn="just">
              <a:buFont typeface="Wingdings" pitchFamily="2" charset="2"/>
              <a:buChar char="§"/>
            </a:pPr>
            <a:r>
              <a:rPr lang="en-US" b="1" dirty="0"/>
              <a:t>My Own SWOT Analysis </a:t>
            </a:r>
          </a:p>
          <a:p>
            <a:pPr algn="just">
              <a:buFont typeface="Wingdings" pitchFamily="2" charset="2"/>
              <a:buChar char="§"/>
            </a:pPr>
            <a:r>
              <a:rPr lang="en-US" b="1" dirty="0"/>
              <a:t>Time-Management Skill  </a:t>
            </a:r>
          </a:p>
          <a:p>
            <a:pPr algn="just">
              <a:buFont typeface="Wingdings" pitchFamily="2" charset="2"/>
              <a:buChar char="§"/>
            </a:pPr>
            <a:r>
              <a:rPr lang="en-US" b="1" dirty="0"/>
              <a:t>Time-Management Tools</a:t>
            </a:r>
          </a:p>
          <a:p>
            <a:pPr algn="just">
              <a:buFont typeface="Wingdings" pitchFamily="2" charset="2"/>
              <a:buChar char="§"/>
            </a:pPr>
            <a:r>
              <a:rPr lang="en-US" b="1" dirty="0"/>
              <a:t>Personal Development Plan(PDP)</a:t>
            </a:r>
          </a:p>
          <a:p>
            <a:pPr algn="just">
              <a:buFont typeface="Wingdings" pitchFamily="2" charset="2"/>
              <a:buChar char="§"/>
            </a:pPr>
            <a:r>
              <a:rPr lang="en-US" b="1" dirty="0"/>
              <a:t>Own Development Plan</a:t>
            </a:r>
          </a:p>
          <a:p>
            <a:pPr algn="just">
              <a:buFont typeface="Wingdings" pitchFamily="2" charset="2"/>
              <a:buChar char="§"/>
            </a:pPr>
            <a:r>
              <a:rPr lang="en-US" b="1" dirty="0"/>
              <a:t>Conclusion</a:t>
            </a:r>
          </a:p>
          <a:p>
            <a:pPr algn="just">
              <a:buFont typeface="Wingdings" pitchFamily="2" charset="2"/>
              <a:buChar char="§"/>
            </a:pPr>
            <a:r>
              <a:rPr lang="en-US" b="1" dirty="0"/>
              <a:t>References </a:t>
            </a:r>
          </a:p>
          <a:p>
            <a:pPr algn="just">
              <a:buFont typeface="Wingdings" pitchFamily="2" charset="2"/>
              <a:buChar char="§"/>
            </a:pPr>
            <a:endParaRPr lang="en-US" dirty="0"/>
          </a:p>
        </p:txBody>
      </p:sp>
    </p:spTree>
    <p:extLst>
      <p:ext uri="{BB962C8B-B14F-4D97-AF65-F5344CB8AC3E}">
        <p14:creationId xmlns:p14="http://schemas.microsoft.com/office/powerpoint/2010/main" val="3182260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p>
        </p:txBody>
      </p:sp>
      <p:sp>
        <p:nvSpPr>
          <p:cNvPr id="3" name="Content Placeholder 2"/>
          <p:cNvSpPr>
            <a:spLocks noGrp="1"/>
          </p:cNvSpPr>
          <p:nvPr>
            <p:ph idx="1"/>
          </p:nvPr>
        </p:nvSpPr>
        <p:spPr/>
        <p:txBody>
          <a:bodyPr/>
          <a:lstStyle/>
          <a:p>
            <a:pPr marL="0" indent="0" algn="just">
              <a:buNone/>
            </a:pPr>
            <a:r>
              <a:rPr lang="en-US" dirty="0"/>
              <a:t>As graduate student, I have also an aim securing profession for me and for this reason, I need to prepare myself fit. I like to work in the field of marketing which seems very dynamic profession. In this regard, I need to focus on developing my academic and employability skills which can help me to get a marketing related job in the future</a:t>
            </a:r>
          </a:p>
        </p:txBody>
      </p:sp>
    </p:spTree>
    <p:extLst>
      <p:ext uri="{BB962C8B-B14F-4D97-AF65-F5344CB8AC3E}">
        <p14:creationId xmlns:p14="http://schemas.microsoft.com/office/powerpoint/2010/main" val="2686945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Employability Skills</a:t>
            </a:r>
          </a:p>
        </p:txBody>
      </p:sp>
      <p:sp>
        <p:nvSpPr>
          <p:cNvPr id="3" name="Content Placeholder 2"/>
          <p:cNvSpPr>
            <a:spLocks noGrp="1"/>
          </p:cNvSpPr>
          <p:nvPr>
            <p:ph idx="1"/>
          </p:nvPr>
        </p:nvSpPr>
        <p:spPr/>
        <p:txBody>
          <a:bodyPr>
            <a:normAutofit/>
          </a:bodyPr>
          <a:lstStyle/>
          <a:p>
            <a:pPr marL="0" indent="0">
              <a:buNone/>
            </a:pPr>
            <a:endParaRPr lang="en-US"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209800"/>
            <a:ext cx="7010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348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SWOT Analysis </a:t>
            </a:r>
          </a:p>
        </p:txBody>
      </p:sp>
      <p:sp>
        <p:nvSpPr>
          <p:cNvPr id="3" name="Content Placeholder 2"/>
          <p:cNvSpPr>
            <a:spLocks noGrp="1"/>
          </p:cNvSpPr>
          <p:nvPr>
            <p:ph idx="1"/>
          </p:nvPr>
        </p:nvSpPr>
        <p:spPr/>
        <p:txBody>
          <a:bodyPr/>
          <a:lstStyle/>
          <a:p>
            <a:pPr marL="0" indent="0">
              <a:buNone/>
            </a:pP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1336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5070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My Own SWOT Analysis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49196312"/>
              </p:ext>
            </p:extLst>
          </p:nvPr>
        </p:nvGraphicFramePr>
        <p:xfrm>
          <a:off x="1463675" y="2119313"/>
          <a:ext cx="6196012" cy="4297680"/>
        </p:xfrm>
        <a:graphic>
          <a:graphicData uri="http://schemas.openxmlformats.org/drawingml/2006/table">
            <a:tbl>
              <a:tblPr firstRow="1" bandRow="1">
                <a:tableStyleId>{7DF18680-E054-41AD-8BC1-D1AEF772440D}</a:tableStyleId>
              </a:tblPr>
              <a:tblGrid>
                <a:gridCol w="3098006">
                  <a:extLst>
                    <a:ext uri="{9D8B030D-6E8A-4147-A177-3AD203B41FA5}">
                      <a16:colId xmlns:a16="http://schemas.microsoft.com/office/drawing/2014/main" val="20000"/>
                    </a:ext>
                  </a:extLst>
                </a:gridCol>
                <a:gridCol w="3098006">
                  <a:extLst>
                    <a:ext uri="{9D8B030D-6E8A-4147-A177-3AD203B41FA5}">
                      <a16:colId xmlns:a16="http://schemas.microsoft.com/office/drawing/2014/main" val="20001"/>
                    </a:ext>
                  </a:extLst>
                </a:gridCol>
              </a:tblGrid>
              <a:tr h="1576793">
                <a:tc>
                  <a:txBody>
                    <a:bodyPr/>
                    <a:lstStyle/>
                    <a:p>
                      <a:r>
                        <a:rPr lang="en-US" dirty="0"/>
                        <a:t>Strengths </a:t>
                      </a:r>
                    </a:p>
                    <a:p>
                      <a:pPr marL="285750" indent="-285750">
                        <a:buFont typeface="Wingdings" pitchFamily="2" charset="2"/>
                        <a:buChar char="q"/>
                      </a:pPr>
                      <a:r>
                        <a:rPr lang="en-GB" sz="1800" kern="1200" dirty="0">
                          <a:effectLst/>
                        </a:rPr>
                        <a:t>Communication capability </a:t>
                      </a:r>
                    </a:p>
                    <a:p>
                      <a:pPr marL="285750" indent="-285750">
                        <a:buFont typeface="Wingdings" pitchFamily="2" charset="2"/>
                        <a:buChar char="q"/>
                      </a:pPr>
                      <a:r>
                        <a:rPr lang="en-GB" sz="1800" kern="1200" dirty="0">
                          <a:effectLst/>
                        </a:rPr>
                        <a:t>Good interpersonal skill</a:t>
                      </a:r>
                    </a:p>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q"/>
                        <a:tabLst/>
                        <a:defRPr/>
                      </a:pPr>
                      <a:r>
                        <a:rPr lang="en-GB" sz="1800" kern="1200" dirty="0">
                          <a:effectLst/>
                        </a:rPr>
                        <a:t>Target-oriented </a:t>
                      </a:r>
                      <a:endParaRPr lang="en-US" sz="1800" kern="1200" dirty="0">
                        <a:effectLst/>
                      </a:endParaRPr>
                    </a:p>
                    <a:p>
                      <a:pPr marL="0" indent="0">
                        <a:buFont typeface="Wingdings" pitchFamily="2" charset="2"/>
                        <a:buNone/>
                      </a:pPr>
                      <a:endParaRPr lang="en-US" dirty="0"/>
                    </a:p>
                    <a:p>
                      <a:pPr marL="285750" indent="-285750">
                        <a:buFont typeface="Wingdings" pitchFamily="2" charset="2"/>
                        <a:buChar char="q"/>
                      </a:pPr>
                      <a:endParaRPr lang="en-US" b="1" dirty="0">
                        <a:latin typeface="Times New Roman" pitchFamily="18" charset="0"/>
                        <a:cs typeface="Times New Roman" pitchFamily="18" charset="0"/>
                      </a:endParaRPr>
                    </a:p>
                  </a:txBody>
                  <a:tcPr marL="68845" marR="68845"/>
                </a:tc>
                <a:tc>
                  <a:txBody>
                    <a:bodyPr/>
                    <a:lstStyle/>
                    <a:p>
                      <a:r>
                        <a:rPr lang="en-US" dirty="0"/>
                        <a:t>Weaknesses</a:t>
                      </a:r>
                    </a:p>
                    <a:p>
                      <a:pPr marL="285750" indent="-285750">
                        <a:buFont typeface="Wingdings" pitchFamily="2" charset="2"/>
                        <a:buChar char="q"/>
                      </a:pPr>
                      <a:r>
                        <a:rPr lang="en-GB" sz="1800" kern="1200" dirty="0">
                          <a:effectLst/>
                        </a:rPr>
                        <a:t>Lack of digital literacy </a:t>
                      </a:r>
                    </a:p>
                    <a:p>
                      <a:pPr marL="285750" indent="-285750">
                        <a:buFont typeface="Wingdings" pitchFamily="2" charset="2"/>
                        <a:buChar char="q"/>
                      </a:pPr>
                      <a:r>
                        <a:rPr lang="en-GB" sz="1800" kern="1200" dirty="0">
                          <a:effectLst/>
                        </a:rPr>
                        <a:t>Not efficient regarding time management </a:t>
                      </a:r>
                    </a:p>
                    <a:p>
                      <a:pPr marL="285750" indent="-285750">
                        <a:buFont typeface="Wingdings" pitchFamily="2" charset="2"/>
                        <a:buChar char="q"/>
                      </a:pPr>
                      <a:r>
                        <a:rPr lang="en-GB" sz="1800" kern="1200" dirty="0">
                          <a:effectLst/>
                        </a:rPr>
                        <a:t>Low research skill</a:t>
                      </a:r>
                      <a:r>
                        <a:rPr lang="en-US" dirty="0"/>
                        <a:t> </a:t>
                      </a:r>
                      <a:endParaRPr lang="en-US" b="1" dirty="0">
                        <a:latin typeface="Times New Roman" pitchFamily="18" charset="0"/>
                        <a:cs typeface="Times New Roman" pitchFamily="18" charset="0"/>
                      </a:endParaRPr>
                    </a:p>
                  </a:txBody>
                  <a:tcPr marL="68845" marR="68845"/>
                </a:tc>
                <a:extLst>
                  <a:ext uri="{0D108BD9-81ED-4DB2-BD59-A6C34878D82A}">
                    <a16:rowId xmlns:a16="http://schemas.microsoft.com/office/drawing/2014/main" val="10000"/>
                  </a:ext>
                </a:extLst>
              </a:tr>
              <a:tr h="2323694">
                <a:tc>
                  <a:txBody>
                    <a:bodyPr/>
                    <a:lstStyle/>
                    <a:p>
                      <a:r>
                        <a:rPr lang="en-US" dirty="0"/>
                        <a:t>Opportunities </a:t>
                      </a:r>
                    </a:p>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q"/>
                        <a:tabLst/>
                        <a:defRPr/>
                      </a:pPr>
                      <a:r>
                        <a:rPr lang="en-GB" sz="1800" kern="1200" dirty="0">
                          <a:effectLst/>
                        </a:rPr>
                        <a:t>I have the opportunities to work based on target.</a:t>
                      </a:r>
                      <a:endParaRPr lang="en-US" sz="1800" kern="1200" dirty="0">
                        <a:effectLst/>
                      </a:endParaRPr>
                    </a:p>
                    <a:p>
                      <a:pPr marL="285750" indent="-285750">
                        <a:buFont typeface="Wingdings" pitchFamily="2" charset="2"/>
                        <a:buChar char="q"/>
                      </a:pPr>
                      <a:r>
                        <a:rPr lang="en-GB" sz="1800" kern="1200" dirty="0">
                          <a:effectLst/>
                        </a:rPr>
                        <a:t>Working in dealing with the people </a:t>
                      </a:r>
                    </a:p>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q"/>
                        <a:tabLst/>
                        <a:defRPr/>
                      </a:pPr>
                      <a:r>
                        <a:rPr lang="en-GB" sz="1800" kern="1200" dirty="0">
                          <a:effectLst/>
                        </a:rPr>
                        <a:t>Opportunity to make relationship with different people </a:t>
                      </a:r>
                      <a:endParaRPr lang="en-US" sz="1800" kern="1200" dirty="0">
                        <a:effectLst/>
                      </a:endParaRPr>
                    </a:p>
                    <a:p>
                      <a:pPr marL="285750" indent="-285750">
                        <a:buFont typeface="Wingdings" pitchFamily="2" charset="2"/>
                        <a:buChar char="q"/>
                      </a:pPr>
                      <a:endParaRPr lang="en-US" b="1" dirty="0">
                        <a:latin typeface="Times New Roman" pitchFamily="18" charset="0"/>
                        <a:cs typeface="Times New Roman" pitchFamily="18" charset="0"/>
                      </a:endParaRPr>
                    </a:p>
                  </a:txBody>
                  <a:tcPr marL="68845" marR="68845"/>
                </a:tc>
                <a:tc>
                  <a:txBody>
                    <a:bodyPr/>
                    <a:lstStyle/>
                    <a:p>
                      <a:r>
                        <a:rPr lang="en-US" dirty="0"/>
                        <a:t>Threats </a:t>
                      </a:r>
                    </a:p>
                    <a:p>
                      <a:pPr marL="285750" indent="-285750">
                        <a:buFont typeface="Wingdings" pitchFamily="2" charset="2"/>
                        <a:buChar char="q"/>
                      </a:pPr>
                      <a:r>
                        <a:rPr lang="en-GB" sz="1800" kern="1200" dirty="0">
                          <a:effectLst/>
                        </a:rPr>
                        <a:t>ICT related jobs </a:t>
                      </a:r>
                    </a:p>
                    <a:p>
                      <a:pPr marL="285750" indent="-285750">
                        <a:buFont typeface="Wingdings" pitchFamily="2" charset="2"/>
                        <a:buChar char="q"/>
                      </a:pPr>
                      <a:r>
                        <a:rPr lang="en-GB" sz="1800" kern="1200" dirty="0">
                          <a:effectLst/>
                        </a:rPr>
                        <a:t>Accomplishing an assignment within limited timeframe</a:t>
                      </a:r>
                    </a:p>
                    <a:p>
                      <a:pPr marL="285750" indent="-285750">
                        <a:buFont typeface="Wingdings" pitchFamily="2" charset="2"/>
                        <a:buChar char="q"/>
                      </a:pPr>
                      <a:r>
                        <a:rPr lang="en-GB" sz="1800" kern="1200" dirty="0">
                          <a:effectLst/>
                        </a:rPr>
                        <a:t>Losing control of myself </a:t>
                      </a:r>
                      <a:endParaRPr lang="en-US" b="1" dirty="0">
                        <a:latin typeface="Times New Roman" pitchFamily="18" charset="0"/>
                        <a:cs typeface="Times New Roman" pitchFamily="18" charset="0"/>
                      </a:endParaRPr>
                    </a:p>
                  </a:txBody>
                  <a:tcPr marL="68845" marR="68845"/>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59014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Time-Management Skill</a:t>
            </a:r>
          </a:p>
        </p:txBody>
      </p:sp>
      <p:sp>
        <p:nvSpPr>
          <p:cNvPr id="3" name="Content Placeholder 2"/>
          <p:cNvSpPr>
            <a:spLocks noGrp="1"/>
          </p:cNvSpPr>
          <p:nvPr>
            <p:ph idx="1"/>
          </p:nvPr>
        </p:nvSpPr>
        <p:spPr/>
        <p:txBody>
          <a:bodyPr/>
          <a:lstStyle/>
          <a:p>
            <a:pPr marL="0" indent="0">
              <a:buNone/>
            </a:pPr>
            <a:endParaRPr lang="en-US"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7800" y="2209800"/>
            <a:ext cx="62484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74485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Time-Management Tools.</a:t>
            </a:r>
          </a:p>
        </p:txBody>
      </p:sp>
      <p:sp>
        <p:nvSpPr>
          <p:cNvPr id="3" name="Content Placeholder 2"/>
          <p:cNvSpPr>
            <a:spLocks noGrp="1"/>
          </p:cNvSpPr>
          <p:nvPr>
            <p:ph idx="1"/>
          </p:nvPr>
        </p:nvSpPr>
        <p:spPr/>
        <p:txBody>
          <a:bodyPr/>
          <a:lstStyle/>
          <a:p>
            <a:pPr marL="0" indent="0">
              <a:buNone/>
            </a:pPr>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133600"/>
            <a:ext cx="64770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2716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Personal Development Plan(PDP)</a:t>
            </a:r>
          </a:p>
        </p:txBody>
      </p:sp>
      <p:sp>
        <p:nvSpPr>
          <p:cNvPr id="3" name="Content Placeholder 2"/>
          <p:cNvSpPr>
            <a:spLocks noGrp="1"/>
          </p:cNvSpPr>
          <p:nvPr>
            <p:ph idx="1"/>
          </p:nvPr>
        </p:nvSpPr>
        <p:spPr/>
        <p:txBody>
          <a:bodyPr/>
          <a:lstStyle/>
          <a:p>
            <a:pPr marL="0" indent="0">
              <a:buNone/>
            </a:pPr>
            <a:endParaRPr lang="en-US"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133600"/>
            <a:ext cx="61722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8735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Own Development Plan(PDP)</a:t>
            </a:r>
          </a:p>
        </p:txBody>
      </p:sp>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523999" y="2057400"/>
            <a:ext cx="6553201" cy="3962400"/>
          </a:xfrm>
          <a:prstGeom prst="rect">
            <a:avLst/>
          </a:prstGeom>
        </p:spPr>
      </p:pic>
    </p:spTree>
    <p:extLst>
      <p:ext uri="{BB962C8B-B14F-4D97-AF65-F5344CB8AC3E}">
        <p14:creationId xmlns:p14="http://schemas.microsoft.com/office/powerpoint/2010/main" val="351933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pPr marL="0" indent="0" algn="just">
              <a:buNone/>
            </a:pPr>
            <a:r>
              <a:rPr lang="en-US" dirty="0"/>
              <a:t>Student life is the best time to develop employability and academic skills for securing better future. All the skills which are described in the presentation has great significant in the future. So, students should focus on developing their employability skills for the future betterment.</a:t>
            </a:r>
          </a:p>
          <a:p>
            <a:pPr marL="0" indent="0" algn="just">
              <a:buNone/>
            </a:pPr>
            <a:endParaRPr lang="en-US" dirty="0"/>
          </a:p>
        </p:txBody>
      </p:sp>
    </p:spTree>
    <p:extLst>
      <p:ext uri="{BB962C8B-B14F-4D97-AF65-F5344CB8AC3E}">
        <p14:creationId xmlns:p14="http://schemas.microsoft.com/office/powerpoint/2010/main" val="2004072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a:t>
            </a:r>
          </a:p>
        </p:txBody>
      </p:sp>
      <p:sp>
        <p:nvSpPr>
          <p:cNvPr id="3" name="Content Placeholder 2"/>
          <p:cNvSpPr>
            <a:spLocks noGrp="1"/>
          </p:cNvSpPr>
          <p:nvPr>
            <p:ph idx="1"/>
          </p:nvPr>
        </p:nvSpPr>
        <p:spPr/>
        <p:txBody>
          <a:bodyPr>
            <a:normAutofit lnSpcReduction="10000"/>
          </a:bodyPr>
          <a:lstStyle/>
          <a:p>
            <a:r>
              <a:rPr lang="nn-NO" dirty="0"/>
              <a:t>Rangkuti, F., 2015. </a:t>
            </a:r>
            <a:r>
              <a:rPr lang="nn-NO" i="1" dirty="0"/>
              <a:t>Personal SWOT analysis</a:t>
            </a:r>
            <a:r>
              <a:rPr lang="nn-NO" dirty="0"/>
              <a:t>. Gramedia Pustaka Utama.</a:t>
            </a:r>
          </a:p>
          <a:p>
            <a:r>
              <a:rPr lang="en-US" dirty="0"/>
              <a:t>Grissom, J.A., Loeb, S. and Mitani, H., 2015. Principal time management skills. </a:t>
            </a:r>
            <a:r>
              <a:rPr lang="en-US" i="1" dirty="0"/>
              <a:t>Journal of Educational Administration</a:t>
            </a:r>
            <a:r>
              <a:rPr lang="en-US" dirty="0"/>
              <a:t>.</a:t>
            </a:r>
          </a:p>
          <a:p>
            <a:r>
              <a:rPr lang="en-US" dirty="0"/>
              <a:t>Eisele, L., Grohnert, T., Beausaert, S. and Segers, M., 2013. Employee motivation for personal development plan effectiveness. </a:t>
            </a:r>
            <a:r>
              <a:rPr lang="en-US" i="1" dirty="0"/>
              <a:t>European Journal of Training and Development</a:t>
            </a:r>
            <a:r>
              <a:rPr lang="en-US" dirty="0"/>
              <a:t>.</a:t>
            </a:r>
          </a:p>
        </p:txBody>
      </p:sp>
    </p:spTree>
    <p:extLst>
      <p:ext uri="{BB962C8B-B14F-4D97-AF65-F5344CB8AC3E}">
        <p14:creationId xmlns:p14="http://schemas.microsoft.com/office/powerpoint/2010/main" val="35877983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79</TotalTime>
  <Words>993</Words>
  <Application>Microsoft Office PowerPoint</Application>
  <PresentationFormat>On-screen Show (4:3)</PresentationFormat>
  <Paragraphs>63</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Brush Script MT</vt:lpstr>
      <vt:lpstr>Calibri</vt:lpstr>
      <vt:lpstr>Constantia</vt:lpstr>
      <vt:lpstr>Franklin Gothic Book</vt:lpstr>
      <vt:lpstr>Rage Italic</vt:lpstr>
      <vt:lpstr>Times New Roman</vt:lpstr>
      <vt:lpstr>Wingdings</vt:lpstr>
      <vt:lpstr>Pushpin</vt:lpstr>
      <vt:lpstr>  Academic And Employability Skills             Welcome to Presentation   Tutor: Anita Nan  Student Name: Maria Magdalena Barbu Student ID: 2011081</vt:lpstr>
      <vt:lpstr>Table of Contents </vt:lpstr>
      <vt:lpstr>Introduction  </vt:lpstr>
      <vt:lpstr>Employability Skills</vt:lpstr>
      <vt:lpstr>Personal SWOT Analysis </vt:lpstr>
      <vt:lpstr>My Own SWOT Analysis </vt:lpstr>
      <vt:lpstr>Time-Management Skill</vt:lpstr>
      <vt:lpstr>Time-Management Tools.</vt:lpstr>
      <vt:lpstr>Personal Development Plan(PDP)</vt:lpstr>
      <vt:lpstr>Own Development Plan(PDP)</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Academic And Employability Skills             Welcome to Presentation   Tutor: Anita Nan  Student Name: Maria Magdalena Barbu Student ID: 2011081</dc:title>
  <cp:lastModifiedBy>azizur rahaman</cp:lastModifiedBy>
  <cp:revision>1</cp:revision>
  <dcterms:created xsi:type="dcterms:W3CDTF">2006-08-16T00:00:00Z</dcterms:created>
  <dcterms:modified xsi:type="dcterms:W3CDTF">2020-12-03T21:39:06Z</dcterms:modified>
</cp:coreProperties>
</file>