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1"/>
  </p:notesMasterIdLst>
  <p:handoutMasterIdLst>
    <p:handoutMasterId r:id="rId32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9" r:id="rId18"/>
    <p:sldId id="308" r:id="rId19"/>
    <p:sldId id="312" r:id="rId20"/>
    <p:sldId id="313" r:id="rId21"/>
    <p:sldId id="314" r:id="rId22"/>
    <p:sldId id="315" r:id="rId23"/>
    <p:sldId id="316" r:id="rId24"/>
    <p:sldId id="317" r:id="rId25"/>
    <p:sldId id="318" r:id="rId26"/>
    <p:sldId id="319" r:id="rId27"/>
    <p:sldId id="320" r:id="rId28"/>
    <p:sldId id="321" r:id="rId29"/>
    <p:sldId id="295" r:id="rId30"/>
  </p:sldIdLst>
  <p:sldSz cx="9144000" cy="6858000" type="screen4x3"/>
  <p:notesSz cx="6797675" cy="9926638"/>
  <p:custShowLst>
    <p:custShow name="Lecture Presentation" id="0">
      <p:sldLst>
        <p:sld r:id="rId5"/>
        <p:sld r:id="rId27"/>
        <p:sld r:id="rId17"/>
        <p:sld r:id="rId9"/>
        <p:sld r:id="rId11"/>
        <p:sld r:id="rId20"/>
        <p:sld r:id="rId21"/>
        <p:sld r:id="rId22"/>
        <p:sld r:id="rId24"/>
        <p:sld r:id="rId3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1444" autoAdjust="0"/>
  </p:normalViewPr>
  <p:slideViewPr>
    <p:cSldViewPr>
      <p:cViewPr varScale="1">
        <p:scale>
          <a:sx n="74" d="100"/>
          <a:sy n="74" d="100"/>
        </p:scale>
        <p:origin x="1742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evelopers.google.com/web/fundamentals/design-and-ux/responsive/images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responsiveimages.org/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https://developer.mozilla.org/en-US/docs/Learn/HTML/Multimedia_and_embedding/Responsive_images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4"/>
              </a:rPr>
              <a:t>https://developers.google.com/web/fundamentals/design-and-ux/responsive/images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036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https://www.w3schools.com/howto/howto_css_image_responsive.asp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731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581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47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31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361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https://timkadlec.com/2012/04/media-query-asset-downloading-results/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239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https://www.w3schools.com/tags/att_source_srcset.asp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https://www.w3schools.com/tags/tryit.asp?filename=tryhtml5_picture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442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roughly equivalent to the width in 'CSS pixels‘ – it is</a:t>
            </a:r>
            <a:r>
              <a:rPr lang="en-GB" baseline="0" dirty="0"/>
              <a:t> the image resolution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hlinkClick r:id="rId3"/>
              </a:rPr>
              <a:t>https://developers.google.com/web/fundamentals/design-and-ux/responsive/images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https://responsiveimages.org/</a:t>
            </a:r>
            <a:endParaRPr lang="en-GB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https://www.sitepoint.com/how-to-build-responsive-images-with-srcset/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8985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equivalent to the width of the image source in 'CSS pixels‘.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219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https://developer.mozilla.org/en-US/docs/Learn/HTML/Multimedia_and_embedding/Responsive_images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1213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https://developers.google.com/web/fundamentals/design-and-ux/responsive/images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52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https://developers.google.com/web/fundamentals/design-and-ux/responsive/images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9398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https://getbootstrap.com/docs/4.1/utilities/embed/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995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2/3/2021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s.google.com/web/fundamentals/design-and-ux/responsive/image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tryit.asp?filename=tryhow_css_image_responsiv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content/image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source_srcset.asp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ryit.asp?filename=tryhtml5_picture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utilities/embed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Page Layouts II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4b: 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04-Nov-2019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CSS Media Queries</a:t>
            </a:r>
          </a:p>
          <a:p>
            <a:r>
              <a:rPr lang="en-GB"/>
              <a:t>Responsive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screens.</a:t>
            </a:r>
          </a:p>
          <a:p>
            <a:pPr lvl="2"/>
            <a:r>
              <a:rPr lang="en-GB" dirty="0"/>
              <a:t>More on this later.</a:t>
            </a:r>
          </a:p>
          <a:p>
            <a:pPr lvl="2"/>
            <a:r>
              <a:rPr lang="en-GB" dirty="0"/>
              <a:t>See more:</a:t>
            </a:r>
          </a:p>
          <a:p>
            <a:pPr lvl="3"/>
            <a:r>
              <a:rPr lang="en-GB" dirty="0">
                <a:hlinkClick r:id="rId3"/>
              </a:rPr>
              <a:t>Mozilla Responsive Images</a:t>
            </a:r>
            <a:endParaRPr lang="en-GB" dirty="0"/>
          </a:p>
          <a:p>
            <a:pPr lvl="3"/>
            <a:r>
              <a:rPr lang="en-GB" dirty="0">
                <a:hlinkClick r:id="rId4"/>
              </a:rPr>
              <a:t>Google Developers Web Fundamentals: Images</a:t>
            </a:r>
            <a:endParaRPr lang="en-GB" dirty="0"/>
          </a:p>
          <a:p>
            <a:pPr lvl="3"/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97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the image/media width property to 100% will make it responsive and scale it up and down based on parent element’s width: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make it responsive. Image will scale down, but prevents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E3CBE-089D-4F36-AE9D-B03F61CF3406}"/>
              </a:ext>
            </a:extLst>
          </p:cNvPr>
          <p:cNvSpPr txBox="1"/>
          <p:nvPr/>
        </p:nvSpPr>
        <p:spPr>
          <a:xfrm>
            <a:off x="5782346" y="6276032"/>
            <a:ext cx="2983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Heck! What’s the difference?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22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BBA4-E105-402A-ADA3-6743EBD6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Image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C94D-7E3E-4FC1-939B-353EB89853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img</a:t>
            </a:r>
            <a:r>
              <a:rPr lang="en-GB" b="1" dirty="0"/>
              <a:t>-fluid</a:t>
            </a:r>
            <a:r>
              <a:rPr lang="en-GB" dirty="0"/>
              <a:t>: will apply the following CSS styles:</a:t>
            </a:r>
          </a:p>
          <a:p>
            <a:pPr lvl="1"/>
            <a:r>
              <a:rPr lang="en-GB" dirty="0"/>
              <a:t>max-width: 100%</a:t>
            </a:r>
          </a:p>
          <a:p>
            <a:pPr lvl="1"/>
            <a:r>
              <a:rPr lang="en-GB" dirty="0"/>
              <a:t>height: auto</a:t>
            </a:r>
          </a:p>
          <a:p>
            <a:pPr marL="0" indent="0" algn="r">
              <a:buNone/>
            </a:pPr>
            <a:r>
              <a:rPr lang="en-GB" dirty="0">
                <a:hlinkClick r:id="rId3"/>
              </a:rPr>
              <a:t>See more here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054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</a:t>
            </a:r>
            <a:r>
              <a:rPr lang="en-GB" b="1" i="1" dirty="0"/>
              <a:t>capabilities of the device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986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7616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212894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</a:t>
            </a:r>
            <a:r>
              <a:rPr lang="en-GB" b="1" dirty="0"/>
              <a:t>all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93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9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9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/>
              <a:t>You combine multiple media feature checks using “</a:t>
            </a:r>
            <a:r>
              <a:rPr lang="en-GB" b="1" dirty="0"/>
              <a:t>and</a:t>
            </a:r>
            <a:r>
              <a:rPr lang="en-GB" dirty="0"/>
              <a:t>”, for example: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400" dirty="0"/>
          </a:p>
          <a:p>
            <a:r>
              <a:rPr lang="en-GB" dirty="0"/>
              <a:t>Media queries with @Import: </a:t>
            </a:r>
          </a:p>
          <a:p>
            <a:pPr lvl="1"/>
            <a:r>
              <a:rPr lang="en-GB" b="1" dirty="0"/>
              <a:t>Conditionally load stylesheets in your </a:t>
            </a:r>
            <a:r>
              <a:rPr lang="en-GB" b="1" i="1" dirty="0"/>
              <a:t>.</a:t>
            </a:r>
            <a:r>
              <a:rPr lang="en-GB" b="1" i="1" dirty="0" err="1"/>
              <a:t>css</a:t>
            </a:r>
            <a:r>
              <a:rPr lang="en-GB" b="1" i="1" dirty="0"/>
              <a:t> file</a:t>
            </a:r>
            <a:r>
              <a:rPr lang="en-GB" b="1" dirty="0"/>
              <a:t> using @import</a:t>
            </a:r>
            <a:r>
              <a:rPr lang="en-GB" dirty="0"/>
              <a:t> instead of using the media attribute in the &lt;link /&gt; tag.</a:t>
            </a:r>
          </a:p>
          <a:p>
            <a:pPr lvl="1"/>
            <a:r>
              <a:rPr lang="en-GB" dirty="0"/>
              <a:t>Add 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54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55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Media Queries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Using media queries to link to different CSS files:</a:t>
            </a:r>
          </a:p>
          <a:p>
            <a:pPr lvl="1"/>
            <a:r>
              <a:rPr lang="en-GB" dirty="0"/>
              <a:t>CSS is a “render blocking” resource – the browser needs to fetch and parse CSS before loading content.</a:t>
            </a:r>
          </a:p>
          <a:p>
            <a:pPr lvl="1"/>
            <a:r>
              <a:rPr lang="en-GB" dirty="0"/>
              <a:t>Modern browsers can detect which linked CSS file is:</a:t>
            </a:r>
          </a:p>
          <a:p>
            <a:pPr lvl="2"/>
            <a:r>
              <a:rPr lang="en-GB" dirty="0"/>
              <a:t> relevant and needs to be processed immediately and </a:t>
            </a:r>
          </a:p>
          <a:p>
            <a:pPr lvl="2"/>
            <a:r>
              <a:rPr lang="en-GB" dirty="0"/>
              <a:t>which can be deferred until after initial page rendering</a:t>
            </a:r>
          </a:p>
          <a:p>
            <a:pPr lvl="1"/>
            <a:r>
              <a:rPr lang="en-GB" b="1" i="1" dirty="0"/>
              <a:t>But, all the linked files will still be downloaded</a:t>
            </a:r>
            <a:r>
              <a:rPr lang="en-GB" dirty="0"/>
              <a:t>!</a:t>
            </a:r>
          </a:p>
          <a:p>
            <a:r>
              <a:rPr lang="en-GB" dirty="0"/>
              <a:t>Practicalities of separating media queries:</a:t>
            </a:r>
          </a:p>
          <a:p>
            <a:pPr lvl="1"/>
            <a:r>
              <a:rPr lang="en-GB" dirty="0"/>
              <a:t>In all but extreme cases, consider adding media queries in an existing stylesheet with standard CSS.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83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0C83D-67DA-4810-8E72-6432705AA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C609-42BA-4F25-8098-C9DDDA0C8B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none;</a:t>
            </a:r>
          </a:p>
          <a:p>
            <a:pPr lvl="2"/>
            <a:r>
              <a:rPr lang="en-GB" dirty="0"/>
              <a:t>Different background-image settings</a:t>
            </a:r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2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srcset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>
                <a:hlinkClick r:id="rId3"/>
              </a:rPr>
              <a:t>srcset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b="1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  <p:sp>
        <p:nvSpPr>
          <p:cNvPr id="4" name="Right Arrow 3">
            <a:hlinkClick r:id="rId4"/>
          </p:cNvPr>
          <p:cNvSpPr/>
          <p:nvPr/>
        </p:nvSpPr>
        <p:spPr>
          <a:xfrm>
            <a:off x="8316416" y="6525344"/>
            <a:ext cx="288032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85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 </a:t>
            </a:r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1"/>
            <a:r>
              <a:rPr lang="en-GB" dirty="0"/>
              <a:t>1x for regular resolution screens</a:t>
            </a:r>
          </a:p>
          <a:p>
            <a:pPr lvl="1"/>
            <a:r>
              <a:rPr lang="en-GB" dirty="0"/>
              <a:t>2x on displays with 2 device pixels per CSS pixel (higher resolution devices)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437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one: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320w, cat-640.jpg 640w, cat-1280.jpg 1280w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/&gt;</a:t>
            </a:r>
            <a:endParaRPr lang="en-GB" sz="1700" dirty="0"/>
          </a:p>
          <a:p>
            <a:r>
              <a:rPr lang="en-GB" b="1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1"/>
            <a:r>
              <a:rPr lang="en-GB" dirty="0"/>
              <a:t>480px wide or smaller, image will be 100% of viewport width</a:t>
            </a:r>
          </a:p>
          <a:p>
            <a:pPr lvl="1"/>
            <a:r>
              <a:rPr lang="en-GB" dirty="0"/>
              <a:t>Between 481px to 900px, 33% of viewport width. </a:t>
            </a:r>
          </a:p>
          <a:p>
            <a:pPr lvl="1"/>
            <a:r>
              <a:rPr lang="en-GB" dirty="0"/>
              <a:t>Anything else, image will be 254px wide.</a:t>
            </a:r>
          </a:p>
          <a:p>
            <a:r>
              <a:rPr lang="en-GB" dirty="0"/>
              <a:t>The width descriptor ‘</a:t>
            </a:r>
            <a:r>
              <a:rPr lang="en-GB" b="1" dirty="0"/>
              <a:t>w</a:t>
            </a:r>
            <a:r>
              <a:rPr lang="en-GB" dirty="0"/>
              <a:t>’ is the image’s real size, found by inspecting the image size on your computer.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4829" y="2420888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64829" y="2708920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6829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If device with current viewport of 480px views page:</a:t>
            </a:r>
          </a:p>
          <a:p>
            <a:pPr lvl="1"/>
            <a:r>
              <a:rPr lang="en-GB" dirty="0"/>
              <a:t>elva-fairy-480w.jpg will be used.</a:t>
            </a:r>
          </a:p>
          <a:p>
            <a:pPr lvl="1"/>
            <a:r>
              <a:rPr lang="en-GB" dirty="0"/>
              <a:t>It will be scaled to a width of 440px.</a:t>
            </a:r>
          </a:p>
          <a:p>
            <a:r>
              <a:rPr lang="en-GB" dirty="0"/>
              <a:t>This file size is likely to be smaller than  elva-fairy-800w.jpg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618473"/>
            <a:ext cx="803617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="elva-fairy-320w.jpg 320w,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elva-fairy-480w.jpg 480w,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elva-fairy-800w.jpg 800w"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="(max-width: 320px) 280px,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(max-width: 480px) 440px,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800px"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="elva-fairy-800w.jpg"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 dressed as a fairy"&gt;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7977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50vw: display image at half viewport width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1618473"/>
            <a:ext cx="841608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="lighthouse-200.jpg"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="50vw"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="lighthouse-100.jpg 100w, lighthouse-200.jpg 200w,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lighthouse-400.jpg 400w, lighthouse-800.jpg 800w,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lighthouse-1000.jpg 1000w, lighthouse-1400.jpg 1400w,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lighthouse-1800.jpg 1800w"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="a lighthouse"&gt;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764911" y="3789040"/>
          <a:ext cx="7983551" cy="2865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62699">
                  <a:extLst>
                    <a:ext uri="{9D8B030D-6E8A-4147-A177-3AD203B41FA5}">
                      <a16:colId xmlns:a16="http://schemas.microsoft.com/office/drawing/2014/main" val="3669234084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3705657558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2415979449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2428214358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3390347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Browser viewport width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Device pixel ratio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Image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Effective Resolution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50vw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313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506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400px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200px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3482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320px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400.jpg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2.5x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160px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74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2.67x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300px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5519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640px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3.125x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320px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670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1100px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800.jpg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1.45x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550px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79949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948849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1618473"/>
            <a:ext cx="537679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="400.png"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="(min-width: 600px) 25vw,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(min-width: 500px) 50vw,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100vw"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="100.png 100w,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200.png 200w,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400.png 400w,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800.png 800w,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1600.png 1600w,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2000.png 2000w"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="an example image"&gt;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12648" y="4797152"/>
          <a:ext cx="770376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951240">
                  <a:extLst>
                    <a:ext uri="{9D8B030D-6E8A-4147-A177-3AD203B41FA5}">
                      <a16:colId xmlns:a16="http://schemas.microsoft.com/office/drawing/2014/main" val="3669234084"/>
                    </a:ext>
                  </a:extLst>
                </a:gridCol>
                <a:gridCol w="4752528">
                  <a:extLst>
                    <a:ext uri="{9D8B030D-6E8A-4147-A177-3AD203B41FA5}">
                      <a16:colId xmlns:a16="http://schemas.microsoft.com/office/drawing/2014/main" val="3390347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Browser viewport width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Image Display size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313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Greater than  600px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25% of viewport width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506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500px – 600px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50% of viewport width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3482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Less than 500px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100%</a:t>
                      </a:r>
                      <a:r>
                        <a:rPr lang="en-GB" baseline="0" dirty="0"/>
                        <a:t> viewport width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74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25934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154173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63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5D2A0-8861-41BE-B064-31A06544D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Bootstrap’s Responsive Embedded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B1263-E5B9-4D5B-BF26-0BFC522180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create responsive video or slideshow (</a:t>
            </a:r>
            <a:r>
              <a:rPr lang="en-GB" dirty="0">
                <a:hlinkClick r:id="rId3"/>
              </a:rPr>
              <a:t>embed content</a:t>
            </a:r>
            <a:r>
              <a:rPr lang="en-GB" dirty="0"/>
              <a:t>) use:</a:t>
            </a:r>
          </a:p>
          <a:p>
            <a:r>
              <a:rPr lang="en-GB" b="1" dirty="0"/>
              <a:t>embed-responsive</a:t>
            </a:r>
            <a:r>
              <a:rPr lang="en-GB" dirty="0"/>
              <a:t>: on the parent container element</a:t>
            </a:r>
          </a:p>
          <a:p>
            <a:pPr lvl="1"/>
            <a:r>
              <a:rPr lang="en-GB" dirty="0"/>
              <a:t>You can also add one of the aspect ratio size classes to determine the display size</a:t>
            </a:r>
          </a:p>
          <a:p>
            <a:r>
              <a:rPr lang="en-GB" b="1" dirty="0"/>
              <a:t>embed-responsive-item</a:t>
            </a:r>
            <a:r>
              <a:rPr lang="en-GB" dirty="0"/>
              <a:t>: on the iframe, video, etc. that you want to make responsive.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embed-responsive-16by9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 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embed-responsive-item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="..."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allowfullscreen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55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0</TotalTime>
  <Words>2433</Words>
  <Application>Microsoft Office PowerPoint</Application>
  <PresentationFormat>On-screen Show (4:3)</PresentationFormat>
  <Paragraphs>325</Paragraphs>
  <Slides>26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  <vt:variant>
        <vt:lpstr>Custom Shows</vt:lpstr>
      </vt:variant>
      <vt:variant>
        <vt:i4>1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Page Layouts II</vt:lpstr>
      <vt:lpstr>Today’s Lecture</vt:lpstr>
      <vt:lpstr>Flexible Images and Media</vt:lpstr>
      <vt:lpstr>Scaling Images and Media</vt:lpstr>
      <vt:lpstr>Bootstrap’s Flexible Image Class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Media Queries: Demo</vt:lpstr>
      <vt:lpstr>RWD Media Queries Consideration</vt:lpstr>
      <vt:lpstr>Different Images for Different Devices</vt:lpstr>
      <vt:lpstr>The srcset Attribute</vt:lpstr>
      <vt:lpstr>Using the srcset: Examples</vt:lpstr>
      <vt:lpstr>Using the srcset: Examples</vt:lpstr>
      <vt:lpstr>Using the srcset: Examples</vt:lpstr>
      <vt:lpstr>Using the srcset: Examples</vt:lpstr>
      <vt:lpstr>Using the srcset: Examples</vt:lpstr>
      <vt:lpstr>The &lt;picture&gt; Element</vt:lpstr>
      <vt:lpstr>The &lt;picture&gt; Element</vt:lpstr>
      <vt:lpstr>Bootstrap’s Responsive Embedded Content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Suneth Fernando</cp:lastModifiedBy>
  <cp:revision>1472</cp:revision>
  <cp:lastPrinted>2014-09-29T16:21:25Z</cp:lastPrinted>
  <dcterms:created xsi:type="dcterms:W3CDTF">2013-09-18T07:00:31Z</dcterms:created>
  <dcterms:modified xsi:type="dcterms:W3CDTF">2021-02-03T19:12:33Z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