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720" r:id="rId3"/>
    <p:sldMasterId id="2147483732" r:id="rId4"/>
    <p:sldMasterId id="2147483744" r:id="rId5"/>
  </p:sldMasterIdLst>
  <p:notesMasterIdLst>
    <p:notesMasterId r:id="rId77"/>
  </p:notesMasterIdLst>
  <p:sldIdLst>
    <p:sldId id="256" r:id="rId6"/>
    <p:sldId id="417" r:id="rId7"/>
    <p:sldId id="440" r:id="rId8"/>
    <p:sldId id="279" r:id="rId9"/>
    <p:sldId id="283" r:id="rId10"/>
    <p:sldId id="282" r:id="rId11"/>
    <p:sldId id="284" r:id="rId12"/>
    <p:sldId id="285" r:id="rId13"/>
    <p:sldId id="353" r:id="rId14"/>
    <p:sldId id="286" r:id="rId15"/>
    <p:sldId id="349" r:id="rId16"/>
    <p:sldId id="442" r:id="rId17"/>
    <p:sldId id="352" r:id="rId18"/>
    <p:sldId id="348" r:id="rId19"/>
    <p:sldId id="354" r:id="rId20"/>
    <p:sldId id="350" r:id="rId21"/>
    <p:sldId id="314" r:id="rId22"/>
    <p:sldId id="355" r:id="rId23"/>
    <p:sldId id="356" r:id="rId24"/>
    <p:sldId id="357" r:id="rId25"/>
    <p:sldId id="358" r:id="rId26"/>
    <p:sldId id="359" r:id="rId27"/>
    <p:sldId id="441" r:id="rId28"/>
    <p:sldId id="265" r:id="rId29"/>
    <p:sldId id="381" r:id="rId30"/>
    <p:sldId id="404" r:id="rId31"/>
    <p:sldId id="275" r:id="rId32"/>
    <p:sldId id="416" r:id="rId33"/>
    <p:sldId id="421" r:id="rId34"/>
    <p:sldId id="434" r:id="rId35"/>
    <p:sldId id="415" r:id="rId36"/>
    <p:sldId id="267" r:id="rId37"/>
    <p:sldId id="422" r:id="rId38"/>
    <p:sldId id="423" r:id="rId39"/>
    <p:sldId id="262" r:id="rId40"/>
    <p:sldId id="424" r:id="rId41"/>
    <p:sldId id="425" r:id="rId42"/>
    <p:sldId id="426" r:id="rId43"/>
    <p:sldId id="427" r:id="rId44"/>
    <p:sldId id="409" r:id="rId45"/>
    <p:sldId id="376" r:id="rId46"/>
    <p:sldId id="264" r:id="rId47"/>
    <p:sldId id="410" r:id="rId48"/>
    <p:sldId id="386" r:id="rId49"/>
    <p:sldId id="387" r:id="rId50"/>
    <p:sldId id="389" r:id="rId51"/>
    <p:sldId id="390" r:id="rId52"/>
    <p:sldId id="437" r:id="rId53"/>
    <p:sldId id="436" r:id="rId54"/>
    <p:sldId id="391" r:id="rId55"/>
    <p:sldId id="438" r:id="rId56"/>
    <p:sldId id="439" r:id="rId57"/>
    <p:sldId id="257" r:id="rId58"/>
    <p:sldId id="258" r:id="rId59"/>
    <p:sldId id="259" r:id="rId60"/>
    <p:sldId id="412" r:id="rId61"/>
    <p:sldId id="414" r:id="rId62"/>
    <p:sldId id="261" r:id="rId63"/>
    <p:sldId id="263" r:id="rId64"/>
    <p:sldId id="266" r:id="rId65"/>
    <p:sldId id="378" r:id="rId66"/>
    <p:sldId id="377" r:id="rId67"/>
    <p:sldId id="260" r:id="rId68"/>
    <p:sldId id="435" r:id="rId69"/>
    <p:sldId id="374" r:id="rId70"/>
    <p:sldId id="375" r:id="rId71"/>
    <p:sldId id="373" r:id="rId72"/>
    <p:sldId id="372" r:id="rId73"/>
    <p:sldId id="411" r:id="rId74"/>
    <p:sldId id="405" r:id="rId75"/>
    <p:sldId id="274" r:id="rId7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399" autoAdjust="0"/>
    <p:restoredTop sz="94660"/>
  </p:normalViewPr>
  <p:slideViewPr>
    <p:cSldViewPr snapToGrid="0">
      <p:cViewPr varScale="1">
        <p:scale>
          <a:sx n="79" d="100"/>
          <a:sy n="79" d="100"/>
        </p:scale>
        <p:origin x="418" y="72"/>
      </p:cViewPr>
      <p:guideLst/>
    </p:cSldViewPr>
  </p:slideViewPr>
  <p:notesTextViewPr>
    <p:cViewPr>
      <p:scale>
        <a:sx n="1" d="1"/>
        <a:sy n="1" d="1"/>
      </p:scale>
      <p:origin x="0" y="0"/>
    </p:cViewPr>
  </p:notesTextViewPr>
  <p:sorterViewPr>
    <p:cViewPr varScale="1">
      <p:scale>
        <a:sx n="100" d="100"/>
        <a:sy n="100" d="100"/>
      </p:scale>
      <p:origin x="0" y="-1959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404ED4-7D72-4102-94B5-74DC1C72EA15}"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n-GB"/>
        </a:p>
      </dgm:t>
    </dgm:pt>
    <dgm:pt modelId="{A9104798-070B-4395-B8EB-0AA8CBBDFA11}">
      <dgm:prSet phldrT="[Text]" custT="1"/>
      <dgm:spPr/>
      <dgm:t>
        <a:bodyPr/>
        <a:lstStyle/>
        <a:p>
          <a:r>
            <a:rPr lang="en-GB" sz="2000" dirty="0"/>
            <a:t>From behave! to behaviour change</a:t>
          </a:r>
        </a:p>
      </dgm:t>
    </dgm:pt>
    <dgm:pt modelId="{175F6085-B9A5-4286-B028-1F131BE43F7D}" type="parTrans" cxnId="{6AF31B09-2A6B-479F-B87C-16AB63E3BF39}">
      <dgm:prSet/>
      <dgm:spPr/>
      <dgm:t>
        <a:bodyPr/>
        <a:lstStyle/>
        <a:p>
          <a:endParaRPr lang="en-GB"/>
        </a:p>
      </dgm:t>
    </dgm:pt>
    <dgm:pt modelId="{E9A09F00-8AAA-43ED-8C9F-E54FE0562200}" type="sibTrans" cxnId="{6AF31B09-2A6B-479F-B87C-16AB63E3BF39}">
      <dgm:prSet/>
      <dgm:spPr/>
      <dgm:t>
        <a:bodyPr/>
        <a:lstStyle/>
        <a:p>
          <a:endParaRPr lang="en-GB"/>
        </a:p>
      </dgm:t>
    </dgm:pt>
    <dgm:pt modelId="{3E913F9B-E3F5-407F-BFBA-6430B8FF8DAE}">
      <dgm:prSet phldrT="[Text]"/>
      <dgm:spPr/>
      <dgm:t>
        <a:bodyPr/>
        <a:lstStyle/>
        <a:p>
          <a:r>
            <a:rPr lang="en-GB" dirty="0"/>
            <a:t>Governance</a:t>
          </a:r>
        </a:p>
      </dgm:t>
    </dgm:pt>
    <dgm:pt modelId="{F56FCDA1-E583-4442-852A-088788438203}" type="parTrans" cxnId="{C01B29AF-2BFE-4ED3-AA53-133F0087DEBE}">
      <dgm:prSet/>
      <dgm:spPr/>
      <dgm:t>
        <a:bodyPr/>
        <a:lstStyle/>
        <a:p>
          <a:endParaRPr lang="en-GB"/>
        </a:p>
      </dgm:t>
    </dgm:pt>
    <dgm:pt modelId="{B4FE8CDE-8A58-4D88-A2AD-48CC249998DA}" type="sibTrans" cxnId="{C01B29AF-2BFE-4ED3-AA53-133F0087DEBE}">
      <dgm:prSet/>
      <dgm:spPr/>
      <dgm:t>
        <a:bodyPr/>
        <a:lstStyle/>
        <a:p>
          <a:endParaRPr lang="en-GB"/>
        </a:p>
      </dgm:t>
    </dgm:pt>
    <dgm:pt modelId="{A3AC7497-49CD-498F-89B4-B99787AE23A1}">
      <dgm:prSet phldrT="[Text]"/>
      <dgm:spPr/>
      <dgm:t>
        <a:bodyPr/>
        <a:lstStyle/>
        <a:p>
          <a:r>
            <a:rPr lang="en-GB" dirty="0"/>
            <a:t>Nudge Theory</a:t>
          </a:r>
        </a:p>
      </dgm:t>
    </dgm:pt>
    <dgm:pt modelId="{24460DEE-C442-4AE5-822F-F4687DB1E71F}" type="parTrans" cxnId="{32AD9D35-D0DD-49C7-813B-9B72309D6BB2}">
      <dgm:prSet/>
      <dgm:spPr/>
      <dgm:t>
        <a:bodyPr/>
        <a:lstStyle/>
        <a:p>
          <a:endParaRPr lang="en-GB"/>
        </a:p>
      </dgm:t>
    </dgm:pt>
    <dgm:pt modelId="{61202F02-3299-4C4D-A6AB-851ED7DC58A3}" type="sibTrans" cxnId="{32AD9D35-D0DD-49C7-813B-9B72309D6BB2}">
      <dgm:prSet/>
      <dgm:spPr/>
      <dgm:t>
        <a:bodyPr/>
        <a:lstStyle/>
        <a:p>
          <a:endParaRPr lang="en-GB"/>
        </a:p>
      </dgm:t>
    </dgm:pt>
    <dgm:pt modelId="{490C124A-6A40-46F0-B879-1289163868F9}">
      <dgm:prSet phldrT="[Text]" custT="1"/>
      <dgm:spPr/>
      <dgm:t>
        <a:bodyPr/>
        <a:lstStyle/>
        <a:p>
          <a:r>
            <a:rPr lang="en-GB" sz="2000" dirty="0"/>
            <a:t>Devolution?</a:t>
          </a:r>
        </a:p>
      </dgm:t>
    </dgm:pt>
    <dgm:pt modelId="{0D28FE32-DAAF-4397-9281-A74373333972}" type="parTrans" cxnId="{806BE2E0-4C4F-4FBD-9FFF-0D5E9048777C}">
      <dgm:prSet/>
      <dgm:spPr/>
      <dgm:t>
        <a:bodyPr/>
        <a:lstStyle/>
        <a:p>
          <a:endParaRPr lang="en-GB"/>
        </a:p>
      </dgm:t>
    </dgm:pt>
    <dgm:pt modelId="{6297F7A6-F984-4DE3-97CB-C439E1C905D6}" type="sibTrans" cxnId="{806BE2E0-4C4F-4FBD-9FFF-0D5E9048777C}">
      <dgm:prSet/>
      <dgm:spPr/>
      <dgm:t>
        <a:bodyPr/>
        <a:lstStyle/>
        <a:p>
          <a:endParaRPr lang="en-GB"/>
        </a:p>
      </dgm:t>
    </dgm:pt>
    <dgm:pt modelId="{8D5807A4-E9A9-429F-BFAA-49B0F4450325}">
      <dgm:prSet phldrT="[Text]"/>
      <dgm:spPr/>
      <dgm:t>
        <a:bodyPr/>
        <a:lstStyle/>
        <a:p>
          <a:r>
            <a:rPr lang="en-GB" dirty="0"/>
            <a:t>Councils</a:t>
          </a:r>
        </a:p>
      </dgm:t>
    </dgm:pt>
    <dgm:pt modelId="{582C36A0-00BF-4E09-A69F-4EA8AD63FFB5}" type="parTrans" cxnId="{CAABAB87-2A13-419B-89ED-91CE1B0DC764}">
      <dgm:prSet/>
      <dgm:spPr/>
      <dgm:t>
        <a:bodyPr/>
        <a:lstStyle/>
        <a:p>
          <a:endParaRPr lang="en-GB"/>
        </a:p>
      </dgm:t>
    </dgm:pt>
    <dgm:pt modelId="{504D9495-9D81-447E-BBCE-4762DBC3B0D1}" type="sibTrans" cxnId="{CAABAB87-2A13-419B-89ED-91CE1B0DC764}">
      <dgm:prSet/>
      <dgm:spPr/>
      <dgm:t>
        <a:bodyPr/>
        <a:lstStyle/>
        <a:p>
          <a:endParaRPr lang="en-GB"/>
        </a:p>
      </dgm:t>
    </dgm:pt>
    <dgm:pt modelId="{78EBC835-0A89-409D-80CF-D8738B56CEE2}">
      <dgm:prSet phldrT="[Text]"/>
      <dgm:spPr/>
      <dgm:t>
        <a:bodyPr/>
        <a:lstStyle/>
        <a:p>
          <a:r>
            <a:rPr lang="en-GB" dirty="0"/>
            <a:t>Communities</a:t>
          </a:r>
        </a:p>
      </dgm:t>
    </dgm:pt>
    <dgm:pt modelId="{206504B6-2D74-43D6-AF61-8EC32559C2BD}" type="parTrans" cxnId="{46B4675E-8FCC-43C3-890F-DF6BCA54BFAB}">
      <dgm:prSet/>
      <dgm:spPr/>
      <dgm:t>
        <a:bodyPr/>
        <a:lstStyle/>
        <a:p>
          <a:endParaRPr lang="en-GB"/>
        </a:p>
      </dgm:t>
    </dgm:pt>
    <dgm:pt modelId="{1E739BC8-AE96-41C7-B5D8-AC6559117D00}" type="sibTrans" cxnId="{46B4675E-8FCC-43C3-890F-DF6BCA54BFAB}">
      <dgm:prSet/>
      <dgm:spPr/>
      <dgm:t>
        <a:bodyPr/>
        <a:lstStyle/>
        <a:p>
          <a:endParaRPr lang="en-GB"/>
        </a:p>
      </dgm:t>
    </dgm:pt>
    <dgm:pt modelId="{424EF362-7FE6-48E0-A20A-9BCF4523046A}">
      <dgm:prSet phldrT="[Text]" custT="1"/>
      <dgm:spPr/>
      <dgm:t>
        <a:bodyPr/>
        <a:lstStyle/>
        <a:p>
          <a:r>
            <a:rPr lang="en-GB" sz="2000" dirty="0"/>
            <a:t>Politics</a:t>
          </a:r>
        </a:p>
      </dgm:t>
    </dgm:pt>
    <dgm:pt modelId="{A7BF406E-B929-485D-8A81-57502F539B94}" type="parTrans" cxnId="{FB785C1A-2066-4AE3-B2D2-12FA940CEC36}">
      <dgm:prSet/>
      <dgm:spPr/>
      <dgm:t>
        <a:bodyPr/>
        <a:lstStyle/>
        <a:p>
          <a:endParaRPr lang="en-GB"/>
        </a:p>
      </dgm:t>
    </dgm:pt>
    <dgm:pt modelId="{1535BDC3-0748-43D5-A67A-5ECE6547D4D9}" type="sibTrans" cxnId="{FB785C1A-2066-4AE3-B2D2-12FA940CEC36}">
      <dgm:prSet/>
      <dgm:spPr/>
      <dgm:t>
        <a:bodyPr/>
        <a:lstStyle/>
        <a:p>
          <a:endParaRPr lang="en-GB"/>
        </a:p>
      </dgm:t>
    </dgm:pt>
    <dgm:pt modelId="{4D438C2B-1333-4282-9FA2-DB36D7DF9E1F}">
      <dgm:prSet phldrT="[Text]" custT="1"/>
      <dgm:spPr/>
      <dgm:t>
        <a:bodyPr/>
        <a:lstStyle/>
        <a:p>
          <a:r>
            <a:rPr lang="en-GB" sz="2000" dirty="0"/>
            <a:t>The Third Rail</a:t>
          </a:r>
        </a:p>
      </dgm:t>
    </dgm:pt>
    <dgm:pt modelId="{9175D669-E824-416E-9A46-2A00C710D29E}" type="parTrans" cxnId="{AD397A50-90E0-46CC-BFB4-C75478968DEA}">
      <dgm:prSet/>
      <dgm:spPr/>
      <dgm:t>
        <a:bodyPr/>
        <a:lstStyle/>
        <a:p>
          <a:endParaRPr lang="en-GB"/>
        </a:p>
      </dgm:t>
    </dgm:pt>
    <dgm:pt modelId="{5449056B-3D81-4EFF-984F-8570CDB9A865}" type="sibTrans" cxnId="{AD397A50-90E0-46CC-BFB4-C75478968DEA}">
      <dgm:prSet/>
      <dgm:spPr/>
      <dgm:t>
        <a:bodyPr/>
        <a:lstStyle/>
        <a:p>
          <a:endParaRPr lang="en-GB"/>
        </a:p>
      </dgm:t>
    </dgm:pt>
    <dgm:pt modelId="{80BACF48-0A82-4606-9592-2F7B2CCFAFB3}">
      <dgm:prSet phldrT="[Text]" custT="1"/>
      <dgm:spPr/>
      <dgm:t>
        <a:bodyPr/>
        <a:lstStyle/>
        <a:p>
          <a:r>
            <a:rPr lang="en-GB" sz="2000" dirty="0"/>
            <a:t>Class conflict</a:t>
          </a:r>
        </a:p>
      </dgm:t>
    </dgm:pt>
    <dgm:pt modelId="{C9FAE066-B206-49E8-97DF-9ADB7A4105A0}" type="parTrans" cxnId="{E7773CF3-51D8-47DC-89B0-8C2FF48FED75}">
      <dgm:prSet/>
      <dgm:spPr/>
      <dgm:t>
        <a:bodyPr/>
        <a:lstStyle/>
        <a:p>
          <a:endParaRPr lang="en-GB"/>
        </a:p>
      </dgm:t>
    </dgm:pt>
    <dgm:pt modelId="{759BA96E-42F6-473D-AD0E-1821C77BA0F4}" type="sibTrans" cxnId="{E7773CF3-51D8-47DC-89B0-8C2FF48FED75}">
      <dgm:prSet/>
      <dgm:spPr/>
      <dgm:t>
        <a:bodyPr/>
        <a:lstStyle/>
        <a:p>
          <a:endParaRPr lang="en-GB"/>
        </a:p>
      </dgm:t>
    </dgm:pt>
    <dgm:pt modelId="{C98DC0DF-52CC-41F5-BE73-C3BECB8764EB}">
      <dgm:prSet phldrT="[Text]"/>
      <dgm:spPr/>
      <dgm:t>
        <a:bodyPr/>
        <a:lstStyle/>
        <a:p>
          <a:r>
            <a:rPr lang="en-GB" dirty="0"/>
            <a:t>Voting patterns</a:t>
          </a:r>
        </a:p>
      </dgm:t>
    </dgm:pt>
    <dgm:pt modelId="{64EE537D-1FA9-4625-8BD6-1A7364B36F65}" type="parTrans" cxnId="{C2BA810D-C929-4DA8-80FA-23AD3ECD3E10}">
      <dgm:prSet/>
      <dgm:spPr/>
      <dgm:t>
        <a:bodyPr/>
        <a:lstStyle/>
        <a:p>
          <a:endParaRPr lang="en-GB"/>
        </a:p>
      </dgm:t>
    </dgm:pt>
    <dgm:pt modelId="{BB188573-3E8D-458E-9A67-B66714C41738}" type="sibTrans" cxnId="{C2BA810D-C929-4DA8-80FA-23AD3ECD3E10}">
      <dgm:prSet/>
      <dgm:spPr/>
      <dgm:t>
        <a:bodyPr/>
        <a:lstStyle/>
        <a:p>
          <a:endParaRPr lang="en-GB"/>
        </a:p>
      </dgm:t>
    </dgm:pt>
    <dgm:pt modelId="{98D90A65-4270-460A-8BE3-31B813A17C0E}">
      <dgm:prSet phldrT="[Text]"/>
      <dgm:spPr/>
      <dgm:t>
        <a:bodyPr/>
        <a:lstStyle/>
        <a:p>
          <a:r>
            <a:rPr lang="en-GB" dirty="0"/>
            <a:t>Ideological shift</a:t>
          </a:r>
        </a:p>
      </dgm:t>
    </dgm:pt>
    <dgm:pt modelId="{000E0CAC-E830-4285-9B7D-CCF71879F552}" type="parTrans" cxnId="{214427CD-F203-4BE8-86F0-4751655CCC3D}">
      <dgm:prSet/>
      <dgm:spPr/>
      <dgm:t>
        <a:bodyPr/>
        <a:lstStyle/>
        <a:p>
          <a:endParaRPr lang="en-GB"/>
        </a:p>
      </dgm:t>
    </dgm:pt>
    <dgm:pt modelId="{57AF8C65-6686-450F-A935-212F0245DE84}" type="sibTrans" cxnId="{214427CD-F203-4BE8-86F0-4751655CCC3D}">
      <dgm:prSet/>
      <dgm:spPr/>
      <dgm:t>
        <a:bodyPr/>
        <a:lstStyle/>
        <a:p>
          <a:endParaRPr lang="en-GB"/>
        </a:p>
      </dgm:t>
    </dgm:pt>
    <dgm:pt modelId="{CE49C2AF-A96C-4665-9E02-69244D8D53E3}">
      <dgm:prSet phldrT="[Text]"/>
      <dgm:spPr/>
      <dgm:t>
        <a:bodyPr/>
        <a:lstStyle/>
        <a:p>
          <a:r>
            <a:rPr lang="en-GB" dirty="0"/>
            <a:t>Frustration</a:t>
          </a:r>
        </a:p>
      </dgm:t>
    </dgm:pt>
    <dgm:pt modelId="{6B7569BF-3956-4B77-9712-0F8A54D5CF1E}" type="parTrans" cxnId="{F4D32DEA-B35E-4F02-A85B-A01A65836A5D}">
      <dgm:prSet/>
      <dgm:spPr/>
      <dgm:t>
        <a:bodyPr/>
        <a:lstStyle/>
        <a:p>
          <a:endParaRPr lang="en-GB"/>
        </a:p>
      </dgm:t>
    </dgm:pt>
    <dgm:pt modelId="{31214857-1C11-4B00-9AC9-156F47631A89}" type="sibTrans" cxnId="{F4D32DEA-B35E-4F02-A85B-A01A65836A5D}">
      <dgm:prSet/>
      <dgm:spPr/>
      <dgm:t>
        <a:bodyPr/>
        <a:lstStyle/>
        <a:p>
          <a:endParaRPr lang="en-GB"/>
        </a:p>
      </dgm:t>
    </dgm:pt>
    <dgm:pt modelId="{EAE005EA-DCF9-4C79-A635-50061C169571}">
      <dgm:prSet phldrT="[Text]"/>
      <dgm:spPr/>
      <dgm:t>
        <a:bodyPr/>
        <a:lstStyle/>
        <a:p>
          <a:r>
            <a:rPr lang="en-GB" dirty="0"/>
            <a:t>Political distance</a:t>
          </a:r>
        </a:p>
      </dgm:t>
    </dgm:pt>
    <dgm:pt modelId="{6E71BB52-02B6-4501-BA6D-D5F477FED2BE}" type="parTrans" cxnId="{0CC2BACB-94C5-4A3E-9136-E39A04FBFE8F}">
      <dgm:prSet/>
      <dgm:spPr/>
      <dgm:t>
        <a:bodyPr/>
        <a:lstStyle/>
        <a:p>
          <a:endParaRPr lang="en-GB"/>
        </a:p>
      </dgm:t>
    </dgm:pt>
    <dgm:pt modelId="{538CDDA6-4DE8-4E9C-86CC-052AFCCA6B3A}" type="sibTrans" cxnId="{0CC2BACB-94C5-4A3E-9136-E39A04FBFE8F}">
      <dgm:prSet/>
      <dgm:spPr/>
      <dgm:t>
        <a:bodyPr/>
        <a:lstStyle/>
        <a:p>
          <a:endParaRPr lang="en-GB"/>
        </a:p>
      </dgm:t>
    </dgm:pt>
    <dgm:pt modelId="{184494FD-3F14-4173-8F61-B027AF5DE45A}">
      <dgm:prSet phldrT="[Text]"/>
      <dgm:spPr/>
      <dgm:t>
        <a:bodyPr/>
        <a:lstStyle/>
        <a:p>
          <a:r>
            <a:rPr lang="en-GB" dirty="0"/>
            <a:t>Radical change</a:t>
          </a:r>
        </a:p>
      </dgm:t>
    </dgm:pt>
    <dgm:pt modelId="{B9BA6588-4CD7-47FE-B240-CF2AEB43CE55}" type="parTrans" cxnId="{8566B767-4A01-461C-A23C-388DB7C87839}">
      <dgm:prSet/>
      <dgm:spPr/>
      <dgm:t>
        <a:bodyPr/>
        <a:lstStyle/>
        <a:p>
          <a:endParaRPr lang="en-GB"/>
        </a:p>
      </dgm:t>
    </dgm:pt>
    <dgm:pt modelId="{BFA77239-247C-4926-927D-7F57585CE5AB}" type="sibTrans" cxnId="{8566B767-4A01-461C-A23C-388DB7C87839}">
      <dgm:prSet/>
      <dgm:spPr/>
      <dgm:t>
        <a:bodyPr/>
        <a:lstStyle/>
        <a:p>
          <a:endParaRPr lang="en-GB"/>
        </a:p>
      </dgm:t>
    </dgm:pt>
    <dgm:pt modelId="{E37AF1FD-5AA3-41AC-A763-0406C37AA970}">
      <dgm:prSet phldrT="[Text]"/>
      <dgm:spPr/>
      <dgm:t>
        <a:bodyPr/>
        <a:lstStyle/>
        <a:p>
          <a:r>
            <a:rPr lang="en-GB" dirty="0"/>
            <a:t>Re-imagining Government</a:t>
          </a:r>
        </a:p>
      </dgm:t>
    </dgm:pt>
    <dgm:pt modelId="{DCC65CE0-4C4B-4022-91CD-F470183CA6E1}" type="parTrans" cxnId="{0DD9886A-8468-445F-8FFF-3FFDE0EBA91C}">
      <dgm:prSet/>
      <dgm:spPr/>
      <dgm:t>
        <a:bodyPr/>
        <a:lstStyle/>
        <a:p>
          <a:endParaRPr lang="en-GB"/>
        </a:p>
      </dgm:t>
    </dgm:pt>
    <dgm:pt modelId="{87A83371-5894-4F67-9E75-004F92E9D6A2}" type="sibTrans" cxnId="{0DD9886A-8468-445F-8FFF-3FFDE0EBA91C}">
      <dgm:prSet/>
      <dgm:spPr/>
      <dgm:t>
        <a:bodyPr/>
        <a:lstStyle/>
        <a:p>
          <a:endParaRPr lang="en-GB"/>
        </a:p>
      </dgm:t>
    </dgm:pt>
    <dgm:pt modelId="{81F883BA-D795-4427-83DC-CF68D4FE59EA}">
      <dgm:prSet phldrT="[Text]"/>
      <dgm:spPr/>
      <dgm:t>
        <a:bodyPr/>
        <a:lstStyle/>
        <a:p>
          <a:r>
            <a:rPr lang="en-GB" dirty="0"/>
            <a:t>Gran gagging</a:t>
          </a:r>
        </a:p>
      </dgm:t>
    </dgm:pt>
    <dgm:pt modelId="{DE824515-0958-455E-B3DB-FF13CE3A06C6}" type="parTrans" cxnId="{92BA4487-5BEA-4460-9476-F4BF7447ADFF}">
      <dgm:prSet/>
      <dgm:spPr/>
      <dgm:t>
        <a:bodyPr/>
        <a:lstStyle/>
        <a:p>
          <a:endParaRPr lang="en-GB"/>
        </a:p>
      </dgm:t>
    </dgm:pt>
    <dgm:pt modelId="{ABE5F9FD-73A5-4E77-AC13-D39FBC5DEE0B}" type="sibTrans" cxnId="{92BA4487-5BEA-4460-9476-F4BF7447ADFF}">
      <dgm:prSet/>
      <dgm:spPr/>
      <dgm:t>
        <a:bodyPr/>
        <a:lstStyle/>
        <a:p>
          <a:endParaRPr lang="en-GB"/>
        </a:p>
      </dgm:t>
    </dgm:pt>
    <dgm:pt modelId="{F3B0815F-83B4-4B98-B249-C3B5DC104A47}">
      <dgm:prSet phldrT="[Text]"/>
      <dgm:spPr/>
      <dgm:t>
        <a:bodyPr/>
        <a:lstStyle/>
        <a:p>
          <a:r>
            <a:rPr lang="en-GB" dirty="0"/>
            <a:t>Legislation</a:t>
          </a:r>
        </a:p>
      </dgm:t>
    </dgm:pt>
    <dgm:pt modelId="{01A31652-8E88-47F0-B82A-73FD1F5D71DA}" type="parTrans" cxnId="{92BBF2F9-644C-483C-B429-03FAF3A769FF}">
      <dgm:prSet/>
      <dgm:spPr/>
      <dgm:t>
        <a:bodyPr/>
        <a:lstStyle/>
        <a:p>
          <a:endParaRPr lang="en-GB"/>
        </a:p>
      </dgm:t>
    </dgm:pt>
    <dgm:pt modelId="{C541899D-4713-441D-A06D-0D6B603B01D9}" type="sibTrans" cxnId="{92BBF2F9-644C-483C-B429-03FAF3A769FF}">
      <dgm:prSet/>
      <dgm:spPr/>
      <dgm:t>
        <a:bodyPr/>
        <a:lstStyle/>
        <a:p>
          <a:endParaRPr lang="en-GB"/>
        </a:p>
      </dgm:t>
    </dgm:pt>
    <dgm:pt modelId="{FB4C3031-2630-4238-8180-EBB225A32232}" type="pres">
      <dgm:prSet presAssocID="{6A404ED4-7D72-4102-94B5-74DC1C72EA15}" presName="Name0" presStyleCnt="0">
        <dgm:presLayoutVars>
          <dgm:dir/>
          <dgm:animLvl val="lvl"/>
          <dgm:resizeHandles val="exact"/>
        </dgm:presLayoutVars>
      </dgm:prSet>
      <dgm:spPr/>
    </dgm:pt>
    <dgm:pt modelId="{5B3E68F2-BBA4-48D0-B8F2-ECAA60EA0140}" type="pres">
      <dgm:prSet presAssocID="{6A404ED4-7D72-4102-94B5-74DC1C72EA15}" presName="tSp" presStyleCnt="0"/>
      <dgm:spPr/>
    </dgm:pt>
    <dgm:pt modelId="{9B60EE25-915D-4C12-8525-E2667F2CA1E5}" type="pres">
      <dgm:prSet presAssocID="{6A404ED4-7D72-4102-94B5-74DC1C72EA15}" presName="bSp" presStyleCnt="0"/>
      <dgm:spPr/>
    </dgm:pt>
    <dgm:pt modelId="{82DF9C1F-BAD3-4CE8-A6AC-66C1C78F6F1F}" type="pres">
      <dgm:prSet presAssocID="{6A404ED4-7D72-4102-94B5-74DC1C72EA15}" presName="process" presStyleCnt="0"/>
      <dgm:spPr/>
    </dgm:pt>
    <dgm:pt modelId="{0C21B513-FB2E-4102-AE27-95F81D9C8852}" type="pres">
      <dgm:prSet presAssocID="{A9104798-070B-4395-B8EB-0AA8CBBDFA11}" presName="composite1" presStyleCnt="0"/>
      <dgm:spPr/>
    </dgm:pt>
    <dgm:pt modelId="{DA88444B-A0DB-4945-BB60-7A280D95137C}" type="pres">
      <dgm:prSet presAssocID="{A9104798-070B-4395-B8EB-0AA8CBBDFA11}" presName="dummyNode1" presStyleLbl="node1" presStyleIdx="0" presStyleCnt="5"/>
      <dgm:spPr/>
    </dgm:pt>
    <dgm:pt modelId="{9CC47CAE-C73B-4855-987D-7BC28F302AC0}" type="pres">
      <dgm:prSet presAssocID="{A9104798-070B-4395-B8EB-0AA8CBBDFA11}" presName="childNode1" presStyleLbl="bgAcc1" presStyleIdx="0" presStyleCnt="5" custLinFactNeighborX="-38" custLinFactNeighborY="-46407">
        <dgm:presLayoutVars>
          <dgm:bulletEnabled val="1"/>
        </dgm:presLayoutVars>
      </dgm:prSet>
      <dgm:spPr/>
    </dgm:pt>
    <dgm:pt modelId="{8FCCB8AE-265D-4CEC-BCC8-2526971C7919}" type="pres">
      <dgm:prSet presAssocID="{A9104798-070B-4395-B8EB-0AA8CBBDFA11}" presName="childNode1tx" presStyleLbl="bgAcc1" presStyleIdx="0" presStyleCnt="5">
        <dgm:presLayoutVars>
          <dgm:bulletEnabled val="1"/>
        </dgm:presLayoutVars>
      </dgm:prSet>
      <dgm:spPr/>
    </dgm:pt>
    <dgm:pt modelId="{AC470BBA-99D6-4166-BFAD-7953321E4089}" type="pres">
      <dgm:prSet presAssocID="{A9104798-070B-4395-B8EB-0AA8CBBDFA11}" presName="parentNode1" presStyleLbl="node1" presStyleIdx="0" presStyleCnt="5" custScaleX="143930" custScaleY="189837">
        <dgm:presLayoutVars>
          <dgm:chMax val="1"/>
          <dgm:bulletEnabled val="1"/>
        </dgm:presLayoutVars>
      </dgm:prSet>
      <dgm:spPr/>
    </dgm:pt>
    <dgm:pt modelId="{7C246B58-FB3A-4212-B319-340B3E25ACEF}" type="pres">
      <dgm:prSet presAssocID="{A9104798-070B-4395-B8EB-0AA8CBBDFA11}" presName="connSite1" presStyleCnt="0"/>
      <dgm:spPr/>
    </dgm:pt>
    <dgm:pt modelId="{F9D7875B-883D-44C1-91E3-7E746BAFE37B}" type="pres">
      <dgm:prSet presAssocID="{E9A09F00-8AAA-43ED-8C9F-E54FE0562200}" presName="Name9" presStyleLbl="sibTrans2D1" presStyleIdx="0" presStyleCnt="4"/>
      <dgm:spPr/>
    </dgm:pt>
    <dgm:pt modelId="{F115859B-3E8D-49AE-9C02-BFF287549699}" type="pres">
      <dgm:prSet presAssocID="{490C124A-6A40-46F0-B879-1289163868F9}" presName="composite2" presStyleCnt="0"/>
      <dgm:spPr/>
    </dgm:pt>
    <dgm:pt modelId="{F29014EE-6C67-4FE9-983A-70B8A8810580}" type="pres">
      <dgm:prSet presAssocID="{490C124A-6A40-46F0-B879-1289163868F9}" presName="dummyNode2" presStyleLbl="node1" presStyleIdx="0" presStyleCnt="5"/>
      <dgm:spPr/>
    </dgm:pt>
    <dgm:pt modelId="{FBD6307F-FDEA-4224-83B1-A48583E3AB47}" type="pres">
      <dgm:prSet presAssocID="{490C124A-6A40-46F0-B879-1289163868F9}" presName="childNode2" presStyleLbl="bgAcc1" presStyleIdx="1" presStyleCnt="5" custLinFactNeighborX="2552" custLinFactNeighborY="44087">
        <dgm:presLayoutVars>
          <dgm:bulletEnabled val="1"/>
        </dgm:presLayoutVars>
      </dgm:prSet>
      <dgm:spPr/>
    </dgm:pt>
    <dgm:pt modelId="{41AFAFE3-8BE2-452B-91F2-47F8D7086A66}" type="pres">
      <dgm:prSet presAssocID="{490C124A-6A40-46F0-B879-1289163868F9}" presName="childNode2tx" presStyleLbl="bgAcc1" presStyleIdx="1" presStyleCnt="5">
        <dgm:presLayoutVars>
          <dgm:bulletEnabled val="1"/>
        </dgm:presLayoutVars>
      </dgm:prSet>
      <dgm:spPr/>
    </dgm:pt>
    <dgm:pt modelId="{8E81FC4F-2D4C-442A-AC2F-204DDD1FBD7F}" type="pres">
      <dgm:prSet presAssocID="{490C124A-6A40-46F0-B879-1289163868F9}" presName="parentNode2" presStyleLbl="node1" presStyleIdx="1" presStyleCnt="5" custScaleX="143930" custScaleY="189837">
        <dgm:presLayoutVars>
          <dgm:chMax val="0"/>
          <dgm:bulletEnabled val="1"/>
        </dgm:presLayoutVars>
      </dgm:prSet>
      <dgm:spPr/>
    </dgm:pt>
    <dgm:pt modelId="{53287B1A-A91F-4806-84A0-D0D1C48B2266}" type="pres">
      <dgm:prSet presAssocID="{490C124A-6A40-46F0-B879-1289163868F9}" presName="connSite2" presStyleCnt="0"/>
      <dgm:spPr/>
    </dgm:pt>
    <dgm:pt modelId="{615ACA08-D6B3-4349-B61C-B52ADB70D05E}" type="pres">
      <dgm:prSet presAssocID="{6297F7A6-F984-4DE3-97CB-C439E1C905D6}" presName="Name18" presStyleLbl="sibTrans2D1" presStyleIdx="1" presStyleCnt="4"/>
      <dgm:spPr/>
    </dgm:pt>
    <dgm:pt modelId="{DE16181F-7A6A-4AAC-A0A6-53783960109A}" type="pres">
      <dgm:prSet presAssocID="{424EF362-7FE6-48E0-A20A-9BCF4523046A}" presName="composite1" presStyleCnt="0"/>
      <dgm:spPr/>
    </dgm:pt>
    <dgm:pt modelId="{0585ECF2-9156-47FB-B063-33E23A6CE1EA}" type="pres">
      <dgm:prSet presAssocID="{424EF362-7FE6-48E0-A20A-9BCF4523046A}" presName="dummyNode1" presStyleLbl="node1" presStyleIdx="1" presStyleCnt="5"/>
      <dgm:spPr/>
    </dgm:pt>
    <dgm:pt modelId="{279B2CA4-9F31-4D47-8214-1BA432C1CAFE}" type="pres">
      <dgm:prSet presAssocID="{424EF362-7FE6-48E0-A20A-9BCF4523046A}" presName="childNode1" presStyleLbl="bgAcc1" presStyleIdx="2" presStyleCnt="5" custLinFactNeighborY="-44087">
        <dgm:presLayoutVars>
          <dgm:bulletEnabled val="1"/>
        </dgm:presLayoutVars>
      </dgm:prSet>
      <dgm:spPr/>
    </dgm:pt>
    <dgm:pt modelId="{A454EFA4-7153-4319-BE3B-628F04545840}" type="pres">
      <dgm:prSet presAssocID="{424EF362-7FE6-48E0-A20A-9BCF4523046A}" presName="childNode1tx" presStyleLbl="bgAcc1" presStyleIdx="2" presStyleCnt="5">
        <dgm:presLayoutVars>
          <dgm:bulletEnabled val="1"/>
        </dgm:presLayoutVars>
      </dgm:prSet>
      <dgm:spPr/>
    </dgm:pt>
    <dgm:pt modelId="{18E8BF2E-2CD8-46A3-84AB-74D1158E09A1}" type="pres">
      <dgm:prSet presAssocID="{424EF362-7FE6-48E0-A20A-9BCF4523046A}" presName="parentNode1" presStyleLbl="node1" presStyleIdx="2" presStyleCnt="5" custScaleX="143930" custScaleY="189837">
        <dgm:presLayoutVars>
          <dgm:chMax val="1"/>
          <dgm:bulletEnabled val="1"/>
        </dgm:presLayoutVars>
      </dgm:prSet>
      <dgm:spPr/>
    </dgm:pt>
    <dgm:pt modelId="{850B42BE-EFDB-405F-88D2-335D3586978C}" type="pres">
      <dgm:prSet presAssocID="{424EF362-7FE6-48E0-A20A-9BCF4523046A}" presName="connSite1" presStyleCnt="0"/>
      <dgm:spPr/>
    </dgm:pt>
    <dgm:pt modelId="{E97E75F6-CA71-45CD-B7D1-775E3C7DFD3E}" type="pres">
      <dgm:prSet presAssocID="{1535BDC3-0748-43D5-A67A-5ECE6547D4D9}" presName="Name9" presStyleLbl="sibTrans2D1" presStyleIdx="2" presStyleCnt="4"/>
      <dgm:spPr/>
    </dgm:pt>
    <dgm:pt modelId="{1480A5D3-201F-4957-9915-3FC723D3E8DC}" type="pres">
      <dgm:prSet presAssocID="{80BACF48-0A82-4606-9592-2F7B2CCFAFB3}" presName="composite2" presStyleCnt="0"/>
      <dgm:spPr/>
    </dgm:pt>
    <dgm:pt modelId="{7D3AE218-F140-4C6C-BFFE-2045D515EE32}" type="pres">
      <dgm:prSet presAssocID="{80BACF48-0A82-4606-9592-2F7B2CCFAFB3}" presName="dummyNode2" presStyleLbl="node1" presStyleIdx="2" presStyleCnt="5"/>
      <dgm:spPr/>
    </dgm:pt>
    <dgm:pt modelId="{13B73EE5-F052-4F4F-B951-9DE211C1D80D}" type="pres">
      <dgm:prSet presAssocID="{80BACF48-0A82-4606-9592-2F7B2CCFAFB3}" presName="childNode2" presStyleLbl="bgAcc1" presStyleIdx="3" presStyleCnt="5" custLinFactNeighborX="8931" custLinFactNeighborY="44087">
        <dgm:presLayoutVars>
          <dgm:bulletEnabled val="1"/>
        </dgm:presLayoutVars>
      </dgm:prSet>
      <dgm:spPr/>
    </dgm:pt>
    <dgm:pt modelId="{1ABAED34-FDA4-4BFE-AB3B-F38174DE128A}" type="pres">
      <dgm:prSet presAssocID="{80BACF48-0A82-4606-9592-2F7B2CCFAFB3}" presName="childNode2tx" presStyleLbl="bgAcc1" presStyleIdx="3" presStyleCnt="5">
        <dgm:presLayoutVars>
          <dgm:bulletEnabled val="1"/>
        </dgm:presLayoutVars>
      </dgm:prSet>
      <dgm:spPr/>
    </dgm:pt>
    <dgm:pt modelId="{B543D65F-7C56-4569-BFB4-D83A1318E09D}" type="pres">
      <dgm:prSet presAssocID="{80BACF48-0A82-4606-9592-2F7B2CCFAFB3}" presName="parentNode2" presStyleLbl="node1" presStyleIdx="3" presStyleCnt="5" custScaleX="143930" custScaleY="189837">
        <dgm:presLayoutVars>
          <dgm:chMax val="0"/>
          <dgm:bulletEnabled val="1"/>
        </dgm:presLayoutVars>
      </dgm:prSet>
      <dgm:spPr/>
    </dgm:pt>
    <dgm:pt modelId="{8B916CE9-FF87-417C-8531-D5FA9FD6E2AA}" type="pres">
      <dgm:prSet presAssocID="{80BACF48-0A82-4606-9592-2F7B2CCFAFB3}" presName="connSite2" presStyleCnt="0"/>
      <dgm:spPr/>
    </dgm:pt>
    <dgm:pt modelId="{BDA4673C-13D8-48E1-AD72-541EA704018F}" type="pres">
      <dgm:prSet presAssocID="{759BA96E-42F6-473D-AD0E-1821C77BA0F4}" presName="Name18" presStyleLbl="sibTrans2D1" presStyleIdx="3" presStyleCnt="4"/>
      <dgm:spPr/>
    </dgm:pt>
    <dgm:pt modelId="{8AB1994C-7F2B-4C6C-A08F-88FBE7215C7F}" type="pres">
      <dgm:prSet presAssocID="{4D438C2B-1333-4282-9FA2-DB36D7DF9E1F}" presName="composite1" presStyleCnt="0"/>
      <dgm:spPr/>
    </dgm:pt>
    <dgm:pt modelId="{027F7B60-9F24-46C4-9E9E-7B2ABBACB039}" type="pres">
      <dgm:prSet presAssocID="{4D438C2B-1333-4282-9FA2-DB36D7DF9E1F}" presName="dummyNode1" presStyleLbl="node1" presStyleIdx="3" presStyleCnt="5"/>
      <dgm:spPr/>
    </dgm:pt>
    <dgm:pt modelId="{348C65A6-6D82-4256-B40C-6920CF44126B}" type="pres">
      <dgm:prSet presAssocID="{4D438C2B-1333-4282-9FA2-DB36D7DF9E1F}" presName="childNode1" presStyleLbl="bgAcc1" presStyleIdx="4" presStyleCnt="5" custLinFactNeighborX="-1276" custLinFactNeighborY="-45634">
        <dgm:presLayoutVars>
          <dgm:bulletEnabled val="1"/>
        </dgm:presLayoutVars>
      </dgm:prSet>
      <dgm:spPr/>
    </dgm:pt>
    <dgm:pt modelId="{EC971785-A9D4-494D-9DCA-9931E8315CDF}" type="pres">
      <dgm:prSet presAssocID="{4D438C2B-1333-4282-9FA2-DB36D7DF9E1F}" presName="childNode1tx" presStyleLbl="bgAcc1" presStyleIdx="4" presStyleCnt="5">
        <dgm:presLayoutVars>
          <dgm:bulletEnabled val="1"/>
        </dgm:presLayoutVars>
      </dgm:prSet>
      <dgm:spPr/>
    </dgm:pt>
    <dgm:pt modelId="{D2FBCF86-5E15-479A-A099-D8900349DC5E}" type="pres">
      <dgm:prSet presAssocID="{4D438C2B-1333-4282-9FA2-DB36D7DF9E1F}" presName="parentNode1" presStyleLbl="node1" presStyleIdx="4" presStyleCnt="5" custScaleX="143930" custScaleY="189837">
        <dgm:presLayoutVars>
          <dgm:chMax val="1"/>
          <dgm:bulletEnabled val="1"/>
        </dgm:presLayoutVars>
      </dgm:prSet>
      <dgm:spPr/>
    </dgm:pt>
    <dgm:pt modelId="{2C6108D5-B540-4343-83B4-B7773794914A}" type="pres">
      <dgm:prSet presAssocID="{4D438C2B-1333-4282-9FA2-DB36D7DF9E1F}" presName="connSite1" presStyleCnt="0"/>
      <dgm:spPr/>
    </dgm:pt>
  </dgm:ptLst>
  <dgm:cxnLst>
    <dgm:cxn modelId="{6AF31B09-2A6B-479F-B87C-16AB63E3BF39}" srcId="{6A404ED4-7D72-4102-94B5-74DC1C72EA15}" destId="{A9104798-070B-4395-B8EB-0AA8CBBDFA11}" srcOrd="0" destOrd="0" parTransId="{175F6085-B9A5-4286-B028-1F131BE43F7D}" sibTransId="{E9A09F00-8AAA-43ED-8C9F-E54FE0562200}"/>
    <dgm:cxn modelId="{C2BA810D-C929-4DA8-80FA-23AD3ECD3E10}" srcId="{424EF362-7FE6-48E0-A20A-9BCF4523046A}" destId="{C98DC0DF-52CC-41F5-BE73-C3BECB8764EB}" srcOrd="0" destOrd="0" parTransId="{64EE537D-1FA9-4625-8BD6-1A7364B36F65}" sibTransId="{BB188573-3E8D-458E-9A67-B66714C41738}"/>
    <dgm:cxn modelId="{0DE9470F-02DF-4050-93FA-555847DF6969}" type="presOf" srcId="{98D90A65-4270-460A-8BE3-31B813A17C0E}" destId="{279B2CA4-9F31-4D47-8214-1BA432C1CAFE}" srcOrd="0" destOrd="1" presId="urn:microsoft.com/office/officeart/2005/8/layout/hProcess4"/>
    <dgm:cxn modelId="{E124DA18-6652-407A-8727-1EA129843FC7}" type="presOf" srcId="{81F883BA-D795-4427-83DC-CF68D4FE59EA}" destId="{13B73EE5-F052-4F4F-B951-9DE211C1D80D}" srcOrd="0" destOrd="2" presId="urn:microsoft.com/office/officeart/2005/8/layout/hProcess4"/>
    <dgm:cxn modelId="{FB785C1A-2066-4AE3-B2D2-12FA940CEC36}" srcId="{6A404ED4-7D72-4102-94B5-74DC1C72EA15}" destId="{424EF362-7FE6-48E0-A20A-9BCF4523046A}" srcOrd="2" destOrd="0" parTransId="{A7BF406E-B929-485D-8A81-57502F539B94}" sibTransId="{1535BDC3-0748-43D5-A67A-5ECE6547D4D9}"/>
    <dgm:cxn modelId="{D634201D-61D5-4564-AD53-F4F97DDCA493}" type="presOf" srcId="{F3B0815F-83B4-4B98-B249-C3B5DC104A47}" destId="{9CC47CAE-C73B-4855-987D-7BC28F302AC0}" srcOrd="0" destOrd="1" presId="urn:microsoft.com/office/officeart/2005/8/layout/hProcess4"/>
    <dgm:cxn modelId="{8D193627-E199-4542-AF92-705D865E8B3C}" type="presOf" srcId="{424EF362-7FE6-48E0-A20A-9BCF4523046A}" destId="{18E8BF2E-2CD8-46A3-84AB-74D1158E09A1}" srcOrd="0" destOrd="0" presId="urn:microsoft.com/office/officeart/2005/8/layout/hProcess4"/>
    <dgm:cxn modelId="{32AD9D35-D0DD-49C7-813B-9B72309D6BB2}" srcId="{A9104798-070B-4395-B8EB-0AA8CBBDFA11}" destId="{A3AC7497-49CD-498F-89B4-B99787AE23A1}" srcOrd="2" destOrd="0" parTransId="{24460DEE-C442-4AE5-822F-F4687DB1E71F}" sibTransId="{61202F02-3299-4C4D-A6AB-851ED7DC58A3}"/>
    <dgm:cxn modelId="{5ED3343E-347F-4FAA-95F6-3B99662BD216}" type="presOf" srcId="{4D438C2B-1333-4282-9FA2-DB36D7DF9E1F}" destId="{D2FBCF86-5E15-479A-A099-D8900349DC5E}" srcOrd="0" destOrd="0" presId="urn:microsoft.com/office/officeart/2005/8/layout/hProcess4"/>
    <dgm:cxn modelId="{BAA6CE3F-D9FF-4A52-BE1D-68FA09ECA6B6}" type="presOf" srcId="{6297F7A6-F984-4DE3-97CB-C439E1C905D6}" destId="{615ACA08-D6B3-4349-B61C-B52ADB70D05E}" srcOrd="0" destOrd="0" presId="urn:microsoft.com/office/officeart/2005/8/layout/hProcess4"/>
    <dgm:cxn modelId="{77E9B75B-A20F-4AD5-B429-A80321551D48}" type="presOf" srcId="{EAE005EA-DCF9-4C79-A635-50061C169571}" destId="{13B73EE5-F052-4F4F-B951-9DE211C1D80D}" srcOrd="0" destOrd="1" presId="urn:microsoft.com/office/officeart/2005/8/layout/hProcess4"/>
    <dgm:cxn modelId="{3ABF135E-3622-4712-A076-B33464AE507B}" type="presOf" srcId="{3E913F9B-E3F5-407F-BFBA-6430B8FF8DAE}" destId="{8FCCB8AE-265D-4CEC-BCC8-2526971C7919}" srcOrd="1" destOrd="0" presId="urn:microsoft.com/office/officeart/2005/8/layout/hProcess4"/>
    <dgm:cxn modelId="{46B4675E-8FCC-43C3-890F-DF6BCA54BFAB}" srcId="{490C124A-6A40-46F0-B879-1289163868F9}" destId="{78EBC835-0A89-409D-80CF-D8738B56CEE2}" srcOrd="1" destOrd="0" parTransId="{206504B6-2D74-43D6-AF61-8EC32559C2BD}" sibTransId="{1E739BC8-AE96-41C7-B5D8-AC6559117D00}"/>
    <dgm:cxn modelId="{8566B767-4A01-461C-A23C-388DB7C87839}" srcId="{4D438C2B-1333-4282-9FA2-DB36D7DF9E1F}" destId="{184494FD-3F14-4173-8F61-B027AF5DE45A}" srcOrd="0" destOrd="0" parTransId="{B9BA6588-4CD7-47FE-B240-CF2AEB43CE55}" sibTransId="{BFA77239-247C-4926-927D-7F57585CE5AB}"/>
    <dgm:cxn modelId="{CE8D9B49-2350-4715-B835-B4B1F27EFA5D}" type="presOf" srcId="{E9A09F00-8AAA-43ED-8C9F-E54FE0562200}" destId="{F9D7875B-883D-44C1-91E3-7E746BAFE37B}" srcOrd="0" destOrd="0" presId="urn:microsoft.com/office/officeart/2005/8/layout/hProcess4"/>
    <dgm:cxn modelId="{A28DDF49-D13D-4DBF-BE44-CC23BB3A05F5}" type="presOf" srcId="{80BACF48-0A82-4606-9592-2F7B2CCFAFB3}" destId="{B543D65F-7C56-4569-BFB4-D83A1318E09D}" srcOrd="0" destOrd="0" presId="urn:microsoft.com/office/officeart/2005/8/layout/hProcess4"/>
    <dgm:cxn modelId="{0DD9886A-8468-445F-8FFF-3FFDE0EBA91C}" srcId="{4D438C2B-1333-4282-9FA2-DB36D7DF9E1F}" destId="{E37AF1FD-5AA3-41AC-A763-0406C37AA970}" srcOrd="1" destOrd="0" parTransId="{DCC65CE0-4C4B-4022-91CD-F470183CA6E1}" sibTransId="{87A83371-5894-4F67-9E75-004F92E9D6A2}"/>
    <dgm:cxn modelId="{40AE924F-4780-4E6C-934D-4C0AF6138EF2}" type="presOf" srcId="{8D5807A4-E9A9-429F-BFAA-49B0F4450325}" destId="{41AFAFE3-8BE2-452B-91F2-47F8D7086A66}" srcOrd="1" destOrd="0" presId="urn:microsoft.com/office/officeart/2005/8/layout/hProcess4"/>
    <dgm:cxn modelId="{AD397A50-90E0-46CC-BFB4-C75478968DEA}" srcId="{6A404ED4-7D72-4102-94B5-74DC1C72EA15}" destId="{4D438C2B-1333-4282-9FA2-DB36D7DF9E1F}" srcOrd="4" destOrd="0" parTransId="{9175D669-E824-416E-9A46-2A00C710D29E}" sibTransId="{5449056B-3D81-4EFF-984F-8570CDB9A865}"/>
    <dgm:cxn modelId="{8C6CC179-81D4-4BD2-AD6F-D64C3D5DE9E7}" type="presOf" srcId="{184494FD-3F14-4173-8F61-B027AF5DE45A}" destId="{348C65A6-6D82-4256-B40C-6920CF44126B}" srcOrd="0" destOrd="0" presId="urn:microsoft.com/office/officeart/2005/8/layout/hProcess4"/>
    <dgm:cxn modelId="{61BBC184-EC57-4F34-8F88-782D5EB76D2E}" type="presOf" srcId="{490C124A-6A40-46F0-B879-1289163868F9}" destId="{8E81FC4F-2D4C-442A-AC2F-204DDD1FBD7F}" srcOrd="0" destOrd="0" presId="urn:microsoft.com/office/officeart/2005/8/layout/hProcess4"/>
    <dgm:cxn modelId="{92BA4487-5BEA-4460-9476-F4BF7447ADFF}" srcId="{80BACF48-0A82-4606-9592-2F7B2CCFAFB3}" destId="{81F883BA-D795-4427-83DC-CF68D4FE59EA}" srcOrd="2" destOrd="0" parTransId="{DE824515-0958-455E-B3DB-FF13CE3A06C6}" sibTransId="{ABE5F9FD-73A5-4E77-AC13-D39FBC5DEE0B}"/>
    <dgm:cxn modelId="{CAABAB87-2A13-419B-89ED-91CE1B0DC764}" srcId="{490C124A-6A40-46F0-B879-1289163868F9}" destId="{8D5807A4-E9A9-429F-BFAA-49B0F4450325}" srcOrd="0" destOrd="0" parTransId="{582C36A0-00BF-4E09-A69F-4EA8AD63FFB5}" sibTransId="{504D9495-9D81-447E-BBCE-4762DBC3B0D1}"/>
    <dgm:cxn modelId="{70A36393-77B8-4146-879B-B666EE70D730}" type="presOf" srcId="{CE49C2AF-A96C-4665-9E02-69244D8D53E3}" destId="{1ABAED34-FDA4-4BFE-AB3B-F38174DE128A}" srcOrd="1" destOrd="0" presId="urn:microsoft.com/office/officeart/2005/8/layout/hProcess4"/>
    <dgm:cxn modelId="{5B29869A-788A-4566-9D78-F35E8B9F02F0}" type="presOf" srcId="{E37AF1FD-5AA3-41AC-A763-0406C37AA970}" destId="{348C65A6-6D82-4256-B40C-6920CF44126B}" srcOrd="0" destOrd="1" presId="urn:microsoft.com/office/officeart/2005/8/layout/hProcess4"/>
    <dgm:cxn modelId="{B830209D-3E9A-48BE-88A8-B6A8F251FC48}" type="presOf" srcId="{F3B0815F-83B4-4B98-B249-C3B5DC104A47}" destId="{8FCCB8AE-265D-4CEC-BCC8-2526971C7919}" srcOrd="1" destOrd="1" presId="urn:microsoft.com/office/officeart/2005/8/layout/hProcess4"/>
    <dgm:cxn modelId="{D0F4379D-0627-4349-905A-C73B4DF07C36}" type="presOf" srcId="{8D5807A4-E9A9-429F-BFAA-49B0F4450325}" destId="{FBD6307F-FDEA-4224-83B1-A48583E3AB47}" srcOrd="0" destOrd="0" presId="urn:microsoft.com/office/officeart/2005/8/layout/hProcess4"/>
    <dgm:cxn modelId="{C29BE9A5-421C-4102-B30C-A0B21A75579F}" type="presOf" srcId="{A3AC7497-49CD-498F-89B4-B99787AE23A1}" destId="{9CC47CAE-C73B-4855-987D-7BC28F302AC0}" srcOrd="0" destOrd="2" presId="urn:microsoft.com/office/officeart/2005/8/layout/hProcess4"/>
    <dgm:cxn modelId="{1703D8A8-A708-4401-9BDF-65BFBCCB161C}" type="presOf" srcId="{C98DC0DF-52CC-41F5-BE73-C3BECB8764EB}" destId="{279B2CA4-9F31-4D47-8214-1BA432C1CAFE}" srcOrd="0" destOrd="0" presId="urn:microsoft.com/office/officeart/2005/8/layout/hProcess4"/>
    <dgm:cxn modelId="{5CF9E2A9-005B-427F-AA7F-D21AC0A97155}" type="presOf" srcId="{78EBC835-0A89-409D-80CF-D8738B56CEE2}" destId="{FBD6307F-FDEA-4224-83B1-A48583E3AB47}" srcOrd="0" destOrd="1" presId="urn:microsoft.com/office/officeart/2005/8/layout/hProcess4"/>
    <dgm:cxn modelId="{90D6D5AD-AF45-48DF-A56D-E0F9ED0B7D73}" type="presOf" srcId="{759BA96E-42F6-473D-AD0E-1821C77BA0F4}" destId="{BDA4673C-13D8-48E1-AD72-541EA704018F}" srcOrd="0" destOrd="0" presId="urn:microsoft.com/office/officeart/2005/8/layout/hProcess4"/>
    <dgm:cxn modelId="{C01B29AF-2BFE-4ED3-AA53-133F0087DEBE}" srcId="{A9104798-070B-4395-B8EB-0AA8CBBDFA11}" destId="{3E913F9B-E3F5-407F-BFBA-6430B8FF8DAE}" srcOrd="0" destOrd="0" parTransId="{F56FCDA1-E583-4442-852A-088788438203}" sibTransId="{B4FE8CDE-8A58-4D88-A2AD-48CC249998DA}"/>
    <dgm:cxn modelId="{709B29BB-CA46-4707-B7A0-24C73643FF60}" type="presOf" srcId="{C98DC0DF-52CC-41F5-BE73-C3BECB8764EB}" destId="{A454EFA4-7153-4319-BE3B-628F04545840}" srcOrd="1" destOrd="0" presId="urn:microsoft.com/office/officeart/2005/8/layout/hProcess4"/>
    <dgm:cxn modelId="{E0E3A4C1-A6A5-49F2-802F-A2CE27721576}" type="presOf" srcId="{3E913F9B-E3F5-407F-BFBA-6430B8FF8DAE}" destId="{9CC47CAE-C73B-4855-987D-7BC28F302AC0}" srcOrd="0" destOrd="0" presId="urn:microsoft.com/office/officeart/2005/8/layout/hProcess4"/>
    <dgm:cxn modelId="{DFE0ACC9-53B2-49A0-A1BE-5E757B7BD2A6}" type="presOf" srcId="{6A404ED4-7D72-4102-94B5-74DC1C72EA15}" destId="{FB4C3031-2630-4238-8180-EBB225A32232}" srcOrd="0" destOrd="0" presId="urn:microsoft.com/office/officeart/2005/8/layout/hProcess4"/>
    <dgm:cxn modelId="{0CC2BACB-94C5-4A3E-9136-E39A04FBFE8F}" srcId="{80BACF48-0A82-4606-9592-2F7B2CCFAFB3}" destId="{EAE005EA-DCF9-4C79-A635-50061C169571}" srcOrd="1" destOrd="0" parTransId="{6E71BB52-02B6-4501-BA6D-D5F477FED2BE}" sibTransId="{538CDDA6-4DE8-4E9C-86CC-052AFCCA6B3A}"/>
    <dgm:cxn modelId="{214427CD-F203-4BE8-86F0-4751655CCC3D}" srcId="{424EF362-7FE6-48E0-A20A-9BCF4523046A}" destId="{98D90A65-4270-460A-8BE3-31B813A17C0E}" srcOrd="1" destOrd="0" parTransId="{000E0CAC-E830-4285-9B7D-CCF71879F552}" sibTransId="{57AF8C65-6686-450F-A935-212F0245DE84}"/>
    <dgm:cxn modelId="{429595CD-2991-44B5-B24D-0C926DB76B01}" type="presOf" srcId="{EAE005EA-DCF9-4C79-A635-50061C169571}" destId="{1ABAED34-FDA4-4BFE-AB3B-F38174DE128A}" srcOrd="1" destOrd="1" presId="urn:microsoft.com/office/officeart/2005/8/layout/hProcess4"/>
    <dgm:cxn modelId="{EAAD55CE-C3B2-4210-A192-C18C30A9EFED}" type="presOf" srcId="{1535BDC3-0748-43D5-A67A-5ECE6547D4D9}" destId="{E97E75F6-CA71-45CD-B7D1-775E3C7DFD3E}" srcOrd="0" destOrd="0" presId="urn:microsoft.com/office/officeart/2005/8/layout/hProcess4"/>
    <dgm:cxn modelId="{397AFDD9-1265-469E-9AFD-DD32B1181004}" type="presOf" srcId="{A3AC7497-49CD-498F-89B4-B99787AE23A1}" destId="{8FCCB8AE-265D-4CEC-BCC8-2526971C7919}" srcOrd="1" destOrd="2" presId="urn:microsoft.com/office/officeart/2005/8/layout/hProcess4"/>
    <dgm:cxn modelId="{806BE2E0-4C4F-4FBD-9FFF-0D5E9048777C}" srcId="{6A404ED4-7D72-4102-94B5-74DC1C72EA15}" destId="{490C124A-6A40-46F0-B879-1289163868F9}" srcOrd="1" destOrd="0" parTransId="{0D28FE32-DAAF-4397-9281-A74373333972}" sibTransId="{6297F7A6-F984-4DE3-97CB-C439E1C905D6}"/>
    <dgm:cxn modelId="{E3B95BE1-B648-4A08-A6D7-B2080FB4FAFB}" type="presOf" srcId="{98D90A65-4270-460A-8BE3-31B813A17C0E}" destId="{A454EFA4-7153-4319-BE3B-628F04545840}" srcOrd="1" destOrd="1" presId="urn:microsoft.com/office/officeart/2005/8/layout/hProcess4"/>
    <dgm:cxn modelId="{D1879AE7-EC63-4580-9D3B-B34C8E062745}" type="presOf" srcId="{184494FD-3F14-4173-8F61-B027AF5DE45A}" destId="{EC971785-A9D4-494D-9DCA-9931E8315CDF}" srcOrd="1" destOrd="0" presId="urn:microsoft.com/office/officeart/2005/8/layout/hProcess4"/>
    <dgm:cxn modelId="{7D18E3E7-B0F4-43EF-9B50-E2397656A63A}" type="presOf" srcId="{CE49C2AF-A96C-4665-9E02-69244D8D53E3}" destId="{13B73EE5-F052-4F4F-B951-9DE211C1D80D}" srcOrd="0" destOrd="0" presId="urn:microsoft.com/office/officeart/2005/8/layout/hProcess4"/>
    <dgm:cxn modelId="{F4D32DEA-B35E-4F02-A85B-A01A65836A5D}" srcId="{80BACF48-0A82-4606-9592-2F7B2CCFAFB3}" destId="{CE49C2AF-A96C-4665-9E02-69244D8D53E3}" srcOrd="0" destOrd="0" parTransId="{6B7569BF-3956-4B77-9712-0F8A54D5CF1E}" sibTransId="{31214857-1C11-4B00-9AC9-156F47631A89}"/>
    <dgm:cxn modelId="{316AC9EB-15B8-45C9-8CD6-033AD7BEDEC9}" type="presOf" srcId="{A9104798-070B-4395-B8EB-0AA8CBBDFA11}" destId="{AC470BBA-99D6-4166-BFAD-7953321E4089}" srcOrd="0" destOrd="0" presId="urn:microsoft.com/office/officeart/2005/8/layout/hProcess4"/>
    <dgm:cxn modelId="{283D98ED-DD2E-42D1-9800-2B8C3DABC763}" type="presOf" srcId="{78EBC835-0A89-409D-80CF-D8738B56CEE2}" destId="{41AFAFE3-8BE2-452B-91F2-47F8D7086A66}" srcOrd="1" destOrd="1" presId="urn:microsoft.com/office/officeart/2005/8/layout/hProcess4"/>
    <dgm:cxn modelId="{E7773CF3-51D8-47DC-89B0-8C2FF48FED75}" srcId="{6A404ED4-7D72-4102-94B5-74DC1C72EA15}" destId="{80BACF48-0A82-4606-9592-2F7B2CCFAFB3}" srcOrd="3" destOrd="0" parTransId="{C9FAE066-B206-49E8-97DF-9ADB7A4105A0}" sibTransId="{759BA96E-42F6-473D-AD0E-1821C77BA0F4}"/>
    <dgm:cxn modelId="{DB5B75F7-BBAA-4A8A-B95E-B88979D031E4}" type="presOf" srcId="{81F883BA-D795-4427-83DC-CF68D4FE59EA}" destId="{1ABAED34-FDA4-4BFE-AB3B-F38174DE128A}" srcOrd="1" destOrd="2" presId="urn:microsoft.com/office/officeart/2005/8/layout/hProcess4"/>
    <dgm:cxn modelId="{93B355F9-B25F-471E-8469-1C022F2A2478}" type="presOf" srcId="{E37AF1FD-5AA3-41AC-A763-0406C37AA970}" destId="{EC971785-A9D4-494D-9DCA-9931E8315CDF}" srcOrd="1" destOrd="1" presId="urn:microsoft.com/office/officeart/2005/8/layout/hProcess4"/>
    <dgm:cxn modelId="{92BBF2F9-644C-483C-B429-03FAF3A769FF}" srcId="{A9104798-070B-4395-B8EB-0AA8CBBDFA11}" destId="{F3B0815F-83B4-4B98-B249-C3B5DC104A47}" srcOrd="1" destOrd="0" parTransId="{01A31652-8E88-47F0-B82A-73FD1F5D71DA}" sibTransId="{C541899D-4713-441D-A06D-0D6B603B01D9}"/>
    <dgm:cxn modelId="{B6FA3B73-DC0D-43BC-9754-A8DF9B26B7DE}" type="presParOf" srcId="{FB4C3031-2630-4238-8180-EBB225A32232}" destId="{5B3E68F2-BBA4-48D0-B8F2-ECAA60EA0140}" srcOrd="0" destOrd="0" presId="urn:microsoft.com/office/officeart/2005/8/layout/hProcess4"/>
    <dgm:cxn modelId="{B8939D4E-0C39-4C1A-9B40-662CC8675652}" type="presParOf" srcId="{FB4C3031-2630-4238-8180-EBB225A32232}" destId="{9B60EE25-915D-4C12-8525-E2667F2CA1E5}" srcOrd="1" destOrd="0" presId="urn:microsoft.com/office/officeart/2005/8/layout/hProcess4"/>
    <dgm:cxn modelId="{426571E4-FFDA-47FA-A1E0-9875D483EFEC}" type="presParOf" srcId="{FB4C3031-2630-4238-8180-EBB225A32232}" destId="{82DF9C1F-BAD3-4CE8-A6AC-66C1C78F6F1F}" srcOrd="2" destOrd="0" presId="urn:microsoft.com/office/officeart/2005/8/layout/hProcess4"/>
    <dgm:cxn modelId="{FA0AC945-465D-4DD3-8380-A21E4C5E63E5}" type="presParOf" srcId="{82DF9C1F-BAD3-4CE8-A6AC-66C1C78F6F1F}" destId="{0C21B513-FB2E-4102-AE27-95F81D9C8852}" srcOrd="0" destOrd="0" presId="urn:microsoft.com/office/officeart/2005/8/layout/hProcess4"/>
    <dgm:cxn modelId="{733B5504-CAC7-4AF6-BBD0-62ED7E67B761}" type="presParOf" srcId="{0C21B513-FB2E-4102-AE27-95F81D9C8852}" destId="{DA88444B-A0DB-4945-BB60-7A280D95137C}" srcOrd="0" destOrd="0" presId="urn:microsoft.com/office/officeart/2005/8/layout/hProcess4"/>
    <dgm:cxn modelId="{618B5E51-F27E-41E6-9F75-1222637061AA}" type="presParOf" srcId="{0C21B513-FB2E-4102-AE27-95F81D9C8852}" destId="{9CC47CAE-C73B-4855-987D-7BC28F302AC0}" srcOrd="1" destOrd="0" presId="urn:microsoft.com/office/officeart/2005/8/layout/hProcess4"/>
    <dgm:cxn modelId="{3A66A252-0DE8-41A5-9450-D6F03D1A9F7C}" type="presParOf" srcId="{0C21B513-FB2E-4102-AE27-95F81D9C8852}" destId="{8FCCB8AE-265D-4CEC-BCC8-2526971C7919}" srcOrd="2" destOrd="0" presId="urn:microsoft.com/office/officeart/2005/8/layout/hProcess4"/>
    <dgm:cxn modelId="{A0B549F7-5115-45B7-9C34-68D26D80D2C5}" type="presParOf" srcId="{0C21B513-FB2E-4102-AE27-95F81D9C8852}" destId="{AC470BBA-99D6-4166-BFAD-7953321E4089}" srcOrd="3" destOrd="0" presId="urn:microsoft.com/office/officeart/2005/8/layout/hProcess4"/>
    <dgm:cxn modelId="{A41CB483-FEAC-459A-98E5-58EEAE09396E}" type="presParOf" srcId="{0C21B513-FB2E-4102-AE27-95F81D9C8852}" destId="{7C246B58-FB3A-4212-B319-340B3E25ACEF}" srcOrd="4" destOrd="0" presId="urn:microsoft.com/office/officeart/2005/8/layout/hProcess4"/>
    <dgm:cxn modelId="{D77E2CF3-D26C-4BC8-BC97-9730DBF559BE}" type="presParOf" srcId="{82DF9C1F-BAD3-4CE8-A6AC-66C1C78F6F1F}" destId="{F9D7875B-883D-44C1-91E3-7E746BAFE37B}" srcOrd="1" destOrd="0" presId="urn:microsoft.com/office/officeart/2005/8/layout/hProcess4"/>
    <dgm:cxn modelId="{A42926FC-9B6E-4773-860A-B367AC5A5BEF}" type="presParOf" srcId="{82DF9C1F-BAD3-4CE8-A6AC-66C1C78F6F1F}" destId="{F115859B-3E8D-49AE-9C02-BFF287549699}" srcOrd="2" destOrd="0" presId="urn:microsoft.com/office/officeart/2005/8/layout/hProcess4"/>
    <dgm:cxn modelId="{83425BB6-759B-4705-B1DC-1114485D136F}" type="presParOf" srcId="{F115859B-3E8D-49AE-9C02-BFF287549699}" destId="{F29014EE-6C67-4FE9-983A-70B8A8810580}" srcOrd="0" destOrd="0" presId="urn:microsoft.com/office/officeart/2005/8/layout/hProcess4"/>
    <dgm:cxn modelId="{74178B04-56AA-44D3-B492-6DA709127AA7}" type="presParOf" srcId="{F115859B-3E8D-49AE-9C02-BFF287549699}" destId="{FBD6307F-FDEA-4224-83B1-A48583E3AB47}" srcOrd="1" destOrd="0" presId="urn:microsoft.com/office/officeart/2005/8/layout/hProcess4"/>
    <dgm:cxn modelId="{33A15916-8465-4057-A1A4-94F50E79CD14}" type="presParOf" srcId="{F115859B-3E8D-49AE-9C02-BFF287549699}" destId="{41AFAFE3-8BE2-452B-91F2-47F8D7086A66}" srcOrd="2" destOrd="0" presId="urn:microsoft.com/office/officeart/2005/8/layout/hProcess4"/>
    <dgm:cxn modelId="{C6B6418A-D412-4081-BDB2-B179EDC9693D}" type="presParOf" srcId="{F115859B-3E8D-49AE-9C02-BFF287549699}" destId="{8E81FC4F-2D4C-442A-AC2F-204DDD1FBD7F}" srcOrd="3" destOrd="0" presId="urn:microsoft.com/office/officeart/2005/8/layout/hProcess4"/>
    <dgm:cxn modelId="{03E58430-C057-4914-8418-4C9F3D3388CB}" type="presParOf" srcId="{F115859B-3E8D-49AE-9C02-BFF287549699}" destId="{53287B1A-A91F-4806-84A0-D0D1C48B2266}" srcOrd="4" destOrd="0" presId="urn:microsoft.com/office/officeart/2005/8/layout/hProcess4"/>
    <dgm:cxn modelId="{618A63BB-CE64-4932-AC2B-5ED58A95EC17}" type="presParOf" srcId="{82DF9C1F-BAD3-4CE8-A6AC-66C1C78F6F1F}" destId="{615ACA08-D6B3-4349-B61C-B52ADB70D05E}" srcOrd="3" destOrd="0" presId="urn:microsoft.com/office/officeart/2005/8/layout/hProcess4"/>
    <dgm:cxn modelId="{32AD4987-294D-437B-9BF2-38A3CA149957}" type="presParOf" srcId="{82DF9C1F-BAD3-4CE8-A6AC-66C1C78F6F1F}" destId="{DE16181F-7A6A-4AAC-A0A6-53783960109A}" srcOrd="4" destOrd="0" presId="urn:microsoft.com/office/officeart/2005/8/layout/hProcess4"/>
    <dgm:cxn modelId="{B48DB133-B467-4583-81A8-572A7DE9C915}" type="presParOf" srcId="{DE16181F-7A6A-4AAC-A0A6-53783960109A}" destId="{0585ECF2-9156-47FB-B063-33E23A6CE1EA}" srcOrd="0" destOrd="0" presId="urn:microsoft.com/office/officeart/2005/8/layout/hProcess4"/>
    <dgm:cxn modelId="{D7628A39-F37C-4418-8CA9-A11CD498DAC5}" type="presParOf" srcId="{DE16181F-7A6A-4AAC-A0A6-53783960109A}" destId="{279B2CA4-9F31-4D47-8214-1BA432C1CAFE}" srcOrd="1" destOrd="0" presId="urn:microsoft.com/office/officeart/2005/8/layout/hProcess4"/>
    <dgm:cxn modelId="{51451034-E5EB-44A1-87D0-EAB25C80E2C0}" type="presParOf" srcId="{DE16181F-7A6A-4AAC-A0A6-53783960109A}" destId="{A454EFA4-7153-4319-BE3B-628F04545840}" srcOrd="2" destOrd="0" presId="urn:microsoft.com/office/officeart/2005/8/layout/hProcess4"/>
    <dgm:cxn modelId="{4CC4C21D-F530-4CA6-84F1-69C99CBC4683}" type="presParOf" srcId="{DE16181F-7A6A-4AAC-A0A6-53783960109A}" destId="{18E8BF2E-2CD8-46A3-84AB-74D1158E09A1}" srcOrd="3" destOrd="0" presId="urn:microsoft.com/office/officeart/2005/8/layout/hProcess4"/>
    <dgm:cxn modelId="{4CF3223D-82D3-4939-B85A-8CB4DE2BA550}" type="presParOf" srcId="{DE16181F-7A6A-4AAC-A0A6-53783960109A}" destId="{850B42BE-EFDB-405F-88D2-335D3586978C}" srcOrd="4" destOrd="0" presId="urn:microsoft.com/office/officeart/2005/8/layout/hProcess4"/>
    <dgm:cxn modelId="{3FA84F04-B058-45E7-8289-F6A04A84A7E5}" type="presParOf" srcId="{82DF9C1F-BAD3-4CE8-A6AC-66C1C78F6F1F}" destId="{E97E75F6-CA71-45CD-B7D1-775E3C7DFD3E}" srcOrd="5" destOrd="0" presId="urn:microsoft.com/office/officeart/2005/8/layout/hProcess4"/>
    <dgm:cxn modelId="{76B9BE17-8D82-4D55-884F-B098C8AA2564}" type="presParOf" srcId="{82DF9C1F-BAD3-4CE8-A6AC-66C1C78F6F1F}" destId="{1480A5D3-201F-4957-9915-3FC723D3E8DC}" srcOrd="6" destOrd="0" presId="urn:microsoft.com/office/officeart/2005/8/layout/hProcess4"/>
    <dgm:cxn modelId="{766CA4FC-1E72-49BC-9689-17413BBF063A}" type="presParOf" srcId="{1480A5D3-201F-4957-9915-3FC723D3E8DC}" destId="{7D3AE218-F140-4C6C-BFFE-2045D515EE32}" srcOrd="0" destOrd="0" presId="urn:microsoft.com/office/officeart/2005/8/layout/hProcess4"/>
    <dgm:cxn modelId="{46C066AB-B0AB-402C-BAC1-A833AF17E1CA}" type="presParOf" srcId="{1480A5D3-201F-4957-9915-3FC723D3E8DC}" destId="{13B73EE5-F052-4F4F-B951-9DE211C1D80D}" srcOrd="1" destOrd="0" presId="urn:microsoft.com/office/officeart/2005/8/layout/hProcess4"/>
    <dgm:cxn modelId="{9C86EC88-1358-4488-976F-DD44FD492C94}" type="presParOf" srcId="{1480A5D3-201F-4957-9915-3FC723D3E8DC}" destId="{1ABAED34-FDA4-4BFE-AB3B-F38174DE128A}" srcOrd="2" destOrd="0" presId="urn:microsoft.com/office/officeart/2005/8/layout/hProcess4"/>
    <dgm:cxn modelId="{3F8E4463-5118-48AA-BFE4-DBA494E1DA53}" type="presParOf" srcId="{1480A5D3-201F-4957-9915-3FC723D3E8DC}" destId="{B543D65F-7C56-4569-BFB4-D83A1318E09D}" srcOrd="3" destOrd="0" presId="urn:microsoft.com/office/officeart/2005/8/layout/hProcess4"/>
    <dgm:cxn modelId="{EE4B9583-612A-4E27-AF85-75CF0424B714}" type="presParOf" srcId="{1480A5D3-201F-4957-9915-3FC723D3E8DC}" destId="{8B916CE9-FF87-417C-8531-D5FA9FD6E2AA}" srcOrd="4" destOrd="0" presId="urn:microsoft.com/office/officeart/2005/8/layout/hProcess4"/>
    <dgm:cxn modelId="{824D6639-3584-4F71-9776-2F20F50316F6}" type="presParOf" srcId="{82DF9C1F-BAD3-4CE8-A6AC-66C1C78F6F1F}" destId="{BDA4673C-13D8-48E1-AD72-541EA704018F}" srcOrd="7" destOrd="0" presId="urn:microsoft.com/office/officeart/2005/8/layout/hProcess4"/>
    <dgm:cxn modelId="{D9C3B3DA-D22F-426B-99B6-4240E7BFA5F1}" type="presParOf" srcId="{82DF9C1F-BAD3-4CE8-A6AC-66C1C78F6F1F}" destId="{8AB1994C-7F2B-4C6C-A08F-88FBE7215C7F}" srcOrd="8" destOrd="0" presId="urn:microsoft.com/office/officeart/2005/8/layout/hProcess4"/>
    <dgm:cxn modelId="{BB30DAA7-BA13-4E6F-A23B-1A37CBDC8EDB}" type="presParOf" srcId="{8AB1994C-7F2B-4C6C-A08F-88FBE7215C7F}" destId="{027F7B60-9F24-46C4-9E9E-7B2ABBACB039}" srcOrd="0" destOrd="0" presId="urn:microsoft.com/office/officeart/2005/8/layout/hProcess4"/>
    <dgm:cxn modelId="{0F0970C7-8630-4D1F-B9A4-78C0A974A587}" type="presParOf" srcId="{8AB1994C-7F2B-4C6C-A08F-88FBE7215C7F}" destId="{348C65A6-6D82-4256-B40C-6920CF44126B}" srcOrd="1" destOrd="0" presId="urn:microsoft.com/office/officeart/2005/8/layout/hProcess4"/>
    <dgm:cxn modelId="{9D5F9E4A-FC20-46B8-960C-E12A9553E668}" type="presParOf" srcId="{8AB1994C-7F2B-4C6C-A08F-88FBE7215C7F}" destId="{EC971785-A9D4-494D-9DCA-9931E8315CDF}" srcOrd="2" destOrd="0" presId="urn:microsoft.com/office/officeart/2005/8/layout/hProcess4"/>
    <dgm:cxn modelId="{C083523A-6D58-4E5E-834B-CF2777FD60EA}" type="presParOf" srcId="{8AB1994C-7F2B-4C6C-A08F-88FBE7215C7F}" destId="{D2FBCF86-5E15-479A-A099-D8900349DC5E}" srcOrd="3" destOrd="0" presId="urn:microsoft.com/office/officeart/2005/8/layout/hProcess4"/>
    <dgm:cxn modelId="{EFBAF9AD-C054-4621-9ABD-459CDD752F98}" type="presParOf" srcId="{8AB1994C-7F2B-4C6C-A08F-88FBE7215C7F}" destId="{2C6108D5-B540-4343-83B4-B7773794914A}"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C6F7F7-E784-4719-B558-E43F8B468A43}" type="doc">
      <dgm:prSet loTypeId="urn:microsoft.com/office/officeart/2005/8/layout/StepDownProcess" loCatId="process" qsTypeId="urn:microsoft.com/office/officeart/2005/8/quickstyle/3d3" qsCatId="3D" csTypeId="urn:microsoft.com/office/officeart/2005/8/colors/colorful1" csCatId="colorful" phldr="1"/>
      <dgm:spPr/>
      <dgm:t>
        <a:bodyPr/>
        <a:lstStyle/>
        <a:p>
          <a:endParaRPr lang="en-GB"/>
        </a:p>
      </dgm:t>
    </dgm:pt>
    <dgm:pt modelId="{1C1FA5BC-3E6E-4BC8-BB4E-738B32AD6806}">
      <dgm:prSet phldrT="[Text]" custT="1"/>
      <dgm:spPr/>
      <dgm:t>
        <a:bodyPr/>
        <a:lstStyle/>
        <a:p>
          <a:r>
            <a:rPr lang="en-GB" sz="2400" dirty="0"/>
            <a:t>Governance issues</a:t>
          </a:r>
        </a:p>
      </dgm:t>
    </dgm:pt>
    <dgm:pt modelId="{D509A97D-9FBD-43E3-945D-7113CA949974}" type="parTrans" cxnId="{0BFFA434-C67E-4C3D-B98C-E1978FCD8BAE}">
      <dgm:prSet/>
      <dgm:spPr/>
      <dgm:t>
        <a:bodyPr/>
        <a:lstStyle/>
        <a:p>
          <a:endParaRPr lang="en-GB"/>
        </a:p>
      </dgm:t>
    </dgm:pt>
    <dgm:pt modelId="{1A995DEB-C35A-4F00-93CB-29707FF1CBE7}" type="sibTrans" cxnId="{0BFFA434-C67E-4C3D-B98C-E1978FCD8BAE}">
      <dgm:prSet/>
      <dgm:spPr/>
      <dgm:t>
        <a:bodyPr/>
        <a:lstStyle/>
        <a:p>
          <a:endParaRPr lang="en-GB"/>
        </a:p>
      </dgm:t>
    </dgm:pt>
    <dgm:pt modelId="{13A36810-E2F3-41E9-BBF5-2255C949AF18}">
      <dgm:prSet phldrT="[Text]" custT="1"/>
      <dgm:spPr/>
      <dgm:t>
        <a:bodyPr/>
        <a:lstStyle/>
        <a:p>
          <a:r>
            <a:rPr lang="en-GB" sz="2000" dirty="0"/>
            <a:t>Higher-level considerations</a:t>
          </a:r>
        </a:p>
      </dgm:t>
    </dgm:pt>
    <dgm:pt modelId="{E272F008-2637-43CB-861A-5390E312FF23}" type="parTrans" cxnId="{C8D42294-087F-4498-B811-396ADF5EBABD}">
      <dgm:prSet/>
      <dgm:spPr/>
      <dgm:t>
        <a:bodyPr/>
        <a:lstStyle/>
        <a:p>
          <a:endParaRPr lang="en-GB"/>
        </a:p>
      </dgm:t>
    </dgm:pt>
    <dgm:pt modelId="{175009E8-D1F1-48AA-B1AB-03BEC98C0E00}" type="sibTrans" cxnId="{C8D42294-087F-4498-B811-396ADF5EBABD}">
      <dgm:prSet/>
      <dgm:spPr/>
      <dgm:t>
        <a:bodyPr/>
        <a:lstStyle/>
        <a:p>
          <a:endParaRPr lang="en-GB"/>
        </a:p>
      </dgm:t>
    </dgm:pt>
    <dgm:pt modelId="{78A7C78F-6600-4DA6-A57D-C72A4DBD4A89}">
      <dgm:prSet phldrT="[Text]" custT="1"/>
      <dgm:spPr/>
      <dgm:t>
        <a:bodyPr/>
        <a:lstStyle/>
        <a:p>
          <a:r>
            <a:rPr lang="en-GB" sz="2400" dirty="0"/>
            <a:t>Public Outcomes</a:t>
          </a:r>
        </a:p>
      </dgm:t>
    </dgm:pt>
    <dgm:pt modelId="{46BA6A99-5BD0-4078-9AD3-D7CD4E811E4F}" type="parTrans" cxnId="{23039CF9-6E61-463F-AE2E-67A1BE763F33}">
      <dgm:prSet/>
      <dgm:spPr/>
      <dgm:t>
        <a:bodyPr/>
        <a:lstStyle/>
        <a:p>
          <a:endParaRPr lang="en-GB"/>
        </a:p>
      </dgm:t>
    </dgm:pt>
    <dgm:pt modelId="{D011DDC0-8B00-45CB-BC68-22B7C6810348}" type="sibTrans" cxnId="{23039CF9-6E61-463F-AE2E-67A1BE763F33}">
      <dgm:prSet/>
      <dgm:spPr/>
      <dgm:t>
        <a:bodyPr/>
        <a:lstStyle/>
        <a:p>
          <a:endParaRPr lang="en-GB"/>
        </a:p>
      </dgm:t>
    </dgm:pt>
    <dgm:pt modelId="{7C92C82D-5074-4AED-913D-029AED096BD5}">
      <dgm:prSet phldrT="[Text]" custT="1"/>
      <dgm:spPr/>
      <dgm:t>
        <a:bodyPr/>
        <a:lstStyle/>
        <a:p>
          <a:r>
            <a:rPr lang="en-GB" sz="2000" dirty="0"/>
            <a:t>Key challenges and implementation</a:t>
          </a:r>
        </a:p>
      </dgm:t>
    </dgm:pt>
    <dgm:pt modelId="{756F0D8D-2947-4753-9239-E1951F2D926A}" type="parTrans" cxnId="{DC27D7EB-7CE4-42F8-9EE9-DC8B65E6E102}">
      <dgm:prSet/>
      <dgm:spPr/>
      <dgm:t>
        <a:bodyPr/>
        <a:lstStyle/>
        <a:p>
          <a:endParaRPr lang="en-GB"/>
        </a:p>
      </dgm:t>
    </dgm:pt>
    <dgm:pt modelId="{C4860894-7818-4EDD-86D8-A8A48D8834E8}" type="sibTrans" cxnId="{DC27D7EB-7CE4-42F8-9EE9-DC8B65E6E102}">
      <dgm:prSet/>
      <dgm:spPr/>
      <dgm:t>
        <a:bodyPr/>
        <a:lstStyle/>
        <a:p>
          <a:endParaRPr lang="en-GB"/>
        </a:p>
      </dgm:t>
    </dgm:pt>
    <dgm:pt modelId="{40E4538F-9088-4080-844F-4AEF579E386C}">
      <dgm:prSet phldrT="[Text]" custT="1"/>
      <dgm:spPr/>
      <dgm:t>
        <a:bodyPr/>
        <a:lstStyle/>
        <a:p>
          <a:r>
            <a:rPr lang="en-GB" sz="2400" dirty="0"/>
            <a:t>Quality of life</a:t>
          </a:r>
        </a:p>
      </dgm:t>
    </dgm:pt>
    <dgm:pt modelId="{012E9733-B9EA-44F2-BC4D-7B48BD6DE641}" type="parTrans" cxnId="{634A1D6B-8974-42B0-B9E6-C0CA97FA8CC3}">
      <dgm:prSet/>
      <dgm:spPr/>
      <dgm:t>
        <a:bodyPr/>
        <a:lstStyle/>
        <a:p>
          <a:endParaRPr lang="en-GB"/>
        </a:p>
      </dgm:t>
    </dgm:pt>
    <dgm:pt modelId="{A005A054-961E-4728-BD45-4E2E0649AEC0}" type="sibTrans" cxnId="{634A1D6B-8974-42B0-B9E6-C0CA97FA8CC3}">
      <dgm:prSet/>
      <dgm:spPr/>
      <dgm:t>
        <a:bodyPr/>
        <a:lstStyle/>
        <a:p>
          <a:endParaRPr lang="en-GB"/>
        </a:p>
      </dgm:t>
    </dgm:pt>
    <dgm:pt modelId="{B718B731-B431-4A7B-BC18-083E5C1B5E44}">
      <dgm:prSet phldrT="[Text]" custT="1"/>
      <dgm:spPr/>
      <dgm:t>
        <a:bodyPr/>
        <a:lstStyle/>
        <a:p>
          <a:r>
            <a:rPr lang="en-GB" sz="2000" dirty="0"/>
            <a:t>Impact on the people</a:t>
          </a:r>
        </a:p>
      </dgm:t>
    </dgm:pt>
    <dgm:pt modelId="{17BFB243-0DF9-481D-A4B6-05A8BC86A89B}" type="parTrans" cxnId="{66B2F303-A37B-4057-8B9E-116AD861D4D9}">
      <dgm:prSet/>
      <dgm:spPr/>
      <dgm:t>
        <a:bodyPr/>
        <a:lstStyle/>
        <a:p>
          <a:endParaRPr lang="en-GB"/>
        </a:p>
      </dgm:t>
    </dgm:pt>
    <dgm:pt modelId="{2EC997F3-D930-45FF-8914-64678BDBC303}" type="sibTrans" cxnId="{66B2F303-A37B-4057-8B9E-116AD861D4D9}">
      <dgm:prSet/>
      <dgm:spPr/>
      <dgm:t>
        <a:bodyPr/>
        <a:lstStyle/>
        <a:p>
          <a:endParaRPr lang="en-GB"/>
        </a:p>
      </dgm:t>
    </dgm:pt>
    <dgm:pt modelId="{5675D81B-ED28-40E3-902A-910C9FDEA597}" type="pres">
      <dgm:prSet presAssocID="{51C6F7F7-E784-4719-B558-E43F8B468A43}" presName="rootnode" presStyleCnt="0">
        <dgm:presLayoutVars>
          <dgm:chMax/>
          <dgm:chPref/>
          <dgm:dir/>
          <dgm:animLvl val="lvl"/>
        </dgm:presLayoutVars>
      </dgm:prSet>
      <dgm:spPr/>
    </dgm:pt>
    <dgm:pt modelId="{AB65BC70-E75D-4536-B24E-447336686C05}" type="pres">
      <dgm:prSet presAssocID="{1C1FA5BC-3E6E-4BC8-BB4E-738B32AD6806}" presName="composite" presStyleCnt="0"/>
      <dgm:spPr/>
    </dgm:pt>
    <dgm:pt modelId="{354DAE50-730E-4BC4-A4A8-8995B71CFCB8}" type="pres">
      <dgm:prSet presAssocID="{1C1FA5BC-3E6E-4BC8-BB4E-738B32AD6806}" presName="bentUpArrow1" presStyleLbl="alignImgPlace1" presStyleIdx="0" presStyleCnt="2"/>
      <dgm:spPr/>
    </dgm:pt>
    <dgm:pt modelId="{A685EDC6-E065-4A93-A95A-BCF2028A5F05}" type="pres">
      <dgm:prSet presAssocID="{1C1FA5BC-3E6E-4BC8-BB4E-738B32AD6806}" presName="ParentText" presStyleLbl="node1" presStyleIdx="0" presStyleCnt="3">
        <dgm:presLayoutVars>
          <dgm:chMax val="1"/>
          <dgm:chPref val="1"/>
          <dgm:bulletEnabled val="1"/>
        </dgm:presLayoutVars>
      </dgm:prSet>
      <dgm:spPr/>
    </dgm:pt>
    <dgm:pt modelId="{5D45FC93-766D-49E8-B6C8-686D1DF354D0}" type="pres">
      <dgm:prSet presAssocID="{1C1FA5BC-3E6E-4BC8-BB4E-738B32AD6806}" presName="ChildText" presStyleLbl="revTx" presStyleIdx="0" presStyleCnt="3" custScaleX="134540" custLinFactNeighborX="37046" custLinFactNeighborY="-4643">
        <dgm:presLayoutVars>
          <dgm:chMax val="0"/>
          <dgm:chPref val="0"/>
          <dgm:bulletEnabled val="1"/>
        </dgm:presLayoutVars>
      </dgm:prSet>
      <dgm:spPr/>
    </dgm:pt>
    <dgm:pt modelId="{873E0E69-8702-4593-8E32-4F9CCB552F09}" type="pres">
      <dgm:prSet presAssocID="{1A995DEB-C35A-4F00-93CB-29707FF1CBE7}" presName="sibTrans" presStyleCnt="0"/>
      <dgm:spPr/>
    </dgm:pt>
    <dgm:pt modelId="{CE39BFB6-61FC-4358-B134-A285034A38D5}" type="pres">
      <dgm:prSet presAssocID="{78A7C78F-6600-4DA6-A57D-C72A4DBD4A89}" presName="composite" presStyleCnt="0"/>
      <dgm:spPr/>
    </dgm:pt>
    <dgm:pt modelId="{74352DB9-4F2A-43C8-B9F7-528E3007CD41}" type="pres">
      <dgm:prSet presAssocID="{78A7C78F-6600-4DA6-A57D-C72A4DBD4A89}" presName="bentUpArrow1" presStyleLbl="alignImgPlace1" presStyleIdx="1" presStyleCnt="2"/>
      <dgm:spPr/>
    </dgm:pt>
    <dgm:pt modelId="{57E54E36-3E76-4FCB-AE89-910755798C83}" type="pres">
      <dgm:prSet presAssocID="{78A7C78F-6600-4DA6-A57D-C72A4DBD4A89}" presName="ParentText" presStyleLbl="node1" presStyleIdx="1" presStyleCnt="3">
        <dgm:presLayoutVars>
          <dgm:chMax val="1"/>
          <dgm:chPref val="1"/>
          <dgm:bulletEnabled val="1"/>
        </dgm:presLayoutVars>
      </dgm:prSet>
      <dgm:spPr/>
    </dgm:pt>
    <dgm:pt modelId="{E953F3AD-AF87-4F22-B86F-06FE7A4D8C39}" type="pres">
      <dgm:prSet presAssocID="{78A7C78F-6600-4DA6-A57D-C72A4DBD4A89}" presName="ChildText" presStyleLbl="revTx" presStyleIdx="1" presStyleCnt="3" custScaleX="171832" custLinFactNeighborX="42687" custLinFactNeighborY="63">
        <dgm:presLayoutVars>
          <dgm:chMax val="0"/>
          <dgm:chPref val="0"/>
          <dgm:bulletEnabled val="1"/>
        </dgm:presLayoutVars>
      </dgm:prSet>
      <dgm:spPr/>
    </dgm:pt>
    <dgm:pt modelId="{0EF6308E-E831-4540-BBB4-43ADB90A01B6}" type="pres">
      <dgm:prSet presAssocID="{D011DDC0-8B00-45CB-BC68-22B7C6810348}" presName="sibTrans" presStyleCnt="0"/>
      <dgm:spPr/>
    </dgm:pt>
    <dgm:pt modelId="{F0E88767-7303-443E-96FB-C6B32FA1F97F}" type="pres">
      <dgm:prSet presAssocID="{40E4538F-9088-4080-844F-4AEF579E386C}" presName="composite" presStyleCnt="0"/>
      <dgm:spPr/>
    </dgm:pt>
    <dgm:pt modelId="{C2DFF490-09FB-46EB-9778-BA318C55D377}" type="pres">
      <dgm:prSet presAssocID="{40E4538F-9088-4080-844F-4AEF579E386C}" presName="ParentText" presStyleLbl="node1" presStyleIdx="2" presStyleCnt="3">
        <dgm:presLayoutVars>
          <dgm:chMax val="1"/>
          <dgm:chPref val="1"/>
          <dgm:bulletEnabled val="1"/>
        </dgm:presLayoutVars>
      </dgm:prSet>
      <dgm:spPr/>
    </dgm:pt>
    <dgm:pt modelId="{25C9E918-1C2E-4F88-910E-F2066EF4E57F}" type="pres">
      <dgm:prSet presAssocID="{40E4538F-9088-4080-844F-4AEF579E386C}" presName="FinalChildText" presStyleLbl="revTx" presStyleIdx="2" presStyleCnt="3" custScaleX="87907" custLinFactNeighborX="41894" custLinFactNeighborY="7711">
        <dgm:presLayoutVars>
          <dgm:chMax val="0"/>
          <dgm:chPref val="0"/>
          <dgm:bulletEnabled val="1"/>
        </dgm:presLayoutVars>
      </dgm:prSet>
      <dgm:spPr/>
    </dgm:pt>
  </dgm:ptLst>
  <dgm:cxnLst>
    <dgm:cxn modelId="{66B2F303-A37B-4057-8B9E-116AD861D4D9}" srcId="{40E4538F-9088-4080-844F-4AEF579E386C}" destId="{B718B731-B431-4A7B-BC18-083E5C1B5E44}" srcOrd="0" destOrd="0" parTransId="{17BFB243-0DF9-481D-A4B6-05A8BC86A89B}" sibTransId="{2EC997F3-D930-45FF-8914-64678BDBC303}"/>
    <dgm:cxn modelId="{D6C9A709-8EAF-48A5-8477-673DC784E3F5}" type="presOf" srcId="{13A36810-E2F3-41E9-BBF5-2255C949AF18}" destId="{5D45FC93-766D-49E8-B6C8-686D1DF354D0}" srcOrd="0" destOrd="0" presId="urn:microsoft.com/office/officeart/2005/8/layout/StepDownProcess"/>
    <dgm:cxn modelId="{65587328-6FBC-4679-A3F6-D1FE84D7EAD6}" type="presOf" srcId="{78A7C78F-6600-4DA6-A57D-C72A4DBD4A89}" destId="{57E54E36-3E76-4FCB-AE89-910755798C83}" srcOrd="0" destOrd="0" presId="urn:microsoft.com/office/officeart/2005/8/layout/StepDownProcess"/>
    <dgm:cxn modelId="{5212BA31-E6B3-4B1B-A033-F13637F9B176}" type="presOf" srcId="{B718B731-B431-4A7B-BC18-083E5C1B5E44}" destId="{25C9E918-1C2E-4F88-910E-F2066EF4E57F}" srcOrd="0" destOrd="0" presId="urn:microsoft.com/office/officeart/2005/8/layout/StepDownProcess"/>
    <dgm:cxn modelId="{0BFFA434-C67E-4C3D-B98C-E1978FCD8BAE}" srcId="{51C6F7F7-E784-4719-B558-E43F8B468A43}" destId="{1C1FA5BC-3E6E-4BC8-BB4E-738B32AD6806}" srcOrd="0" destOrd="0" parTransId="{D509A97D-9FBD-43E3-945D-7113CA949974}" sibTransId="{1A995DEB-C35A-4F00-93CB-29707FF1CBE7}"/>
    <dgm:cxn modelId="{634A1D6B-8974-42B0-B9E6-C0CA97FA8CC3}" srcId="{51C6F7F7-E784-4719-B558-E43F8B468A43}" destId="{40E4538F-9088-4080-844F-4AEF579E386C}" srcOrd="2" destOrd="0" parTransId="{012E9733-B9EA-44F2-BC4D-7B48BD6DE641}" sibTransId="{A005A054-961E-4728-BD45-4E2E0649AEC0}"/>
    <dgm:cxn modelId="{C42BDE84-AF9A-4864-9CEF-25255D125204}" type="presOf" srcId="{40E4538F-9088-4080-844F-4AEF579E386C}" destId="{C2DFF490-09FB-46EB-9778-BA318C55D377}" srcOrd="0" destOrd="0" presId="urn:microsoft.com/office/officeart/2005/8/layout/StepDownProcess"/>
    <dgm:cxn modelId="{89F51392-6175-48FA-B0FD-EA2B45402DDF}" type="presOf" srcId="{1C1FA5BC-3E6E-4BC8-BB4E-738B32AD6806}" destId="{A685EDC6-E065-4A93-A95A-BCF2028A5F05}" srcOrd="0" destOrd="0" presId="urn:microsoft.com/office/officeart/2005/8/layout/StepDownProcess"/>
    <dgm:cxn modelId="{C8D42294-087F-4498-B811-396ADF5EBABD}" srcId="{1C1FA5BC-3E6E-4BC8-BB4E-738B32AD6806}" destId="{13A36810-E2F3-41E9-BBF5-2255C949AF18}" srcOrd="0" destOrd="0" parTransId="{E272F008-2637-43CB-861A-5390E312FF23}" sibTransId="{175009E8-D1F1-48AA-B1AB-03BEC98C0E00}"/>
    <dgm:cxn modelId="{3DEFF99D-90B1-48A3-AEBD-72D9C5B628BA}" type="presOf" srcId="{7C92C82D-5074-4AED-913D-029AED096BD5}" destId="{E953F3AD-AF87-4F22-B86F-06FE7A4D8C39}" srcOrd="0" destOrd="0" presId="urn:microsoft.com/office/officeart/2005/8/layout/StepDownProcess"/>
    <dgm:cxn modelId="{5609ABD4-B277-48A9-8946-379B4E33C8A5}" type="presOf" srcId="{51C6F7F7-E784-4719-B558-E43F8B468A43}" destId="{5675D81B-ED28-40E3-902A-910C9FDEA597}" srcOrd="0" destOrd="0" presId="urn:microsoft.com/office/officeart/2005/8/layout/StepDownProcess"/>
    <dgm:cxn modelId="{DC27D7EB-7CE4-42F8-9EE9-DC8B65E6E102}" srcId="{78A7C78F-6600-4DA6-A57D-C72A4DBD4A89}" destId="{7C92C82D-5074-4AED-913D-029AED096BD5}" srcOrd="0" destOrd="0" parTransId="{756F0D8D-2947-4753-9239-E1951F2D926A}" sibTransId="{C4860894-7818-4EDD-86D8-A8A48D8834E8}"/>
    <dgm:cxn modelId="{23039CF9-6E61-463F-AE2E-67A1BE763F33}" srcId="{51C6F7F7-E784-4719-B558-E43F8B468A43}" destId="{78A7C78F-6600-4DA6-A57D-C72A4DBD4A89}" srcOrd="1" destOrd="0" parTransId="{46BA6A99-5BD0-4078-9AD3-D7CD4E811E4F}" sibTransId="{D011DDC0-8B00-45CB-BC68-22B7C6810348}"/>
    <dgm:cxn modelId="{3CFB524C-DAF2-4888-9E77-0BB9BD9698C8}" type="presParOf" srcId="{5675D81B-ED28-40E3-902A-910C9FDEA597}" destId="{AB65BC70-E75D-4536-B24E-447336686C05}" srcOrd="0" destOrd="0" presId="urn:microsoft.com/office/officeart/2005/8/layout/StepDownProcess"/>
    <dgm:cxn modelId="{4FF8FE2D-480E-41CD-9B39-50B82A0A63C0}" type="presParOf" srcId="{AB65BC70-E75D-4536-B24E-447336686C05}" destId="{354DAE50-730E-4BC4-A4A8-8995B71CFCB8}" srcOrd="0" destOrd="0" presId="urn:microsoft.com/office/officeart/2005/8/layout/StepDownProcess"/>
    <dgm:cxn modelId="{60118607-5C1C-4725-8DF5-2BC828B123C3}" type="presParOf" srcId="{AB65BC70-E75D-4536-B24E-447336686C05}" destId="{A685EDC6-E065-4A93-A95A-BCF2028A5F05}" srcOrd="1" destOrd="0" presId="urn:microsoft.com/office/officeart/2005/8/layout/StepDownProcess"/>
    <dgm:cxn modelId="{505A3822-4243-4E3A-B359-4F3DC7B7C8CE}" type="presParOf" srcId="{AB65BC70-E75D-4536-B24E-447336686C05}" destId="{5D45FC93-766D-49E8-B6C8-686D1DF354D0}" srcOrd="2" destOrd="0" presId="urn:microsoft.com/office/officeart/2005/8/layout/StepDownProcess"/>
    <dgm:cxn modelId="{F86EE985-E4A1-488C-BFE4-5B7CDB594BBB}" type="presParOf" srcId="{5675D81B-ED28-40E3-902A-910C9FDEA597}" destId="{873E0E69-8702-4593-8E32-4F9CCB552F09}" srcOrd="1" destOrd="0" presId="urn:microsoft.com/office/officeart/2005/8/layout/StepDownProcess"/>
    <dgm:cxn modelId="{DE114BE1-A776-4D04-A4BA-84DAAA081405}" type="presParOf" srcId="{5675D81B-ED28-40E3-902A-910C9FDEA597}" destId="{CE39BFB6-61FC-4358-B134-A285034A38D5}" srcOrd="2" destOrd="0" presId="urn:microsoft.com/office/officeart/2005/8/layout/StepDownProcess"/>
    <dgm:cxn modelId="{FBF3623C-8F45-47BF-8557-5D8C3BE3EAE7}" type="presParOf" srcId="{CE39BFB6-61FC-4358-B134-A285034A38D5}" destId="{74352DB9-4F2A-43C8-B9F7-528E3007CD41}" srcOrd="0" destOrd="0" presId="urn:microsoft.com/office/officeart/2005/8/layout/StepDownProcess"/>
    <dgm:cxn modelId="{B493AB04-DCE1-46CD-A752-EB3C0DB874CB}" type="presParOf" srcId="{CE39BFB6-61FC-4358-B134-A285034A38D5}" destId="{57E54E36-3E76-4FCB-AE89-910755798C83}" srcOrd="1" destOrd="0" presId="urn:microsoft.com/office/officeart/2005/8/layout/StepDownProcess"/>
    <dgm:cxn modelId="{4E7A11EF-4B66-4D48-998F-3E7003752BF6}" type="presParOf" srcId="{CE39BFB6-61FC-4358-B134-A285034A38D5}" destId="{E953F3AD-AF87-4F22-B86F-06FE7A4D8C39}" srcOrd="2" destOrd="0" presId="urn:microsoft.com/office/officeart/2005/8/layout/StepDownProcess"/>
    <dgm:cxn modelId="{FBBF4FD0-4179-4FB9-AC28-FAA775BB2BDB}" type="presParOf" srcId="{5675D81B-ED28-40E3-902A-910C9FDEA597}" destId="{0EF6308E-E831-4540-BBB4-43ADB90A01B6}" srcOrd="3" destOrd="0" presId="urn:microsoft.com/office/officeart/2005/8/layout/StepDownProcess"/>
    <dgm:cxn modelId="{E2BA1E90-F135-48B4-8E69-9958DB76AFA3}" type="presParOf" srcId="{5675D81B-ED28-40E3-902A-910C9FDEA597}" destId="{F0E88767-7303-443E-96FB-C6B32FA1F97F}" srcOrd="4" destOrd="0" presId="urn:microsoft.com/office/officeart/2005/8/layout/StepDownProcess"/>
    <dgm:cxn modelId="{2C3A545D-4F19-4E1D-AD01-F962EAEAB22C}" type="presParOf" srcId="{F0E88767-7303-443E-96FB-C6B32FA1F97F}" destId="{C2DFF490-09FB-46EB-9778-BA318C55D377}" srcOrd="0" destOrd="0" presId="urn:microsoft.com/office/officeart/2005/8/layout/StepDownProcess"/>
    <dgm:cxn modelId="{48411E4F-7A59-48D7-892E-8CA30EAC5648}" type="presParOf" srcId="{F0E88767-7303-443E-96FB-C6B32FA1F97F}" destId="{25C9E918-1C2E-4F88-910E-F2066EF4E57F}"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47CAE-C73B-4855-987D-7BC28F302AC0}">
      <dsp:nvSpPr>
        <dsp:cNvPr id="0" name=""/>
        <dsp:cNvSpPr/>
      </dsp:nvSpPr>
      <dsp:spPr>
        <a:xfrm>
          <a:off x="0" y="2162623"/>
          <a:ext cx="1493085" cy="12314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GB" sz="1400" kern="1200" dirty="0"/>
            <a:t>Governance</a:t>
          </a:r>
        </a:p>
        <a:p>
          <a:pPr marL="114300" lvl="1" indent="-114300" algn="l" defTabSz="622300">
            <a:lnSpc>
              <a:spcPct val="90000"/>
            </a:lnSpc>
            <a:spcBef>
              <a:spcPct val="0"/>
            </a:spcBef>
            <a:spcAft>
              <a:spcPct val="15000"/>
            </a:spcAft>
            <a:buChar char="•"/>
          </a:pPr>
          <a:r>
            <a:rPr lang="en-GB" sz="1400" kern="1200" dirty="0"/>
            <a:t>Legislation</a:t>
          </a:r>
        </a:p>
        <a:p>
          <a:pPr marL="114300" lvl="1" indent="-114300" algn="l" defTabSz="622300">
            <a:lnSpc>
              <a:spcPct val="90000"/>
            </a:lnSpc>
            <a:spcBef>
              <a:spcPct val="0"/>
            </a:spcBef>
            <a:spcAft>
              <a:spcPct val="15000"/>
            </a:spcAft>
            <a:buChar char="•"/>
          </a:pPr>
          <a:r>
            <a:rPr lang="en-GB" sz="1400" kern="1200" dirty="0"/>
            <a:t>Nudge Theory</a:t>
          </a:r>
        </a:p>
      </dsp:txBody>
      <dsp:txXfrm>
        <a:off x="28340" y="2190963"/>
        <a:ext cx="1436405" cy="910913"/>
      </dsp:txXfrm>
    </dsp:sp>
    <dsp:sp modelId="{F9D7875B-883D-44C1-91E3-7E746BAFE37B}">
      <dsp:nvSpPr>
        <dsp:cNvPr id="0" name=""/>
        <dsp:cNvSpPr/>
      </dsp:nvSpPr>
      <dsp:spPr>
        <a:xfrm>
          <a:off x="934953" y="3263258"/>
          <a:ext cx="2037069" cy="2037069"/>
        </a:xfrm>
        <a:prstGeom prst="leftCircularArrow">
          <a:avLst>
            <a:gd name="adj1" fmla="val 1964"/>
            <a:gd name="adj2" fmla="val 235078"/>
            <a:gd name="adj3" fmla="val 3130803"/>
            <a:gd name="adj4" fmla="val 10144704"/>
            <a:gd name="adj5" fmla="val 229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C470BBA-99D6-4166-BFAD-7953321E4089}">
      <dsp:nvSpPr>
        <dsp:cNvPr id="0" name=""/>
        <dsp:cNvSpPr/>
      </dsp:nvSpPr>
      <dsp:spPr>
        <a:xfrm>
          <a:off x="40844" y="3464641"/>
          <a:ext cx="1910220" cy="1001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From behave! to behaviour change</a:t>
          </a:r>
        </a:p>
      </dsp:txBody>
      <dsp:txXfrm>
        <a:off x="70189" y="3493986"/>
        <a:ext cx="1851530" cy="943228"/>
      </dsp:txXfrm>
    </dsp:sp>
    <dsp:sp modelId="{FBD6307F-FDEA-4224-83B1-A48583E3AB47}">
      <dsp:nvSpPr>
        <dsp:cNvPr id="0" name=""/>
        <dsp:cNvSpPr/>
      </dsp:nvSpPr>
      <dsp:spPr>
        <a:xfrm>
          <a:off x="2179660" y="3514111"/>
          <a:ext cx="1493085" cy="12314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GB" sz="1400" kern="1200" dirty="0"/>
            <a:t>Councils</a:t>
          </a:r>
        </a:p>
        <a:p>
          <a:pPr marL="114300" lvl="1" indent="-114300" algn="l" defTabSz="622300">
            <a:lnSpc>
              <a:spcPct val="90000"/>
            </a:lnSpc>
            <a:spcBef>
              <a:spcPct val="0"/>
            </a:spcBef>
            <a:spcAft>
              <a:spcPct val="15000"/>
            </a:spcAft>
            <a:buChar char="•"/>
          </a:pPr>
          <a:r>
            <a:rPr lang="en-GB" sz="1400" kern="1200" dirty="0"/>
            <a:t>Communities</a:t>
          </a:r>
        </a:p>
      </dsp:txBody>
      <dsp:txXfrm>
        <a:off x="2208000" y="3806340"/>
        <a:ext cx="1436405" cy="910913"/>
      </dsp:txXfrm>
    </dsp:sp>
    <dsp:sp modelId="{615ACA08-D6B3-4349-B61C-B52ADB70D05E}">
      <dsp:nvSpPr>
        <dsp:cNvPr id="0" name=""/>
        <dsp:cNvSpPr/>
      </dsp:nvSpPr>
      <dsp:spPr>
        <a:xfrm>
          <a:off x="3069964" y="1602866"/>
          <a:ext cx="2176829" cy="2176829"/>
        </a:xfrm>
        <a:prstGeom prst="circularArrow">
          <a:avLst>
            <a:gd name="adj1" fmla="val 1838"/>
            <a:gd name="adj2" fmla="val 219354"/>
            <a:gd name="adj3" fmla="val 18562306"/>
            <a:gd name="adj4" fmla="val 11532681"/>
            <a:gd name="adj5" fmla="val 21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E81FC4F-2D4C-442A-AC2F-204DDD1FBD7F}">
      <dsp:nvSpPr>
        <dsp:cNvPr id="0" name=""/>
        <dsp:cNvSpPr/>
      </dsp:nvSpPr>
      <dsp:spPr>
        <a:xfrm>
          <a:off x="2181837" y="2470228"/>
          <a:ext cx="1910220" cy="1001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Devolution?</a:t>
          </a:r>
        </a:p>
      </dsp:txBody>
      <dsp:txXfrm>
        <a:off x="2211182" y="2499573"/>
        <a:ext cx="1851530" cy="943228"/>
      </dsp:txXfrm>
    </dsp:sp>
    <dsp:sp modelId="{279B2CA4-9F31-4D47-8214-1BA432C1CAFE}">
      <dsp:nvSpPr>
        <dsp:cNvPr id="0" name=""/>
        <dsp:cNvSpPr/>
      </dsp:nvSpPr>
      <dsp:spPr>
        <a:xfrm>
          <a:off x="4282549" y="2191193"/>
          <a:ext cx="1493085" cy="12314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GB" sz="1400" kern="1200" dirty="0"/>
            <a:t>Voting patterns</a:t>
          </a:r>
        </a:p>
        <a:p>
          <a:pPr marL="114300" lvl="1" indent="-114300" algn="l" defTabSz="622300">
            <a:lnSpc>
              <a:spcPct val="90000"/>
            </a:lnSpc>
            <a:spcBef>
              <a:spcPct val="0"/>
            </a:spcBef>
            <a:spcAft>
              <a:spcPct val="15000"/>
            </a:spcAft>
            <a:buChar char="•"/>
          </a:pPr>
          <a:r>
            <a:rPr lang="en-GB" sz="1400" kern="1200" dirty="0"/>
            <a:t>Ideological shift</a:t>
          </a:r>
        </a:p>
      </dsp:txBody>
      <dsp:txXfrm>
        <a:off x="4310889" y="2219533"/>
        <a:ext cx="1436405" cy="910913"/>
      </dsp:txXfrm>
    </dsp:sp>
    <dsp:sp modelId="{E97E75F6-CA71-45CD-B7D1-775E3C7DFD3E}">
      <dsp:nvSpPr>
        <dsp:cNvPr id="0" name=""/>
        <dsp:cNvSpPr/>
      </dsp:nvSpPr>
      <dsp:spPr>
        <a:xfrm>
          <a:off x="5212528" y="3184181"/>
          <a:ext cx="2141135" cy="2141135"/>
        </a:xfrm>
        <a:prstGeom prst="leftCircularArrow">
          <a:avLst>
            <a:gd name="adj1" fmla="val 1868"/>
            <a:gd name="adj2" fmla="val 223166"/>
            <a:gd name="adj3" fmla="val 3060217"/>
            <a:gd name="adj4" fmla="val 10086030"/>
            <a:gd name="adj5" fmla="val 218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8E8BF2E-2CD8-46A3-84AB-74D1158E09A1}">
      <dsp:nvSpPr>
        <dsp:cNvPr id="0" name=""/>
        <dsp:cNvSpPr/>
      </dsp:nvSpPr>
      <dsp:spPr>
        <a:xfrm>
          <a:off x="4322829" y="3464641"/>
          <a:ext cx="1910220" cy="1001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Politics</a:t>
          </a:r>
        </a:p>
      </dsp:txBody>
      <dsp:txXfrm>
        <a:off x="4352174" y="3493986"/>
        <a:ext cx="1851530" cy="943228"/>
      </dsp:txXfrm>
    </dsp:sp>
    <dsp:sp modelId="{13B73EE5-F052-4F4F-B951-9DE211C1D80D}">
      <dsp:nvSpPr>
        <dsp:cNvPr id="0" name=""/>
        <dsp:cNvSpPr/>
      </dsp:nvSpPr>
      <dsp:spPr>
        <a:xfrm>
          <a:off x="6556890" y="3514111"/>
          <a:ext cx="1493085" cy="12314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GB" sz="1400" kern="1200" dirty="0"/>
            <a:t>Frustration</a:t>
          </a:r>
        </a:p>
        <a:p>
          <a:pPr marL="114300" lvl="1" indent="-114300" algn="l" defTabSz="622300">
            <a:lnSpc>
              <a:spcPct val="90000"/>
            </a:lnSpc>
            <a:spcBef>
              <a:spcPct val="0"/>
            </a:spcBef>
            <a:spcAft>
              <a:spcPct val="15000"/>
            </a:spcAft>
            <a:buChar char="•"/>
          </a:pPr>
          <a:r>
            <a:rPr lang="en-GB" sz="1400" kern="1200" dirty="0"/>
            <a:t>Political distance</a:t>
          </a:r>
        </a:p>
        <a:p>
          <a:pPr marL="114300" lvl="1" indent="-114300" algn="l" defTabSz="622300">
            <a:lnSpc>
              <a:spcPct val="90000"/>
            </a:lnSpc>
            <a:spcBef>
              <a:spcPct val="0"/>
            </a:spcBef>
            <a:spcAft>
              <a:spcPct val="15000"/>
            </a:spcAft>
            <a:buChar char="•"/>
          </a:pPr>
          <a:r>
            <a:rPr lang="en-GB" sz="1400" kern="1200" dirty="0"/>
            <a:t>Gran gagging</a:t>
          </a:r>
        </a:p>
      </dsp:txBody>
      <dsp:txXfrm>
        <a:off x="6585230" y="3806340"/>
        <a:ext cx="1436405" cy="910913"/>
      </dsp:txXfrm>
    </dsp:sp>
    <dsp:sp modelId="{BDA4673C-13D8-48E1-AD72-541EA704018F}">
      <dsp:nvSpPr>
        <dsp:cNvPr id="0" name=""/>
        <dsp:cNvSpPr/>
      </dsp:nvSpPr>
      <dsp:spPr>
        <a:xfrm>
          <a:off x="7354925" y="1595023"/>
          <a:ext cx="2162646" cy="2162646"/>
        </a:xfrm>
        <a:prstGeom prst="circularArrow">
          <a:avLst>
            <a:gd name="adj1" fmla="val 1850"/>
            <a:gd name="adj2" fmla="val 220853"/>
            <a:gd name="adj3" fmla="val 18515344"/>
            <a:gd name="adj4" fmla="val 11487218"/>
            <a:gd name="adj5" fmla="val 215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543D65F-7C56-4569-BFB4-D83A1318E09D}">
      <dsp:nvSpPr>
        <dsp:cNvPr id="0" name=""/>
        <dsp:cNvSpPr/>
      </dsp:nvSpPr>
      <dsp:spPr>
        <a:xfrm>
          <a:off x="6463822" y="2470228"/>
          <a:ext cx="1910220" cy="1001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Class conflict</a:t>
          </a:r>
        </a:p>
      </dsp:txBody>
      <dsp:txXfrm>
        <a:off x="6493167" y="2499573"/>
        <a:ext cx="1851530" cy="943228"/>
      </dsp:txXfrm>
    </dsp:sp>
    <dsp:sp modelId="{348C65A6-6D82-4256-B40C-6920CF44126B}">
      <dsp:nvSpPr>
        <dsp:cNvPr id="0" name=""/>
        <dsp:cNvSpPr/>
      </dsp:nvSpPr>
      <dsp:spPr>
        <a:xfrm>
          <a:off x="8545483" y="2172142"/>
          <a:ext cx="1493085" cy="12314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t" anchorCtr="0">
          <a:noAutofit/>
        </a:bodyPr>
        <a:lstStyle/>
        <a:p>
          <a:pPr marL="114300" lvl="1" indent="-114300" algn="l" defTabSz="622300">
            <a:lnSpc>
              <a:spcPct val="90000"/>
            </a:lnSpc>
            <a:spcBef>
              <a:spcPct val="0"/>
            </a:spcBef>
            <a:spcAft>
              <a:spcPct val="15000"/>
            </a:spcAft>
            <a:buChar char="•"/>
          </a:pPr>
          <a:r>
            <a:rPr lang="en-GB" sz="1400" kern="1200" dirty="0"/>
            <a:t>Radical change</a:t>
          </a:r>
        </a:p>
        <a:p>
          <a:pPr marL="114300" lvl="1" indent="-114300" algn="l" defTabSz="622300">
            <a:lnSpc>
              <a:spcPct val="90000"/>
            </a:lnSpc>
            <a:spcBef>
              <a:spcPct val="0"/>
            </a:spcBef>
            <a:spcAft>
              <a:spcPct val="15000"/>
            </a:spcAft>
            <a:buChar char="•"/>
          </a:pPr>
          <a:r>
            <a:rPr lang="en-GB" sz="1400" kern="1200" dirty="0"/>
            <a:t>Re-imagining Government</a:t>
          </a:r>
        </a:p>
      </dsp:txBody>
      <dsp:txXfrm>
        <a:off x="8573823" y="2200482"/>
        <a:ext cx="1436405" cy="910913"/>
      </dsp:txXfrm>
    </dsp:sp>
    <dsp:sp modelId="{D2FBCF86-5E15-479A-A099-D8900349DC5E}">
      <dsp:nvSpPr>
        <dsp:cNvPr id="0" name=""/>
        <dsp:cNvSpPr/>
      </dsp:nvSpPr>
      <dsp:spPr>
        <a:xfrm>
          <a:off x="8604815" y="3464641"/>
          <a:ext cx="1910220" cy="1001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The Third Rail</a:t>
          </a:r>
        </a:p>
      </dsp:txBody>
      <dsp:txXfrm>
        <a:off x="8634160" y="3493986"/>
        <a:ext cx="1851530" cy="9432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4DAE50-730E-4BC4-A4A8-8995B71CFCB8}">
      <dsp:nvSpPr>
        <dsp:cNvPr id="0" name=""/>
        <dsp:cNvSpPr/>
      </dsp:nvSpPr>
      <dsp:spPr>
        <a:xfrm rot="5400000">
          <a:off x="545910" y="1398314"/>
          <a:ext cx="1236688" cy="1407926"/>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A685EDC6-E065-4A93-A95A-BCF2028A5F05}">
      <dsp:nvSpPr>
        <dsp:cNvPr id="0" name=""/>
        <dsp:cNvSpPr/>
      </dsp:nvSpPr>
      <dsp:spPr>
        <a:xfrm>
          <a:off x="218263" y="27420"/>
          <a:ext cx="2081855" cy="1457231"/>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Governance issues</a:t>
          </a:r>
        </a:p>
      </dsp:txBody>
      <dsp:txXfrm>
        <a:off x="289412" y="98569"/>
        <a:ext cx="1939557" cy="1314933"/>
      </dsp:txXfrm>
    </dsp:sp>
    <dsp:sp modelId="{5D45FC93-766D-49E8-B6C8-686D1DF354D0}">
      <dsp:nvSpPr>
        <dsp:cNvPr id="0" name=""/>
        <dsp:cNvSpPr/>
      </dsp:nvSpPr>
      <dsp:spPr>
        <a:xfrm>
          <a:off x="2599555" y="111715"/>
          <a:ext cx="2037128" cy="1177798"/>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Higher-level considerations</a:t>
          </a:r>
        </a:p>
      </dsp:txBody>
      <dsp:txXfrm>
        <a:off x="2599555" y="111715"/>
        <a:ext cx="2037128" cy="1177798"/>
      </dsp:txXfrm>
    </dsp:sp>
    <dsp:sp modelId="{74352DB9-4F2A-43C8-B9F7-528E3007CD41}">
      <dsp:nvSpPr>
        <dsp:cNvPr id="0" name=""/>
        <dsp:cNvSpPr/>
      </dsp:nvSpPr>
      <dsp:spPr>
        <a:xfrm rot="5400000">
          <a:off x="2397506" y="3035265"/>
          <a:ext cx="1236688" cy="1407926"/>
        </a:xfrm>
        <a:prstGeom prst="bentUpArrow">
          <a:avLst>
            <a:gd name="adj1" fmla="val 32840"/>
            <a:gd name="adj2" fmla="val 25000"/>
            <a:gd name="adj3" fmla="val 35780"/>
          </a:avLst>
        </a:prstGeom>
        <a:solidFill>
          <a:schemeClr val="accent1">
            <a:tint val="50000"/>
            <a:hueOff val="-12719064"/>
            <a:satOff val="34075"/>
            <a:lumOff val="12376"/>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57E54E36-3E76-4FCB-AE89-910755798C83}">
      <dsp:nvSpPr>
        <dsp:cNvPr id="0" name=""/>
        <dsp:cNvSpPr/>
      </dsp:nvSpPr>
      <dsp:spPr>
        <a:xfrm>
          <a:off x="2069859" y="1664371"/>
          <a:ext cx="2081855" cy="1457231"/>
        </a:xfrm>
        <a:prstGeom prst="roundRect">
          <a:avLst>
            <a:gd name="adj" fmla="val 1667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Public Outcomes</a:t>
          </a:r>
        </a:p>
      </dsp:txBody>
      <dsp:txXfrm>
        <a:off x="2141008" y="1735520"/>
        <a:ext cx="1939557" cy="1314933"/>
      </dsp:txXfrm>
    </dsp:sp>
    <dsp:sp modelId="{E953F3AD-AF87-4F22-B86F-06FE7A4D8C39}">
      <dsp:nvSpPr>
        <dsp:cNvPr id="0" name=""/>
        <dsp:cNvSpPr/>
      </dsp:nvSpPr>
      <dsp:spPr>
        <a:xfrm>
          <a:off x="4254237" y="1804094"/>
          <a:ext cx="2601782" cy="1177798"/>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Key challenges and implementation</a:t>
          </a:r>
        </a:p>
      </dsp:txBody>
      <dsp:txXfrm>
        <a:off x="4254237" y="1804094"/>
        <a:ext cx="2601782" cy="1177798"/>
      </dsp:txXfrm>
    </dsp:sp>
    <dsp:sp modelId="{C2DFF490-09FB-46EB-9778-BA318C55D377}">
      <dsp:nvSpPr>
        <dsp:cNvPr id="0" name=""/>
        <dsp:cNvSpPr/>
      </dsp:nvSpPr>
      <dsp:spPr>
        <a:xfrm>
          <a:off x="3921454" y="3301323"/>
          <a:ext cx="2081855" cy="1457231"/>
        </a:xfrm>
        <a:prstGeom prst="roundRect">
          <a:avLst>
            <a:gd name="adj" fmla="val 1667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Quality of life</a:t>
          </a:r>
        </a:p>
      </dsp:txBody>
      <dsp:txXfrm>
        <a:off x="3992603" y="3372472"/>
        <a:ext cx="1939557" cy="1314933"/>
      </dsp:txXfrm>
    </dsp:sp>
    <dsp:sp modelId="{25C9E918-1C2E-4F88-910E-F2066EF4E57F}">
      <dsp:nvSpPr>
        <dsp:cNvPr id="0" name=""/>
        <dsp:cNvSpPr/>
      </dsp:nvSpPr>
      <dsp:spPr>
        <a:xfrm>
          <a:off x="6313126" y="3531123"/>
          <a:ext cx="1331037" cy="1177798"/>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Impact on the people</a:t>
          </a:r>
        </a:p>
      </dsp:txBody>
      <dsp:txXfrm>
        <a:off x="6313126" y="3531123"/>
        <a:ext cx="1331037" cy="117779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5C9D3C-A3E9-4129-B819-81BA397AB868}" type="datetimeFigureOut">
              <a:rPr lang="en-GB" smtClean="0"/>
              <a:t>01/12/2024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E55C36-EAD3-4618-B9DE-8274108BC94F}" type="slidenum">
              <a:rPr lang="en-GB" smtClean="0"/>
              <a:t>‹#›</a:t>
            </a:fld>
            <a:endParaRPr lang="en-GB"/>
          </a:p>
        </p:txBody>
      </p:sp>
    </p:spTree>
    <p:extLst>
      <p:ext uri="{BB962C8B-B14F-4D97-AF65-F5344CB8AC3E}">
        <p14:creationId xmlns:p14="http://schemas.microsoft.com/office/powerpoint/2010/main" val="812540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528562-EFE6-4DF3-A77F-E50E1D1E878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8334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FEDD2-15B8-4C84-A8F0-3A602B4CE0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2F8E0AA-6094-4C18-89C6-3B06C474F6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47DFC68-408A-470D-B50E-6AD00FA0D96B}"/>
              </a:ext>
            </a:extLst>
          </p:cNvPr>
          <p:cNvSpPr>
            <a:spLocks noGrp="1"/>
          </p:cNvSpPr>
          <p:nvPr>
            <p:ph type="dt" sz="half" idx="10"/>
          </p:nvPr>
        </p:nvSpPr>
        <p:spPr/>
        <p:txBody>
          <a:bodyPr/>
          <a:lstStyle/>
          <a:p>
            <a:fld id="{D0FF347A-37D0-471F-B0D8-B6F48C2B99C1}" type="datetime1">
              <a:rPr lang="en-GB" smtClean="0"/>
              <a:t>01/12/2024</a:t>
            </a:fld>
            <a:endParaRPr lang="en-GB"/>
          </a:p>
        </p:txBody>
      </p:sp>
      <p:sp>
        <p:nvSpPr>
          <p:cNvPr id="5" name="Footer Placeholder 4">
            <a:extLst>
              <a:ext uri="{FF2B5EF4-FFF2-40B4-BE49-F238E27FC236}">
                <a16:creationId xmlns:a16="http://schemas.microsoft.com/office/drawing/2014/main" id="{7DC1A204-C52E-44BF-96C5-F6F90B5C9C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AF12C8-CA04-419D-AF59-A3216F4D23AD}"/>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4182036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35976-9B07-498A-AE2C-A39D6927B6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26E3EB-9EC0-4CE5-9CFC-ABF2A6FF95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BDA3A7-2465-4FC5-B5C6-E5B78D3C4335}"/>
              </a:ext>
            </a:extLst>
          </p:cNvPr>
          <p:cNvSpPr>
            <a:spLocks noGrp="1"/>
          </p:cNvSpPr>
          <p:nvPr>
            <p:ph type="dt" sz="half" idx="10"/>
          </p:nvPr>
        </p:nvSpPr>
        <p:spPr/>
        <p:txBody>
          <a:bodyPr/>
          <a:lstStyle/>
          <a:p>
            <a:fld id="{1233D4A5-BD48-4DD4-BA69-69AC154FB872}" type="datetime1">
              <a:rPr lang="en-GB" smtClean="0"/>
              <a:t>01/12/2024</a:t>
            </a:fld>
            <a:endParaRPr lang="en-GB"/>
          </a:p>
        </p:txBody>
      </p:sp>
      <p:sp>
        <p:nvSpPr>
          <p:cNvPr id="5" name="Footer Placeholder 4">
            <a:extLst>
              <a:ext uri="{FF2B5EF4-FFF2-40B4-BE49-F238E27FC236}">
                <a16:creationId xmlns:a16="http://schemas.microsoft.com/office/drawing/2014/main" id="{F1E9A083-1FAD-4D5A-A066-D917A1E980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3FB22B-23B1-4EBD-B9D8-22C970D31ECA}"/>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921588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E5329-100C-46C9-9898-14A5AD4070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620DD6-1D74-4D12-AC42-17C5955003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4C000E-371C-475A-95B6-2A91A81B9CAF}"/>
              </a:ext>
            </a:extLst>
          </p:cNvPr>
          <p:cNvSpPr>
            <a:spLocks noGrp="1"/>
          </p:cNvSpPr>
          <p:nvPr>
            <p:ph type="dt" sz="half" idx="10"/>
          </p:nvPr>
        </p:nvSpPr>
        <p:spPr/>
        <p:txBody>
          <a:bodyPr/>
          <a:lstStyle/>
          <a:p>
            <a:fld id="{8A41BC89-24E1-4CC9-9F6B-40E1AD963B27}" type="datetime1">
              <a:rPr lang="en-GB" smtClean="0"/>
              <a:t>01/12/2024</a:t>
            </a:fld>
            <a:endParaRPr lang="en-GB"/>
          </a:p>
        </p:txBody>
      </p:sp>
      <p:sp>
        <p:nvSpPr>
          <p:cNvPr id="5" name="Footer Placeholder 4">
            <a:extLst>
              <a:ext uri="{FF2B5EF4-FFF2-40B4-BE49-F238E27FC236}">
                <a16:creationId xmlns:a16="http://schemas.microsoft.com/office/drawing/2014/main" id="{D0D80AE2-5CE1-4EA7-B2CD-87CD4DA7DE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8A16B5-DCD2-46E3-BDBB-FC3D416EF6B8}"/>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608999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163BA-EBE8-4C6F-A0BA-11B3ECA53C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D85724-502D-496F-86F6-04068ABDDF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DC2BDB-F5ED-4C13-B1E0-85246942DA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659541-2B6E-4DAA-B6F5-47110D4ED608}"/>
              </a:ext>
            </a:extLst>
          </p:cNvPr>
          <p:cNvSpPr>
            <a:spLocks noGrp="1"/>
          </p:cNvSpPr>
          <p:nvPr>
            <p:ph type="dt" sz="half" idx="10"/>
          </p:nvPr>
        </p:nvSpPr>
        <p:spPr/>
        <p:txBody>
          <a:bodyPr/>
          <a:lstStyle/>
          <a:p>
            <a:fld id="{4D814580-3F61-4A32-9876-9CE1A888F66B}" type="datetime1">
              <a:rPr lang="en-GB" smtClean="0"/>
              <a:t>01/12/2024</a:t>
            </a:fld>
            <a:endParaRPr lang="en-GB"/>
          </a:p>
        </p:txBody>
      </p:sp>
      <p:sp>
        <p:nvSpPr>
          <p:cNvPr id="6" name="Footer Placeholder 5">
            <a:extLst>
              <a:ext uri="{FF2B5EF4-FFF2-40B4-BE49-F238E27FC236}">
                <a16:creationId xmlns:a16="http://schemas.microsoft.com/office/drawing/2014/main" id="{44C9A9BB-514F-4678-BB02-D00741DFA5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E2DBD1-5318-4BA0-929A-F2FE51724F55}"/>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610971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E20A9-C942-4C0D-AB09-D6447CE2656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7C9BE1-DCC7-49EE-9D51-2107AA5606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475DA7-D4E9-4B61-8023-77435D6FF9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FD3BED-8BEF-46A8-AA19-9BC6E8C07D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7CB72E-FB61-46C7-AF4A-D0AECAEE5A7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E50BE2-6955-4731-9A45-2F783FFB2F27}"/>
              </a:ext>
            </a:extLst>
          </p:cNvPr>
          <p:cNvSpPr>
            <a:spLocks noGrp="1"/>
          </p:cNvSpPr>
          <p:nvPr>
            <p:ph type="dt" sz="half" idx="10"/>
          </p:nvPr>
        </p:nvSpPr>
        <p:spPr/>
        <p:txBody>
          <a:bodyPr/>
          <a:lstStyle/>
          <a:p>
            <a:fld id="{0B9C58DE-8990-4CC9-882C-6697A51D67E4}" type="datetime1">
              <a:rPr lang="en-GB" smtClean="0"/>
              <a:t>01/12/2024</a:t>
            </a:fld>
            <a:endParaRPr lang="en-GB"/>
          </a:p>
        </p:txBody>
      </p:sp>
      <p:sp>
        <p:nvSpPr>
          <p:cNvPr id="8" name="Footer Placeholder 7">
            <a:extLst>
              <a:ext uri="{FF2B5EF4-FFF2-40B4-BE49-F238E27FC236}">
                <a16:creationId xmlns:a16="http://schemas.microsoft.com/office/drawing/2014/main" id="{BB424764-6A78-4803-B00B-F60125F7354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E300B6-E245-4006-B9BD-C36BC9D8869D}"/>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620294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FF7C0-97E5-4FDD-AA24-0D784103FEA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2A37D83-08F9-41EB-91A8-DB6916E2242C}"/>
              </a:ext>
            </a:extLst>
          </p:cNvPr>
          <p:cNvSpPr>
            <a:spLocks noGrp="1"/>
          </p:cNvSpPr>
          <p:nvPr>
            <p:ph type="dt" sz="half" idx="10"/>
          </p:nvPr>
        </p:nvSpPr>
        <p:spPr/>
        <p:txBody>
          <a:bodyPr/>
          <a:lstStyle/>
          <a:p>
            <a:fld id="{D5402793-3A62-4F36-9921-6613B7B56A0B}" type="datetime1">
              <a:rPr lang="en-GB" smtClean="0"/>
              <a:t>01/12/2024</a:t>
            </a:fld>
            <a:endParaRPr lang="en-GB"/>
          </a:p>
        </p:txBody>
      </p:sp>
      <p:sp>
        <p:nvSpPr>
          <p:cNvPr id="4" name="Footer Placeholder 3">
            <a:extLst>
              <a:ext uri="{FF2B5EF4-FFF2-40B4-BE49-F238E27FC236}">
                <a16:creationId xmlns:a16="http://schemas.microsoft.com/office/drawing/2014/main" id="{E99BA4FD-C969-497B-B669-1DDF3C4D7A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23B7C91-BE4A-4CB3-908B-98F77B064AB1}"/>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17094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17B4BC-EE17-4066-B68C-218AC27FC834}"/>
              </a:ext>
            </a:extLst>
          </p:cNvPr>
          <p:cNvSpPr>
            <a:spLocks noGrp="1"/>
          </p:cNvSpPr>
          <p:nvPr>
            <p:ph type="dt" sz="half" idx="10"/>
          </p:nvPr>
        </p:nvSpPr>
        <p:spPr/>
        <p:txBody>
          <a:bodyPr/>
          <a:lstStyle/>
          <a:p>
            <a:fld id="{C12A4550-4661-4D62-ACA5-C894A503036B}" type="datetime1">
              <a:rPr lang="en-GB" smtClean="0"/>
              <a:t>01/12/2024</a:t>
            </a:fld>
            <a:endParaRPr lang="en-GB"/>
          </a:p>
        </p:txBody>
      </p:sp>
      <p:sp>
        <p:nvSpPr>
          <p:cNvPr id="3" name="Footer Placeholder 2">
            <a:extLst>
              <a:ext uri="{FF2B5EF4-FFF2-40B4-BE49-F238E27FC236}">
                <a16:creationId xmlns:a16="http://schemas.microsoft.com/office/drawing/2014/main" id="{CC375797-0BFD-4419-9D5D-8CD8CAAD89D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B2192A-6EA2-4DC2-9FB1-3AA82D9EC0A4}"/>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2622280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C4F3B-8C3C-4930-8BC8-A387D8BFAD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4F6D67-1642-4F65-8FCA-C2FFC82953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59F86A-D0E0-4AC4-A950-18C5624669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A7EB0B-A5EC-431F-A160-1F088E0139D9}"/>
              </a:ext>
            </a:extLst>
          </p:cNvPr>
          <p:cNvSpPr>
            <a:spLocks noGrp="1"/>
          </p:cNvSpPr>
          <p:nvPr>
            <p:ph type="dt" sz="half" idx="10"/>
          </p:nvPr>
        </p:nvSpPr>
        <p:spPr/>
        <p:txBody>
          <a:bodyPr/>
          <a:lstStyle/>
          <a:p>
            <a:fld id="{205AE6CF-F581-44F3-B0B4-B2AC3ECDAB71}" type="datetime1">
              <a:rPr lang="en-GB" smtClean="0"/>
              <a:t>01/12/2024</a:t>
            </a:fld>
            <a:endParaRPr lang="en-GB"/>
          </a:p>
        </p:txBody>
      </p:sp>
      <p:sp>
        <p:nvSpPr>
          <p:cNvPr id="6" name="Footer Placeholder 5">
            <a:extLst>
              <a:ext uri="{FF2B5EF4-FFF2-40B4-BE49-F238E27FC236}">
                <a16:creationId xmlns:a16="http://schemas.microsoft.com/office/drawing/2014/main" id="{21087C76-6F64-4230-BE8F-4C93AB2538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413D1E-871F-499A-9AE0-5DC3651F5A08}"/>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535410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D5D13-5D79-452F-8A6F-A0894CFC5F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9F8EF70-1CE6-489E-9131-B5429B0027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8B0926E-1109-404A-98F2-0EC379D915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70650E-FC6C-4B85-8F3D-A743FF81271E}"/>
              </a:ext>
            </a:extLst>
          </p:cNvPr>
          <p:cNvSpPr>
            <a:spLocks noGrp="1"/>
          </p:cNvSpPr>
          <p:nvPr>
            <p:ph type="dt" sz="half" idx="10"/>
          </p:nvPr>
        </p:nvSpPr>
        <p:spPr/>
        <p:txBody>
          <a:bodyPr/>
          <a:lstStyle/>
          <a:p>
            <a:fld id="{6A01549A-EFD0-4D7C-94B6-B8A61955C0E8}" type="datetime1">
              <a:rPr lang="en-GB" smtClean="0"/>
              <a:t>01/12/2024</a:t>
            </a:fld>
            <a:endParaRPr lang="en-GB"/>
          </a:p>
        </p:txBody>
      </p:sp>
      <p:sp>
        <p:nvSpPr>
          <p:cNvPr id="6" name="Footer Placeholder 5">
            <a:extLst>
              <a:ext uri="{FF2B5EF4-FFF2-40B4-BE49-F238E27FC236}">
                <a16:creationId xmlns:a16="http://schemas.microsoft.com/office/drawing/2014/main" id="{D3DEBB6A-6FFB-4600-96E2-8DFC487845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B0110C-2025-4BE2-A0FE-F47EDB47D61E}"/>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187162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285B1-10B0-4DBD-BAA1-F74F50B628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BB998F-0C76-4F79-9E10-44B5548DA3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7015ED-0F6E-4B0F-AB21-A15F98C813D1}"/>
              </a:ext>
            </a:extLst>
          </p:cNvPr>
          <p:cNvSpPr>
            <a:spLocks noGrp="1"/>
          </p:cNvSpPr>
          <p:nvPr>
            <p:ph type="dt" sz="half" idx="10"/>
          </p:nvPr>
        </p:nvSpPr>
        <p:spPr/>
        <p:txBody>
          <a:bodyPr/>
          <a:lstStyle/>
          <a:p>
            <a:fld id="{675C8F63-2D10-4584-AE4C-B4ABFCC4CFC7}" type="datetime1">
              <a:rPr lang="en-GB" smtClean="0"/>
              <a:t>01/12/2024</a:t>
            </a:fld>
            <a:endParaRPr lang="en-GB"/>
          </a:p>
        </p:txBody>
      </p:sp>
      <p:sp>
        <p:nvSpPr>
          <p:cNvPr id="5" name="Footer Placeholder 4">
            <a:extLst>
              <a:ext uri="{FF2B5EF4-FFF2-40B4-BE49-F238E27FC236}">
                <a16:creationId xmlns:a16="http://schemas.microsoft.com/office/drawing/2014/main" id="{27541AD8-1B20-4354-B09D-8F8C4DCC1F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482ECF-38FE-499C-9F71-F27A56D819C1}"/>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2940757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92DDAAE-7EE8-4855-B74A-7D213FD7C1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A473C8-A78B-4251-81F1-1F7FC2E90F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ABB23C-4FD9-4526-ACDC-91579C3BD66E}"/>
              </a:ext>
            </a:extLst>
          </p:cNvPr>
          <p:cNvSpPr>
            <a:spLocks noGrp="1"/>
          </p:cNvSpPr>
          <p:nvPr>
            <p:ph type="dt" sz="half" idx="10"/>
          </p:nvPr>
        </p:nvSpPr>
        <p:spPr/>
        <p:txBody>
          <a:bodyPr/>
          <a:lstStyle/>
          <a:p>
            <a:fld id="{DDDA7DF2-03FE-48A2-B40C-E04A4F4A7EEA}" type="datetime1">
              <a:rPr lang="en-GB" smtClean="0"/>
              <a:t>01/12/2024</a:t>
            </a:fld>
            <a:endParaRPr lang="en-GB"/>
          </a:p>
        </p:txBody>
      </p:sp>
      <p:sp>
        <p:nvSpPr>
          <p:cNvPr id="5" name="Footer Placeholder 4">
            <a:extLst>
              <a:ext uri="{FF2B5EF4-FFF2-40B4-BE49-F238E27FC236}">
                <a16:creationId xmlns:a16="http://schemas.microsoft.com/office/drawing/2014/main" id="{1B8ABF31-E96A-478E-B202-3E73588056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9458D1-20D5-4201-9240-FEDF5AA430A9}"/>
              </a:ext>
            </a:extLst>
          </p:cNvPr>
          <p:cNvSpPr>
            <a:spLocks noGrp="1"/>
          </p:cNvSpPr>
          <p:nvPr>
            <p:ph type="sldNum" sz="quarter" idx="12"/>
          </p:nvPr>
        </p:nvSpPr>
        <p:spPr/>
        <p:txBody>
          <a:bodyPr/>
          <a:lstStyle/>
          <a:p>
            <a:fld id="{ECEF3AEB-938C-47C6-B146-9A4D32834ACE}" type="slidenum">
              <a:rPr lang="en-GB" smtClean="0"/>
              <a:t>‹#›</a:t>
            </a:fld>
            <a:endParaRPr lang="en-GB"/>
          </a:p>
        </p:txBody>
      </p:sp>
    </p:spTree>
    <p:extLst>
      <p:ext uri="{BB962C8B-B14F-4D97-AF65-F5344CB8AC3E}">
        <p14:creationId xmlns:p14="http://schemas.microsoft.com/office/powerpoint/2010/main" val="3008969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A98DC6A-5A16-47D9-83A9-B2C38A2AB6A8}" type="datetime1">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13976787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A63309-F98D-42B0-9DE4-F9628E4DBE6D}" type="datetime1">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26263811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C7C74F-A68E-4895-AC3F-0A57FD5D9871}" type="datetime1">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16415754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905989-E0ED-4EB8-9F9C-9E360705C6F0}" type="datetime1">
              <a:rPr lang="en-GB" smtClean="0"/>
              <a:t>01/12/2024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9137536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B8925A8-99A6-4519-AE13-EA349F2C9140}" type="datetime1">
              <a:rPr lang="en-GB" smtClean="0"/>
              <a:t>01/12/2024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37309007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CF970B5-BA64-46B3-BCD0-2CACB804ACA1}" type="datetime1">
              <a:rPr lang="en-GB" smtClean="0"/>
              <a:t>01/12/2024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31663102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68E822-6114-4054-A21F-6E1DAF1FAC28}" type="datetime1">
              <a:rPr lang="en-GB" smtClean="0"/>
              <a:t>01/12/2024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38015155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3FCAB3-93EF-436C-8174-FF14ED8D3086}" type="datetime1">
              <a:rPr lang="en-GB" smtClean="0"/>
              <a:t>01/12/2024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32214992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40B88B-E86B-4130-B52F-B7BE7491431E}" type="datetime1">
              <a:rPr lang="en-GB" smtClean="0"/>
              <a:t>01/12/2024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2791153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10C0F0C-1E5E-4F0C-BB93-BC67BE667637}" type="datetime1">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2184147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DAB912-566B-475C-912F-6FE748927C16}" type="datetime1">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F68B06-01CF-4820-805E-333982771601}" type="slidenum">
              <a:rPr lang="en-GB" smtClean="0"/>
              <a:t>‹#›</a:t>
            </a:fld>
            <a:endParaRPr lang="en-GB"/>
          </a:p>
        </p:txBody>
      </p:sp>
    </p:spTree>
    <p:extLst>
      <p:ext uri="{BB962C8B-B14F-4D97-AF65-F5344CB8AC3E}">
        <p14:creationId xmlns:p14="http://schemas.microsoft.com/office/powerpoint/2010/main" val="118047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F2A5D07-6DD8-45AF-818C-B4169011F849}" type="datetime1">
              <a:rPr lang="en-GB" smtClean="0"/>
              <a:t>01/12/2024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854429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4455ED7-57FF-4B32-B34D-733E0F58800D}" type="datetime1">
              <a:rPr lang="en-GB" smtClean="0"/>
              <a:t>01/12/2024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050120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5C71D6-4D08-4392-B898-81472B28122D}" type="datetime1">
              <a:rPr lang="en-GB" smtClean="0"/>
              <a:t>01/12/2024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76545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7D76F3C-113C-40F8-9AA9-7616718F41FA}" type="datetime1">
              <a:rPr lang="en-GB" smtClean="0"/>
              <a:t>01/12/2024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554648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EBD70E-33DC-429C-AC32-BF1F4FD295C7}" type="datetime1">
              <a:rPr lang="en-GB" smtClean="0"/>
              <a:t>01/12/2024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5715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CA6163-F32C-4EA4-A908-EC024435B064}" type="datetime1">
              <a:rPr lang="en-GB" smtClean="0"/>
              <a:t>01/12/2024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61970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EE84E6-1598-4042-A30E-B44E9FB18181}" type="datetime1">
              <a:rPr lang="en-GB" smtClean="0"/>
              <a:t>01/12/2024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573619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DE4C55C-6EA9-45D4-B5CD-AA536055738C}" type="datetime1">
              <a:rPr lang="en-GB" smtClean="0"/>
              <a:t>01/12/2024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370247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197569-07B1-43A6-A1F5-A74BDAE4B1C6}" type="datetime1">
              <a:rPr lang="en-GB" smtClean="0"/>
              <a:t>01/12/2024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745705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B276426-0575-4135-8A7D-26CCE44A3900}" type="datetime1">
              <a:rPr lang="en-GB" smtClean="0"/>
              <a:t>01/12/2024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882791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FADF71-4BB1-4488-91A3-658B2BF053B3}" type="datetime1">
              <a:rPr lang="en-GB" smtClean="0"/>
              <a:t>01/12/2024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282979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14BFDEE-1C85-4EF5-8266-E94F949E60E3}" type="datetimeFigureOut">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290003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4BFDEE-1C85-4EF5-8266-E94F949E60E3}" type="datetimeFigureOut">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16843932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4BFDEE-1C85-4EF5-8266-E94F949E60E3}" type="datetimeFigureOut">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41940086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14BFDEE-1C85-4EF5-8266-E94F949E60E3}" type="datetimeFigureOut">
              <a:rPr lang="en-GB" smtClean="0"/>
              <a:t>01/12/2024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22412870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14BFDEE-1C85-4EF5-8266-E94F949E60E3}" type="datetimeFigureOut">
              <a:rPr lang="en-GB" smtClean="0"/>
              <a:t>01/12/2024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95529070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14BFDEE-1C85-4EF5-8266-E94F949E60E3}" type="datetimeFigureOut">
              <a:rPr lang="en-GB" smtClean="0"/>
              <a:t>01/12/2024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354988607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4BFDEE-1C85-4EF5-8266-E94F949E60E3}" type="datetimeFigureOut">
              <a:rPr lang="en-GB" smtClean="0"/>
              <a:t>01/12/2024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15486560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14BFDEE-1C85-4EF5-8266-E94F949E60E3}" type="datetimeFigureOut">
              <a:rPr lang="en-GB" smtClean="0"/>
              <a:t>01/12/2024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21167595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14BFDEE-1C85-4EF5-8266-E94F949E60E3}" type="datetimeFigureOut">
              <a:rPr lang="en-GB" smtClean="0"/>
              <a:t>01/12/2024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25819468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4BFDEE-1C85-4EF5-8266-E94F949E60E3}" type="datetimeFigureOut">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100950763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4BFDEE-1C85-4EF5-8266-E94F949E60E3}" type="datetimeFigureOut">
              <a:rPr lang="en-GB" smtClean="0"/>
              <a:t>01/12/2024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52F17-9D9F-4D85-8B40-F92AA684F761}" type="slidenum">
              <a:rPr lang="en-GB" smtClean="0"/>
              <a:t>‹#›</a:t>
            </a:fld>
            <a:endParaRPr lang="en-GB"/>
          </a:p>
        </p:txBody>
      </p:sp>
    </p:spTree>
    <p:extLst>
      <p:ext uri="{BB962C8B-B14F-4D97-AF65-F5344CB8AC3E}">
        <p14:creationId xmlns:p14="http://schemas.microsoft.com/office/powerpoint/2010/main" val="181600726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52BFC-052D-4B03-B449-BA1B667A29B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65160FD-C0F0-4AEB-AF5C-4BDFE8FA56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A3CDBE-D2D4-4E86-9A5D-C0E442F028E3}"/>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5" name="Footer Placeholder 4">
            <a:extLst>
              <a:ext uri="{FF2B5EF4-FFF2-40B4-BE49-F238E27FC236}">
                <a16:creationId xmlns:a16="http://schemas.microsoft.com/office/drawing/2014/main" id="{E1C5A5A9-B457-4DAC-8653-68A421DAAC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2AE809-8219-440C-80EE-21DCE4EF83C7}"/>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410211093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4B077-8003-4A12-9607-57AEB28431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8A2B79-DC38-4454-A530-3469B47908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C8DA3C-FF3B-48A7-88AC-07202E71E88E}"/>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5" name="Footer Placeholder 4">
            <a:extLst>
              <a:ext uri="{FF2B5EF4-FFF2-40B4-BE49-F238E27FC236}">
                <a16:creationId xmlns:a16="http://schemas.microsoft.com/office/drawing/2014/main" id="{01A3BA31-BB2F-45FA-A629-0D3F919014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2AC95A-3A6E-4045-8AF2-1EC3FB0E0139}"/>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189576882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B69F6-3D67-4B32-834E-5B0EC8C216D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BF805B3-8EF9-487B-8353-78A0306EA2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593B4BC-8C63-4E8D-9FA5-9D4DD4748C2D}"/>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5" name="Footer Placeholder 4">
            <a:extLst>
              <a:ext uri="{FF2B5EF4-FFF2-40B4-BE49-F238E27FC236}">
                <a16:creationId xmlns:a16="http://schemas.microsoft.com/office/drawing/2014/main" id="{C27D7CA0-9AB5-4085-B9E7-55E7393106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EC1975-8322-44DD-8718-290348AD7DEC}"/>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33998705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E0725-25D0-404A-82A9-29BCA8AABA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758E91-5FCB-470A-ACAA-CB9AAE732CC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AB3280-1F8C-4A39-84A6-56D903FFE84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C306CA-18FF-4957-AA95-C11491297CCD}"/>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6" name="Footer Placeholder 5">
            <a:extLst>
              <a:ext uri="{FF2B5EF4-FFF2-40B4-BE49-F238E27FC236}">
                <a16:creationId xmlns:a16="http://schemas.microsoft.com/office/drawing/2014/main" id="{D1F65343-78B8-4B75-9B13-9BBC253E97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ABD0D9-FAC0-42B9-B081-64BE396F00E2}"/>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32494183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8BB9D-CAFD-4488-855D-3C5D8E5D50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0CD784-76CF-44F3-915D-A9A926EDFE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6CB6003-D728-49D8-BD96-6C4A324C99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DB4D41F-9BA5-4E7D-972B-B42D84A2CE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2C48603-818B-4C99-BB55-BC9CF4258A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3765244-8BAB-4831-A542-5CF93993DE40}"/>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8" name="Footer Placeholder 7">
            <a:extLst>
              <a:ext uri="{FF2B5EF4-FFF2-40B4-BE49-F238E27FC236}">
                <a16:creationId xmlns:a16="http://schemas.microsoft.com/office/drawing/2014/main" id="{529C29BE-F9BC-4E67-87FC-7BF2CB8A66F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0AF9294-22E1-439E-AF10-A8DCDF852172}"/>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111087166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11373-71D8-492A-9611-7015778CD02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2D5A718-F201-40EB-B862-047573FF2F0B}"/>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4" name="Footer Placeholder 3">
            <a:extLst>
              <a:ext uri="{FF2B5EF4-FFF2-40B4-BE49-F238E27FC236}">
                <a16:creationId xmlns:a16="http://schemas.microsoft.com/office/drawing/2014/main" id="{6975C69E-71EA-4239-9027-86F0CA41432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86BE19-2AE6-44B6-B834-0B994ACBBAB5}"/>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22223681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A5A7B6-28CC-41DD-A2BD-639542094D4B}"/>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3" name="Footer Placeholder 2">
            <a:extLst>
              <a:ext uri="{FF2B5EF4-FFF2-40B4-BE49-F238E27FC236}">
                <a16:creationId xmlns:a16="http://schemas.microsoft.com/office/drawing/2014/main" id="{5AF0F5DB-FEC7-46AF-8E80-5E7199B918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EEACE65-589B-48F7-A66F-464737A1940A}"/>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12861678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AF1B0-37C7-41CB-9D21-CCDEF4E6AF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646FFB0-15BE-40AC-9D44-A1F55BFF0F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12A333-7E1E-4C4D-BED9-EE65679A81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BF9EB0-E8FA-4B25-BD75-5CF371A29206}"/>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6" name="Footer Placeholder 5">
            <a:extLst>
              <a:ext uri="{FF2B5EF4-FFF2-40B4-BE49-F238E27FC236}">
                <a16:creationId xmlns:a16="http://schemas.microsoft.com/office/drawing/2014/main" id="{C3311FBD-21BF-4873-8CDA-E6CEB61EB9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D56273-8305-47E5-BEB9-6768E893D730}"/>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397323536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AD245-8BF3-4B31-B99F-42FD2C2C08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01D8F2-E720-4606-BC1E-E2175D54B0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BC49A50-0DB8-4900-8BCD-A59C8906E9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C75D38-2B43-46EB-9A15-3D5621A4B8C8}"/>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6" name="Footer Placeholder 5">
            <a:extLst>
              <a:ext uri="{FF2B5EF4-FFF2-40B4-BE49-F238E27FC236}">
                <a16:creationId xmlns:a16="http://schemas.microsoft.com/office/drawing/2014/main" id="{E2CC7F40-C597-4E48-B563-F498C12232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38F564-00EE-413C-A39E-3459CEA3F68E}"/>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32713620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BB311-67C9-4D0C-96DD-EB5DECE8816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547107-5726-464B-BBDD-D5A4F90E7FA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F3EA25-A5A4-46F0-8C42-C07A04547A2E}"/>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5" name="Footer Placeholder 4">
            <a:extLst>
              <a:ext uri="{FF2B5EF4-FFF2-40B4-BE49-F238E27FC236}">
                <a16:creationId xmlns:a16="http://schemas.microsoft.com/office/drawing/2014/main" id="{2ACB97D0-9F81-4443-B89A-8C81C488AA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EFEC1D-FD9B-4EC2-9207-E4EA3E6A8FD8}"/>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29280237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DFE34D-F9BA-4018-B6B4-CC25215F0CA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0CE6C5-055F-4C07-86A2-699BD57F603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C32329-B815-49B6-BCD5-00CFB077C0AC}"/>
              </a:ext>
            </a:extLst>
          </p:cNvPr>
          <p:cNvSpPr>
            <a:spLocks noGrp="1"/>
          </p:cNvSpPr>
          <p:nvPr>
            <p:ph type="dt" sz="half" idx="10"/>
          </p:nvPr>
        </p:nvSpPr>
        <p:spPr/>
        <p:txBody>
          <a:bodyPr/>
          <a:lstStyle/>
          <a:p>
            <a:fld id="{583D8D86-09AD-484C-96AF-567A594B3D44}" type="datetimeFigureOut">
              <a:rPr lang="en-GB" smtClean="0"/>
              <a:t>01/12/2024</a:t>
            </a:fld>
            <a:endParaRPr lang="en-GB"/>
          </a:p>
        </p:txBody>
      </p:sp>
      <p:sp>
        <p:nvSpPr>
          <p:cNvPr id="5" name="Footer Placeholder 4">
            <a:extLst>
              <a:ext uri="{FF2B5EF4-FFF2-40B4-BE49-F238E27FC236}">
                <a16:creationId xmlns:a16="http://schemas.microsoft.com/office/drawing/2014/main" id="{D4F7C3CA-9319-4B8D-B9FE-2F58BE0A27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2F037-44B5-4359-B5A0-E8D5A3AC75AB}"/>
              </a:ext>
            </a:extLst>
          </p:cNvPr>
          <p:cNvSpPr>
            <a:spLocks noGrp="1"/>
          </p:cNvSpPr>
          <p:nvPr>
            <p:ph type="sldNum" sz="quarter" idx="12"/>
          </p:nvPr>
        </p:nvSpPr>
        <p:spPr/>
        <p:txBody>
          <a:bodyPr/>
          <a:lstStyle/>
          <a:p>
            <a:fld id="{9DE5E01F-C641-4E35-8A4B-2424484DD9D4}" type="slidenum">
              <a:rPr lang="en-GB" smtClean="0"/>
              <a:t>‹#›</a:t>
            </a:fld>
            <a:endParaRPr lang="en-GB"/>
          </a:p>
        </p:txBody>
      </p:sp>
    </p:spTree>
    <p:extLst>
      <p:ext uri="{BB962C8B-B14F-4D97-AF65-F5344CB8AC3E}">
        <p14:creationId xmlns:p14="http://schemas.microsoft.com/office/powerpoint/2010/main" val="3315037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424087-CF40-4EB8-B9C5-126249E587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947AED-3488-48F8-89E4-5DC2413832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3C9294-49B1-44CD-B61B-75937D8B7A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EE435A-F91C-4834-9844-156F5C64276C}" type="datetime1">
              <a:rPr lang="en-GB" smtClean="0"/>
              <a:t>01/12/2024</a:t>
            </a:fld>
            <a:endParaRPr lang="en-GB"/>
          </a:p>
        </p:txBody>
      </p:sp>
      <p:sp>
        <p:nvSpPr>
          <p:cNvPr id="5" name="Footer Placeholder 4">
            <a:extLst>
              <a:ext uri="{FF2B5EF4-FFF2-40B4-BE49-F238E27FC236}">
                <a16:creationId xmlns:a16="http://schemas.microsoft.com/office/drawing/2014/main" id="{EA72C448-78E8-4FEA-A6A0-AB6FEDAA5F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C60BB33-1461-49DB-9B19-32C4FD1A84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EF3AEB-938C-47C6-B146-9A4D32834ACE}" type="slidenum">
              <a:rPr lang="en-GB" smtClean="0"/>
              <a:t>‹#›</a:t>
            </a:fld>
            <a:endParaRPr lang="en-GB"/>
          </a:p>
        </p:txBody>
      </p:sp>
    </p:spTree>
    <p:extLst>
      <p:ext uri="{BB962C8B-B14F-4D97-AF65-F5344CB8AC3E}">
        <p14:creationId xmlns:p14="http://schemas.microsoft.com/office/powerpoint/2010/main" val="955328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B1F4C6-2C85-4013-832B-FC41BAB53C99}" type="datetime1">
              <a:rPr lang="en-GB" smtClean="0"/>
              <a:t>01/12/2024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F68B06-01CF-4820-805E-333982771601}" type="slidenum">
              <a:rPr lang="en-GB" smtClean="0"/>
              <a:t>‹#›</a:t>
            </a:fld>
            <a:endParaRPr lang="en-GB"/>
          </a:p>
        </p:txBody>
      </p:sp>
    </p:spTree>
    <p:extLst>
      <p:ext uri="{BB962C8B-B14F-4D97-AF65-F5344CB8AC3E}">
        <p14:creationId xmlns:p14="http://schemas.microsoft.com/office/powerpoint/2010/main" val="1493146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323578-4770-4ABB-8DD8-8005CC0BBEC7}" type="datetime1">
              <a:rPr lang="en-GB" smtClean="0"/>
              <a:t>01/12/2024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95980803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4BFDEE-1C85-4EF5-8266-E94F949E60E3}" type="datetimeFigureOut">
              <a:rPr lang="en-GB" smtClean="0"/>
              <a:t>01/12/2024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752F17-9D9F-4D85-8B40-F92AA684F761}" type="slidenum">
              <a:rPr lang="en-GB" smtClean="0"/>
              <a:t>‹#›</a:t>
            </a:fld>
            <a:endParaRPr lang="en-GB"/>
          </a:p>
        </p:txBody>
      </p:sp>
    </p:spTree>
    <p:extLst>
      <p:ext uri="{BB962C8B-B14F-4D97-AF65-F5344CB8AC3E}">
        <p14:creationId xmlns:p14="http://schemas.microsoft.com/office/powerpoint/2010/main" val="148570906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8B8419-5B6C-43A0-907D-FC8BEF4083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32382E4-3637-40AE-8979-624890EBEB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CF2907-CE33-4273-9DA1-139EEED6FF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3D8D86-09AD-484C-96AF-567A594B3D44}" type="datetimeFigureOut">
              <a:rPr lang="en-GB" smtClean="0"/>
              <a:t>01/12/2024</a:t>
            </a:fld>
            <a:endParaRPr lang="en-GB"/>
          </a:p>
        </p:txBody>
      </p:sp>
      <p:sp>
        <p:nvSpPr>
          <p:cNvPr id="5" name="Footer Placeholder 4">
            <a:extLst>
              <a:ext uri="{FF2B5EF4-FFF2-40B4-BE49-F238E27FC236}">
                <a16:creationId xmlns:a16="http://schemas.microsoft.com/office/drawing/2014/main" id="{0CB8FEFC-F326-4BCD-A169-5C0E8EBF01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59FD1E4-C4EE-4ABB-8F9F-A21B8D1F9F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E5E01F-C641-4E35-8A4B-2424484DD9D4}" type="slidenum">
              <a:rPr lang="en-GB" smtClean="0"/>
              <a:t>‹#›</a:t>
            </a:fld>
            <a:endParaRPr lang="en-GB"/>
          </a:p>
        </p:txBody>
      </p:sp>
    </p:spTree>
    <p:extLst>
      <p:ext uri="{BB962C8B-B14F-4D97-AF65-F5344CB8AC3E}">
        <p14:creationId xmlns:p14="http://schemas.microsoft.com/office/powerpoint/2010/main" val="193989901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iep.utm.edu/aristotl/" TargetMode="External"/><Relationship Id="rId7" Type="http://schemas.openxmlformats.org/officeDocument/2006/relationships/image" Target="../media/image9.png"/><Relationship Id="rId2" Type="http://schemas.openxmlformats.org/officeDocument/2006/relationships/hyperlink" Target="https://iep.utm.edu/socrates/"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iep.utm.edu/plato/"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video" Target="https://www.youtube.com/embed/3BrCvZmSnKA?feature=oembed" TargetMode="Externa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theguardian.com/world/2016/oct/09/call-me-a-racist-but-dont-say-im-a-buddhist-meet-the-alt-right" TargetMode="External"/><Relationship Id="rId1" Type="http://schemas.openxmlformats.org/officeDocument/2006/relationships/slideLayout" Target="../slideLayouts/slideLayout46.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youtu.be/trE_bkWUFsE" TargetMode="Externa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youtu.be/jkghtyxZ6rc" TargetMode="External"/><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pn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www.bbc.co.uk/programmes/p00hhrwl" TargetMode="External"/><Relationship Id="rId2" Type="http://schemas.openxmlformats.org/officeDocument/2006/relationships/image" Target="../media/image5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hyperlink" Target="https://www.bbc.co.uk/news/special/2013/newsspec_5093/index.stm" TargetMode="Externa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youtu.be/CTr8IVWBuPE" TargetMode="External"/><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4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7.xml"/><Relationship Id="rId5" Type="http://schemas.openxmlformats.org/officeDocument/2006/relationships/image" Target="../media/image68.png"/><Relationship Id="rId4" Type="http://schemas.openxmlformats.org/officeDocument/2006/relationships/image" Target="../media/image67.png"/></Relationships>
</file>

<file path=ppt/slides/_rels/slide5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www.health.org.uk/news-and-comment/newsletter-features/overcoming-short-termism-in-policymaking-after-covid-19" TargetMode="External"/><Relationship Id="rId2" Type="http://schemas.openxmlformats.org/officeDocument/2006/relationships/hyperlink" Target="https://www.theguardian.com/education/2012/apr/16/improbable-research-politicians-random-selection" TargetMode="External"/><Relationship Id="rId1" Type="http://schemas.openxmlformats.org/officeDocument/2006/relationships/slideLayout" Target="../slideLayouts/slideLayout2.xml"/><Relationship Id="rId6" Type="http://schemas.openxmlformats.org/officeDocument/2006/relationships/hyperlink" Target="https://www.kingsfund.org.uk/audio-video/improving-publics-health-infographics" TargetMode="External"/><Relationship Id="rId5" Type="http://schemas.openxmlformats.org/officeDocument/2006/relationships/hyperlink" Target="https://policyexchange.org.uk/wp-content/uploads/Non-Crime-Hate-Incidents.pdf" TargetMode="External"/><Relationship Id="rId4" Type="http://schemas.openxmlformats.org/officeDocument/2006/relationships/hyperlink" Target="https://policyexchange.org.uk/wp-content/uploads/A_Portrait_of_Modern_Britain.pdf"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7.xml"/></Relationships>
</file>

<file path=ppt/slides/_rels/slide6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17.xml"/></Relationships>
</file>

<file path=ppt/slides/_rels/slide67.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g"/><Relationship Id="rId1" Type="http://schemas.openxmlformats.org/officeDocument/2006/relationships/slideLayout" Target="../slideLayouts/slideLayout17.xml"/><Relationship Id="rId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DE592-592A-41C6-9F36-B22960E2FD6E}"/>
              </a:ext>
            </a:extLst>
          </p:cNvPr>
          <p:cNvSpPr>
            <a:spLocks noGrp="1"/>
          </p:cNvSpPr>
          <p:nvPr>
            <p:ph type="ctrTitle"/>
          </p:nvPr>
        </p:nvSpPr>
        <p:spPr>
          <a:xfrm>
            <a:off x="7464612" y="1579772"/>
            <a:ext cx="4564629" cy="2889114"/>
          </a:xfrm>
        </p:spPr>
        <p:txBody>
          <a:bodyPr anchor="b">
            <a:normAutofit/>
          </a:bodyPr>
          <a:lstStyle/>
          <a:p>
            <a:pPr algn="l"/>
            <a:r>
              <a:rPr lang="en-GB" dirty="0"/>
              <a:t>Policing and Society</a:t>
            </a:r>
          </a:p>
        </p:txBody>
      </p:sp>
      <p:sp>
        <p:nvSpPr>
          <p:cNvPr id="3" name="Subtitle 2">
            <a:extLst>
              <a:ext uri="{FF2B5EF4-FFF2-40B4-BE49-F238E27FC236}">
                <a16:creationId xmlns:a16="http://schemas.microsoft.com/office/drawing/2014/main" id="{BA21CE5A-B45D-4277-A899-6CA3F96D4BFB}"/>
              </a:ext>
            </a:extLst>
          </p:cNvPr>
          <p:cNvSpPr>
            <a:spLocks noGrp="1"/>
          </p:cNvSpPr>
          <p:nvPr>
            <p:ph type="subTitle" idx="1"/>
          </p:nvPr>
        </p:nvSpPr>
        <p:spPr>
          <a:xfrm>
            <a:off x="7464612" y="4750893"/>
            <a:ext cx="4087305" cy="1147863"/>
          </a:xfrm>
        </p:spPr>
        <p:txBody>
          <a:bodyPr anchor="t">
            <a:normAutofit/>
          </a:bodyPr>
          <a:lstStyle/>
          <a:p>
            <a:pPr algn="l"/>
            <a:r>
              <a:rPr lang="en-GB" sz="2800" dirty="0"/>
              <a:t>The Changing Governance Landscape</a:t>
            </a:r>
          </a:p>
          <a:p>
            <a:pPr algn="l"/>
            <a:endParaRPr lang="en-GB" sz="2000" dirty="0"/>
          </a:p>
        </p:txBody>
      </p:sp>
      <p:sp>
        <p:nvSpPr>
          <p:cNvPr id="10"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F7584513-3313-498F-9207-151E5FE15425}"/>
              </a:ext>
            </a:extLst>
          </p:cNvPr>
          <p:cNvPicPr>
            <a:picLocks noChangeAspect="1"/>
          </p:cNvPicPr>
          <p:nvPr/>
        </p:nvPicPr>
        <p:blipFill rotWithShape="1">
          <a:blip r:embed="rId2"/>
          <a:srcRect l="10568" r="11800" b="2"/>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4" name="Slide Number Placeholder 3">
            <a:extLst>
              <a:ext uri="{FF2B5EF4-FFF2-40B4-BE49-F238E27FC236}">
                <a16:creationId xmlns:a16="http://schemas.microsoft.com/office/drawing/2014/main" id="{AE297A1A-BB1F-1512-7C81-DEEDAA302D2B}"/>
              </a:ext>
            </a:extLst>
          </p:cNvPr>
          <p:cNvSpPr>
            <a:spLocks noGrp="1"/>
          </p:cNvSpPr>
          <p:nvPr>
            <p:ph type="sldNum" sz="quarter" idx="12"/>
          </p:nvPr>
        </p:nvSpPr>
        <p:spPr/>
        <p:txBody>
          <a:bodyPr/>
          <a:lstStyle/>
          <a:p>
            <a:fld id="{ECEF3AEB-938C-47C6-B146-9A4D32834ACE}" type="slidenum">
              <a:rPr lang="en-GB" smtClean="0"/>
              <a:t>1</a:t>
            </a:fld>
            <a:endParaRPr lang="en-GB"/>
          </a:p>
        </p:txBody>
      </p:sp>
    </p:spTree>
    <p:extLst>
      <p:ext uri="{BB962C8B-B14F-4D97-AF65-F5344CB8AC3E}">
        <p14:creationId xmlns:p14="http://schemas.microsoft.com/office/powerpoint/2010/main" val="182878795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EFEF2-D6A1-4C01-B1AE-39E63FA8A38B}"/>
              </a:ext>
            </a:extLst>
          </p:cNvPr>
          <p:cNvSpPr>
            <a:spLocks noGrp="1"/>
          </p:cNvSpPr>
          <p:nvPr>
            <p:ph type="title"/>
          </p:nvPr>
        </p:nvSpPr>
        <p:spPr>
          <a:xfrm>
            <a:off x="838200" y="365125"/>
            <a:ext cx="10515600" cy="2058479"/>
          </a:xfrm>
        </p:spPr>
        <p:txBody>
          <a:bodyPr>
            <a:normAutofit/>
          </a:bodyPr>
          <a:lstStyle/>
          <a:p>
            <a:r>
              <a:rPr lang="en-GB" sz="3200" dirty="0"/>
              <a:t>Where are we going this week in what is a most expansive, expensive and critical area not just for policing, but for all public services, for Wales and the wider UK?</a:t>
            </a:r>
          </a:p>
        </p:txBody>
      </p:sp>
      <p:graphicFrame>
        <p:nvGraphicFramePr>
          <p:cNvPr id="6" name="Diagram 5">
            <a:extLst>
              <a:ext uri="{FF2B5EF4-FFF2-40B4-BE49-F238E27FC236}">
                <a16:creationId xmlns:a16="http://schemas.microsoft.com/office/drawing/2014/main" id="{874B9049-9FF7-4384-91CB-872EDF165AC1}"/>
              </a:ext>
            </a:extLst>
          </p:cNvPr>
          <p:cNvGraphicFramePr/>
          <p:nvPr>
            <p:extLst>
              <p:ext uri="{D42A27DB-BD31-4B8C-83A1-F6EECF244321}">
                <p14:modId xmlns:p14="http://schemas.microsoft.com/office/powerpoint/2010/main" val="3213383339"/>
              </p:ext>
            </p:extLst>
          </p:nvPr>
        </p:nvGraphicFramePr>
        <p:xfrm>
          <a:off x="838200" y="825221"/>
          <a:ext cx="10515600" cy="6936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5AB817BB-E26B-0302-F552-32B2DE80F598}"/>
              </a:ext>
            </a:extLst>
          </p:cNvPr>
          <p:cNvSpPr>
            <a:spLocks noGrp="1"/>
          </p:cNvSpPr>
          <p:nvPr>
            <p:ph type="sldNum" sz="quarter" idx="12"/>
          </p:nvPr>
        </p:nvSpPr>
        <p:spPr/>
        <p:txBody>
          <a:bodyPr/>
          <a:lstStyle/>
          <a:p>
            <a:fld id="{ECEF3AEB-938C-47C6-B146-9A4D32834ACE}" type="slidenum">
              <a:rPr lang="en-GB" smtClean="0"/>
              <a:t>2</a:t>
            </a:fld>
            <a:endParaRPr lang="en-GB"/>
          </a:p>
        </p:txBody>
      </p:sp>
    </p:spTree>
    <p:extLst>
      <p:ext uri="{BB962C8B-B14F-4D97-AF65-F5344CB8AC3E}">
        <p14:creationId xmlns:p14="http://schemas.microsoft.com/office/powerpoint/2010/main" val="394029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graphicEl>
                                              <a:dgm id="{AC470BBA-99D6-4166-BFAD-7953321E4089}"/>
                                            </p:graphicEl>
                                          </p:spTgt>
                                        </p:tgtEl>
                                        <p:attrNameLst>
                                          <p:attrName>style.visibility</p:attrName>
                                        </p:attrNameLst>
                                      </p:cBhvr>
                                      <p:to>
                                        <p:strVal val="visible"/>
                                      </p:to>
                                    </p:set>
                                    <p:anim calcmode="lin" valueType="num">
                                      <p:cBhvr additive="base">
                                        <p:cTn id="7" dur="500" fill="hold"/>
                                        <p:tgtEl>
                                          <p:spTgt spid="6">
                                            <p:graphicEl>
                                              <a:dgm id="{AC470BBA-99D6-4166-BFAD-7953321E4089}"/>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AC470BBA-99D6-4166-BFAD-7953321E4089}"/>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graphicEl>
                                              <a:dgm id="{F9D7875B-883D-44C1-91E3-7E746BAFE37B}"/>
                                            </p:graphicEl>
                                          </p:spTgt>
                                        </p:tgtEl>
                                        <p:attrNameLst>
                                          <p:attrName>style.visibility</p:attrName>
                                        </p:attrNameLst>
                                      </p:cBhvr>
                                      <p:to>
                                        <p:strVal val="visible"/>
                                      </p:to>
                                    </p:set>
                                    <p:anim calcmode="lin" valueType="num">
                                      <p:cBhvr additive="base">
                                        <p:cTn id="13" dur="500" fill="hold"/>
                                        <p:tgtEl>
                                          <p:spTgt spid="6">
                                            <p:graphicEl>
                                              <a:dgm id="{F9D7875B-883D-44C1-91E3-7E746BAFE37B}"/>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graphicEl>
                                              <a:dgm id="{F9D7875B-883D-44C1-91E3-7E746BAFE37B}"/>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graphicEl>
                                              <a:dgm id="{8E81FC4F-2D4C-442A-AC2F-204DDD1FBD7F}"/>
                                            </p:graphicEl>
                                          </p:spTgt>
                                        </p:tgtEl>
                                        <p:attrNameLst>
                                          <p:attrName>style.visibility</p:attrName>
                                        </p:attrNameLst>
                                      </p:cBhvr>
                                      <p:to>
                                        <p:strVal val="visible"/>
                                      </p:to>
                                    </p:set>
                                    <p:anim calcmode="lin" valueType="num">
                                      <p:cBhvr additive="base">
                                        <p:cTn id="17" dur="500" fill="hold"/>
                                        <p:tgtEl>
                                          <p:spTgt spid="6">
                                            <p:graphicEl>
                                              <a:dgm id="{8E81FC4F-2D4C-442A-AC2F-204DDD1FBD7F}"/>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graphicEl>
                                              <a:dgm id="{8E81FC4F-2D4C-442A-AC2F-204DDD1FBD7F}"/>
                                            </p:graphic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graphicEl>
                                              <a:dgm id="{615ACA08-D6B3-4349-B61C-B52ADB70D05E}"/>
                                            </p:graphicEl>
                                          </p:spTgt>
                                        </p:tgtEl>
                                        <p:attrNameLst>
                                          <p:attrName>style.visibility</p:attrName>
                                        </p:attrNameLst>
                                      </p:cBhvr>
                                      <p:to>
                                        <p:strVal val="visible"/>
                                      </p:to>
                                    </p:set>
                                    <p:anim calcmode="lin" valueType="num">
                                      <p:cBhvr additive="base">
                                        <p:cTn id="23" dur="500" fill="hold"/>
                                        <p:tgtEl>
                                          <p:spTgt spid="6">
                                            <p:graphicEl>
                                              <a:dgm id="{615ACA08-D6B3-4349-B61C-B52ADB70D05E}"/>
                                            </p:graphic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graphicEl>
                                              <a:dgm id="{615ACA08-D6B3-4349-B61C-B52ADB70D05E}"/>
                                            </p:graphic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graphicEl>
                                              <a:dgm id="{18E8BF2E-2CD8-46A3-84AB-74D1158E09A1}"/>
                                            </p:graphicEl>
                                          </p:spTgt>
                                        </p:tgtEl>
                                        <p:attrNameLst>
                                          <p:attrName>style.visibility</p:attrName>
                                        </p:attrNameLst>
                                      </p:cBhvr>
                                      <p:to>
                                        <p:strVal val="visible"/>
                                      </p:to>
                                    </p:set>
                                    <p:anim calcmode="lin" valueType="num">
                                      <p:cBhvr additive="base">
                                        <p:cTn id="27" dur="500" fill="hold"/>
                                        <p:tgtEl>
                                          <p:spTgt spid="6">
                                            <p:graphicEl>
                                              <a:dgm id="{18E8BF2E-2CD8-46A3-84AB-74D1158E09A1}"/>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graphicEl>
                                              <a:dgm id="{18E8BF2E-2CD8-46A3-84AB-74D1158E09A1}"/>
                                            </p:graphic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graphicEl>
                                              <a:dgm id="{E97E75F6-CA71-45CD-B7D1-775E3C7DFD3E}"/>
                                            </p:graphicEl>
                                          </p:spTgt>
                                        </p:tgtEl>
                                        <p:attrNameLst>
                                          <p:attrName>style.visibility</p:attrName>
                                        </p:attrNameLst>
                                      </p:cBhvr>
                                      <p:to>
                                        <p:strVal val="visible"/>
                                      </p:to>
                                    </p:set>
                                    <p:anim calcmode="lin" valueType="num">
                                      <p:cBhvr additive="base">
                                        <p:cTn id="33" dur="500" fill="hold"/>
                                        <p:tgtEl>
                                          <p:spTgt spid="6">
                                            <p:graphicEl>
                                              <a:dgm id="{E97E75F6-CA71-45CD-B7D1-775E3C7DFD3E}"/>
                                            </p:graphicEl>
                                          </p:spTgt>
                                        </p:tgtEl>
                                        <p:attrNameLst>
                                          <p:attrName>ppt_x</p:attrName>
                                        </p:attrNameLst>
                                      </p:cBhvr>
                                      <p:tavLst>
                                        <p:tav tm="0">
                                          <p:val>
                                            <p:strVal val="#ppt_x"/>
                                          </p:val>
                                        </p:tav>
                                        <p:tav tm="100000">
                                          <p:val>
                                            <p:strVal val="#ppt_x"/>
                                          </p:val>
                                        </p:tav>
                                      </p:tavLst>
                                    </p:anim>
                                    <p:anim calcmode="lin" valueType="num">
                                      <p:cBhvr additive="base">
                                        <p:cTn id="34" dur="500" fill="hold"/>
                                        <p:tgtEl>
                                          <p:spTgt spid="6">
                                            <p:graphicEl>
                                              <a:dgm id="{E97E75F6-CA71-45CD-B7D1-775E3C7DFD3E}"/>
                                            </p:graphic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graphicEl>
                                              <a:dgm id="{B543D65F-7C56-4569-BFB4-D83A1318E09D}"/>
                                            </p:graphicEl>
                                          </p:spTgt>
                                        </p:tgtEl>
                                        <p:attrNameLst>
                                          <p:attrName>style.visibility</p:attrName>
                                        </p:attrNameLst>
                                      </p:cBhvr>
                                      <p:to>
                                        <p:strVal val="visible"/>
                                      </p:to>
                                    </p:set>
                                    <p:anim calcmode="lin" valueType="num">
                                      <p:cBhvr additive="base">
                                        <p:cTn id="37" dur="500" fill="hold"/>
                                        <p:tgtEl>
                                          <p:spTgt spid="6">
                                            <p:graphicEl>
                                              <a:dgm id="{B543D65F-7C56-4569-BFB4-D83A1318E09D}"/>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graphicEl>
                                              <a:dgm id="{B543D65F-7C56-4569-BFB4-D83A1318E09D}"/>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graphicEl>
                                              <a:dgm id="{BDA4673C-13D8-48E1-AD72-541EA704018F}"/>
                                            </p:graphicEl>
                                          </p:spTgt>
                                        </p:tgtEl>
                                        <p:attrNameLst>
                                          <p:attrName>style.visibility</p:attrName>
                                        </p:attrNameLst>
                                      </p:cBhvr>
                                      <p:to>
                                        <p:strVal val="visible"/>
                                      </p:to>
                                    </p:set>
                                    <p:anim calcmode="lin" valueType="num">
                                      <p:cBhvr additive="base">
                                        <p:cTn id="43" dur="500" fill="hold"/>
                                        <p:tgtEl>
                                          <p:spTgt spid="6">
                                            <p:graphicEl>
                                              <a:dgm id="{BDA4673C-13D8-48E1-AD72-541EA704018F}"/>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graphicEl>
                                              <a:dgm id="{BDA4673C-13D8-48E1-AD72-541EA704018F}"/>
                                            </p:graphic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6">
                                            <p:graphicEl>
                                              <a:dgm id="{D2FBCF86-5E15-479A-A099-D8900349DC5E}"/>
                                            </p:graphicEl>
                                          </p:spTgt>
                                        </p:tgtEl>
                                        <p:attrNameLst>
                                          <p:attrName>style.visibility</p:attrName>
                                        </p:attrNameLst>
                                      </p:cBhvr>
                                      <p:to>
                                        <p:strVal val="visible"/>
                                      </p:to>
                                    </p:set>
                                    <p:anim calcmode="lin" valueType="num">
                                      <p:cBhvr additive="base">
                                        <p:cTn id="47" dur="500" fill="hold"/>
                                        <p:tgtEl>
                                          <p:spTgt spid="6">
                                            <p:graphicEl>
                                              <a:dgm id="{D2FBCF86-5E15-479A-A099-D8900349DC5E}"/>
                                            </p:graphicEl>
                                          </p:spTgt>
                                        </p:tgtEl>
                                        <p:attrNameLst>
                                          <p:attrName>ppt_x</p:attrName>
                                        </p:attrNameLst>
                                      </p:cBhvr>
                                      <p:tavLst>
                                        <p:tav tm="0">
                                          <p:val>
                                            <p:strVal val="#ppt_x"/>
                                          </p:val>
                                        </p:tav>
                                        <p:tav tm="100000">
                                          <p:val>
                                            <p:strVal val="#ppt_x"/>
                                          </p:val>
                                        </p:tav>
                                      </p:tavLst>
                                    </p:anim>
                                    <p:anim calcmode="lin" valueType="num">
                                      <p:cBhvr additive="base">
                                        <p:cTn id="48" dur="500" fill="hold"/>
                                        <p:tgtEl>
                                          <p:spTgt spid="6">
                                            <p:graphicEl>
                                              <a:dgm id="{D2FBCF86-5E15-479A-A099-D8900349DC5E}"/>
                                            </p:graphic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6">
                                            <p:graphicEl>
                                              <a:dgm id="{9CC47CAE-C73B-4855-987D-7BC28F302AC0}"/>
                                            </p:graphicEl>
                                          </p:spTgt>
                                        </p:tgtEl>
                                        <p:attrNameLst>
                                          <p:attrName>style.visibility</p:attrName>
                                        </p:attrNameLst>
                                      </p:cBhvr>
                                      <p:to>
                                        <p:strVal val="visible"/>
                                      </p:to>
                                    </p:set>
                                    <p:anim calcmode="lin" valueType="num">
                                      <p:cBhvr additive="base">
                                        <p:cTn id="53" dur="500" fill="hold"/>
                                        <p:tgtEl>
                                          <p:spTgt spid="6">
                                            <p:graphicEl>
                                              <a:dgm id="{9CC47CAE-C73B-4855-987D-7BC28F302AC0}"/>
                                            </p:graphicEl>
                                          </p:spTgt>
                                        </p:tgtEl>
                                        <p:attrNameLst>
                                          <p:attrName>ppt_x</p:attrName>
                                        </p:attrNameLst>
                                      </p:cBhvr>
                                      <p:tavLst>
                                        <p:tav tm="0">
                                          <p:val>
                                            <p:strVal val="#ppt_x"/>
                                          </p:val>
                                        </p:tav>
                                        <p:tav tm="100000">
                                          <p:val>
                                            <p:strVal val="#ppt_x"/>
                                          </p:val>
                                        </p:tav>
                                      </p:tavLst>
                                    </p:anim>
                                    <p:anim calcmode="lin" valueType="num">
                                      <p:cBhvr additive="base">
                                        <p:cTn id="54" dur="500" fill="hold"/>
                                        <p:tgtEl>
                                          <p:spTgt spid="6">
                                            <p:graphicEl>
                                              <a:dgm id="{9CC47CAE-C73B-4855-987D-7BC28F302AC0}"/>
                                            </p:graphic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6">
                                            <p:graphicEl>
                                              <a:dgm id="{FBD6307F-FDEA-4224-83B1-A48583E3AB47}"/>
                                            </p:graphicEl>
                                          </p:spTgt>
                                        </p:tgtEl>
                                        <p:attrNameLst>
                                          <p:attrName>style.visibility</p:attrName>
                                        </p:attrNameLst>
                                      </p:cBhvr>
                                      <p:to>
                                        <p:strVal val="visible"/>
                                      </p:to>
                                    </p:set>
                                    <p:anim calcmode="lin" valueType="num">
                                      <p:cBhvr additive="base">
                                        <p:cTn id="59" dur="500" fill="hold"/>
                                        <p:tgtEl>
                                          <p:spTgt spid="6">
                                            <p:graphicEl>
                                              <a:dgm id="{FBD6307F-FDEA-4224-83B1-A48583E3AB47}"/>
                                            </p:graphicEl>
                                          </p:spTgt>
                                        </p:tgtEl>
                                        <p:attrNameLst>
                                          <p:attrName>ppt_x</p:attrName>
                                        </p:attrNameLst>
                                      </p:cBhvr>
                                      <p:tavLst>
                                        <p:tav tm="0">
                                          <p:val>
                                            <p:strVal val="#ppt_x"/>
                                          </p:val>
                                        </p:tav>
                                        <p:tav tm="100000">
                                          <p:val>
                                            <p:strVal val="#ppt_x"/>
                                          </p:val>
                                        </p:tav>
                                      </p:tavLst>
                                    </p:anim>
                                    <p:anim calcmode="lin" valueType="num">
                                      <p:cBhvr additive="base">
                                        <p:cTn id="60" dur="500" fill="hold"/>
                                        <p:tgtEl>
                                          <p:spTgt spid="6">
                                            <p:graphicEl>
                                              <a:dgm id="{FBD6307F-FDEA-4224-83B1-A48583E3AB47}"/>
                                            </p:graphic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6">
                                            <p:graphicEl>
                                              <a:dgm id="{279B2CA4-9F31-4D47-8214-1BA432C1CAFE}"/>
                                            </p:graphicEl>
                                          </p:spTgt>
                                        </p:tgtEl>
                                        <p:attrNameLst>
                                          <p:attrName>style.visibility</p:attrName>
                                        </p:attrNameLst>
                                      </p:cBhvr>
                                      <p:to>
                                        <p:strVal val="visible"/>
                                      </p:to>
                                    </p:set>
                                    <p:anim calcmode="lin" valueType="num">
                                      <p:cBhvr additive="base">
                                        <p:cTn id="65" dur="500" fill="hold"/>
                                        <p:tgtEl>
                                          <p:spTgt spid="6">
                                            <p:graphicEl>
                                              <a:dgm id="{279B2CA4-9F31-4D47-8214-1BA432C1CAFE}"/>
                                            </p:graphicEl>
                                          </p:spTgt>
                                        </p:tgtEl>
                                        <p:attrNameLst>
                                          <p:attrName>ppt_x</p:attrName>
                                        </p:attrNameLst>
                                      </p:cBhvr>
                                      <p:tavLst>
                                        <p:tav tm="0">
                                          <p:val>
                                            <p:strVal val="#ppt_x"/>
                                          </p:val>
                                        </p:tav>
                                        <p:tav tm="100000">
                                          <p:val>
                                            <p:strVal val="#ppt_x"/>
                                          </p:val>
                                        </p:tav>
                                      </p:tavLst>
                                    </p:anim>
                                    <p:anim calcmode="lin" valueType="num">
                                      <p:cBhvr additive="base">
                                        <p:cTn id="66" dur="500" fill="hold"/>
                                        <p:tgtEl>
                                          <p:spTgt spid="6">
                                            <p:graphicEl>
                                              <a:dgm id="{279B2CA4-9F31-4D47-8214-1BA432C1CAFE}"/>
                                            </p:graphic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6">
                                            <p:graphicEl>
                                              <a:dgm id="{13B73EE5-F052-4F4F-B951-9DE211C1D80D}"/>
                                            </p:graphicEl>
                                          </p:spTgt>
                                        </p:tgtEl>
                                        <p:attrNameLst>
                                          <p:attrName>style.visibility</p:attrName>
                                        </p:attrNameLst>
                                      </p:cBhvr>
                                      <p:to>
                                        <p:strVal val="visible"/>
                                      </p:to>
                                    </p:set>
                                    <p:anim calcmode="lin" valueType="num">
                                      <p:cBhvr additive="base">
                                        <p:cTn id="71" dur="500" fill="hold"/>
                                        <p:tgtEl>
                                          <p:spTgt spid="6">
                                            <p:graphicEl>
                                              <a:dgm id="{13B73EE5-F052-4F4F-B951-9DE211C1D80D}"/>
                                            </p:graphicEl>
                                          </p:spTgt>
                                        </p:tgtEl>
                                        <p:attrNameLst>
                                          <p:attrName>ppt_x</p:attrName>
                                        </p:attrNameLst>
                                      </p:cBhvr>
                                      <p:tavLst>
                                        <p:tav tm="0">
                                          <p:val>
                                            <p:strVal val="#ppt_x"/>
                                          </p:val>
                                        </p:tav>
                                        <p:tav tm="100000">
                                          <p:val>
                                            <p:strVal val="#ppt_x"/>
                                          </p:val>
                                        </p:tav>
                                      </p:tavLst>
                                    </p:anim>
                                    <p:anim calcmode="lin" valueType="num">
                                      <p:cBhvr additive="base">
                                        <p:cTn id="72" dur="500" fill="hold"/>
                                        <p:tgtEl>
                                          <p:spTgt spid="6">
                                            <p:graphicEl>
                                              <a:dgm id="{13B73EE5-F052-4F4F-B951-9DE211C1D80D}"/>
                                            </p:graphic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6">
                                            <p:graphicEl>
                                              <a:dgm id="{348C65A6-6D82-4256-B40C-6920CF44126B}"/>
                                            </p:graphicEl>
                                          </p:spTgt>
                                        </p:tgtEl>
                                        <p:attrNameLst>
                                          <p:attrName>style.visibility</p:attrName>
                                        </p:attrNameLst>
                                      </p:cBhvr>
                                      <p:to>
                                        <p:strVal val="visible"/>
                                      </p:to>
                                    </p:set>
                                    <p:anim calcmode="lin" valueType="num">
                                      <p:cBhvr additive="base">
                                        <p:cTn id="77" dur="500" fill="hold"/>
                                        <p:tgtEl>
                                          <p:spTgt spid="6">
                                            <p:graphicEl>
                                              <a:dgm id="{348C65A6-6D82-4256-B40C-6920CF44126B}"/>
                                            </p:graphicEl>
                                          </p:spTgt>
                                        </p:tgtEl>
                                        <p:attrNameLst>
                                          <p:attrName>ppt_x</p:attrName>
                                        </p:attrNameLst>
                                      </p:cBhvr>
                                      <p:tavLst>
                                        <p:tav tm="0">
                                          <p:val>
                                            <p:strVal val="#ppt_x"/>
                                          </p:val>
                                        </p:tav>
                                        <p:tav tm="100000">
                                          <p:val>
                                            <p:strVal val="#ppt_x"/>
                                          </p:val>
                                        </p:tav>
                                      </p:tavLst>
                                    </p:anim>
                                    <p:anim calcmode="lin" valueType="num">
                                      <p:cBhvr additive="base">
                                        <p:cTn id="78" dur="500" fill="hold"/>
                                        <p:tgtEl>
                                          <p:spTgt spid="6">
                                            <p:graphicEl>
                                              <a:dgm id="{348C65A6-6D82-4256-B40C-6920CF44126B}"/>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1">
            <a:extLst>
              <a:ext uri="{FF2B5EF4-FFF2-40B4-BE49-F238E27FC236}">
                <a16:creationId xmlns:a16="http://schemas.microsoft.com/office/drawing/2014/main" id="{CE708407-D01D-4E57-8998-FF799DBC3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727E07-301F-46EF-ADB7-D3AC33E07C21}"/>
              </a:ext>
            </a:extLst>
          </p:cNvPr>
          <p:cNvSpPr>
            <a:spLocks noGrp="1"/>
          </p:cNvSpPr>
          <p:nvPr>
            <p:ph type="ctrTitle"/>
          </p:nvPr>
        </p:nvSpPr>
        <p:spPr>
          <a:xfrm>
            <a:off x="233082" y="1622066"/>
            <a:ext cx="4461465" cy="2152075"/>
          </a:xfrm>
        </p:spPr>
        <p:txBody>
          <a:bodyPr anchor="b">
            <a:normAutofit/>
          </a:bodyPr>
          <a:lstStyle/>
          <a:p>
            <a:pPr algn="l"/>
            <a:r>
              <a:rPr lang="en-GB" sz="6600" dirty="0">
                <a:solidFill>
                  <a:schemeClr val="bg1"/>
                </a:solidFill>
              </a:rPr>
              <a:t>Governance </a:t>
            </a:r>
          </a:p>
        </p:txBody>
      </p:sp>
      <p:sp>
        <p:nvSpPr>
          <p:cNvPr id="3" name="Subtitle 2">
            <a:extLst>
              <a:ext uri="{FF2B5EF4-FFF2-40B4-BE49-F238E27FC236}">
                <a16:creationId xmlns:a16="http://schemas.microsoft.com/office/drawing/2014/main" id="{C5BC428B-C0D4-47A0-A04A-4F5FCEAE5AF4}"/>
              </a:ext>
            </a:extLst>
          </p:cNvPr>
          <p:cNvSpPr>
            <a:spLocks noGrp="1"/>
          </p:cNvSpPr>
          <p:nvPr>
            <p:ph type="subTitle" idx="1"/>
          </p:nvPr>
        </p:nvSpPr>
        <p:spPr>
          <a:xfrm>
            <a:off x="767290" y="4532243"/>
            <a:ext cx="3300457" cy="1256307"/>
          </a:xfrm>
        </p:spPr>
        <p:txBody>
          <a:bodyPr anchor="t">
            <a:normAutofit/>
          </a:bodyPr>
          <a:lstStyle/>
          <a:p>
            <a:pPr algn="l"/>
            <a:endParaRPr lang="en-GB" dirty="0">
              <a:solidFill>
                <a:schemeClr val="bg1"/>
              </a:solidFill>
            </a:endParaRPr>
          </a:p>
        </p:txBody>
      </p:sp>
      <p:grpSp>
        <p:nvGrpSpPr>
          <p:cNvPr id="19" name="Group 13">
            <a:extLst>
              <a:ext uri="{FF2B5EF4-FFF2-40B4-BE49-F238E27FC236}">
                <a16:creationId xmlns:a16="http://schemas.microsoft.com/office/drawing/2014/main" id="{7F963B07-5C9E-478C-A53E-B6F5B4A789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5" name="Freeform 5">
              <a:extLst>
                <a:ext uri="{FF2B5EF4-FFF2-40B4-BE49-F238E27FC236}">
                  <a16:creationId xmlns:a16="http://schemas.microsoft.com/office/drawing/2014/main" id="{A152F29E-C625-4313-96BF-5675B357C0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5">
              <a:extLst>
                <a:ext uri="{FF2B5EF4-FFF2-40B4-BE49-F238E27FC236}">
                  <a16:creationId xmlns:a16="http://schemas.microsoft.com/office/drawing/2014/main" id="{C2A5CB78-6497-4151-83B6-568BD27EC5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5" name="Picture 4">
            <a:extLst>
              <a:ext uri="{FF2B5EF4-FFF2-40B4-BE49-F238E27FC236}">
                <a16:creationId xmlns:a16="http://schemas.microsoft.com/office/drawing/2014/main" id="{F37B56D0-6611-41FB-9419-5F3C73C77362}"/>
              </a:ext>
            </a:extLst>
          </p:cNvPr>
          <p:cNvPicPr>
            <a:picLocks noChangeAspect="1"/>
          </p:cNvPicPr>
          <p:nvPr/>
        </p:nvPicPr>
        <p:blipFill>
          <a:blip r:embed="rId2"/>
          <a:stretch>
            <a:fillRect/>
          </a:stretch>
        </p:blipFill>
        <p:spPr>
          <a:xfrm>
            <a:off x="5208104" y="975923"/>
            <a:ext cx="6472362" cy="4320301"/>
          </a:xfrm>
          <a:prstGeom prst="rect">
            <a:avLst/>
          </a:prstGeom>
        </p:spPr>
      </p:pic>
      <p:sp>
        <p:nvSpPr>
          <p:cNvPr id="4" name="Slide Number Placeholder 3">
            <a:extLst>
              <a:ext uri="{FF2B5EF4-FFF2-40B4-BE49-F238E27FC236}">
                <a16:creationId xmlns:a16="http://schemas.microsoft.com/office/drawing/2014/main" id="{408FADE1-B8EB-4E4A-8F0A-3281E8DB841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1894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9FB77-9046-4CE7-A89F-64557EF9E0D0}"/>
              </a:ext>
            </a:extLst>
          </p:cNvPr>
          <p:cNvSpPr>
            <a:spLocks noGrp="1"/>
          </p:cNvSpPr>
          <p:nvPr>
            <p:ph type="title"/>
          </p:nvPr>
        </p:nvSpPr>
        <p:spPr/>
        <p:txBody>
          <a:bodyPr>
            <a:normAutofit/>
          </a:bodyPr>
          <a:lstStyle/>
          <a:p>
            <a:r>
              <a:rPr lang="en-GB" sz="6000" dirty="0"/>
              <a:t>Governance?</a:t>
            </a:r>
          </a:p>
        </p:txBody>
      </p:sp>
      <p:sp>
        <p:nvSpPr>
          <p:cNvPr id="3" name="Content Placeholder 2">
            <a:extLst>
              <a:ext uri="{FF2B5EF4-FFF2-40B4-BE49-F238E27FC236}">
                <a16:creationId xmlns:a16="http://schemas.microsoft.com/office/drawing/2014/main" id="{280FA52B-F5BE-44BA-BC1B-AAC678296C94}"/>
              </a:ext>
            </a:extLst>
          </p:cNvPr>
          <p:cNvSpPr>
            <a:spLocks noGrp="1"/>
          </p:cNvSpPr>
          <p:nvPr>
            <p:ph idx="1"/>
          </p:nvPr>
        </p:nvSpPr>
        <p:spPr>
          <a:xfrm>
            <a:off x="838200" y="2121763"/>
            <a:ext cx="4381870" cy="4055200"/>
          </a:xfrm>
        </p:spPr>
        <p:txBody>
          <a:bodyPr>
            <a:normAutofit/>
          </a:bodyPr>
          <a:lstStyle/>
          <a:p>
            <a:r>
              <a:rPr lang="en-US" i="1" dirty="0" err="1"/>
              <a:t>Gubernare</a:t>
            </a:r>
            <a:r>
              <a:rPr lang="en-US" dirty="0"/>
              <a:t> is the Latin root of the word governance, it means to steer </a:t>
            </a:r>
          </a:p>
          <a:p>
            <a:r>
              <a:rPr lang="en-US" dirty="0"/>
              <a:t>Corporate governance is the system by which companies are directed and controlled </a:t>
            </a:r>
          </a:p>
          <a:p>
            <a:endParaRPr lang="en-GB" dirty="0"/>
          </a:p>
        </p:txBody>
      </p:sp>
      <p:sp>
        <p:nvSpPr>
          <p:cNvPr id="4" name="TextBox 3">
            <a:extLst>
              <a:ext uri="{FF2B5EF4-FFF2-40B4-BE49-F238E27FC236}">
                <a16:creationId xmlns:a16="http://schemas.microsoft.com/office/drawing/2014/main" id="{DE0486D1-1121-4CC7-B11E-568BA9D28176}"/>
              </a:ext>
            </a:extLst>
          </p:cNvPr>
          <p:cNvSpPr txBox="1"/>
          <p:nvPr/>
        </p:nvSpPr>
        <p:spPr>
          <a:xfrm>
            <a:off x="8495930" y="6176963"/>
            <a:ext cx="28578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Cadbury 2002: 1</a:t>
            </a:r>
          </a:p>
        </p:txBody>
      </p:sp>
      <p:sp>
        <p:nvSpPr>
          <p:cNvPr id="6" name="TextBox 5">
            <a:extLst>
              <a:ext uri="{FF2B5EF4-FFF2-40B4-BE49-F238E27FC236}">
                <a16:creationId xmlns:a16="http://schemas.microsoft.com/office/drawing/2014/main" id="{55BBACAB-9B7E-4179-8C7D-C5DFBEB016AB}"/>
              </a:ext>
            </a:extLst>
          </p:cNvPr>
          <p:cNvSpPr txBox="1"/>
          <p:nvPr/>
        </p:nvSpPr>
        <p:spPr>
          <a:xfrm>
            <a:off x="5776542" y="4389464"/>
            <a:ext cx="6094520" cy="1383969"/>
          </a:xfrm>
          <a:prstGeom prst="rect">
            <a:avLst/>
          </a:prstGeom>
          <a:solidFill>
            <a:srgbClr val="FFFF00"/>
          </a:solidFill>
          <a:ln w="38100">
            <a:solidFill>
              <a:schemeClr val="tx1"/>
            </a:solidFill>
          </a:ln>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“He that governs sits quietly at the stern and scarce is seen to move”</a:t>
            </a:r>
          </a:p>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Marcus Tullius Cicero (106-43 BC) </a:t>
            </a:r>
          </a:p>
        </p:txBody>
      </p:sp>
      <p:pic>
        <p:nvPicPr>
          <p:cNvPr id="8" name="Picture 7">
            <a:extLst>
              <a:ext uri="{FF2B5EF4-FFF2-40B4-BE49-F238E27FC236}">
                <a16:creationId xmlns:a16="http://schemas.microsoft.com/office/drawing/2014/main" id="{107F6174-C86A-47E5-AD43-99325D0516F5}"/>
              </a:ext>
            </a:extLst>
          </p:cNvPr>
          <p:cNvPicPr>
            <a:picLocks noChangeAspect="1"/>
          </p:cNvPicPr>
          <p:nvPr/>
        </p:nvPicPr>
        <p:blipFill>
          <a:blip r:embed="rId2"/>
          <a:stretch>
            <a:fillRect/>
          </a:stretch>
        </p:blipFill>
        <p:spPr>
          <a:xfrm>
            <a:off x="5776542" y="528360"/>
            <a:ext cx="5438775" cy="3457575"/>
          </a:xfrm>
          <a:prstGeom prst="rect">
            <a:avLst/>
          </a:prstGeom>
        </p:spPr>
      </p:pic>
      <p:sp>
        <p:nvSpPr>
          <p:cNvPr id="9" name="Slide Number Placeholder 8">
            <a:extLst>
              <a:ext uri="{FF2B5EF4-FFF2-40B4-BE49-F238E27FC236}">
                <a16:creationId xmlns:a16="http://schemas.microsoft.com/office/drawing/2014/main" id="{59F4F27B-261C-494A-B4BF-A0187FC02A3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397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E860015-FC44-4303-A7F2-58A501C0D5EC}"/>
              </a:ext>
            </a:extLst>
          </p:cNvPr>
          <p:cNvPicPr>
            <a:picLocks noChangeAspect="1"/>
          </p:cNvPicPr>
          <p:nvPr/>
        </p:nvPicPr>
        <p:blipFill rotWithShape="1">
          <a:blip r:embed="rId2"/>
          <a:srcRect t="4918" r="-1" b="24751"/>
          <a:stretch/>
        </p:blipFill>
        <p:spPr>
          <a:xfrm>
            <a:off x="20" y="10"/>
            <a:ext cx="12188932" cy="6857990"/>
          </a:xfrm>
          <a:prstGeom prst="rect">
            <a:avLst/>
          </a:prstGeom>
        </p:spPr>
      </p:pic>
      <p:sp>
        <p:nvSpPr>
          <p:cNvPr id="18" name="Freeform: Shape 9">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7911EF5-6F4B-46E7-B374-8BB4E13FAED9}"/>
              </a:ext>
            </a:extLst>
          </p:cNvPr>
          <p:cNvSpPr>
            <a:spLocks noGrp="1"/>
          </p:cNvSpPr>
          <p:nvPr>
            <p:ph type="title"/>
          </p:nvPr>
        </p:nvSpPr>
        <p:spPr>
          <a:xfrm>
            <a:off x="618062" y="4185749"/>
            <a:ext cx="9265771" cy="622836"/>
          </a:xfrm>
        </p:spPr>
        <p:txBody>
          <a:bodyPr>
            <a:noAutofit/>
          </a:bodyPr>
          <a:lstStyle/>
          <a:p>
            <a:r>
              <a:rPr lang="en-GB" dirty="0"/>
              <a:t>Raphael’s School of Athens (1509-1511)</a:t>
            </a:r>
          </a:p>
        </p:txBody>
      </p:sp>
      <p:sp>
        <p:nvSpPr>
          <p:cNvPr id="3" name="Content Placeholder 2">
            <a:extLst>
              <a:ext uri="{FF2B5EF4-FFF2-40B4-BE49-F238E27FC236}">
                <a16:creationId xmlns:a16="http://schemas.microsoft.com/office/drawing/2014/main" id="{F455A8DD-4360-40A3-929B-8D587438511E}"/>
              </a:ext>
            </a:extLst>
          </p:cNvPr>
          <p:cNvSpPr>
            <a:spLocks noGrp="1"/>
          </p:cNvSpPr>
          <p:nvPr>
            <p:ph idx="1"/>
          </p:nvPr>
        </p:nvSpPr>
        <p:spPr>
          <a:xfrm>
            <a:off x="618063" y="4856921"/>
            <a:ext cx="9565028" cy="1249240"/>
          </a:xfrm>
        </p:spPr>
        <p:txBody>
          <a:bodyPr>
            <a:normAutofit/>
          </a:bodyPr>
          <a:lstStyle/>
          <a:p>
            <a:r>
              <a:rPr lang="en-GB" dirty="0"/>
              <a:t>In the Raphael Rooms, Apostolic Palace, Vatican City</a:t>
            </a:r>
          </a:p>
        </p:txBody>
      </p:sp>
      <p:sp>
        <p:nvSpPr>
          <p:cNvPr id="6" name="Slide Number Placeholder 5">
            <a:extLst>
              <a:ext uri="{FF2B5EF4-FFF2-40B4-BE49-F238E27FC236}">
                <a16:creationId xmlns:a16="http://schemas.microsoft.com/office/drawing/2014/main" id="{5EC06491-9F34-46D9-A33C-0F4338EE121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white">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white">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834349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D873D-3BE1-4EDC-9CF7-D8A844FAD734}"/>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CEF52EC1-22AE-426C-9B50-71454BCB6F0E}"/>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26EDAE7B-78A7-4AF7-940A-C5C77F13B62B}"/>
              </a:ext>
            </a:extLst>
          </p:cNvPr>
          <p:cNvPicPr>
            <a:picLocks noChangeAspect="1"/>
          </p:cNvPicPr>
          <p:nvPr/>
        </p:nvPicPr>
        <p:blipFill>
          <a:blip r:embed="rId2"/>
          <a:stretch>
            <a:fillRect/>
          </a:stretch>
        </p:blipFill>
        <p:spPr>
          <a:xfrm>
            <a:off x="844544" y="0"/>
            <a:ext cx="10502911" cy="6858000"/>
          </a:xfrm>
          <a:prstGeom prst="rect">
            <a:avLst/>
          </a:prstGeom>
        </p:spPr>
      </p:pic>
      <p:pic>
        <p:nvPicPr>
          <p:cNvPr id="5" name="Picture 4">
            <a:extLst>
              <a:ext uri="{FF2B5EF4-FFF2-40B4-BE49-F238E27FC236}">
                <a16:creationId xmlns:a16="http://schemas.microsoft.com/office/drawing/2014/main" id="{2E22BAE8-8F84-4161-8FE8-4CBA91C8191E}"/>
              </a:ext>
            </a:extLst>
          </p:cNvPr>
          <p:cNvPicPr>
            <a:picLocks noChangeAspect="1"/>
          </p:cNvPicPr>
          <p:nvPr/>
        </p:nvPicPr>
        <p:blipFill>
          <a:blip r:embed="rId3"/>
          <a:stretch>
            <a:fillRect/>
          </a:stretch>
        </p:blipFill>
        <p:spPr>
          <a:xfrm>
            <a:off x="2808514" y="650082"/>
            <a:ext cx="6096000" cy="2762250"/>
          </a:xfrm>
          <a:prstGeom prst="rect">
            <a:avLst/>
          </a:prstGeom>
        </p:spPr>
      </p:pic>
      <p:sp>
        <p:nvSpPr>
          <p:cNvPr id="8" name="Slide Number Placeholder 7">
            <a:extLst>
              <a:ext uri="{FF2B5EF4-FFF2-40B4-BE49-F238E27FC236}">
                <a16:creationId xmlns:a16="http://schemas.microsoft.com/office/drawing/2014/main" id="{555ABCFB-68DB-4821-A461-0D68BFBBD0E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151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6C056-98DC-4D98-843D-A0F364799184}"/>
              </a:ext>
            </a:extLst>
          </p:cNvPr>
          <p:cNvSpPr>
            <a:spLocks noGrp="1"/>
          </p:cNvSpPr>
          <p:nvPr>
            <p:ph type="title"/>
          </p:nvPr>
        </p:nvSpPr>
        <p:spPr>
          <a:xfrm>
            <a:off x="-946475" y="269242"/>
            <a:ext cx="10515600" cy="1683845"/>
          </a:xfrm>
        </p:spPr>
        <p:txBody>
          <a:bodyPr/>
          <a:lstStyle/>
          <a:p>
            <a:r>
              <a:rPr lang="en-GB" dirty="0"/>
              <a:t>and</a:t>
            </a:r>
          </a:p>
        </p:txBody>
      </p:sp>
      <p:sp>
        <p:nvSpPr>
          <p:cNvPr id="6" name="Content Placeholder 5">
            <a:extLst>
              <a:ext uri="{FF2B5EF4-FFF2-40B4-BE49-F238E27FC236}">
                <a16:creationId xmlns:a16="http://schemas.microsoft.com/office/drawing/2014/main" id="{FD780739-69D9-4F0E-B422-38DF88B77EF1}"/>
              </a:ext>
            </a:extLst>
          </p:cNvPr>
          <p:cNvSpPr>
            <a:spLocks noGrp="1"/>
          </p:cNvSpPr>
          <p:nvPr>
            <p:ph idx="1"/>
          </p:nvPr>
        </p:nvSpPr>
        <p:spPr>
          <a:xfrm>
            <a:off x="321925" y="419016"/>
            <a:ext cx="3320249" cy="5573281"/>
          </a:xfrm>
        </p:spPr>
        <p:txBody>
          <a:bodyPr>
            <a:normAutofit/>
          </a:bodyPr>
          <a:lstStyle/>
          <a:p>
            <a:r>
              <a:rPr lang="en-GB" sz="2000" dirty="0"/>
              <a:t>Socrates is such an important figure in the foundation of Western intellectual thoughts that it is difficult for us to consider Western societies without him</a:t>
            </a:r>
          </a:p>
          <a:p>
            <a:r>
              <a:rPr lang="en-GB" sz="2000" dirty="0"/>
              <a:t>Plato was a disciple of Socrates who recorded his dialogues. Established the Academy</a:t>
            </a:r>
          </a:p>
          <a:p>
            <a:r>
              <a:rPr lang="en-GB" sz="2000" dirty="0"/>
              <a:t>Aristotle was a student of Plato and an intellectual giant - </a:t>
            </a:r>
            <a:r>
              <a:rPr lang="en-US" sz="2000" dirty="0"/>
              <a:t>logic, criticism, rhetoric, physics, biology, psychology, mathematics, metaphysics, ethics, and politics.</a:t>
            </a:r>
            <a:endParaRPr lang="en-GB" sz="2000" dirty="0"/>
          </a:p>
          <a:p>
            <a:endParaRPr lang="en-GB" dirty="0"/>
          </a:p>
        </p:txBody>
      </p:sp>
      <p:sp>
        <p:nvSpPr>
          <p:cNvPr id="8" name="TextBox 7">
            <a:extLst>
              <a:ext uri="{FF2B5EF4-FFF2-40B4-BE49-F238E27FC236}">
                <a16:creationId xmlns:a16="http://schemas.microsoft.com/office/drawing/2014/main" id="{E2828EE5-F94C-4598-96F6-09626984F722}"/>
              </a:ext>
            </a:extLst>
          </p:cNvPr>
          <p:cNvSpPr txBox="1"/>
          <p:nvPr/>
        </p:nvSpPr>
        <p:spPr>
          <a:xfrm>
            <a:off x="838200" y="6311900"/>
            <a:ext cx="304722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https://iep.utm.edu/socrates/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10" name="TextBox 9">
            <a:extLst>
              <a:ext uri="{FF2B5EF4-FFF2-40B4-BE49-F238E27FC236}">
                <a16:creationId xmlns:a16="http://schemas.microsoft.com/office/drawing/2014/main" id="{3063500D-016D-411E-B5B9-84F74E21555B}"/>
              </a:ext>
            </a:extLst>
          </p:cNvPr>
          <p:cNvSpPr txBox="1"/>
          <p:nvPr/>
        </p:nvSpPr>
        <p:spPr>
          <a:xfrm>
            <a:off x="8533660" y="6308209"/>
            <a:ext cx="291853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https://iep.utm.edu/aristotl/</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12" name="TextBox 11">
            <a:extLst>
              <a:ext uri="{FF2B5EF4-FFF2-40B4-BE49-F238E27FC236}">
                <a16:creationId xmlns:a16="http://schemas.microsoft.com/office/drawing/2014/main" id="{CEFFB889-6B8B-4904-A835-FB7B29CF8F24}"/>
              </a:ext>
            </a:extLst>
          </p:cNvPr>
          <p:cNvSpPr txBox="1"/>
          <p:nvPr/>
        </p:nvSpPr>
        <p:spPr>
          <a:xfrm>
            <a:off x="4556464" y="6308209"/>
            <a:ext cx="274098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https://iep.utm.edu/plato/</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14" name="Picture 13">
            <a:extLst>
              <a:ext uri="{FF2B5EF4-FFF2-40B4-BE49-F238E27FC236}">
                <a16:creationId xmlns:a16="http://schemas.microsoft.com/office/drawing/2014/main" id="{F575FBCF-28F2-482F-AD74-222D7332703D}"/>
              </a:ext>
            </a:extLst>
          </p:cNvPr>
          <p:cNvPicPr>
            <a:picLocks noChangeAspect="1"/>
          </p:cNvPicPr>
          <p:nvPr/>
        </p:nvPicPr>
        <p:blipFill>
          <a:blip r:embed="rId5"/>
          <a:stretch>
            <a:fillRect/>
          </a:stretch>
        </p:blipFill>
        <p:spPr>
          <a:xfrm>
            <a:off x="3709757" y="1665831"/>
            <a:ext cx="2767380" cy="3897719"/>
          </a:xfrm>
          <a:prstGeom prst="rect">
            <a:avLst/>
          </a:prstGeom>
        </p:spPr>
      </p:pic>
      <p:pic>
        <p:nvPicPr>
          <p:cNvPr id="16" name="Picture 15">
            <a:extLst>
              <a:ext uri="{FF2B5EF4-FFF2-40B4-BE49-F238E27FC236}">
                <a16:creationId xmlns:a16="http://schemas.microsoft.com/office/drawing/2014/main" id="{5E817493-014E-44FE-950C-FC1EBD7D427F}"/>
              </a:ext>
            </a:extLst>
          </p:cNvPr>
          <p:cNvPicPr>
            <a:picLocks noChangeAspect="1"/>
          </p:cNvPicPr>
          <p:nvPr/>
        </p:nvPicPr>
        <p:blipFill>
          <a:blip r:embed="rId6"/>
          <a:stretch>
            <a:fillRect/>
          </a:stretch>
        </p:blipFill>
        <p:spPr>
          <a:xfrm>
            <a:off x="9294972" y="2066593"/>
            <a:ext cx="2767380" cy="3866193"/>
          </a:xfrm>
          <a:prstGeom prst="rect">
            <a:avLst/>
          </a:prstGeom>
        </p:spPr>
      </p:pic>
      <p:pic>
        <p:nvPicPr>
          <p:cNvPr id="18" name="Picture 17">
            <a:extLst>
              <a:ext uri="{FF2B5EF4-FFF2-40B4-BE49-F238E27FC236}">
                <a16:creationId xmlns:a16="http://schemas.microsoft.com/office/drawing/2014/main" id="{F1D37B3F-0C88-4B52-AA63-8DC956C07C8E}"/>
              </a:ext>
            </a:extLst>
          </p:cNvPr>
          <p:cNvPicPr>
            <a:picLocks noChangeAspect="1"/>
          </p:cNvPicPr>
          <p:nvPr/>
        </p:nvPicPr>
        <p:blipFill>
          <a:blip r:embed="rId7"/>
          <a:stretch>
            <a:fillRect/>
          </a:stretch>
        </p:blipFill>
        <p:spPr>
          <a:xfrm>
            <a:off x="6553993" y="0"/>
            <a:ext cx="2740980" cy="4043958"/>
          </a:xfrm>
          <a:prstGeom prst="rect">
            <a:avLst/>
          </a:prstGeom>
        </p:spPr>
      </p:pic>
      <p:sp>
        <p:nvSpPr>
          <p:cNvPr id="20" name="TextBox 19">
            <a:extLst>
              <a:ext uri="{FF2B5EF4-FFF2-40B4-BE49-F238E27FC236}">
                <a16:creationId xmlns:a16="http://schemas.microsoft.com/office/drawing/2014/main" id="{66084285-D9E2-4ADD-AAB7-2E9997BA93CD}"/>
              </a:ext>
            </a:extLst>
          </p:cNvPr>
          <p:cNvSpPr txBox="1"/>
          <p:nvPr/>
        </p:nvSpPr>
        <p:spPr>
          <a:xfrm>
            <a:off x="6808116" y="3999690"/>
            <a:ext cx="24300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Socrates (469-399 BCE) </a:t>
            </a:r>
          </a:p>
        </p:txBody>
      </p:sp>
      <p:sp>
        <p:nvSpPr>
          <p:cNvPr id="22" name="TextBox 21">
            <a:extLst>
              <a:ext uri="{FF2B5EF4-FFF2-40B4-BE49-F238E27FC236}">
                <a16:creationId xmlns:a16="http://schemas.microsoft.com/office/drawing/2014/main" id="{78B03DCB-F830-4C6A-830F-BD9C19E6B4CB}"/>
              </a:ext>
            </a:extLst>
          </p:cNvPr>
          <p:cNvSpPr txBox="1"/>
          <p:nvPr/>
        </p:nvSpPr>
        <p:spPr>
          <a:xfrm>
            <a:off x="3885422" y="5622965"/>
            <a:ext cx="217399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Plato (427 – 327 BCE) </a:t>
            </a:r>
          </a:p>
        </p:txBody>
      </p:sp>
      <p:sp>
        <p:nvSpPr>
          <p:cNvPr id="24" name="TextBox 23">
            <a:extLst>
              <a:ext uri="{FF2B5EF4-FFF2-40B4-BE49-F238E27FC236}">
                <a16:creationId xmlns:a16="http://schemas.microsoft.com/office/drawing/2014/main" id="{9DE406FF-6C66-4A38-B35D-0E19B411BA32}"/>
              </a:ext>
            </a:extLst>
          </p:cNvPr>
          <p:cNvSpPr txBox="1"/>
          <p:nvPr/>
        </p:nvSpPr>
        <p:spPr>
          <a:xfrm>
            <a:off x="9294972" y="5938877"/>
            <a:ext cx="265886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Aristotle (384 – 322 BCE)</a:t>
            </a:r>
          </a:p>
        </p:txBody>
      </p:sp>
      <p:sp>
        <p:nvSpPr>
          <p:cNvPr id="25" name="Slide Number Placeholder 24">
            <a:extLst>
              <a:ext uri="{FF2B5EF4-FFF2-40B4-BE49-F238E27FC236}">
                <a16:creationId xmlns:a16="http://schemas.microsoft.com/office/drawing/2014/main" id="{A3972DBA-13C2-4D55-91DF-DD7CDA099C5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30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3343B-6808-44C3-BA57-61784BC7BFF9}"/>
              </a:ext>
            </a:extLst>
          </p:cNvPr>
          <p:cNvSpPr>
            <a:spLocks noGrp="1"/>
          </p:cNvSpPr>
          <p:nvPr>
            <p:ph type="title"/>
          </p:nvPr>
        </p:nvSpPr>
        <p:spPr>
          <a:xfrm>
            <a:off x="500109" y="296006"/>
            <a:ext cx="4744244" cy="1325563"/>
          </a:xfrm>
        </p:spPr>
        <p:txBody>
          <a:bodyPr/>
          <a:lstStyle/>
          <a:p>
            <a:r>
              <a:rPr lang="en-GB" dirty="0"/>
              <a:t>Platonic dialogues: </a:t>
            </a:r>
            <a:br>
              <a:rPr lang="en-GB" dirty="0"/>
            </a:br>
            <a:r>
              <a:rPr lang="en-GB" dirty="0"/>
              <a:t>the Republic</a:t>
            </a:r>
          </a:p>
        </p:txBody>
      </p:sp>
      <p:sp>
        <p:nvSpPr>
          <p:cNvPr id="3" name="Content Placeholder 2">
            <a:extLst>
              <a:ext uri="{FF2B5EF4-FFF2-40B4-BE49-F238E27FC236}">
                <a16:creationId xmlns:a16="http://schemas.microsoft.com/office/drawing/2014/main" id="{FEB00F86-F159-4A72-92E4-04E27F8D4762}"/>
              </a:ext>
            </a:extLst>
          </p:cNvPr>
          <p:cNvSpPr>
            <a:spLocks noGrp="1"/>
          </p:cNvSpPr>
          <p:nvPr>
            <p:ph idx="1"/>
          </p:nvPr>
        </p:nvSpPr>
        <p:spPr>
          <a:xfrm>
            <a:off x="390619" y="1825229"/>
            <a:ext cx="5194393" cy="4557815"/>
          </a:xfrm>
        </p:spPr>
        <p:txBody>
          <a:bodyPr>
            <a:normAutofit/>
          </a:bodyPr>
          <a:lstStyle/>
          <a:p>
            <a:r>
              <a:rPr lang="en-GB" sz="2400" dirty="0"/>
              <a:t>The nature of justice, how we ought to live together in society, and the link between happiness, and living in the just city or the </a:t>
            </a:r>
            <a:r>
              <a:rPr lang="en-GB" sz="2400" i="1" dirty="0" err="1"/>
              <a:t>Kallipolis</a:t>
            </a:r>
            <a:endParaRPr lang="en-GB" sz="2400" i="1" dirty="0"/>
          </a:p>
          <a:p>
            <a:r>
              <a:rPr lang="en-GB" sz="2400" dirty="0"/>
              <a:t>Justice, happiness, education, how society should function the right way, the best way</a:t>
            </a:r>
          </a:p>
          <a:p>
            <a:r>
              <a:rPr lang="en-US" sz="2400" dirty="0"/>
              <a:t>The virtues and vices, good and bad souls, good and bad political regimes, the family, the role of women in society, the role of art in society, and even the afterlife</a:t>
            </a:r>
            <a:endParaRPr lang="en-GB" sz="2400" dirty="0"/>
          </a:p>
        </p:txBody>
      </p:sp>
      <p:sp>
        <p:nvSpPr>
          <p:cNvPr id="4" name="Rectangle 3">
            <a:extLst>
              <a:ext uri="{FF2B5EF4-FFF2-40B4-BE49-F238E27FC236}">
                <a16:creationId xmlns:a16="http://schemas.microsoft.com/office/drawing/2014/main" id="{4D06BC75-27CB-4168-B7B8-3E1E3B63C5CD}"/>
              </a:ext>
            </a:extLst>
          </p:cNvPr>
          <p:cNvSpPr/>
          <p:nvPr/>
        </p:nvSpPr>
        <p:spPr>
          <a:xfrm>
            <a:off x="6096000" y="1455897"/>
            <a:ext cx="2111754" cy="1189608"/>
          </a:xfrm>
          <a:prstGeom prst="rect">
            <a:avLst/>
          </a:prstGeom>
          <a:ln w="38100">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Gold People</a:t>
            </a:r>
          </a:p>
        </p:txBody>
      </p:sp>
      <p:sp>
        <p:nvSpPr>
          <p:cNvPr id="5" name="Rectangle 4">
            <a:extLst>
              <a:ext uri="{FF2B5EF4-FFF2-40B4-BE49-F238E27FC236}">
                <a16:creationId xmlns:a16="http://schemas.microsoft.com/office/drawing/2014/main" id="{637CC672-2F4E-4049-9141-331B338E196C}"/>
              </a:ext>
            </a:extLst>
          </p:cNvPr>
          <p:cNvSpPr/>
          <p:nvPr/>
        </p:nvSpPr>
        <p:spPr>
          <a:xfrm>
            <a:off x="6096000" y="3022888"/>
            <a:ext cx="2111754" cy="1189608"/>
          </a:xfrm>
          <a:prstGeom prst="rect">
            <a:avLst/>
          </a:prstGeom>
          <a:solidFill>
            <a:schemeClr val="bg2">
              <a:lumMod val="75000"/>
            </a:schemeClr>
          </a:solidFill>
          <a:ln w="38100">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Silver People</a:t>
            </a:r>
          </a:p>
        </p:txBody>
      </p:sp>
      <p:sp>
        <p:nvSpPr>
          <p:cNvPr id="6" name="Rectangle 5">
            <a:extLst>
              <a:ext uri="{FF2B5EF4-FFF2-40B4-BE49-F238E27FC236}">
                <a16:creationId xmlns:a16="http://schemas.microsoft.com/office/drawing/2014/main" id="{52AA3B60-9120-4E78-BB16-5AD83B348BA9}"/>
              </a:ext>
            </a:extLst>
          </p:cNvPr>
          <p:cNvSpPr/>
          <p:nvPr/>
        </p:nvSpPr>
        <p:spPr>
          <a:xfrm>
            <a:off x="6096000" y="4589879"/>
            <a:ext cx="2111754" cy="1189608"/>
          </a:xfrm>
          <a:prstGeom prst="rect">
            <a:avLst/>
          </a:prstGeom>
          <a:solidFill>
            <a:schemeClr val="accent2">
              <a:lumMod val="75000"/>
            </a:schemeClr>
          </a:solidFill>
          <a:ln w="38100">
            <a:solidFill>
              <a:schemeClr val="tx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rPr>
              <a:t>Bronze People</a:t>
            </a:r>
          </a:p>
        </p:txBody>
      </p:sp>
      <p:sp>
        <p:nvSpPr>
          <p:cNvPr id="7" name="TextBox 6">
            <a:extLst>
              <a:ext uri="{FF2B5EF4-FFF2-40B4-BE49-F238E27FC236}">
                <a16:creationId xmlns:a16="http://schemas.microsoft.com/office/drawing/2014/main" id="{DF1FD7CC-0B40-4638-9D24-B12E789F9676}"/>
              </a:ext>
            </a:extLst>
          </p:cNvPr>
          <p:cNvSpPr txBox="1"/>
          <p:nvPr/>
        </p:nvSpPr>
        <p:spPr>
          <a:xfrm>
            <a:off x="8399862" y="1756073"/>
            <a:ext cx="2187453" cy="646331"/>
          </a:xfrm>
          <a:prstGeom prst="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Philosopher-kings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Rational, virtuous</a:t>
            </a:r>
          </a:p>
        </p:txBody>
      </p:sp>
      <p:sp>
        <p:nvSpPr>
          <p:cNvPr id="8" name="TextBox 7">
            <a:extLst>
              <a:ext uri="{FF2B5EF4-FFF2-40B4-BE49-F238E27FC236}">
                <a16:creationId xmlns:a16="http://schemas.microsoft.com/office/drawing/2014/main" id="{E92452FC-20D2-462A-B4A6-16D7DA2907AA}"/>
              </a:ext>
            </a:extLst>
          </p:cNvPr>
          <p:cNvSpPr txBox="1"/>
          <p:nvPr/>
        </p:nvSpPr>
        <p:spPr>
          <a:xfrm>
            <a:off x="8399863" y="3232838"/>
            <a:ext cx="2187454" cy="923330"/>
          </a:xfrm>
          <a:prstGeom prst="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Guardians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Spirited, honour, victory, truth</a:t>
            </a:r>
          </a:p>
        </p:txBody>
      </p:sp>
      <p:sp>
        <p:nvSpPr>
          <p:cNvPr id="9" name="TextBox 8">
            <a:extLst>
              <a:ext uri="{FF2B5EF4-FFF2-40B4-BE49-F238E27FC236}">
                <a16:creationId xmlns:a16="http://schemas.microsoft.com/office/drawing/2014/main" id="{C9D37659-7A21-4C51-B87C-46948CD06B24}"/>
              </a:ext>
            </a:extLst>
          </p:cNvPr>
          <p:cNvSpPr txBox="1"/>
          <p:nvPr/>
        </p:nvSpPr>
        <p:spPr>
          <a:xfrm>
            <a:off x="8399862" y="4584518"/>
            <a:ext cx="2187455" cy="1200329"/>
          </a:xfrm>
          <a:prstGeom prst="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Producers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Money-lovers intent on satisfying basic needs</a:t>
            </a:r>
          </a:p>
        </p:txBody>
      </p:sp>
      <p:sp>
        <p:nvSpPr>
          <p:cNvPr id="10" name="TextBox 9">
            <a:extLst>
              <a:ext uri="{FF2B5EF4-FFF2-40B4-BE49-F238E27FC236}">
                <a16:creationId xmlns:a16="http://schemas.microsoft.com/office/drawing/2014/main" id="{5EF45590-DAD2-47B7-93E4-70C5F833B4BC}"/>
              </a:ext>
            </a:extLst>
          </p:cNvPr>
          <p:cNvSpPr txBox="1"/>
          <p:nvPr/>
        </p:nvSpPr>
        <p:spPr>
          <a:xfrm>
            <a:off x="6096000" y="272232"/>
            <a:ext cx="5495233" cy="830997"/>
          </a:xfrm>
          <a:prstGeom prst="rect">
            <a:avLst/>
          </a:prstGeom>
          <a:noFill/>
          <a:ln w="28575">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We are all driven by different desires which sometimes are too strong to change</a:t>
            </a:r>
          </a:p>
        </p:txBody>
      </p:sp>
      <p:sp>
        <p:nvSpPr>
          <p:cNvPr id="11" name="Slide Number Placeholder 10">
            <a:extLst>
              <a:ext uri="{FF2B5EF4-FFF2-40B4-BE49-F238E27FC236}">
                <a16:creationId xmlns:a16="http://schemas.microsoft.com/office/drawing/2014/main" id="{0680D36D-F337-4A48-AF20-E099802EC62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312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1000"/>
                                        <p:tgtEl>
                                          <p:spTgt spid="8"/>
                                        </p:tgtEl>
                                      </p:cBhvr>
                                    </p:animEffect>
                                    <p:anim calcmode="lin" valueType="num">
                                      <p:cBhvr>
                                        <p:cTn id="57" dur="1000" fill="hold"/>
                                        <p:tgtEl>
                                          <p:spTgt spid="8"/>
                                        </p:tgtEl>
                                        <p:attrNameLst>
                                          <p:attrName>ppt_x</p:attrName>
                                        </p:attrNameLst>
                                      </p:cBhvr>
                                      <p:tavLst>
                                        <p:tav tm="0">
                                          <p:val>
                                            <p:strVal val="#ppt_x"/>
                                          </p:val>
                                        </p:tav>
                                        <p:tav tm="100000">
                                          <p:val>
                                            <p:strVal val="#ppt_x"/>
                                          </p:val>
                                        </p:tav>
                                      </p:tavLst>
                                    </p:anim>
                                    <p:anim calcmode="lin" valueType="num">
                                      <p:cBhvr>
                                        <p:cTn id="5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1000"/>
                                        <p:tgtEl>
                                          <p:spTgt spid="9"/>
                                        </p:tgtEl>
                                      </p:cBhvr>
                                    </p:animEffect>
                                    <p:anim calcmode="lin" valueType="num">
                                      <p:cBhvr>
                                        <p:cTn id="64" dur="1000" fill="hold"/>
                                        <p:tgtEl>
                                          <p:spTgt spid="9"/>
                                        </p:tgtEl>
                                        <p:attrNameLst>
                                          <p:attrName>ppt_x</p:attrName>
                                        </p:attrNameLst>
                                      </p:cBhvr>
                                      <p:tavLst>
                                        <p:tav tm="0">
                                          <p:val>
                                            <p:strVal val="#ppt_x"/>
                                          </p:val>
                                        </p:tav>
                                        <p:tav tm="100000">
                                          <p:val>
                                            <p:strVal val="#ppt_x"/>
                                          </p:val>
                                        </p:tav>
                                      </p:tavLst>
                                    </p:anim>
                                    <p:anim calcmode="lin" valueType="num">
                                      <p:cBhvr>
                                        <p:cTn id="6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D455D-7B95-46B7-85B9-20540386AAFE}"/>
              </a:ext>
            </a:extLst>
          </p:cNvPr>
          <p:cNvSpPr>
            <a:spLocks noGrp="1"/>
          </p:cNvSpPr>
          <p:nvPr>
            <p:ph type="title"/>
          </p:nvPr>
        </p:nvSpPr>
        <p:spPr/>
        <p:txBody>
          <a:bodyPr>
            <a:normAutofit/>
          </a:bodyPr>
          <a:lstStyle/>
          <a:p>
            <a:r>
              <a:rPr lang="en-GB" sz="5400" dirty="0">
                <a:solidFill>
                  <a:schemeClr val="bg1"/>
                </a:solidFill>
              </a:rPr>
              <a:t>Athens, 2,500 years ago </a:t>
            </a:r>
          </a:p>
        </p:txBody>
      </p:sp>
      <p:sp>
        <p:nvSpPr>
          <p:cNvPr id="3" name="Content Placeholder 2">
            <a:extLst>
              <a:ext uri="{FF2B5EF4-FFF2-40B4-BE49-F238E27FC236}">
                <a16:creationId xmlns:a16="http://schemas.microsoft.com/office/drawing/2014/main" id="{8A16D81D-BD8E-4475-9DDC-8A90EE65DA09}"/>
              </a:ext>
            </a:extLst>
          </p:cNvPr>
          <p:cNvSpPr>
            <a:spLocks noGrp="1"/>
          </p:cNvSpPr>
          <p:nvPr>
            <p:ph idx="1"/>
          </p:nvPr>
        </p:nvSpPr>
        <p:spPr>
          <a:xfrm>
            <a:off x="838200" y="1825625"/>
            <a:ext cx="7354078" cy="4351338"/>
          </a:xfrm>
        </p:spPr>
        <p:txBody>
          <a:bodyPr/>
          <a:lstStyle/>
          <a:p>
            <a:r>
              <a:rPr lang="en-GB" dirty="0">
                <a:solidFill>
                  <a:schemeClr val="bg1"/>
                </a:solidFill>
              </a:rPr>
              <a:t>Socrates in conversation with Sophists – Gorgias, Callicles and Alcibiades </a:t>
            </a:r>
          </a:p>
          <a:p>
            <a:r>
              <a:rPr lang="en-GB" dirty="0">
                <a:solidFill>
                  <a:schemeClr val="bg1"/>
                </a:solidFill>
              </a:rPr>
              <a:t>Gorgias was a Sicilian teacher of oratory (the art of public speaking)</a:t>
            </a:r>
          </a:p>
          <a:p>
            <a:r>
              <a:rPr lang="en-GB" dirty="0">
                <a:solidFill>
                  <a:schemeClr val="bg1"/>
                </a:solidFill>
              </a:rPr>
              <a:t>Sophists were paid, skilled teachers</a:t>
            </a:r>
          </a:p>
          <a:p>
            <a:r>
              <a:rPr lang="en-GB" dirty="0">
                <a:solidFill>
                  <a:schemeClr val="bg1"/>
                </a:solidFill>
              </a:rPr>
              <a:t>The Sophists were skilled at making bad news look good, at making politicians popular, at appearance, and at helping people to win</a:t>
            </a:r>
          </a:p>
        </p:txBody>
      </p:sp>
      <p:pic>
        <p:nvPicPr>
          <p:cNvPr id="5" name="Picture 4">
            <a:extLst>
              <a:ext uri="{FF2B5EF4-FFF2-40B4-BE49-F238E27FC236}">
                <a16:creationId xmlns:a16="http://schemas.microsoft.com/office/drawing/2014/main" id="{81B07F0D-0241-421F-A392-A1C83A04BA45}"/>
              </a:ext>
            </a:extLst>
          </p:cNvPr>
          <p:cNvPicPr>
            <a:picLocks noChangeAspect="1"/>
          </p:cNvPicPr>
          <p:nvPr/>
        </p:nvPicPr>
        <p:blipFill>
          <a:blip r:embed="rId2"/>
          <a:stretch>
            <a:fillRect/>
          </a:stretch>
        </p:blipFill>
        <p:spPr>
          <a:xfrm>
            <a:off x="8192278" y="215834"/>
            <a:ext cx="3861390" cy="6369303"/>
          </a:xfrm>
          <a:prstGeom prst="rect">
            <a:avLst/>
          </a:prstGeom>
        </p:spPr>
      </p:pic>
    </p:spTree>
    <p:extLst>
      <p:ext uri="{BB962C8B-B14F-4D97-AF65-F5344CB8AC3E}">
        <p14:creationId xmlns:p14="http://schemas.microsoft.com/office/powerpoint/2010/main" val="110233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3343B-6808-44C3-BA57-61784BC7BFF9}"/>
              </a:ext>
            </a:extLst>
          </p:cNvPr>
          <p:cNvSpPr>
            <a:spLocks noGrp="1"/>
          </p:cNvSpPr>
          <p:nvPr>
            <p:ph type="title"/>
          </p:nvPr>
        </p:nvSpPr>
        <p:spPr>
          <a:xfrm>
            <a:off x="5069940" y="365124"/>
            <a:ext cx="6172200" cy="1828800"/>
          </a:xfrm>
        </p:spPr>
        <p:txBody>
          <a:bodyPr>
            <a:normAutofit/>
          </a:bodyPr>
          <a:lstStyle/>
          <a:p>
            <a:r>
              <a:rPr lang="en-GB" sz="5400" dirty="0"/>
              <a:t>Platonic dialogues:</a:t>
            </a:r>
            <a:br>
              <a:rPr lang="en-GB" sz="5400" dirty="0"/>
            </a:br>
            <a:r>
              <a:rPr lang="en-GB" sz="5400" dirty="0"/>
              <a:t>Gorgias</a:t>
            </a:r>
          </a:p>
        </p:txBody>
      </p:sp>
      <p:pic>
        <p:nvPicPr>
          <p:cNvPr id="7" name="Picture 6">
            <a:extLst>
              <a:ext uri="{FF2B5EF4-FFF2-40B4-BE49-F238E27FC236}">
                <a16:creationId xmlns:a16="http://schemas.microsoft.com/office/drawing/2014/main" id="{78FA778B-2491-493C-9F68-D9F3785FF926}"/>
              </a:ext>
            </a:extLst>
          </p:cNvPr>
          <p:cNvPicPr>
            <a:picLocks noChangeAspect="1"/>
          </p:cNvPicPr>
          <p:nvPr/>
        </p:nvPicPr>
        <p:blipFill rotWithShape="1">
          <a:blip r:embed="rId2"/>
          <a:srcRect t="3285" r="2" b="3596"/>
          <a:stretch/>
        </p:blipFill>
        <p:spPr>
          <a:xfrm>
            <a:off x="20" y="10"/>
            <a:ext cx="4639713" cy="6857990"/>
          </a:xfrm>
          <a:prstGeom prst="rect">
            <a:avLst/>
          </a:prstGeom>
        </p:spPr>
      </p:pic>
      <p:sp>
        <p:nvSpPr>
          <p:cNvPr id="3" name="Content Placeholder 2">
            <a:extLst>
              <a:ext uri="{FF2B5EF4-FFF2-40B4-BE49-F238E27FC236}">
                <a16:creationId xmlns:a16="http://schemas.microsoft.com/office/drawing/2014/main" id="{FEB00F86-F159-4A72-92E4-04E27F8D4762}"/>
              </a:ext>
            </a:extLst>
          </p:cNvPr>
          <p:cNvSpPr>
            <a:spLocks noGrp="1"/>
          </p:cNvSpPr>
          <p:nvPr>
            <p:ph idx="1"/>
          </p:nvPr>
        </p:nvSpPr>
        <p:spPr>
          <a:xfrm>
            <a:off x="5069939" y="2411730"/>
            <a:ext cx="6920131" cy="3944620"/>
          </a:xfrm>
        </p:spPr>
        <p:txBody>
          <a:bodyPr>
            <a:normAutofit/>
          </a:bodyPr>
          <a:lstStyle/>
          <a:p>
            <a:r>
              <a:rPr lang="en-GB" dirty="0"/>
              <a:t>Truth, reason, ethics, replaced by winning the argument</a:t>
            </a:r>
          </a:p>
          <a:p>
            <a:r>
              <a:rPr lang="en-GB" dirty="0"/>
              <a:t>The means justifies the ends</a:t>
            </a:r>
          </a:p>
          <a:p>
            <a:r>
              <a:rPr lang="en-GB" dirty="0"/>
              <a:t>Might is right</a:t>
            </a:r>
          </a:p>
          <a:p>
            <a:r>
              <a:rPr lang="en-GB" dirty="0"/>
              <a:t>Ethics, doing the right thing, were not relevant</a:t>
            </a:r>
          </a:p>
          <a:p>
            <a:r>
              <a:rPr lang="en-GB" dirty="0"/>
              <a:t>Niccolo Machiavelli’s (1469-1527)  </a:t>
            </a:r>
            <a:r>
              <a:rPr lang="en-GB" i="1" dirty="0"/>
              <a:t>The Prince</a:t>
            </a:r>
          </a:p>
        </p:txBody>
      </p:sp>
      <p:pic>
        <p:nvPicPr>
          <p:cNvPr id="11" name="Picture 10">
            <a:extLst>
              <a:ext uri="{FF2B5EF4-FFF2-40B4-BE49-F238E27FC236}">
                <a16:creationId xmlns:a16="http://schemas.microsoft.com/office/drawing/2014/main" id="{8A5D0F31-04C9-412F-82D7-0AA3525099E6}"/>
              </a:ext>
            </a:extLst>
          </p:cNvPr>
          <p:cNvPicPr>
            <a:picLocks noChangeAspect="1"/>
          </p:cNvPicPr>
          <p:nvPr/>
        </p:nvPicPr>
        <p:blipFill>
          <a:blip r:embed="rId3"/>
          <a:stretch>
            <a:fillRect/>
          </a:stretch>
        </p:blipFill>
        <p:spPr>
          <a:xfrm>
            <a:off x="0" y="3565899"/>
            <a:ext cx="4725617" cy="3155576"/>
          </a:xfrm>
          <a:prstGeom prst="rect">
            <a:avLst/>
          </a:prstGeom>
        </p:spPr>
      </p:pic>
      <p:sp>
        <p:nvSpPr>
          <p:cNvPr id="13" name="Slide Number Placeholder 12">
            <a:extLst>
              <a:ext uri="{FF2B5EF4-FFF2-40B4-BE49-F238E27FC236}">
                <a16:creationId xmlns:a16="http://schemas.microsoft.com/office/drawing/2014/main" id="{58023911-1EAD-4347-9C22-DA553F31E4D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white">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white">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351667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Online Media 1" title="The Kiffness - Eating the Cats ft. Donald Trump (Debate Remix)">
            <a:hlinkClick r:id="" action="ppaction://media"/>
            <a:extLst>
              <a:ext uri="{FF2B5EF4-FFF2-40B4-BE49-F238E27FC236}">
                <a16:creationId xmlns:a16="http://schemas.microsoft.com/office/drawing/2014/main" id="{2E659AF4-4544-CB5F-FFF7-64CBA52F811D}"/>
              </a:ext>
            </a:extLst>
          </p:cNvPr>
          <p:cNvPicPr>
            <a:picLocks noRot="1" noChangeAspect="1"/>
          </p:cNvPicPr>
          <p:nvPr>
            <a:videoFile r:link="rId1"/>
          </p:nvPr>
        </p:nvPicPr>
        <p:blipFill>
          <a:blip r:embed="rId3"/>
          <a:stretch>
            <a:fillRect/>
          </a:stretch>
        </p:blipFill>
        <p:spPr>
          <a:xfrm>
            <a:off x="6176433" y="1911382"/>
            <a:ext cx="5372100" cy="3035236"/>
          </a:xfrm>
          <a:prstGeom prst="rect">
            <a:avLst/>
          </a:prstGeom>
        </p:spPr>
      </p:pic>
      <p:sp>
        <p:nvSpPr>
          <p:cNvPr id="4" name="Slide Number Placeholder 3">
            <a:extLst>
              <a:ext uri="{FF2B5EF4-FFF2-40B4-BE49-F238E27FC236}">
                <a16:creationId xmlns:a16="http://schemas.microsoft.com/office/drawing/2014/main" id="{15CFAE3A-660E-FD7F-FFA6-28B80FC6E07A}"/>
              </a:ext>
            </a:extLst>
          </p:cNvPr>
          <p:cNvSpPr>
            <a:spLocks noGrp="1"/>
          </p:cNvSpPr>
          <p:nvPr>
            <p:ph type="sldNum" sz="quarter" idx="12"/>
          </p:nvPr>
        </p:nvSpPr>
        <p:spPr>
          <a:xfrm>
            <a:off x="8610600" y="6356350"/>
            <a:ext cx="2743200"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2633C1E9-BBC2-4CC6-BA8F-42C76672DF1C}" type="slidenum">
              <a:rPr kumimoji="0" lang="en-GB"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defTabSz="914400" rtl="0" eaLnBrk="1" fontAlgn="auto" latinLnBrk="0" hangingPunct="1">
                <a:spcBef>
                  <a:spcPts val="0"/>
                </a:spcBef>
                <a:spcAft>
                  <a:spcPts val="600"/>
                </a:spcAft>
                <a:buClrTx/>
                <a:buSzTx/>
                <a:buFontTx/>
                <a:buNone/>
                <a:tabLst/>
                <a:defRPr/>
              </a:pPr>
              <a:t>11</a:t>
            </a:fld>
            <a:endParaRPr kumimoji="0" lang="en-GB"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5696FBF-BBD3-6BA8-78FA-60B4A6E283C5}"/>
              </a:ext>
            </a:extLst>
          </p:cNvPr>
          <p:cNvPicPr>
            <a:picLocks noChangeAspect="1"/>
          </p:cNvPicPr>
          <p:nvPr/>
        </p:nvPicPr>
        <p:blipFill>
          <a:blip r:embed="rId4"/>
          <a:srcRect b="25014"/>
          <a:stretch/>
        </p:blipFill>
        <p:spPr>
          <a:xfrm>
            <a:off x="643466" y="1918380"/>
            <a:ext cx="5372099" cy="3021240"/>
          </a:xfrm>
          <a:prstGeom prst="rect">
            <a:avLst/>
          </a:prstGeom>
        </p:spPr>
      </p:pic>
    </p:spTree>
    <p:extLst>
      <p:ext uri="{BB962C8B-B14F-4D97-AF65-F5344CB8AC3E}">
        <p14:creationId xmlns:p14="http://schemas.microsoft.com/office/powerpoint/2010/main" val="294984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ADE4795-4375-067D-C48C-37CAFA57741B}"/>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1031A8CE-8CE7-5941-D09F-336D3FDDFA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1632AA74-669D-83BF-4380-3E8404FA32E3}"/>
              </a:ext>
            </a:extLst>
          </p:cNvPr>
          <p:cNvPicPr>
            <a:picLocks noChangeAspect="1"/>
          </p:cNvPicPr>
          <p:nvPr/>
        </p:nvPicPr>
        <p:blipFill>
          <a:blip r:embed="rId2"/>
          <a:srcRect b="25014"/>
          <a:stretch/>
        </p:blipFill>
        <p:spPr>
          <a:xfrm>
            <a:off x="20" y="1282"/>
            <a:ext cx="12191980" cy="6856718"/>
          </a:xfrm>
          <a:prstGeom prst="rect">
            <a:avLst/>
          </a:prstGeom>
        </p:spPr>
      </p:pic>
      <p:sp>
        <p:nvSpPr>
          <p:cNvPr id="4" name="Slide Number Placeholder 3">
            <a:extLst>
              <a:ext uri="{FF2B5EF4-FFF2-40B4-BE49-F238E27FC236}">
                <a16:creationId xmlns:a16="http://schemas.microsoft.com/office/drawing/2014/main" id="{ADF82255-80EE-B812-D5D4-F276DF9300F9}"/>
              </a:ext>
            </a:extLst>
          </p:cNvPr>
          <p:cNvSpPr>
            <a:spLocks noGrp="1"/>
          </p:cNvSpPr>
          <p:nvPr>
            <p:ph type="sldNum" sz="quarter" idx="12"/>
          </p:nvPr>
        </p:nvSpPr>
        <p:spPr>
          <a:xfrm>
            <a:off x="8610600" y="6356350"/>
            <a:ext cx="274320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2633C1E9-BBC2-4CC6-BA8F-42C76672DF1C}" type="slidenum">
              <a:rPr kumimoji="0" lang="en-GB" sz="1200"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en-GB"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4DD6D59A-D1E9-85A9-B4B3-9FDE7FFCF781}"/>
              </a:ext>
            </a:extLst>
          </p:cNvPr>
          <p:cNvPicPr>
            <a:picLocks noChangeAspect="1"/>
          </p:cNvPicPr>
          <p:nvPr/>
        </p:nvPicPr>
        <p:blipFill>
          <a:blip r:embed="rId3"/>
          <a:stretch>
            <a:fillRect/>
          </a:stretch>
        </p:blipFill>
        <p:spPr>
          <a:xfrm>
            <a:off x="215641" y="-1282"/>
            <a:ext cx="5007793" cy="6858000"/>
          </a:xfrm>
          <a:prstGeom prst="rect">
            <a:avLst/>
          </a:prstGeom>
        </p:spPr>
      </p:pic>
      <p:pic>
        <p:nvPicPr>
          <p:cNvPr id="9" name="Picture 8">
            <a:extLst>
              <a:ext uri="{FF2B5EF4-FFF2-40B4-BE49-F238E27FC236}">
                <a16:creationId xmlns:a16="http://schemas.microsoft.com/office/drawing/2014/main" id="{5C987325-ED90-E613-6521-C10C0D8F01C7}"/>
              </a:ext>
            </a:extLst>
          </p:cNvPr>
          <p:cNvPicPr>
            <a:picLocks noChangeAspect="1"/>
          </p:cNvPicPr>
          <p:nvPr/>
        </p:nvPicPr>
        <p:blipFill>
          <a:blip r:embed="rId4"/>
          <a:stretch>
            <a:fillRect/>
          </a:stretch>
        </p:blipFill>
        <p:spPr>
          <a:xfrm>
            <a:off x="262793" y="4760394"/>
            <a:ext cx="4960641" cy="1139892"/>
          </a:xfrm>
          <a:prstGeom prst="rect">
            <a:avLst/>
          </a:prstGeom>
        </p:spPr>
      </p:pic>
      <p:pic>
        <p:nvPicPr>
          <p:cNvPr id="12" name="Picture 11">
            <a:extLst>
              <a:ext uri="{FF2B5EF4-FFF2-40B4-BE49-F238E27FC236}">
                <a16:creationId xmlns:a16="http://schemas.microsoft.com/office/drawing/2014/main" id="{D5A4A98B-2C70-6031-F1B5-C3FC1BE668E2}"/>
              </a:ext>
            </a:extLst>
          </p:cNvPr>
          <p:cNvPicPr>
            <a:picLocks noChangeAspect="1"/>
          </p:cNvPicPr>
          <p:nvPr/>
        </p:nvPicPr>
        <p:blipFill>
          <a:blip r:embed="rId5"/>
          <a:stretch>
            <a:fillRect/>
          </a:stretch>
        </p:blipFill>
        <p:spPr>
          <a:xfrm>
            <a:off x="-1524" y="1158452"/>
            <a:ext cx="12192000" cy="2645510"/>
          </a:xfrm>
          <a:prstGeom prst="rect">
            <a:avLst/>
          </a:prstGeom>
        </p:spPr>
      </p:pic>
      <p:pic>
        <p:nvPicPr>
          <p:cNvPr id="14" name="Picture 13">
            <a:extLst>
              <a:ext uri="{FF2B5EF4-FFF2-40B4-BE49-F238E27FC236}">
                <a16:creationId xmlns:a16="http://schemas.microsoft.com/office/drawing/2014/main" id="{261BAC65-D9F3-8AA1-6DC4-0CBD4CEF0D94}"/>
              </a:ext>
            </a:extLst>
          </p:cNvPr>
          <p:cNvPicPr>
            <a:picLocks noChangeAspect="1"/>
          </p:cNvPicPr>
          <p:nvPr/>
        </p:nvPicPr>
        <p:blipFill>
          <a:blip r:embed="rId6"/>
          <a:stretch>
            <a:fillRect/>
          </a:stretch>
        </p:blipFill>
        <p:spPr>
          <a:xfrm>
            <a:off x="5376979" y="3724024"/>
            <a:ext cx="6659951" cy="2072740"/>
          </a:xfrm>
          <a:prstGeom prst="rect">
            <a:avLst/>
          </a:prstGeom>
        </p:spPr>
      </p:pic>
    </p:spTree>
    <p:extLst>
      <p:ext uri="{BB962C8B-B14F-4D97-AF65-F5344CB8AC3E}">
        <p14:creationId xmlns:p14="http://schemas.microsoft.com/office/powerpoint/2010/main" val="2552932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1000"/>
                                        <p:tgtEl>
                                          <p:spTgt spid="14"/>
                                        </p:tgtEl>
                                      </p:cBhvr>
                                    </p:animEffect>
                                    <p:anim calcmode="lin" valueType="num">
                                      <p:cBhvr>
                                        <p:cTn id="27" dur="1000" fill="hold"/>
                                        <p:tgtEl>
                                          <p:spTgt spid="14"/>
                                        </p:tgtEl>
                                        <p:attrNameLst>
                                          <p:attrName>ppt_x</p:attrName>
                                        </p:attrNameLst>
                                      </p:cBhvr>
                                      <p:tavLst>
                                        <p:tav tm="0">
                                          <p:val>
                                            <p:strVal val="#ppt_x"/>
                                          </p:val>
                                        </p:tav>
                                        <p:tav tm="100000">
                                          <p:val>
                                            <p:strVal val="#ppt_x"/>
                                          </p:val>
                                        </p:tav>
                                      </p:tavLst>
                                    </p:anim>
                                    <p:anim calcmode="lin" valueType="num">
                                      <p:cBhvr>
                                        <p:cTn id="2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B335B-5B61-4A8E-A061-5E4AD3FC22F8}"/>
              </a:ext>
            </a:extLst>
          </p:cNvPr>
          <p:cNvSpPr>
            <a:spLocks noGrp="1"/>
          </p:cNvSpPr>
          <p:nvPr>
            <p:ph type="title"/>
          </p:nvPr>
        </p:nvSpPr>
        <p:spPr>
          <a:xfrm>
            <a:off x="458383" y="98154"/>
            <a:ext cx="4912423" cy="1325563"/>
          </a:xfrm>
        </p:spPr>
        <p:txBody>
          <a:bodyPr>
            <a:noAutofit/>
          </a:bodyPr>
          <a:lstStyle/>
          <a:p>
            <a:r>
              <a:rPr lang="en-GB" sz="5400" dirty="0"/>
              <a:t>Alt-right – 2016</a:t>
            </a:r>
          </a:p>
        </p:txBody>
      </p:sp>
      <p:sp>
        <p:nvSpPr>
          <p:cNvPr id="3" name="Content Placeholder 2">
            <a:extLst>
              <a:ext uri="{FF2B5EF4-FFF2-40B4-BE49-F238E27FC236}">
                <a16:creationId xmlns:a16="http://schemas.microsoft.com/office/drawing/2014/main" id="{1DD83352-0C6C-4A9A-B5A4-D0802AF107C4}"/>
              </a:ext>
            </a:extLst>
          </p:cNvPr>
          <p:cNvSpPr>
            <a:spLocks noGrp="1"/>
          </p:cNvSpPr>
          <p:nvPr>
            <p:ph idx="1"/>
          </p:nvPr>
        </p:nvSpPr>
        <p:spPr>
          <a:xfrm>
            <a:off x="458384" y="1518082"/>
            <a:ext cx="5010261" cy="5028768"/>
          </a:xfrm>
        </p:spPr>
        <p:txBody>
          <a:bodyPr>
            <a:normAutofit/>
          </a:bodyPr>
          <a:lstStyle/>
          <a:p>
            <a:r>
              <a:rPr lang="en-GB" dirty="0"/>
              <a:t>Trump election as a first step to white domination in the USA</a:t>
            </a:r>
          </a:p>
          <a:p>
            <a:r>
              <a:rPr lang="en-US" dirty="0"/>
              <a:t>Racism has to have an acceptable face</a:t>
            </a:r>
          </a:p>
          <a:p>
            <a:r>
              <a:rPr lang="en-US" dirty="0"/>
              <a:t>Mark </a:t>
            </a:r>
            <a:r>
              <a:rPr lang="en-US" dirty="0" err="1"/>
              <a:t>Potok</a:t>
            </a:r>
            <a:r>
              <a:rPr lang="en-US" dirty="0"/>
              <a:t> (Southern Poverty Law Center) - Racism 2.0, “a rebranding for the digital generation”. It’s a trendy reboot – “alt right” makes white supremacy sound like an art collective. </a:t>
            </a:r>
            <a:endParaRPr lang="en-GB" dirty="0"/>
          </a:p>
        </p:txBody>
      </p:sp>
      <p:pic>
        <p:nvPicPr>
          <p:cNvPr id="7" name="Picture 6">
            <a:hlinkClick r:id="rId2"/>
            <a:extLst>
              <a:ext uri="{FF2B5EF4-FFF2-40B4-BE49-F238E27FC236}">
                <a16:creationId xmlns:a16="http://schemas.microsoft.com/office/drawing/2014/main" id="{C0D30844-008F-4DA7-A93A-AB83E10EBAFE}"/>
              </a:ext>
            </a:extLst>
          </p:cNvPr>
          <p:cNvPicPr>
            <a:picLocks noChangeAspect="1"/>
          </p:cNvPicPr>
          <p:nvPr/>
        </p:nvPicPr>
        <p:blipFill>
          <a:blip r:embed="rId3"/>
          <a:stretch>
            <a:fillRect/>
          </a:stretch>
        </p:blipFill>
        <p:spPr>
          <a:xfrm>
            <a:off x="5372621" y="311150"/>
            <a:ext cx="6619875" cy="6181725"/>
          </a:xfrm>
          <a:prstGeom prst="rect">
            <a:avLst/>
          </a:prstGeom>
        </p:spPr>
      </p:pic>
      <p:pic>
        <p:nvPicPr>
          <p:cNvPr id="9" name="Picture 8">
            <a:extLst>
              <a:ext uri="{FF2B5EF4-FFF2-40B4-BE49-F238E27FC236}">
                <a16:creationId xmlns:a16="http://schemas.microsoft.com/office/drawing/2014/main" id="{A0D13B10-B17B-4E75-9A92-A2D94D1A4810}"/>
              </a:ext>
            </a:extLst>
          </p:cNvPr>
          <p:cNvPicPr>
            <a:picLocks noChangeAspect="1"/>
          </p:cNvPicPr>
          <p:nvPr/>
        </p:nvPicPr>
        <p:blipFill>
          <a:blip r:embed="rId4"/>
          <a:stretch>
            <a:fillRect/>
          </a:stretch>
        </p:blipFill>
        <p:spPr>
          <a:xfrm>
            <a:off x="5370807" y="3274781"/>
            <a:ext cx="1733550" cy="1381125"/>
          </a:xfrm>
          <a:prstGeom prst="rect">
            <a:avLst/>
          </a:prstGeom>
        </p:spPr>
      </p:pic>
    </p:spTree>
    <p:extLst>
      <p:ext uri="{BB962C8B-B14F-4D97-AF65-F5344CB8AC3E}">
        <p14:creationId xmlns:p14="http://schemas.microsoft.com/office/powerpoint/2010/main" val="32608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3CD02-6A25-DA8B-7223-BE6B8952884E}"/>
              </a:ext>
            </a:extLst>
          </p:cNvPr>
          <p:cNvSpPr>
            <a:spLocks noGrp="1"/>
          </p:cNvSpPr>
          <p:nvPr>
            <p:ph type="title"/>
          </p:nvPr>
        </p:nvSpPr>
        <p:spPr>
          <a:xfrm>
            <a:off x="5582652" y="33337"/>
            <a:ext cx="6609348" cy="1325563"/>
          </a:xfrm>
        </p:spPr>
        <p:txBody>
          <a:bodyPr>
            <a:noAutofit/>
          </a:bodyPr>
          <a:lstStyle/>
          <a:p>
            <a:r>
              <a:rPr lang="en-GB" sz="5400" dirty="0"/>
              <a:t>Political Manipulation</a:t>
            </a:r>
          </a:p>
        </p:txBody>
      </p:sp>
      <p:sp>
        <p:nvSpPr>
          <p:cNvPr id="3" name="Content Placeholder 2">
            <a:extLst>
              <a:ext uri="{FF2B5EF4-FFF2-40B4-BE49-F238E27FC236}">
                <a16:creationId xmlns:a16="http://schemas.microsoft.com/office/drawing/2014/main" id="{165CE525-BF2B-1B75-020C-944091891591}"/>
              </a:ext>
            </a:extLst>
          </p:cNvPr>
          <p:cNvSpPr>
            <a:spLocks noGrp="1"/>
          </p:cNvSpPr>
          <p:nvPr>
            <p:ph idx="1"/>
          </p:nvPr>
        </p:nvSpPr>
        <p:spPr>
          <a:xfrm>
            <a:off x="5582653" y="1358900"/>
            <a:ext cx="5771147" cy="2908300"/>
          </a:xfrm>
        </p:spPr>
        <p:txBody>
          <a:bodyPr>
            <a:normAutofit/>
          </a:bodyPr>
          <a:lstStyle/>
          <a:p>
            <a:r>
              <a:rPr lang="en-US" sz="2400" dirty="0"/>
              <a:t>Facebook owner Meta has agreed to pay $725m (£600m) to settle legal action over a data breach linked to political consultancy Cambridge Analytica.</a:t>
            </a:r>
          </a:p>
          <a:p>
            <a:r>
              <a:rPr lang="en-US" sz="2400" dirty="0"/>
              <a:t>The long-running dispute accused the social media giant of allowing third parties, including the British firm, to access Facebook users' personal data.</a:t>
            </a:r>
            <a:endParaRPr lang="en-GB" sz="2400" dirty="0"/>
          </a:p>
        </p:txBody>
      </p:sp>
      <p:sp>
        <p:nvSpPr>
          <p:cNvPr id="4" name="Slide Number Placeholder 3">
            <a:extLst>
              <a:ext uri="{FF2B5EF4-FFF2-40B4-BE49-F238E27FC236}">
                <a16:creationId xmlns:a16="http://schemas.microsoft.com/office/drawing/2014/main" id="{870DA045-EDB4-C079-75C9-656BC19101C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16D1F1E5-B6D1-2294-4123-ADF87F2EA0DC}"/>
              </a:ext>
            </a:extLst>
          </p:cNvPr>
          <p:cNvPicPr>
            <a:picLocks noChangeAspect="1"/>
          </p:cNvPicPr>
          <p:nvPr/>
        </p:nvPicPr>
        <p:blipFill>
          <a:blip r:embed="rId2"/>
          <a:stretch>
            <a:fillRect/>
          </a:stretch>
        </p:blipFill>
        <p:spPr>
          <a:xfrm>
            <a:off x="451031" y="152550"/>
            <a:ext cx="4977606" cy="63863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a:extLst>
              <a:ext uri="{FF2B5EF4-FFF2-40B4-BE49-F238E27FC236}">
                <a16:creationId xmlns:a16="http://schemas.microsoft.com/office/drawing/2014/main" id="{232FA707-DCF7-2367-FC1E-1B990E788141}"/>
              </a:ext>
            </a:extLst>
          </p:cNvPr>
          <p:cNvSpPr txBox="1"/>
          <p:nvPr/>
        </p:nvSpPr>
        <p:spPr>
          <a:xfrm>
            <a:off x="5791200" y="4267200"/>
            <a:ext cx="6096000" cy="2308324"/>
          </a:xfrm>
          <a:prstGeom prst="rect">
            <a:avLst/>
          </a:prstGeom>
          <a:solidFill>
            <a:srgbClr val="7030A0"/>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“The consulting firm, now defunct, worked for Donald Trump's successful presidential campaign in 2016, and used personal information from millions of US Facebook accounts for the purposes of voter profiling and targeting.”</a:t>
            </a:r>
            <a:endParaRPr kumimoji="0" lang="en-GB"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27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DF4F06-3D06-4065-9F03-10E742AEBB50}"/>
              </a:ext>
            </a:extLst>
          </p:cNvPr>
          <p:cNvSpPr>
            <a:spLocks noGrp="1"/>
          </p:cNvSpPr>
          <p:nvPr>
            <p:ph idx="1"/>
          </p:nvPr>
        </p:nvSpPr>
        <p:spPr>
          <a:xfrm>
            <a:off x="838200" y="1127464"/>
            <a:ext cx="7318407" cy="5049499"/>
          </a:xfrm>
        </p:spPr>
        <p:txBody>
          <a:bodyPr/>
          <a:lstStyle/>
          <a:p>
            <a:r>
              <a:rPr lang="en-GB" dirty="0"/>
              <a:t>BBC journalist Evan Davies (BBC Radio 4, Newsnight)</a:t>
            </a:r>
          </a:p>
          <a:p>
            <a:r>
              <a:rPr lang="en-GB" dirty="0"/>
              <a:t>Lies and politeness</a:t>
            </a:r>
          </a:p>
          <a:p>
            <a:r>
              <a:rPr lang="en-GB" dirty="0"/>
              <a:t>President Clinton and Monica Lewinsky</a:t>
            </a:r>
          </a:p>
          <a:p>
            <a:r>
              <a:rPr lang="en-GB" dirty="0"/>
              <a:t>The £350 million Brexit bus</a:t>
            </a:r>
          </a:p>
          <a:p>
            <a:r>
              <a:rPr lang="en-GB" dirty="0"/>
              <a:t>Being economic with the truth</a:t>
            </a:r>
          </a:p>
          <a:p>
            <a:r>
              <a:rPr lang="en-GB" dirty="0"/>
              <a:t>President Trump’s 30% unemployment (official figures are wrong!)</a:t>
            </a:r>
          </a:p>
          <a:p>
            <a:r>
              <a:rPr lang="en-GB" dirty="0"/>
              <a:t>Prime Minister Blair and weapons of mass destruction</a:t>
            </a:r>
          </a:p>
          <a:p>
            <a:endParaRPr lang="en-GB" dirty="0"/>
          </a:p>
          <a:p>
            <a:endParaRPr lang="en-GB" dirty="0"/>
          </a:p>
        </p:txBody>
      </p:sp>
      <p:pic>
        <p:nvPicPr>
          <p:cNvPr id="5" name="Picture 4">
            <a:extLst>
              <a:ext uri="{FF2B5EF4-FFF2-40B4-BE49-F238E27FC236}">
                <a16:creationId xmlns:a16="http://schemas.microsoft.com/office/drawing/2014/main" id="{041D7BB3-2056-4A26-AF59-B982411F841C}"/>
              </a:ext>
            </a:extLst>
          </p:cNvPr>
          <p:cNvPicPr>
            <a:picLocks noChangeAspect="1"/>
          </p:cNvPicPr>
          <p:nvPr/>
        </p:nvPicPr>
        <p:blipFill>
          <a:blip r:embed="rId2"/>
          <a:stretch>
            <a:fillRect/>
          </a:stretch>
        </p:blipFill>
        <p:spPr>
          <a:xfrm>
            <a:off x="8008017" y="800261"/>
            <a:ext cx="3898544" cy="5257478"/>
          </a:xfrm>
          <a:prstGeom prst="rect">
            <a:avLst/>
          </a:prstGeom>
        </p:spPr>
      </p:pic>
    </p:spTree>
    <p:extLst>
      <p:ext uri="{BB962C8B-B14F-4D97-AF65-F5344CB8AC3E}">
        <p14:creationId xmlns:p14="http://schemas.microsoft.com/office/powerpoint/2010/main" val="2167603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2A691A-5190-7848-EA5C-DBF9A33242FB}"/>
              </a:ext>
            </a:extLst>
          </p:cNvPr>
          <p:cNvPicPr>
            <a:picLocks noChangeAspect="1"/>
          </p:cNvPicPr>
          <p:nvPr/>
        </p:nvPicPr>
        <p:blipFill>
          <a:blip r:embed="rId2"/>
          <a:stretch>
            <a:fillRect/>
          </a:stretch>
        </p:blipFill>
        <p:spPr>
          <a:xfrm>
            <a:off x="4787266" y="1732449"/>
            <a:ext cx="5857875" cy="3905250"/>
          </a:xfrm>
          <a:prstGeom prst="rect">
            <a:avLst/>
          </a:prstGeom>
        </p:spPr>
      </p:pic>
      <p:sp>
        <p:nvSpPr>
          <p:cNvPr id="2" name="Title 1">
            <a:extLst>
              <a:ext uri="{FF2B5EF4-FFF2-40B4-BE49-F238E27FC236}">
                <a16:creationId xmlns:a16="http://schemas.microsoft.com/office/drawing/2014/main" id="{A1307625-246B-0AC2-F11A-D8022B2B4C34}"/>
              </a:ext>
            </a:extLst>
          </p:cNvPr>
          <p:cNvSpPr>
            <a:spLocks noGrp="1"/>
          </p:cNvSpPr>
          <p:nvPr>
            <p:ph type="title"/>
          </p:nvPr>
        </p:nvSpPr>
        <p:spPr>
          <a:xfrm>
            <a:off x="4787266" y="791062"/>
            <a:ext cx="2337674" cy="941387"/>
          </a:xfrm>
        </p:spPr>
        <p:txBody>
          <a:bodyPr>
            <a:normAutofit/>
          </a:bodyPr>
          <a:lstStyle/>
          <a:p>
            <a:pPr algn="r"/>
            <a:r>
              <a:rPr lang="en-GB" sz="6000" dirty="0"/>
              <a:t>2018</a:t>
            </a:r>
          </a:p>
        </p:txBody>
      </p:sp>
      <p:sp>
        <p:nvSpPr>
          <p:cNvPr id="3" name="Content Placeholder 2">
            <a:extLst>
              <a:ext uri="{FF2B5EF4-FFF2-40B4-BE49-F238E27FC236}">
                <a16:creationId xmlns:a16="http://schemas.microsoft.com/office/drawing/2014/main" id="{A0BDFBC2-0106-9673-ED8E-8E70007C75D7}"/>
              </a:ext>
            </a:extLst>
          </p:cNvPr>
          <p:cNvSpPr>
            <a:spLocks noGrp="1"/>
          </p:cNvSpPr>
          <p:nvPr>
            <p:ph idx="1"/>
          </p:nvPr>
        </p:nvSpPr>
        <p:spPr>
          <a:xfrm>
            <a:off x="194310" y="212723"/>
            <a:ext cx="4592956" cy="6508751"/>
          </a:xfrm>
        </p:spPr>
        <p:txBody>
          <a:bodyPr>
            <a:normAutofit fontScale="92500" lnSpcReduction="10000"/>
          </a:bodyPr>
          <a:lstStyle/>
          <a:p>
            <a:r>
              <a:rPr lang="en-GB" dirty="0"/>
              <a:t>Populism</a:t>
            </a:r>
          </a:p>
          <a:p>
            <a:r>
              <a:rPr lang="en-GB" dirty="0"/>
              <a:t>What do people want to hear, to think and to believe</a:t>
            </a:r>
          </a:p>
          <a:p>
            <a:r>
              <a:rPr lang="en-GB" dirty="0"/>
              <a:t>The world was better ‘before’ and ‘they’ have ruined everything</a:t>
            </a:r>
          </a:p>
          <a:p>
            <a:r>
              <a:rPr lang="en-GB" dirty="0"/>
              <a:t>Social media/ mass media opportunities</a:t>
            </a:r>
          </a:p>
          <a:p>
            <a:r>
              <a:rPr lang="en-GB" dirty="0"/>
              <a:t>Lack of control mechanisms – a good and bad thing</a:t>
            </a:r>
          </a:p>
          <a:p>
            <a:r>
              <a:rPr lang="en-GB" dirty="0"/>
              <a:t>Truth as an outdated concept</a:t>
            </a:r>
          </a:p>
          <a:p>
            <a:r>
              <a:rPr lang="en-GB" dirty="0"/>
              <a:t>Winning is everything</a:t>
            </a:r>
          </a:p>
          <a:p>
            <a:r>
              <a:rPr lang="en-GB" dirty="0"/>
              <a:t>Some people will believe anything</a:t>
            </a:r>
          </a:p>
          <a:p>
            <a:r>
              <a:rPr lang="en-GB" dirty="0"/>
              <a:t>The genius of “FAKE NEWS”</a:t>
            </a:r>
          </a:p>
          <a:p>
            <a:r>
              <a:rPr lang="en-GB" dirty="0"/>
              <a:t>They might be enough to win!</a:t>
            </a:r>
          </a:p>
          <a:p>
            <a:endParaRPr lang="en-GB" dirty="0"/>
          </a:p>
        </p:txBody>
      </p:sp>
      <p:sp>
        <p:nvSpPr>
          <p:cNvPr id="4" name="Slide Number Placeholder 3">
            <a:extLst>
              <a:ext uri="{FF2B5EF4-FFF2-40B4-BE49-F238E27FC236}">
                <a16:creationId xmlns:a16="http://schemas.microsoft.com/office/drawing/2014/main" id="{CB6ADE63-056D-56AD-5A39-33BF2763C64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71547439-7B02-51A4-E6A6-C7EB16D852CB}"/>
              </a:ext>
            </a:extLst>
          </p:cNvPr>
          <p:cNvPicPr>
            <a:picLocks noChangeAspect="1"/>
          </p:cNvPicPr>
          <p:nvPr/>
        </p:nvPicPr>
        <p:blipFill>
          <a:blip r:embed="rId3"/>
          <a:stretch>
            <a:fillRect/>
          </a:stretch>
        </p:blipFill>
        <p:spPr>
          <a:xfrm>
            <a:off x="7997796" y="799316"/>
            <a:ext cx="3999894" cy="5557034"/>
          </a:xfrm>
          <a:prstGeom prst="rect">
            <a:avLst/>
          </a:prstGeom>
        </p:spPr>
      </p:pic>
      <p:pic>
        <p:nvPicPr>
          <p:cNvPr id="9" name="Picture 8">
            <a:extLst>
              <a:ext uri="{FF2B5EF4-FFF2-40B4-BE49-F238E27FC236}">
                <a16:creationId xmlns:a16="http://schemas.microsoft.com/office/drawing/2014/main" id="{076851B0-C404-4AE9-AB2A-4B4C6FEB5954}"/>
              </a:ext>
            </a:extLst>
          </p:cNvPr>
          <p:cNvPicPr>
            <a:picLocks noChangeAspect="1"/>
          </p:cNvPicPr>
          <p:nvPr/>
        </p:nvPicPr>
        <p:blipFill>
          <a:blip r:embed="rId4"/>
          <a:stretch>
            <a:fillRect/>
          </a:stretch>
        </p:blipFill>
        <p:spPr>
          <a:xfrm rot="217918">
            <a:off x="5751131" y="3761560"/>
            <a:ext cx="2508409" cy="2952842"/>
          </a:xfrm>
          <a:prstGeom prst="rect">
            <a:avLst/>
          </a:prstGeom>
        </p:spPr>
      </p:pic>
    </p:spTree>
    <p:extLst>
      <p:ext uri="{BB962C8B-B14F-4D97-AF65-F5344CB8AC3E}">
        <p14:creationId xmlns:p14="http://schemas.microsoft.com/office/powerpoint/2010/main" val="3707385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452D70F-8DC3-4828-9823-0D8A109A10AF}"/>
              </a:ext>
            </a:extLst>
          </p:cNvPr>
          <p:cNvSpPr>
            <a:spLocks noGrp="1"/>
          </p:cNvSpPr>
          <p:nvPr>
            <p:ph type="title"/>
          </p:nvPr>
        </p:nvSpPr>
        <p:spPr>
          <a:xfrm>
            <a:off x="6096000" y="152842"/>
            <a:ext cx="5257704" cy="1888393"/>
          </a:xfrm>
        </p:spPr>
        <p:txBody>
          <a:bodyPr>
            <a:normAutofit/>
          </a:bodyPr>
          <a:lstStyle/>
          <a:p>
            <a:pPr algn="r"/>
            <a:r>
              <a:rPr lang="en-GB" sz="6000" dirty="0"/>
              <a:t>Is fake news malicious?</a:t>
            </a:r>
          </a:p>
        </p:txBody>
      </p:sp>
      <p:sp>
        <p:nvSpPr>
          <p:cNvPr id="3" name="Content Placeholder 2">
            <a:extLst>
              <a:ext uri="{FF2B5EF4-FFF2-40B4-BE49-F238E27FC236}">
                <a16:creationId xmlns:a16="http://schemas.microsoft.com/office/drawing/2014/main" id="{67A22562-1DD4-4F58-A5F9-CEEE97EBFEE5}"/>
              </a:ext>
            </a:extLst>
          </p:cNvPr>
          <p:cNvSpPr>
            <a:spLocks noGrp="1"/>
          </p:cNvSpPr>
          <p:nvPr>
            <p:ph idx="1"/>
          </p:nvPr>
        </p:nvSpPr>
        <p:spPr>
          <a:xfrm>
            <a:off x="598714" y="656098"/>
            <a:ext cx="5497286" cy="5542480"/>
          </a:xfrm>
        </p:spPr>
        <p:txBody>
          <a:bodyPr>
            <a:noAutofit/>
          </a:bodyPr>
          <a:lstStyle/>
          <a:p>
            <a:r>
              <a:rPr lang="en-US" sz="2400" dirty="0"/>
              <a:t>A writer who became notorious for peddling "fake news" during the 2016 US election campaign has died at 38.</a:t>
            </a:r>
          </a:p>
          <a:p>
            <a:r>
              <a:rPr lang="en-US" sz="2400" dirty="0"/>
              <a:t>Paul Horner was found dead in his bed in Laveen, Arizona, on 18 September, after a suspected drug overdose, officials said.</a:t>
            </a:r>
          </a:p>
          <a:p>
            <a:r>
              <a:rPr lang="en-US" sz="2400" dirty="0"/>
              <a:t>Horner, who published fraudulent articles on Facebook and websites he set up, claimed he was the reason Donald Trump was elected in November.</a:t>
            </a:r>
          </a:p>
          <a:p>
            <a:r>
              <a:rPr lang="en-US" sz="2400" dirty="0"/>
              <a:t>Fake news was a major concern during and after the US presidential campaign.</a:t>
            </a:r>
          </a:p>
          <a:p>
            <a:r>
              <a:rPr lang="en-US" sz="2400" dirty="0"/>
              <a:t>A surge of made-up stories has been accused by some of influencing the outcome of the vote.</a:t>
            </a:r>
            <a:endParaRPr lang="en-GB" sz="2400" dirty="0"/>
          </a:p>
        </p:txBody>
      </p:sp>
      <p:pic>
        <p:nvPicPr>
          <p:cNvPr id="5" name="Picture 4">
            <a:extLst>
              <a:ext uri="{FF2B5EF4-FFF2-40B4-BE49-F238E27FC236}">
                <a16:creationId xmlns:a16="http://schemas.microsoft.com/office/drawing/2014/main" id="{54AD761E-E490-4B75-B20E-834AFF0385F0}"/>
              </a:ext>
            </a:extLst>
          </p:cNvPr>
          <p:cNvPicPr>
            <a:picLocks noChangeAspect="1"/>
          </p:cNvPicPr>
          <p:nvPr/>
        </p:nvPicPr>
        <p:blipFill>
          <a:blip r:embed="rId2"/>
          <a:stretch>
            <a:fillRect/>
          </a:stretch>
        </p:blipFill>
        <p:spPr>
          <a:xfrm>
            <a:off x="6567024" y="2222069"/>
            <a:ext cx="4935970" cy="2566704"/>
          </a:xfrm>
          <a:prstGeom prst="rect">
            <a:avLst/>
          </a:prstGeom>
        </p:spPr>
      </p:pic>
      <p:sp>
        <p:nvSpPr>
          <p:cNvPr id="4" name="Oval 3">
            <a:extLst>
              <a:ext uri="{FF2B5EF4-FFF2-40B4-BE49-F238E27FC236}">
                <a16:creationId xmlns:a16="http://schemas.microsoft.com/office/drawing/2014/main" id="{D63D8730-D8A3-4BE2-A4EE-F4BCC05EBC83}"/>
              </a:ext>
            </a:extLst>
          </p:cNvPr>
          <p:cNvSpPr/>
          <p:nvPr/>
        </p:nvSpPr>
        <p:spPr>
          <a:xfrm>
            <a:off x="8977745" y="4206882"/>
            <a:ext cx="2068408" cy="875180"/>
          </a:xfrm>
          <a:prstGeom prst="ellipse">
            <a:avLst/>
          </a:prstGeom>
          <a:noFill/>
          <a:ln w="139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noFill/>
              <a:effectLst/>
              <a:uLnTx/>
              <a:uFillTx/>
              <a:latin typeface="Calibri" panose="020F0502020204030204"/>
              <a:ea typeface="+mn-ea"/>
              <a:cs typeface="+mn-cs"/>
            </a:endParaRPr>
          </a:p>
        </p:txBody>
      </p:sp>
    </p:spTree>
    <p:extLst>
      <p:ext uri="{BB962C8B-B14F-4D97-AF65-F5344CB8AC3E}">
        <p14:creationId xmlns:p14="http://schemas.microsoft.com/office/powerpoint/2010/main" val="236090932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AA8ABB-E28C-4BD6-B2CD-376882E92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267DE9A-7CD1-4D53-B746-4C16756DFE42}"/>
              </a:ext>
            </a:extLst>
          </p:cNvPr>
          <p:cNvSpPr>
            <a:spLocks noGrp="1"/>
          </p:cNvSpPr>
          <p:nvPr>
            <p:ph type="title"/>
          </p:nvPr>
        </p:nvSpPr>
        <p:spPr>
          <a:xfrm>
            <a:off x="8537510" y="1252555"/>
            <a:ext cx="3470988" cy="4028571"/>
          </a:xfrm>
        </p:spPr>
        <p:txBody>
          <a:bodyPr vert="horz" lIns="91440" tIns="45720" rIns="91440" bIns="45720" rtlCol="0" anchor="b">
            <a:normAutofit fontScale="90000"/>
          </a:bodyPr>
          <a:lstStyle/>
          <a:p>
            <a:r>
              <a:rPr lang="en-US" kern="1200" dirty="0">
                <a:solidFill>
                  <a:schemeClr val="tx1"/>
                </a:solidFill>
              </a:rPr>
              <a:t>Popularity and power</a:t>
            </a:r>
            <a:br>
              <a:rPr lang="en-US" kern="1200" dirty="0">
                <a:solidFill>
                  <a:schemeClr val="tx1"/>
                </a:solidFill>
              </a:rPr>
            </a:br>
            <a:br>
              <a:rPr lang="en-US" dirty="0"/>
            </a:br>
            <a:r>
              <a:rPr lang="en-US" dirty="0"/>
              <a:t>Reagan – a former actor and </a:t>
            </a:r>
            <a:br>
              <a:rPr lang="en-US" kern="1200" dirty="0">
                <a:solidFill>
                  <a:schemeClr val="tx1"/>
                </a:solidFill>
              </a:rPr>
            </a:br>
            <a:r>
              <a:rPr lang="en-US" dirty="0"/>
              <a:t>40</a:t>
            </a:r>
            <a:r>
              <a:rPr lang="en-US" baseline="30000" dirty="0"/>
              <a:t>th</a:t>
            </a:r>
            <a:r>
              <a:rPr lang="en-US" dirty="0"/>
              <a:t> President of the USA</a:t>
            </a:r>
            <a:endParaRPr lang="en-US" kern="1200" dirty="0">
              <a:solidFill>
                <a:schemeClr val="tx1"/>
              </a:solidFill>
            </a:endParaRPr>
          </a:p>
        </p:txBody>
      </p:sp>
      <p:grpSp>
        <p:nvGrpSpPr>
          <p:cNvPr id="14" name="Group 13">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184" y="1"/>
            <a:ext cx="2446384" cy="5777808"/>
            <a:chOff x="329184" y="1"/>
            <a:chExt cx="524256" cy="5777808"/>
          </a:xfrm>
        </p:grpSpPr>
        <p:cxnSp>
          <p:nvCxnSpPr>
            <p:cNvPr id="15" name="Straight Connector 14">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 name="Rectangle 1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3" y="679731"/>
            <a:ext cx="7682293" cy="56628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wearing a suit and tie&#10;&#10;Description automatically generated">
            <a:extLst>
              <a:ext uri="{FF2B5EF4-FFF2-40B4-BE49-F238E27FC236}">
                <a16:creationId xmlns:a16="http://schemas.microsoft.com/office/drawing/2014/main" id="{81633530-6FF8-427D-B697-2066AA83171D}"/>
              </a:ext>
            </a:extLst>
          </p:cNvPr>
          <p:cNvPicPr>
            <a:picLocks noChangeAspect="1"/>
          </p:cNvPicPr>
          <p:nvPr/>
        </p:nvPicPr>
        <p:blipFill rotWithShape="1">
          <a:blip r:embed="rId2"/>
          <a:srcRect l="4063" r="14937" b="-3"/>
          <a:stretch/>
        </p:blipFill>
        <p:spPr>
          <a:xfrm>
            <a:off x="996363" y="972235"/>
            <a:ext cx="3383280" cy="5047735"/>
          </a:xfrm>
          <a:prstGeom prst="rect">
            <a:avLst/>
          </a:prstGeom>
        </p:spPr>
      </p:pic>
      <p:pic>
        <p:nvPicPr>
          <p:cNvPr id="7" name="Picture 6" descr="Text&#10;&#10;Description automatically generated">
            <a:extLst>
              <a:ext uri="{FF2B5EF4-FFF2-40B4-BE49-F238E27FC236}">
                <a16:creationId xmlns:a16="http://schemas.microsoft.com/office/drawing/2014/main" id="{83E449D6-A9DD-49D7-BA1B-990EB442832D}"/>
              </a:ext>
            </a:extLst>
          </p:cNvPr>
          <p:cNvPicPr>
            <a:picLocks noChangeAspect="1"/>
          </p:cNvPicPr>
          <p:nvPr/>
        </p:nvPicPr>
        <p:blipFill rotWithShape="1">
          <a:blip r:embed="rId3"/>
          <a:srcRect l="9545" r="6408" b="-3"/>
          <a:stretch/>
        </p:blipFill>
        <p:spPr>
          <a:xfrm>
            <a:off x="4683639" y="972235"/>
            <a:ext cx="3383280" cy="5047735"/>
          </a:xfrm>
          <a:prstGeom prst="rect">
            <a:avLst/>
          </a:prstGeom>
        </p:spPr>
      </p:pic>
    </p:spTree>
    <p:extLst>
      <p:ext uri="{BB962C8B-B14F-4D97-AF65-F5344CB8AC3E}">
        <p14:creationId xmlns:p14="http://schemas.microsoft.com/office/powerpoint/2010/main" val="268645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AA8ABB-E28C-4BD6-B2CD-376882E92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267DE9A-7CD1-4D53-B746-4C16756DFE42}"/>
              </a:ext>
            </a:extLst>
          </p:cNvPr>
          <p:cNvSpPr>
            <a:spLocks noGrp="1"/>
          </p:cNvSpPr>
          <p:nvPr>
            <p:ph type="title"/>
          </p:nvPr>
        </p:nvSpPr>
        <p:spPr>
          <a:xfrm>
            <a:off x="8866337" y="1478870"/>
            <a:ext cx="3090345" cy="3736540"/>
          </a:xfrm>
        </p:spPr>
        <p:txBody>
          <a:bodyPr vert="horz" lIns="91440" tIns="45720" rIns="91440" bIns="45720" rtlCol="0" anchor="b">
            <a:normAutofit fontScale="90000"/>
          </a:bodyPr>
          <a:lstStyle/>
          <a:p>
            <a:r>
              <a:rPr lang="en-US" sz="4600" kern="1200" dirty="0">
                <a:solidFill>
                  <a:schemeClr val="tx1"/>
                </a:solidFill>
                <a:latin typeface="+mj-lt"/>
                <a:ea typeface="+mj-ea"/>
                <a:cs typeface="+mj-cs"/>
              </a:rPr>
              <a:t>Popularity and power:</a:t>
            </a:r>
            <a:br>
              <a:rPr lang="en-US" sz="4600" kern="1200" dirty="0">
                <a:solidFill>
                  <a:schemeClr val="tx1"/>
                </a:solidFill>
                <a:latin typeface="+mj-lt"/>
                <a:ea typeface="+mj-ea"/>
                <a:cs typeface="+mj-cs"/>
              </a:rPr>
            </a:br>
            <a:br>
              <a:rPr lang="en-US" sz="4600" dirty="0"/>
            </a:br>
            <a:r>
              <a:rPr lang="en-US" sz="4600" dirty="0"/>
              <a:t>Johnson - Have I Got News for You 1999</a:t>
            </a:r>
            <a:endParaRPr lang="en-US" sz="4600" kern="1200" dirty="0">
              <a:solidFill>
                <a:schemeClr val="tx1"/>
              </a:solidFill>
              <a:latin typeface="+mj-lt"/>
              <a:ea typeface="+mj-ea"/>
              <a:cs typeface="+mj-cs"/>
            </a:endParaRPr>
          </a:p>
        </p:txBody>
      </p:sp>
      <p:grpSp>
        <p:nvGrpSpPr>
          <p:cNvPr id="14" name="Group 13">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184" y="1"/>
            <a:ext cx="2446384" cy="5777808"/>
            <a:chOff x="329184" y="1"/>
            <a:chExt cx="524256" cy="5777808"/>
          </a:xfrm>
        </p:grpSpPr>
        <p:cxnSp>
          <p:nvCxnSpPr>
            <p:cNvPr id="15" name="Straight Connector 14">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 name="Rectangle 1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3" y="679731"/>
            <a:ext cx="7682293" cy="56628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hlinkClick r:id="rId2"/>
            <a:extLst>
              <a:ext uri="{FF2B5EF4-FFF2-40B4-BE49-F238E27FC236}">
                <a16:creationId xmlns:a16="http://schemas.microsoft.com/office/drawing/2014/main" id="{30C99A51-62B1-403A-A703-46F813DB1931}"/>
              </a:ext>
            </a:extLst>
          </p:cNvPr>
          <p:cNvPicPr>
            <a:picLocks noChangeAspect="1"/>
          </p:cNvPicPr>
          <p:nvPr/>
        </p:nvPicPr>
        <p:blipFill>
          <a:blip r:embed="rId3"/>
          <a:stretch>
            <a:fillRect/>
          </a:stretch>
        </p:blipFill>
        <p:spPr>
          <a:xfrm>
            <a:off x="824605" y="1080190"/>
            <a:ext cx="7905750" cy="4533900"/>
          </a:xfrm>
          <a:prstGeom prst="rect">
            <a:avLst/>
          </a:prstGeom>
        </p:spPr>
      </p:pic>
    </p:spTree>
    <p:extLst>
      <p:ext uri="{BB962C8B-B14F-4D97-AF65-F5344CB8AC3E}">
        <p14:creationId xmlns:p14="http://schemas.microsoft.com/office/powerpoint/2010/main" val="979872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8153EC8-8E01-4D70-B575-24ABD35A1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38812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267DE9A-7CD1-4D53-B746-4C16756DFE42}"/>
              </a:ext>
            </a:extLst>
          </p:cNvPr>
          <p:cNvSpPr>
            <a:spLocks noGrp="1"/>
          </p:cNvSpPr>
          <p:nvPr>
            <p:ph type="title"/>
          </p:nvPr>
        </p:nvSpPr>
        <p:spPr>
          <a:xfrm>
            <a:off x="282474" y="1606731"/>
            <a:ext cx="5745102" cy="3644537"/>
          </a:xfrm>
          <a:noFill/>
        </p:spPr>
        <p:txBody>
          <a:bodyPr vert="horz" lIns="91440" tIns="45720" rIns="91440" bIns="45720" rtlCol="0" anchor="b">
            <a:normAutofit/>
          </a:bodyPr>
          <a:lstStyle/>
          <a:p>
            <a:r>
              <a:rPr lang="en-US" sz="5000" dirty="0">
                <a:solidFill>
                  <a:schemeClr val="bg1"/>
                </a:solidFill>
              </a:rPr>
              <a:t>Popularity and power:</a:t>
            </a:r>
            <a:br>
              <a:rPr lang="en-US" sz="5000" dirty="0">
                <a:solidFill>
                  <a:schemeClr val="bg1"/>
                </a:solidFill>
              </a:rPr>
            </a:br>
            <a:br>
              <a:rPr lang="en-US" sz="5000" dirty="0">
                <a:solidFill>
                  <a:schemeClr val="bg1"/>
                </a:solidFill>
              </a:rPr>
            </a:br>
            <a:r>
              <a:rPr lang="en-US" sz="5000" dirty="0">
                <a:solidFill>
                  <a:schemeClr val="bg1"/>
                </a:solidFill>
              </a:rPr>
              <a:t>President Obama – best selling author</a:t>
            </a:r>
          </a:p>
        </p:txBody>
      </p:sp>
      <p:pic>
        <p:nvPicPr>
          <p:cNvPr id="5" name="Picture 4">
            <a:extLst>
              <a:ext uri="{FF2B5EF4-FFF2-40B4-BE49-F238E27FC236}">
                <a16:creationId xmlns:a16="http://schemas.microsoft.com/office/drawing/2014/main" id="{D21E6014-69E2-41C8-A00A-3EF0CEB872CE}"/>
              </a:ext>
            </a:extLst>
          </p:cNvPr>
          <p:cNvPicPr>
            <a:picLocks noChangeAspect="1"/>
          </p:cNvPicPr>
          <p:nvPr/>
        </p:nvPicPr>
        <p:blipFill rotWithShape="1">
          <a:blip r:embed="rId2"/>
          <a:srcRect r="1" b="11828"/>
          <a:stretch/>
        </p:blipFill>
        <p:spPr>
          <a:xfrm>
            <a:off x="6095999" y="10"/>
            <a:ext cx="6105655" cy="6857990"/>
          </a:xfrm>
          <a:prstGeom prst="rect">
            <a:avLst/>
          </a:prstGeom>
        </p:spPr>
      </p:pic>
    </p:spTree>
    <p:extLst>
      <p:ext uri="{BB962C8B-B14F-4D97-AF65-F5344CB8AC3E}">
        <p14:creationId xmlns:p14="http://schemas.microsoft.com/office/powerpoint/2010/main" val="10336790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hlinkClick r:id="rId2"/>
            <a:extLst>
              <a:ext uri="{FF2B5EF4-FFF2-40B4-BE49-F238E27FC236}">
                <a16:creationId xmlns:a16="http://schemas.microsoft.com/office/drawing/2014/main" id="{3CB55E1E-201C-4273-94A3-63FE8FB51471}"/>
              </a:ext>
            </a:extLst>
          </p:cNvPr>
          <p:cNvPicPr>
            <a:picLocks noChangeAspect="1"/>
          </p:cNvPicPr>
          <p:nvPr/>
        </p:nvPicPr>
        <p:blipFill rotWithShape="1">
          <a:blip r:embed="rId3"/>
          <a:srcRect l="3284" t="15126" r="5807"/>
          <a:stretch/>
        </p:blipFill>
        <p:spPr>
          <a:xfrm>
            <a:off x="20" y="10"/>
            <a:ext cx="12191980" cy="6857990"/>
          </a:xfrm>
          <a:prstGeom prst="rect">
            <a:avLst/>
          </a:prstGeom>
        </p:spPr>
      </p:pic>
      <p:sp>
        <p:nvSpPr>
          <p:cNvPr id="39" name="Rectangle 38">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267DE9A-7CD1-4D53-B746-4C16756DFE42}"/>
              </a:ext>
            </a:extLst>
          </p:cNvPr>
          <p:cNvSpPr>
            <a:spLocks noGrp="1"/>
          </p:cNvSpPr>
          <p:nvPr>
            <p:ph type="title"/>
          </p:nvPr>
        </p:nvSpPr>
        <p:spPr>
          <a:xfrm>
            <a:off x="404553" y="3091928"/>
            <a:ext cx="10044464" cy="2387600"/>
          </a:xfrm>
        </p:spPr>
        <p:txBody>
          <a:bodyPr vert="horz" lIns="91440" tIns="45720" rIns="91440" bIns="45720" rtlCol="0" anchor="b">
            <a:normAutofit fontScale="90000"/>
          </a:bodyPr>
          <a:lstStyle/>
          <a:p>
            <a:r>
              <a:rPr lang="en-US" sz="6100" dirty="0"/>
              <a:t>Popularity and power:</a:t>
            </a:r>
            <a:br>
              <a:rPr lang="en-US" sz="6100" dirty="0"/>
            </a:br>
            <a:r>
              <a:rPr lang="en-US" sz="6100" dirty="0"/>
              <a:t>President Trump and WWE 2007</a:t>
            </a:r>
          </a:p>
        </p:txBody>
      </p:sp>
      <p:sp>
        <p:nvSpPr>
          <p:cNvPr id="41" name="Rectangle: Rounded Corners 40">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5669158"/>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76DB8FF-D6F1-49F8-B3AF-DACD7030FC24}"/>
              </a:ext>
            </a:extLst>
          </p:cNvPr>
          <p:cNvPicPr>
            <a:picLocks noChangeAspect="1"/>
          </p:cNvPicPr>
          <p:nvPr/>
        </p:nvPicPr>
        <p:blipFill rotWithShape="1">
          <a:blip r:embed="rId2"/>
          <a:srcRect/>
          <a:stretch/>
        </p:blipFill>
        <p:spPr>
          <a:xfrm>
            <a:off x="20" y="10"/>
            <a:ext cx="12191980" cy="6857990"/>
          </a:xfrm>
          <a:prstGeom prst="rect">
            <a:avLst/>
          </a:prstGeom>
        </p:spPr>
      </p:pic>
      <p:sp>
        <p:nvSpPr>
          <p:cNvPr id="11"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marL="0" marR="0" lvl="0" indent="0" algn="ctr" defTabSz="914400" rtl="0" eaLnBrk="1" fontAlgn="auto" latinLnBrk="0" hangingPunct="1">
              <a:lnSpc>
                <a:spcPct val="100000"/>
              </a:lnSpc>
              <a:spcBef>
                <a:spcPts val="0"/>
              </a:spcBef>
              <a:spcAft>
                <a:spcPts val="1000"/>
              </a:spcAft>
              <a:buClr>
                <a:prstClr val="black"/>
              </a:buClr>
              <a:buSzPct val="100000"/>
              <a:buFont typeface="Arial"/>
              <a:buNone/>
              <a:tabLst/>
              <a:defRPr/>
            </a:pPr>
            <a:endParaRPr kumimoji="0" lang="en-US" sz="1600" b="0" i="0" u="none" strike="noStrike" kern="1200" cap="all" spc="0" normalizeH="0" baseline="0" noProof="0">
              <a:ln>
                <a:noFill/>
              </a:ln>
              <a:solidFill>
                <a:prstClr val="black"/>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5D983F43-0520-43D9-A13D-A8AA450B0141}"/>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n-US" sz="4000"/>
              <a:t>Popularity provides a great platform</a:t>
            </a:r>
          </a:p>
        </p:txBody>
      </p:sp>
      <p:cxnSp>
        <p:nvCxnSpPr>
          <p:cNvPr id="13" name="Straight Connector 12">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40954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5BFA-597E-454A-9E47-D8538B5A2329}"/>
              </a:ext>
            </a:extLst>
          </p:cNvPr>
          <p:cNvSpPr>
            <a:spLocks noGrp="1"/>
          </p:cNvSpPr>
          <p:nvPr>
            <p:ph type="title"/>
          </p:nvPr>
        </p:nvSpPr>
        <p:spPr>
          <a:xfrm>
            <a:off x="1455420" y="82459"/>
            <a:ext cx="10515600" cy="1325563"/>
          </a:xfrm>
        </p:spPr>
        <p:txBody>
          <a:bodyPr>
            <a:normAutofit/>
          </a:bodyPr>
          <a:lstStyle/>
          <a:p>
            <a:pPr algn="r"/>
            <a:r>
              <a:rPr lang="en-GB" sz="6000" dirty="0"/>
              <a:t>Governance?</a:t>
            </a:r>
          </a:p>
        </p:txBody>
      </p:sp>
      <p:sp>
        <p:nvSpPr>
          <p:cNvPr id="3" name="Content Placeholder 2">
            <a:extLst>
              <a:ext uri="{FF2B5EF4-FFF2-40B4-BE49-F238E27FC236}">
                <a16:creationId xmlns:a16="http://schemas.microsoft.com/office/drawing/2014/main" id="{9C58D89C-4C1F-4DD9-8D26-94B66E4B89E8}"/>
              </a:ext>
            </a:extLst>
          </p:cNvPr>
          <p:cNvSpPr>
            <a:spLocks noGrp="1"/>
          </p:cNvSpPr>
          <p:nvPr>
            <p:ph idx="1"/>
          </p:nvPr>
        </p:nvSpPr>
        <p:spPr>
          <a:xfrm>
            <a:off x="441308" y="1076918"/>
            <a:ext cx="3783330" cy="4897412"/>
          </a:xfrm>
        </p:spPr>
        <p:txBody>
          <a:bodyPr>
            <a:normAutofit lnSpcReduction="10000"/>
          </a:bodyPr>
          <a:lstStyle/>
          <a:p>
            <a:r>
              <a:rPr lang="en-GB" dirty="0"/>
              <a:t>Referred to the seat of government in 14</a:t>
            </a:r>
            <a:r>
              <a:rPr lang="en-GB" baseline="30000" dirty="0"/>
              <a:t>th</a:t>
            </a:r>
            <a:r>
              <a:rPr lang="en-GB" dirty="0"/>
              <a:t> century France</a:t>
            </a:r>
          </a:p>
          <a:p>
            <a:r>
              <a:rPr lang="en-GB" dirty="0"/>
              <a:t>Often used without careful reflection</a:t>
            </a:r>
          </a:p>
          <a:p>
            <a:r>
              <a:rPr lang="en-GB" dirty="0"/>
              <a:t>Not about abstract concepts </a:t>
            </a:r>
          </a:p>
          <a:p>
            <a:r>
              <a:rPr lang="en-GB" dirty="0"/>
              <a:t>A critically important area</a:t>
            </a:r>
          </a:p>
          <a:p>
            <a:r>
              <a:rPr lang="en-GB" dirty="0"/>
              <a:t>Who is allowed to steer?</a:t>
            </a:r>
          </a:p>
          <a:p>
            <a:r>
              <a:rPr lang="en-GB" dirty="0"/>
              <a:t>Who is obliged to?</a:t>
            </a:r>
          </a:p>
          <a:p>
            <a:pPr marL="0" indent="0">
              <a:buNone/>
            </a:pPr>
            <a:endParaRPr lang="en-GB" dirty="0"/>
          </a:p>
        </p:txBody>
      </p:sp>
      <p:sp>
        <p:nvSpPr>
          <p:cNvPr id="4" name="TextBox 3">
            <a:extLst>
              <a:ext uri="{FF2B5EF4-FFF2-40B4-BE49-F238E27FC236}">
                <a16:creationId xmlns:a16="http://schemas.microsoft.com/office/drawing/2014/main" id="{908825CA-207C-4D85-B8C7-DC5950BB4BE5}"/>
              </a:ext>
            </a:extLst>
          </p:cNvPr>
          <p:cNvSpPr txBox="1"/>
          <p:nvPr/>
        </p:nvSpPr>
        <p:spPr>
          <a:xfrm>
            <a:off x="838200" y="6248115"/>
            <a:ext cx="172226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Loeffler 2016</a:t>
            </a:r>
          </a:p>
        </p:txBody>
      </p:sp>
      <p:graphicFrame>
        <p:nvGraphicFramePr>
          <p:cNvPr id="5" name="Diagram 4">
            <a:extLst>
              <a:ext uri="{FF2B5EF4-FFF2-40B4-BE49-F238E27FC236}">
                <a16:creationId xmlns:a16="http://schemas.microsoft.com/office/drawing/2014/main" id="{643722CF-29D9-4794-9676-569A04AE080F}"/>
              </a:ext>
            </a:extLst>
          </p:cNvPr>
          <p:cNvGraphicFramePr/>
          <p:nvPr/>
        </p:nvGraphicFramePr>
        <p:xfrm>
          <a:off x="4106528" y="1188355"/>
          <a:ext cx="7644164" cy="4785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5">
            <a:extLst>
              <a:ext uri="{FF2B5EF4-FFF2-40B4-BE49-F238E27FC236}">
                <a16:creationId xmlns:a16="http://schemas.microsoft.com/office/drawing/2014/main" id="{2CE83B15-AB38-46F0-8C8D-46E96237E68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33C1E9-BBC2-4CC6-BA8F-42C76672DF1C}"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316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graphicEl>
                                              <a:dgm id="{354DAE50-730E-4BC4-A4A8-8995B71CFCB8}"/>
                                            </p:graphicEl>
                                          </p:spTgt>
                                        </p:tgtEl>
                                        <p:attrNameLst>
                                          <p:attrName>style.visibility</p:attrName>
                                        </p:attrNameLst>
                                      </p:cBhvr>
                                      <p:to>
                                        <p:strVal val="visible"/>
                                      </p:to>
                                    </p:set>
                                    <p:anim calcmode="lin" valueType="num">
                                      <p:cBhvr additive="base">
                                        <p:cTn id="43" dur="500" fill="hold"/>
                                        <p:tgtEl>
                                          <p:spTgt spid="5">
                                            <p:graphicEl>
                                              <a:dgm id="{354DAE50-730E-4BC4-A4A8-8995B71CFCB8}"/>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graphicEl>
                                              <a:dgm id="{354DAE50-730E-4BC4-A4A8-8995B71CFCB8}"/>
                                            </p:graphic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
                                            <p:graphicEl>
                                              <a:dgm id="{A685EDC6-E065-4A93-A95A-BCF2028A5F05}"/>
                                            </p:graphicEl>
                                          </p:spTgt>
                                        </p:tgtEl>
                                        <p:attrNameLst>
                                          <p:attrName>style.visibility</p:attrName>
                                        </p:attrNameLst>
                                      </p:cBhvr>
                                      <p:to>
                                        <p:strVal val="visible"/>
                                      </p:to>
                                    </p:set>
                                    <p:anim calcmode="lin" valueType="num">
                                      <p:cBhvr additive="base">
                                        <p:cTn id="47" dur="500" fill="hold"/>
                                        <p:tgtEl>
                                          <p:spTgt spid="5">
                                            <p:graphicEl>
                                              <a:dgm id="{A685EDC6-E065-4A93-A95A-BCF2028A5F05}"/>
                                            </p:graphic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graphicEl>
                                              <a:dgm id="{A685EDC6-E065-4A93-A95A-BCF2028A5F05}"/>
                                            </p:graphic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5">
                                            <p:graphicEl>
                                              <a:dgm id="{74352DB9-4F2A-43C8-B9F7-528E3007CD41}"/>
                                            </p:graphicEl>
                                          </p:spTgt>
                                        </p:tgtEl>
                                        <p:attrNameLst>
                                          <p:attrName>style.visibility</p:attrName>
                                        </p:attrNameLst>
                                      </p:cBhvr>
                                      <p:to>
                                        <p:strVal val="visible"/>
                                      </p:to>
                                    </p:set>
                                    <p:anim calcmode="lin" valueType="num">
                                      <p:cBhvr additive="base">
                                        <p:cTn id="53" dur="500" fill="hold"/>
                                        <p:tgtEl>
                                          <p:spTgt spid="5">
                                            <p:graphicEl>
                                              <a:dgm id="{74352DB9-4F2A-43C8-B9F7-528E3007CD41}"/>
                                            </p:graphicEl>
                                          </p:spTgt>
                                        </p:tgtEl>
                                        <p:attrNameLst>
                                          <p:attrName>ppt_x</p:attrName>
                                        </p:attrNameLst>
                                      </p:cBhvr>
                                      <p:tavLst>
                                        <p:tav tm="0">
                                          <p:val>
                                            <p:strVal val="#ppt_x"/>
                                          </p:val>
                                        </p:tav>
                                        <p:tav tm="100000">
                                          <p:val>
                                            <p:strVal val="#ppt_x"/>
                                          </p:val>
                                        </p:tav>
                                      </p:tavLst>
                                    </p:anim>
                                    <p:anim calcmode="lin" valueType="num">
                                      <p:cBhvr additive="base">
                                        <p:cTn id="54" dur="500" fill="hold"/>
                                        <p:tgtEl>
                                          <p:spTgt spid="5">
                                            <p:graphicEl>
                                              <a:dgm id="{74352DB9-4F2A-43C8-B9F7-528E3007CD41}"/>
                                            </p:graphic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5">
                                            <p:graphicEl>
                                              <a:dgm id="{57E54E36-3E76-4FCB-AE89-910755798C83}"/>
                                            </p:graphicEl>
                                          </p:spTgt>
                                        </p:tgtEl>
                                        <p:attrNameLst>
                                          <p:attrName>style.visibility</p:attrName>
                                        </p:attrNameLst>
                                      </p:cBhvr>
                                      <p:to>
                                        <p:strVal val="visible"/>
                                      </p:to>
                                    </p:set>
                                    <p:anim calcmode="lin" valueType="num">
                                      <p:cBhvr additive="base">
                                        <p:cTn id="57" dur="500" fill="hold"/>
                                        <p:tgtEl>
                                          <p:spTgt spid="5">
                                            <p:graphicEl>
                                              <a:dgm id="{57E54E36-3E76-4FCB-AE89-910755798C83}"/>
                                            </p:graphicEl>
                                          </p:spTgt>
                                        </p:tgtEl>
                                        <p:attrNameLst>
                                          <p:attrName>ppt_x</p:attrName>
                                        </p:attrNameLst>
                                      </p:cBhvr>
                                      <p:tavLst>
                                        <p:tav tm="0">
                                          <p:val>
                                            <p:strVal val="#ppt_x"/>
                                          </p:val>
                                        </p:tav>
                                        <p:tav tm="100000">
                                          <p:val>
                                            <p:strVal val="#ppt_x"/>
                                          </p:val>
                                        </p:tav>
                                      </p:tavLst>
                                    </p:anim>
                                    <p:anim calcmode="lin" valueType="num">
                                      <p:cBhvr additive="base">
                                        <p:cTn id="58" dur="500" fill="hold"/>
                                        <p:tgtEl>
                                          <p:spTgt spid="5">
                                            <p:graphicEl>
                                              <a:dgm id="{57E54E36-3E76-4FCB-AE89-910755798C83}"/>
                                            </p:graphic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5">
                                            <p:graphicEl>
                                              <a:dgm id="{C2DFF490-09FB-46EB-9778-BA318C55D377}"/>
                                            </p:graphicEl>
                                          </p:spTgt>
                                        </p:tgtEl>
                                        <p:attrNameLst>
                                          <p:attrName>style.visibility</p:attrName>
                                        </p:attrNameLst>
                                      </p:cBhvr>
                                      <p:to>
                                        <p:strVal val="visible"/>
                                      </p:to>
                                    </p:set>
                                    <p:anim calcmode="lin" valueType="num">
                                      <p:cBhvr additive="base">
                                        <p:cTn id="63" dur="500" fill="hold"/>
                                        <p:tgtEl>
                                          <p:spTgt spid="5">
                                            <p:graphicEl>
                                              <a:dgm id="{C2DFF490-09FB-46EB-9778-BA318C55D377}"/>
                                            </p:graphicEl>
                                          </p:spTgt>
                                        </p:tgtEl>
                                        <p:attrNameLst>
                                          <p:attrName>ppt_x</p:attrName>
                                        </p:attrNameLst>
                                      </p:cBhvr>
                                      <p:tavLst>
                                        <p:tav tm="0">
                                          <p:val>
                                            <p:strVal val="#ppt_x"/>
                                          </p:val>
                                        </p:tav>
                                        <p:tav tm="100000">
                                          <p:val>
                                            <p:strVal val="#ppt_x"/>
                                          </p:val>
                                        </p:tav>
                                      </p:tavLst>
                                    </p:anim>
                                    <p:anim calcmode="lin" valueType="num">
                                      <p:cBhvr additive="base">
                                        <p:cTn id="64" dur="500" fill="hold"/>
                                        <p:tgtEl>
                                          <p:spTgt spid="5">
                                            <p:graphicEl>
                                              <a:dgm id="{C2DFF490-09FB-46EB-9778-BA318C55D377}"/>
                                            </p:graphic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5">
                                            <p:graphicEl>
                                              <a:dgm id="{5D45FC93-766D-49E8-B6C8-686D1DF354D0}"/>
                                            </p:graphicEl>
                                          </p:spTgt>
                                        </p:tgtEl>
                                        <p:attrNameLst>
                                          <p:attrName>style.visibility</p:attrName>
                                        </p:attrNameLst>
                                      </p:cBhvr>
                                      <p:to>
                                        <p:strVal val="visible"/>
                                      </p:to>
                                    </p:set>
                                    <p:anim calcmode="lin" valueType="num">
                                      <p:cBhvr additive="base">
                                        <p:cTn id="69" dur="500" fill="hold"/>
                                        <p:tgtEl>
                                          <p:spTgt spid="5">
                                            <p:graphicEl>
                                              <a:dgm id="{5D45FC93-766D-49E8-B6C8-686D1DF354D0}"/>
                                            </p:graphicEl>
                                          </p:spTgt>
                                        </p:tgtEl>
                                        <p:attrNameLst>
                                          <p:attrName>ppt_x</p:attrName>
                                        </p:attrNameLst>
                                      </p:cBhvr>
                                      <p:tavLst>
                                        <p:tav tm="0">
                                          <p:val>
                                            <p:strVal val="#ppt_x"/>
                                          </p:val>
                                        </p:tav>
                                        <p:tav tm="100000">
                                          <p:val>
                                            <p:strVal val="#ppt_x"/>
                                          </p:val>
                                        </p:tav>
                                      </p:tavLst>
                                    </p:anim>
                                    <p:anim calcmode="lin" valueType="num">
                                      <p:cBhvr additive="base">
                                        <p:cTn id="70" dur="500" fill="hold"/>
                                        <p:tgtEl>
                                          <p:spTgt spid="5">
                                            <p:graphicEl>
                                              <a:dgm id="{5D45FC93-766D-49E8-B6C8-686D1DF354D0}"/>
                                            </p:graphicEl>
                                          </p:spTgt>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5">
                                            <p:graphicEl>
                                              <a:dgm id="{E953F3AD-AF87-4F22-B86F-06FE7A4D8C39}"/>
                                            </p:graphicEl>
                                          </p:spTgt>
                                        </p:tgtEl>
                                        <p:attrNameLst>
                                          <p:attrName>style.visibility</p:attrName>
                                        </p:attrNameLst>
                                      </p:cBhvr>
                                      <p:to>
                                        <p:strVal val="visible"/>
                                      </p:to>
                                    </p:set>
                                    <p:anim calcmode="lin" valueType="num">
                                      <p:cBhvr additive="base">
                                        <p:cTn id="75" dur="500" fill="hold"/>
                                        <p:tgtEl>
                                          <p:spTgt spid="5">
                                            <p:graphicEl>
                                              <a:dgm id="{E953F3AD-AF87-4F22-B86F-06FE7A4D8C39}"/>
                                            </p:graphicEl>
                                          </p:spTgt>
                                        </p:tgtEl>
                                        <p:attrNameLst>
                                          <p:attrName>ppt_x</p:attrName>
                                        </p:attrNameLst>
                                      </p:cBhvr>
                                      <p:tavLst>
                                        <p:tav tm="0">
                                          <p:val>
                                            <p:strVal val="#ppt_x"/>
                                          </p:val>
                                        </p:tav>
                                        <p:tav tm="100000">
                                          <p:val>
                                            <p:strVal val="#ppt_x"/>
                                          </p:val>
                                        </p:tav>
                                      </p:tavLst>
                                    </p:anim>
                                    <p:anim calcmode="lin" valueType="num">
                                      <p:cBhvr additive="base">
                                        <p:cTn id="76" dur="500" fill="hold"/>
                                        <p:tgtEl>
                                          <p:spTgt spid="5">
                                            <p:graphicEl>
                                              <a:dgm id="{E953F3AD-AF87-4F22-B86F-06FE7A4D8C39}"/>
                                            </p:graphicEl>
                                          </p:spTgt>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5">
                                            <p:graphicEl>
                                              <a:dgm id="{25C9E918-1C2E-4F88-910E-F2066EF4E57F}"/>
                                            </p:graphicEl>
                                          </p:spTgt>
                                        </p:tgtEl>
                                        <p:attrNameLst>
                                          <p:attrName>style.visibility</p:attrName>
                                        </p:attrNameLst>
                                      </p:cBhvr>
                                      <p:to>
                                        <p:strVal val="visible"/>
                                      </p:to>
                                    </p:set>
                                    <p:anim calcmode="lin" valueType="num">
                                      <p:cBhvr additive="base">
                                        <p:cTn id="81" dur="500" fill="hold"/>
                                        <p:tgtEl>
                                          <p:spTgt spid="5">
                                            <p:graphicEl>
                                              <a:dgm id="{25C9E918-1C2E-4F88-910E-F2066EF4E57F}"/>
                                            </p:graphicEl>
                                          </p:spTgt>
                                        </p:tgtEl>
                                        <p:attrNameLst>
                                          <p:attrName>ppt_x</p:attrName>
                                        </p:attrNameLst>
                                      </p:cBhvr>
                                      <p:tavLst>
                                        <p:tav tm="0">
                                          <p:val>
                                            <p:strVal val="#ppt_x"/>
                                          </p:val>
                                        </p:tav>
                                        <p:tav tm="100000">
                                          <p:val>
                                            <p:strVal val="#ppt_x"/>
                                          </p:val>
                                        </p:tav>
                                      </p:tavLst>
                                    </p:anim>
                                    <p:anim calcmode="lin" valueType="num">
                                      <p:cBhvr additive="base">
                                        <p:cTn id="82" dur="500" fill="hold"/>
                                        <p:tgtEl>
                                          <p:spTgt spid="5">
                                            <p:graphicEl>
                                              <a:dgm id="{25C9E918-1C2E-4F88-910E-F2066EF4E57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5" grpId="0">
        <p:bldSub>
          <a:bldDgm bld="lvl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D4C730BC-786F-45B8-9EAF-C17F70C0C050}"/>
              </a:ext>
            </a:extLst>
          </p:cNvPr>
          <p:cNvSpPr/>
          <p:nvPr/>
        </p:nvSpPr>
        <p:spPr>
          <a:xfrm>
            <a:off x="9170633" y="3044873"/>
            <a:ext cx="2024108" cy="92720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Communities</a:t>
            </a:r>
          </a:p>
        </p:txBody>
      </p:sp>
      <p:sp>
        <p:nvSpPr>
          <p:cNvPr id="12" name="Arrow: Down 11">
            <a:extLst>
              <a:ext uri="{FF2B5EF4-FFF2-40B4-BE49-F238E27FC236}">
                <a16:creationId xmlns:a16="http://schemas.microsoft.com/office/drawing/2014/main" id="{97DECFFC-947F-4B2B-AC3F-8D914CF40619}"/>
              </a:ext>
            </a:extLst>
          </p:cNvPr>
          <p:cNvSpPr/>
          <p:nvPr/>
        </p:nvSpPr>
        <p:spPr>
          <a:xfrm rot="16877481">
            <a:off x="6525211" y="773223"/>
            <a:ext cx="523783" cy="414523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Down 12">
            <a:extLst>
              <a:ext uri="{FF2B5EF4-FFF2-40B4-BE49-F238E27FC236}">
                <a16:creationId xmlns:a16="http://schemas.microsoft.com/office/drawing/2014/main" id="{B6CCBCD4-F999-458B-8B09-96572F5F70F8}"/>
              </a:ext>
            </a:extLst>
          </p:cNvPr>
          <p:cNvSpPr/>
          <p:nvPr/>
        </p:nvSpPr>
        <p:spPr>
          <a:xfrm rot="15196931">
            <a:off x="7626076" y="3065239"/>
            <a:ext cx="523783" cy="18952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8" name="Picture 17">
            <a:extLst>
              <a:ext uri="{FF2B5EF4-FFF2-40B4-BE49-F238E27FC236}">
                <a16:creationId xmlns:a16="http://schemas.microsoft.com/office/drawing/2014/main" id="{427CC1A2-93B2-4FF7-9C58-2B9C0CC149ED}"/>
              </a:ext>
            </a:extLst>
          </p:cNvPr>
          <p:cNvPicPr>
            <a:picLocks noChangeAspect="1"/>
          </p:cNvPicPr>
          <p:nvPr/>
        </p:nvPicPr>
        <p:blipFill>
          <a:blip r:embed="rId2"/>
          <a:stretch>
            <a:fillRect/>
          </a:stretch>
        </p:blipFill>
        <p:spPr>
          <a:xfrm>
            <a:off x="8229290" y="208879"/>
            <a:ext cx="3783107" cy="2269864"/>
          </a:xfrm>
          <a:prstGeom prst="rect">
            <a:avLst/>
          </a:prstGeom>
        </p:spPr>
      </p:pic>
      <p:pic>
        <p:nvPicPr>
          <p:cNvPr id="20" name="Picture 19" descr="A group of people sitting on a couch&#10;&#10;Description automatically generated with low confidence">
            <a:extLst>
              <a:ext uri="{FF2B5EF4-FFF2-40B4-BE49-F238E27FC236}">
                <a16:creationId xmlns:a16="http://schemas.microsoft.com/office/drawing/2014/main" id="{2B6BFFD7-9665-4364-A438-DC9DAD3F3D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8281" y="4154496"/>
            <a:ext cx="3254116" cy="2703504"/>
          </a:xfrm>
          <a:prstGeom prst="rect">
            <a:avLst/>
          </a:prstGeom>
        </p:spPr>
      </p:pic>
      <p:pic>
        <p:nvPicPr>
          <p:cNvPr id="3" name="Picture 2">
            <a:extLst>
              <a:ext uri="{FF2B5EF4-FFF2-40B4-BE49-F238E27FC236}">
                <a16:creationId xmlns:a16="http://schemas.microsoft.com/office/drawing/2014/main" id="{8457E57A-D522-D12E-7922-B59F121CACCC}"/>
              </a:ext>
            </a:extLst>
          </p:cNvPr>
          <p:cNvPicPr>
            <a:picLocks noChangeAspect="1"/>
          </p:cNvPicPr>
          <p:nvPr/>
        </p:nvPicPr>
        <p:blipFill>
          <a:blip r:embed="rId4"/>
          <a:stretch>
            <a:fillRect/>
          </a:stretch>
        </p:blipFill>
        <p:spPr>
          <a:xfrm>
            <a:off x="446306" y="208879"/>
            <a:ext cx="4008377" cy="4355192"/>
          </a:xfrm>
          <a:prstGeom prst="rect">
            <a:avLst/>
          </a:prstGeom>
        </p:spPr>
      </p:pic>
      <p:pic>
        <p:nvPicPr>
          <p:cNvPr id="5" name="Picture 4">
            <a:extLst>
              <a:ext uri="{FF2B5EF4-FFF2-40B4-BE49-F238E27FC236}">
                <a16:creationId xmlns:a16="http://schemas.microsoft.com/office/drawing/2014/main" id="{84324ABF-B450-1127-B225-65A1D21393EB}"/>
              </a:ext>
            </a:extLst>
          </p:cNvPr>
          <p:cNvPicPr>
            <a:picLocks noChangeAspect="1"/>
          </p:cNvPicPr>
          <p:nvPr/>
        </p:nvPicPr>
        <p:blipFill>
          <a:blip r:embed="rId5"/>
          <a:stretch>
            <a:fillRect/>
          </a:stretch>
        </p:blipFill>
        <p:spPr>
          <a:xfrm>
            <a:off x="1492692" y="3489455"/>
            <a:ext cx="5281445" cy="2997815"/>
          </a:xfrm>
          <a:prstGeom prst="rect">
            <a:avLst/>
          </a:prstGeom>
        </p:spPr>
      </p:pic>
      <p:sp>
        <p:nvSpPr>
          <p:cNvPr id="2" name="Slide Number Placeholder 1">
            <a:extLst>
              <a:ext uri="{FF2B5EF4-FFF2-40B4-BE49-F238E27FC236}">
                <a16:creationId xmlns:a16="http://schemas.microsoft.com/office/drawing/2014/main" id="{D14DB153-75C3-871F-C2FD-E0C821CA1EB8}"/>
              </a:ext>
            </a:extLst>
          </p:cNvPr>
          <p:cNvSpPr>
            <a:spLocks noGrp="1"/>
          </p:cNvSpPr>
          <p:nvPr>
            <p:ph type="sldNum" sz="quarter" idx="12"/>
          </p:nvPr>
        </p:nvSpPr>
        <p:spPr/>
        <p:txBody>
          <a:bodyPr/>
          <a:lstStyle/>
          <a:p>
            <a:fld id="{ECEF3AEB-938C-47C6-B146-9A4D32834ACE}" type="slidenum">
              <a:rPr lang="en-GB" smtClean="0"/>
              <a:t>24</a:t>
            </a:fld>
            <a:endParaRPr lang="en-GB"/>
          </a:p>
        </p:txBody>
      </p:sp>
    </p:spTree>
    <p:extLst>
      <p:ext uri="{BB962C8B-B14F-4D97-AF65-F5344CB8AC3E}">
        <p14:creationId xmlns:p14="http://schemas.microsoft.com/office/powerpoint/2010/main" val="376823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000" fill="hold"/>
                                        <p:tgtEl>
                                          <p:spTgt spid="20"/>
                                        </p:tgtEl>
                                        <p:attrNameLst>
                                          <p:attrName>ppt_x</p:attrName>
                                        </p:attrNameLst>
                                      </p:cBhvr>
                                      <p:tavLst>
                                        <p:tav tm="0">
                                          <p:val>
                                            <p:strVal val="0-#ppt_w/2"/>
                                          </p:val>
                                        </p:tav>
                                        <p:tav tm="100000">
                                          <p:val>
                                            <p:strVal val="#ppt_x"/>
                                          </p:val>
                                        </p:tav>
                                      </p:tavLst>
                                    </p:anim>
                                    <p:anim calcmode="lin" valueType="num">
                                      <p:cBhvr additive="base">
                                        <p:cTn id="24" dur="10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1250" fill="hold"/>
                                        <p:tgtEl>
                                          <p:spTgt spid="18"/>
                                        </p:tgtEl>
                                        <p:attrNameLst>
                                          <p:attrName>ppt_x</p:attrName>
                                        </p:attrNameLst>
                                      </p:cBhvr>
                                      <p:tavLst>
                                        <p:tav tm="0">
                                          <p:val>
                                            <p:strVal val="0-#ppt_w/2"/>
                                          </p:val>
                                        </p:tav>
                                        <p:tav tm="100000">
                                          <p:val>
                                            <p:strVal val="#ppt_x"/>
                                          </p:val>
                                        </p:tav>
                                      </p:tavLst>
                                    </p:anim>
                                    <p:anim calcmode="lin" valueType="num">
                                      <p:cBhvr additive="base">
                                        <p:cTn id="30" dur="125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103C3-374A-4EDB-AE88-47E883A43356}"/>
              </a:ext>
            </a:extLst>
          </p:cNvPr>
          <p:cNvSpPr>
            <a:spLocks noGrp="1"/>
          </p:cNvSpPr>
          <p:nvPr>
            <p:ph type="title"/>
          </p:nvPr>
        </p:nvSpPr>
        <p:spPr>
          <a:xfrm>
            <a:off x="4800244" y="259747"/>
            <a:ext cx="7391756" cy="1325563"/>
          </a:xfrm>
        </p:spPr>
        <p:txBody>
          <a:bodyPr>
            <a:noAutofit/>
          </a:bodyPr>
          <a:lstStyle/>
          <a:p>
            <a:r>
              <a:rPr lang="en-GB" sz="5400" dirty="0"/>
              <a:t>Legislation is one thing …</a:t>
            </a:r>
          </a:p>
        </p:txBody>
      </p:sp>
      <p:pic>
        <p:nvPicPr>
          <p:cNvPr id="6" name="Content Placeholder 5">
            <a:extLst>
              <a:ext uri="{FF2B5EF4-FFF2-40B4-BE49-F238E27FC236}">
                <a16:creationId xmlns:a16="http://schemas.microsoft.com/office/drawing/2014/main" id="{7BB9D08B-4EE8-42B0-822D-80769BDFE07D}"/>
              </a:ext>
            </a:extLst>
          </p:cNvPr>
          <p:cNvPicPr>
            <a:picLocks noGrp="1" noChangeAspect="1"/>
          </p:cNvPicPr>
          <p:nvPr>
            <p:ph idx="1"/>
          </p:nvPr>
        </p:nvPicPr>
        <p:blipFill>
          <a:blip r:embed="rId2"/>
          <a:stretch>
            <a:fillRect/>
          </a:stretch>
        </p:blipFill>
        <p:spPr>
          <a:xfrm>
            <a:off x="5303924" y="2213202"/>
            <a:ext cx="6617367" cy="3722269"/>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4" name="Picture 3">
            <a:extLst>
              <a:ext uri="{FF2B5EF4-FFF2-40B4-BE49-F238E27FC236}">
                <a16:creationId xmlns:a16="http://schemas.microsoft.com/office/drawing/2014/main" id="{CE9C5379-AB21-4999-B140-FDED9179DFF0}"/>
              </a:ext>
            </a:extLst>
          </p:cNvPr>
          <p:cNvPicPr>
            <a:picLocks noChangeAspect="1"/>
          </p:cNvPicPr>
          <p:nvPr/>
        </p:nvPicPr>
        <p:blipFill>
          <a:blip r:embed="rId3"/>
          <a:stretch>
            <a:fillRect/>
          </a:stretch>
        </p:blipFill>
        <p:spPr>
          <a:xfrm>
            <a:off x="591126" y="727379"/>
            <a:ext cx="4118922" cy="5777259"/>
          </a:xfrm>
          <a:prstGeom prst="rect">
            <a:avLst/>
          </a:prstGeom>
        </p:spPr>
      </p:pic>
      <p:sp>
        <p:nvSpPr>
          <p:cNvPr id="3" name="Slide Number Placeholder 2">
            <a:extLst>
              <a:ext uri="{FF2B5EF4-FFF2-40B4-BE49-F238E27FC236}">
                <a16:creationId xmlns:a16="http://schemas.microsoft.com/office/drawing/2014/main" id="{CA5EEBA8-9D9E-743C-110C-3029B8B89008}"/>
              </a:ext>
            </a:extLst>
          </p:cNvPr>
          <p:cNvSpPr>
            <a:spLocks noGrp="1"/>
          </p:cNvSpPr>
          <p:nvPr>
            <p:ph type="sldNum" sz="quarter" idx="12"/>
          </p:nvPr>
        </p:nvSpPr>
        <p:spPr/>
        <p:txBody>
          <a:bodyPr/>
          <a:lstStyle/>
          <a:p>
            <a:fld id="{ECEF3AEB-938C-47C6-B146-9A4D32834ACE}" type="slidenum">
              <a:rPr lang="en-GB" smtClean="0"/>
              <a:t>25</a:t>
            </a:fld>
            <a:endParaRPr lang="en-GB"/>
          </a:p>
        </p:txBody>
      </p:sp>
    </p:spTree>
    <p:extLst>
      <p:ext uri="{BB962C8B-B14F-4D97-AF65-F5344CB8AC3E}">
        <p14:creationId xmlns:p14="http://schemas.microsoft.com/office/powerpoint/2010/main" val="2573959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BE1360-0472-4A23-B1E7-C99F6D2B60C8}"/>
              </a:ext>
            </a:extLst>
          </p:cNvPr>
          <p:cNvPicPr>
            <a:picLocks noChangeAspect="1"/>
          </p:cNvPicPr>
          <p:nvPr/>
        </p:nvPicPr>
        <p:blipFill>
          <a:blip r:embed="rId2"/>
          <a:stretch>
            <a:fillRect/>
          </a:stretch>
        </p:blipFill>
        <p:spPr>
          <a:xfrm>
            <a:off x="1050525" y="403380"/>
            <a:ext cx="4062438" cy="6051240"/>
          </a:xfrm>
          <a:prstGeom prst="rect">
            <a:avLst/>
          </a:prstGeom>
          <a:ln w="12700">
            <a:solidFill>
              <a:schemeClr val="tx1"/>
            </a:solidFill>
          </a:ln>
        </p:spPr>
      </p:pic>
      <p:pic>
        <p:nvPicPr>
          <p:cNvPr id="4" name="Picture 3">
            <a:extLst>
              <a:ext uri="{FF2B5EF4-FFF2-40B4-BE49-F238E27FC236}">
                <a16:creationId xmlns:a16="http://schemas.microsoft.com/office/drawing/2014/main" id="{0752F062-83EA-4EEA-9053-49CF4C61C6EC}"/>
              </a:ext>
            </a:extLst>
          </p:cNvPr>
          <p:cNvPicPr>
            <a:picLocks noChangeAspect="1"/>
          </p:cNvPicPr>
          <p:nvPr/>
        </p:nvPicPr>
        <p:blipFill>
          <a:blip r:embed="rId3"/>
          <a:stretch>
            <a:fillRect/>
          </a:stretch>
        </p:blipFill>
        <p:spPr>
          <a:xfrm>
            <a:off x="6738990" y="2176862"/>
            <a:ext cx="3997219" cy="3997219"/>
          </a:xfrm>
          <a:prstGeom prst="rect">
            <a:avLst/>
          </a:prstGeom>
        </p:spPr>
      </p:pic>
      <p:sp>
        <p:nvSpPr>
          <p:cNvPr id="5" name="Title 4">
            <a:extLst>
              <a:ext uri="{FF2B5EF4-FFF2-40B4-BE49-F238E27FC236}">
                <a16:creationId xmlns:a16="http://schemas.microsoft.com/office/drawing/2014/main" id="{C4F68386-048E-486D-B76B-DE55E06241F5}"/>
              </a:ext>
            </a:extLst>
          </p:cNvPr>
          <p:cNvSpPr>
            <a:spLocks noGrp="1"/>
          </p:cNvSpPr>
          <p:nvPr>
            <p:ph type="title"/>
          </p:nvPr>
        </p:nvSpPr>
        <p:spPr>
          <a:xfrm>
            <a:off x="5313780" y="403379"/>
            <a:ext cx="6268620" cy="1570275"/>
          </a:xfrm>
        </p:spPr>
        <p:txBody>
          <a:bodyPr>
            <a:normAutofit fontScale="90000"/>
          </a:bodyPr>
          <a:lstStyle/>
          <a:p>
            <a:r>
              <a:rPr lang="en-GB" sz="5400" dirty="0"/>
              <a:t>Behaviour change is something else</a:t>
            </a:r>
          </a:p>
        </p:txBody>
      </p:sp>
      <p:sp>
        <p:nvSpPr>
          <p:cNvPr id="2" name="Slide Number Placeholder 1">
            <a:extLst>
              <a:ext uri="{FF2B5EF4-FFF2-40B4-BE49-F238E27FC236}">
                <a16:creationId xmlns:a16="http://schemas.microsoft.com/office/drawing/2014/main" id="{8B978E35-DD8D-4257-9270-9C984D8E458C}"/>
              </a:ext>
            </a:extLst>
          </p:cNvPr>
          <p:cNvSpPr>
            <a:spLocks noGrp="1"/>
          </p:cNvSpPr>
          <p:nvPr>
            <p:ph type="sldNum" sz="quarter" idx="12"/>
          </p:nvPr>
        </p:nvSpPr>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B6F15528-21DE-4FAA-801E-634DDDAF4B2B}" type="slidenum">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94168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9D47016-023F-44BD-981C-50E7A10A6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C75C36A-76A1-CE28-2391-ADA3295A2262}"/>
              </a:ext>
            </a:extLst>
          </p:cNvPr>
          <p:cNvSpPr>
            <a:spLocks noGrp="1"/>
          </p:cNvSpPr>
          <p:nvPr>
            <p:ph type="title"/>
          </p:nvPr>
        </p:nvSpPr>
        <p:spPr>
          <a:xfrm>
            <a:off x="630936" y="457200"/>
            <a:ext cx="4343400" cy="1929384"/>
          </a:xfrm>
        </p:spPr>
        <p:txBody>
          <a:bodyPr anchor="ctr">
            <a:normAutofit/>
          </a:bodyPr>
          <a:lstStyle/>
          <a:p>
            <a:r>
              <a:rPr lang="en-GB" sz="4800" dirty="0"/>
              <a:t>Remember Tom Scholar</a:t>
            </a:r>
          </a:p>
        </p:txBody>
      </p:sp>
      <p:sp>
        <p:nvSpPr>
          <p:cNvPr id="16" name="sketchy line">
            <a:extLst>
              <a:ext uri="{FF2B5EF4-FFF2-40B4-BE49-F238E27FC236}">
                <a16:creationId xmlns:a16="http://schemas.microsoft.com/office/drawing/2014/main" id="{6D8B37B0-0682-433E-BC8D-498C04ABD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471415" y="1412748"/>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D15BFF0-71D6-066C-5FFF-F39CC0FF1529}"/>
              </a:ext>
            </a:extLst>
          </p:cNvPr>
          <p:cNvSpPr>
            <a:spLocks noGrp="1"/>
          </p:cNvSpPr>
          <p:nvPr>
            <p:ph idx="1"/>
          </p:nvPr>
        </p:nvSpPr>
        <p:spPr>
          <a:xfrm>
            <a:off x="5541263" y="457200"/>
            <a:ext cx="6007608" cy="1929384"/>
          </a:xfrm>
        </p:spPr>
        <p:txBody>
          <a:bodyPr anchor="ctr">
            <a:normAutofit/>
          </a:bodyPr>
          <a:lstStyle/>
          <a:p>
            <a:r>
              <a:rPr lang="en-GB" dirty="0"/>
              <a:t>Dismissed for his expertise and high-level insight</a:t>
            </a:r>
          </a:p>
          <a:p>
            <a:r>
              <a:rPr lang="en-GB" dirty="0"/>
              <a:t>Former Treasury Permanent Secretary Nick Macpherson was dismayed</a:t>
            </a:r>
          </a:p>
        </p:txBody>
      </p:sp>
      <p:pic>
        <p:nvPicPr>
          <p:cNvPr id="7" name="Picture 6">
            <a:extLst>
              <a:ext uri="{FF2B5EF4-FFF2-40B4-BE49-F238E27FC236}">
                <a16:creationId xmlns:a16="http://schemas.microsoft.com/office/drawing/2014/main" id="{CC14ED3A-AC6C-8CCC-0391-F475274A2E65}"/>
              </a:ext>
            </a:extLst>
          </p:cNvPr>
          <p:cNvPicPr>
            <a:picLocks noChangeAspect="1"/>
          </p:cNvPicPr>
          <p:nvPr/>
        </p:nvPicPr>
        <p:blipFill>
          <a:blip r:embed="rId2"/>
          <a:stretch>
            <a:fillRect/>
          </a:stretch>
        </p:blipFill>
        <p:spPr>
          <a:xfrm>
            <a:off x="495300" y="2569464"/>
            <a:ext cx="5410199" cy="3678936"/>
          </a:xfrm>
          <a:prstGeom prst="rect">
            <a:avLst/>
          </a:prstGeom>
          <a:ln w="88900" cap="sq" cmpd="thickThin">
            <a:solidFill>
              <a:srgbClr val="000000"/>
            </a:solidFill>
            <a:prstDash val="solid"/>
            <a:miter lim="800000"/>
          </a:ln>
          <a:effectLst>
            <a:innerShdw blurRad="76200">
              <a:srgbClr val="000000"/>
            </a:innerShdw>
          </a:effectLst>
        </p:spPr>
      </p:pic>
      <p:pic>
        <p:nvPicPr>
          <p:cNvPr id="9" name="Picture 8">
            <a:extLst>
              <a:ext uri="{FF2B5EF4-FFF2-40B4-BE49-F238E27FC236}">
                <a16:creationId xmlns:a16="http://schemas.microsoft.com/office/drawing/2014/main" id="{5D96648B-724D-6359-5ECB-445637B279A2}"/>
              </a:ext>
            </a:extLst>
          </p:cNvPr>
          <p:cNvPicPr>
            <a:picLocks noChangeAspect="1"/>
          </p:cNvPicPr>
          <p:nvPr/>
        </p:nvPicPr>
        <p:blipFill>
          <a:blip r:embed="rId3"/>
          <a:stretch>
            <a:fillRect/>
          </a:stretch>
        </p:blipFill>
        <p:spPr>
          <a:xfrm>
            <a:off x="6254496" y="2932542"/>
            <a:ext cx="5468112" cy="2952780"/>
          </a:xfrm>
          <a:prstGeom prst="rect">
            <a:avLst/>
          </a:prstGeom>
          <a:ln w="88900" cap="sq" cmpd="thickThin">
            <a:solidFill>
              <a:srgbClr val="000000"/>
            </a:solidFill>
            <a:prstDash val="solid"/>
            <a:miter lim="800000"/>
          </a:ln>
          <a:effectLst>
            <a:innerShdw blurRad="76200">
              <a:srgbClr val="000000"/>
            </a:innerShdw>
          </a:effectLst>
        </p:spPr>
      </p:pic>
      <p:sp>
        <p:nvSpPr>
          <p:cNvPr id="4" name="Slide Number Placeholder 3">
            <a:extLst>
              <a:ext uri="{FF2B5EF4-FFF2-40B4-BE49-F238E27FC236}">
                <a16:creationId xmlns:a16="http://schemas.microsoft.com/office/drawing/2014/main" id="{30A3C552-5C87-4080-879F-FA762B5B2C4B}"/>
              </a:ext>
            </a:extLst>
          </p:cNvPr>
          <p:cNvSpPr>
            <a:spLocks noGrp="1"/>
          </p:cNvSpPr>
          <p:nvPr>
            <p:ph type="sldNum" sz="quarter" idx="12"/>
          </p:nvPr>
        </p:nvSpPr>
        <p:spPr/>
        <p:txBody>
          <a:bodyPr/>
          <a:lstStyle/>
          <a:p>
            <a:fld id="{ECEF3AEB-938C-47C6-B146-9A4D32834ACE}" type="slidenum">
              <a:rPr lang="en-GB" smtClean="0"/>
              <a:t>27</a:t>
            </a:fld>
            <a:endParaRPr lang="en-GB"/>
          </a:p>
        </p:txBody>
      </p:sp>
    </p:spTree>
    <p:extLst>
      <p:ext uri="{BB962C8B-B14F-4D97-AF65-F5344CB8AC3E}">
        <p14:creationId xmlns:p14="http://schemas.microsoft.com/office/powerpoint/2010/main" val="6203121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E8F65A-6AB0-4C0C-9361-2D17664CC71D}"/>
              </a:ext>
            </a:extLst>
          </p:cNvPr>
          <p:cNvSpPr>
            <a:spLocks noGrp="1"/>
          </p:cNvSpPr>
          <p:nvPr>
            <p:ph idx="1"/>
          </p:nvPr>
        </p:nvSpPr>
        <p:spPr>
          <a:xfrm>
            <a:off x="648078" y="2893258"/>
            <a:ext cx="2882774" cy="1071484"/>
          </a:xfrm>
        </p:spPr>
        <p:txBody>
          <a:bodyPr/>
          <a:lstStyle/>
          <a:p>
            <a:r>
              <a:rPr lang="en-GB" dirty="0"/>
              <a:t>Mr Scholar is not alone</a:t>
            </a:r>
          </a:p>
        </p:txBody>
      </p:sp>
      <p:pic>
        <p:nvPicPr>
          <p:cNvPr id="5" name="Picture 4">
            <a:extLst>
              <a:ext uri="{FF2B5EF4-FFF2-40B4-BE49-F238E27FC236}">
                <a16:creationId xmlns:a16="http://schemas.microsoft.com/office/drawing/2014/main" id="{4EED305C-FA45-4D13-B526-C54D34225B6D}"/>
              </a:ext>
            </a:extLst>
          </p:cNvPr>
          <p:cNvPicPr>
            <a:picLocks noChangeAspect="1"/>
          </p:cNvPicPr>
          <p:nvPr/>
        </p:nvPicPr>
        <p:blipFill>
          <a:blip r:embed="rId2"/>
          <a:stretch>
            <a:fillRect/>
          </a:stretch>
        </p:blipFill>
        <p:spPr>
          <a:xfrm>
            <a:off x="3785342" y="534154"/>
            <a:ext cx="8047065" cy="5653418"/>
          </a:xfrm>
          <a:prstGeom prst="rect">
            <a:avLst/>
          </a:prstGeom>
          <a:ln w="88900" cap="sq" cmpd="thickThin">
            <a:solidFill>
              <a:srgbClr val="000000"/>
            </a:solidFill>
            <a:prstDash val="solid"/>
            <a:miter lim="800000"/>
          </a:ln>
          <a:effectLst>
            <a:innerShdw blurRad="76200">
              <a:srgbClr val="000000"/>
            </a:innerShdw>
          </a:effectLst>
        </p:spPr>
      </p:pic>
      <p:sp>
        <p:nvSpPr>
          <p:cNvPr id="2" name="Slide Number Placeholder 1">
            <a:extLst>
              <a:ext uri="{FF2B5EF4-FFF2-40B4-BE49-F238E27FC236}">
                <a16:creationId xmlns:a16="http://schemas.microsoft.com/office/drawing/2014/main" id="{672EE640-B16D-6215-3D78-B36A714E149F}"/>
              </a:ext>
            </a:extLst>
          </p:cNvPr>
          <p:cNvSpPr>
            <a:spLocks noGrp="1"/>
          </p:cNvSpPr>
          <p:nvPr>
            <p:ph type="sldNum" sz="quarter" idx="12"/>
          </p:nvPr>
        </p:nvSpPr>
        <p:spPr/>
        <p:txBody>
          <a:bodyPr/>
          <a:lstStyle/>
          <a:p>
            <a:fld id="{ECEF3AEB-938C-47C6-B146-9A4D32834ACE}" type="slidenum">
              <a:rPr lang="en-GB" smtClean="0"/>
              <a:t>28</a:t>
            </a:fld>
            <a:endParaRPr lang="en-GB"/>
          </a:p>
        </p:txBody>
      </p:sp>
    </p:spTree>
    <p:extLst>
      <p:ext uri="{BB962C8B-B14F-4D97-AF65-F5344CB8AC3E}">
        <p14:creationId xmlns:p14="http://schemas.microsoft.com/office/powerpoint/2010/main" val="35373296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D1121-A805-AA1A-B490-1D9BBB6CEF34}"/>
              </a:ext>
            </a:extLst>
          </p:cNvPr>
          <p:cNvSpPr>
            <a:spLocks noGrp="1"/>
          </p:cNvSpPr>
          <p:nvPr>
            <p:ph type="title"/>
          </p:nvPr>
        </p:nvSpPr>
        <p:spPr>
          <a:xfrm>
            <a:off x="6423660" y="365125"/>
            <a:ext cx="4930140" cy="1325563"/>
          </a:xfrm>
        </p:spPr>
        <p:txBody>
          <a:bodyPr/>
          <a:lstStyle/>
          <a:p>
            <a:r>
              <a:rPr lang="en-GB" dirty="0"/>
              <a:t>6.11.22</a:t>
            </a:r>
          </a:p>
        </p:txBody>
      </p:sp>
      <p:pic>
        <p:nvPicPr>
          <p:cNvPr id="5" name="Content Placeholder 4">
            <a:extLst>
              <a:ext uri="{FF2B5EF4-FFF2-40B4-BE49-F238E27FC236}">
                <a16:creationId xmlns:a16="http://schemas.microsoft.com/office/drawing/2014/main" id="{90FA46F7-0F9E-01EB-2F4F-29AF1BC9D971}"/>
              </a:ext>
            </a:extLst>
          </p:cNvPr>
          <p:cNvPicPr>
            <a:picLocks noGrp="1" noChangeAspect="1"/>
          </p:cNvPicPr>
          <p:nvPr>
            <p:ph idx="1"/>
          </p:nvPr>
        </p:nvPicPr>
        <p:blipFill>
          <a:blip r:embed="rId2"/>
          <a:stretch>
            <a:fillRect/>
          </a:stretch>
        </p:blipFill>
        <p:spPr>
          <a:xfrm>
            <a:off x="6012710" y="1690688"/>
            <a:ext cx="6026499" cy="4781709"/>
          </a:xfrm>
        </p:spPr>
      </p:pic>
      <p:pic>
        <p:nvPicPr>
          <p:cNvPr id="7" name="Picture 6">
            <a:extLst>
              <a:ext uri="{FF2B5EF4-FFF2-40B4-BE49-F238E27FC236}">
                <a16:creationId xmlns:a16="http://schemas.microsoft.com/office/drawing/2014/main" id="{DFC78152-CC73-FA23-AC9E-2149E38E9E00}"/>
              </a:ext>
            </a:extLst>
          </p:cNvPr>
          <p:cNvPicPr>
            <a:picLocks noChangeAspect="1"/>
          </p:cNvPicPr>
          <p:nvPr/>
        </p:nvPicPr>
        <p:blipFill>
          <a:blip r:embed="rId3"/>
          <a:stretch>
            <a:fillRect/>
          </a:stretch>
        </p:blipFill>
        <p:spPr>
          <a:xfrm>
            <a:off x="340867" y="513715"/>
            <a:ext cx="5318861" cy="6344285"/>
          </a:xfrm>
          <a:prstGeom prst="rect">
            <a:avLst/>
          </a:prstGeom>
          <a:ln w="228600" cap="sq" cmpd="thickThin">
            <a:solidFill>
              <a:srgbClr val="000000"/>
            </a:solidFill>
            <a:prstDash val="solid"/>
            <a:miter lim="800000"/>
          </a:ln>
          <a:effectLst>
            <a:innerShdw blurRad="76200">
              <a:srgbClr val="000000"/>
            </a:innerShdw>
          </a:effectLst>
        </p:spPr>
      </p:pic>
      <p:sp>
        <p:nvSpPr>
          <p:cNvPr id="3" name="Slide Number Placeholder 2">
            <a:extLst>
              <a:ext uri="{FF2B5EF4-FFF2-40B4-BE49-F238E27FC236}">
                <a16:creationId xmlns:a16="http://schemas.microsoft.com/office/drawing/2014/main" id="{EFC8D838-B96D-14DC-4DF6-81C606FF832D}"/>
              </a:ext>
            </a:extLst>
          </p:cNvPr>
          <p:cNvSpPr>
            <a:spLocks noGrp="1"/>
          </p:cNvSpPr>
          <p:nvPr>
            <p:ph type="sldNum" sz="quarter" idx="12"/>
          </p:nvPr>
        </p:nvSpPr>
        <p:spPr/>
        <p:txBody>
          <a:bodyPr/>
          <a:lstStyle/>
          <a:p>
            <a:fld id="{ECEF3AEB-938C-47C6-B146-9A4D32834ACE}" type="slidenum">
              <a:rPr lang="en-GB" smtClean="0"/>
              <a:t>29</a:t>
            </a:fld>
            <a:endParaRPr lang="en-GB"/>
          </a:p>
        </p:txBody>
      </p:sp>
    </p:spTree>
    <p:extLst>
      <p:ext uri="{BB962C8B-B14F-4D97-AF65-F5344CB8AC3E}">
        <p14:creationId xmlns:p14="http://schemas.microsoft.com/office/powerpoint/2010/main" val="31037889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D236C1D-3BEE-2EBF-32AA-46A1A6E2E51C}"/>
              </a:ext>
            </a:extLst>
          </p:cNvPr>
          <p:cNvPicPr>
            <a:picLocks noChangeAspect="1"/>
          </p:cNvPicPr>
          <p:nvPr/>
        </p:nvPicPr>
        <p:blipFill>
          <a:blip r:embed="rId2"/>
          <a:stretch>
            <a:fillRect/>
          </a:stretch>
        </p:blipFill>
        <p:spPr>
          <a:xfrm>
            <a:off x="286115" y="497315"/>
            <a:ext cx="6661808" cy="59987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030D9FAA-A646-CFB7-F219-57C2AF2086DB}"/>
              </a:ext>
            </a:extLst>
          </p:cNvPr>
          <p:cNvPicPr>
            <a:picLocks noChangeAspect="1"/>
          </p:cNvPicPr>
          <p:nvPr/>
        </p:nvPicPr>
        <p:blipFill>
          <a:blip r:embed="rId3"/>
          <a:stretch>
            <a:fillRect/>
          </a:stretch>
        </p:blipFill>
        <p:spPr>
          <a:xfrm>
            <a:off x="7300348" y="402118"/>
            <a:ext cx="4367412" cy="5781622"/>
          </a:xfrm>
          <a:prstGeom prst="rect">
            <a:avLst/>
          </a:prstGeom>
        </p:spPr>
      </p:pic>
      <p:cxnSp>
        <p:nvCxnSpPr>
          <p:cNvPr id="3" name="Straight Connector 2">
            <a:extLst>
              <a:ext uri="{FF2B5EF4-FFF2-40B4-BE49-F238E27FC236}">
                <a16:creationId xmlns:a16="http://schemas.microsoft.com/office/drawing/2014/main" id="{BFEE76C4-6F1E-54EB-EA25-CCFDFAD5D9A8}"/>
              </a:ext>
            </a:extLst>
          </p:cNvPr>
          <p:cNvCxnSpPr>
            <a:cxnSpLocks/>
          </p:cNvCxnSpPr>
          <p:nvPr/>
        </p:nvCxnSpPr>
        <p:spPr>
          <a:xfrm>
            <a:off x="7300348" y="981075"/>
            <a:ext cx="2310377"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AC330C83-33C6-AE1C-3552-996A39678BC5}"/>
              </a:ext>
            </a:extLst>
          </p:cNvPr>
          <p:cNvCxnSpPr>
            <a:cxnSpLocks/>
          </p:cNvCxnSpPr>
          <p:nvPr/>
        </p:nvCxnSpPr>
        <p:spPr>
          <a:xfrm>
            <a:off x="8281423" y="1571625"/>
            <a:ext cx="3243827"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74BBFA2B-CB77-F745-2F6C-16A3BE223979}"/>
              </a:ext>
            </a:extLst>
          </p:cNvPr>
          <p:cNvCxnSpPr>
            <a:cxnSpLocks/>
          </p:cNvCxnSpPr>
          <p:nvPr/>
        </p:nvCxnSpPr>
        <p:spPr>
          <a:xfrm>
            <a:off x="8455536" y="4286250"/>
            <a:ext cx="2107688"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59CF4D53-B892-3767-AF75-564AC9ED2C85}"/>
              </a:ext>
            </a:extLst>
          </p:cNvPr>
          <p:cNvCxnSpPr>
            <a:cxnSpLocks/>
          </p:cNvCxnSpPr>
          <p:nvPr/>
        </p:nvCxnSpPr>
        <p:spPr>
          <a:xfrm>
            <a:off x="8354777" y="5581650"/>
            <a:ext cx="2208447"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F674E23-4225-E51D-DC04-3729E0F37E20}"/>
              </a:ext>
            </a:extLst>
          </p:cNvPr>
          <p:cNvCxnSpPr>
            <a:cxnSpLocks/>
          </p:cNvCxnSpPr>
          <p:nvPr/>
        </p:nvCxnSpPr>
        <p:spPr>
          <a:xfrm>
            <a:off x="7300348" y="5886450"/>
            <a:ext cx="3739127"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 name="Slide Number Placeholder 1">
            <a:extLst>
              <a:ext uri="{FF2B5EF4-FFF2-40B4-BE49-F238E27FC236}">
                <a16:creationId xmlns:a16="http://schemas.microsoft.com/office/drawing/2014/main" id="{EF6FA3D5-7C54-28DB-7A87-8EB38DCBD4EB}"/>
              </a:ext>
            </a:extLst>
          </p:cNvPr>
          <p:cNvSpPr>
            <a:spLocks noGrp="1"/>
          </p:cNvSpPr>
          <p:nvPr>
            <p:ph type="sldNum" sz="quarter" idx="12"/>
          </p:nvPr>
        </p:nvSpPr>
        <p:spPr/>
        <p:txBody>
          <a:bodyPr/>
          <a:lstStyle/>
          <a:p>
            <a:fld id="{ECEF3AEB-938C-47C6-B146-9A4D32834ACE}" type="slidenum">
              <a:rPr lang="en-GB" smtClean="0"/>
              <a:t>30</a:t>
            </a:fld>
            <a:endParaRPr lang="en-GB"/>
          </a:p>
        </p:txBody>
      </p:sp>
    </p:spTree>
    <p:extLst>
      <p:ext uri="{BB962C8B-B14F-4D97-AF65-F5344CB8AC3E}">
        <p14:creationId xmlns:p14="http://schemas.microsoft.com/office/powerpoint/2010/main" val="10672246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37D4D5B-7C8B-4B7C-BD17-5DF749548E50}"/>
              </a:ext>
            </a:extLst>
          </p:cNvPr>
          <p:cNvPicPr>
            <a:picLocks noChangeAspect="1"/>
          </p:cNvPicPr>
          <p:nvPr/>
        </p:nvPicPr>
        <p:blipFill>
          <a:blip r:embed="rId2"/>
          <a:stretch>
            <a:fillRect/>
          </a:stretch>
        </p:blipFill>
        <p:spPr>
          <a:xfrm>
            <a:off x="4381039" y="0"/>
            <a:ext cx="7482487" cy="6858000"/>
          </a:xfrm>
          <a:prstGeom prst="rect">
            <a:avLst/>
          </a:prstGeom>
        </p:spPr>
      </p:pic>
      <p:sp>
        <p:nvSpPr>
          <p:cNvPr id="5" name="TextBox 4">
            <a:extLst>
              <a:ext uri="{FF2B5EF4-FFF2-40B4-BE49-F238E27FC236}">
                <a16:creationId xmlns:a16="http://schemas.microsoft.com/office/drawing/2014/main" id="{DFBA7B32-52CE-4D07-B832-3D7FD09C3CE0}"/>
              </a:ext>
            </a:extLst>
          </p:cNvPr>
          <p:cNvSpPr txBox="1"/>
          <p:nvPr/>
        </p:nvSpPr>
        <p:spPr>
          <a:xfrm>
            <a:off x="383912" y="1895383"/>
            <a:ext cx="3915053" cy="3539430"/>
          </a:xfrm>
          <a:prstGeom prst="rect">
            <a:avLst/>
          </a:prstGeom>
          <a:noFill/>
        </p:spPr>
        <p:txBody>
          <a:bodyPr wrap="square" rtlCol="0">
            <a:spAutoFit/>
          </a:bodyPr>
          <a:lstStyle/>
          <a:p>
            <a:pPr marL="457200" indent="-457200">
              <a:buFont typeface="Arial" panose="020B0604020202020204" pitchFamily="34" charset="0"/>
              <a:buChar char="•"/>
            </a:pPr>
            <a:r>
              <a:rPr lang="en-GB" sz="3200" dirty="0"/>
              <a:t>£18 billion for Wales</a:t>
            </a:r>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r>
              <a:rPr lang="en-GB" sz="3200" dirty="0"/>
              <a:t>£11 billion for one UK department</a:t>
            </a:r>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r>
              <a:rPr lang="en-GB" sz="3200" dirty="0"/>
              <a:t>39,000 staff</a:t>
            </a:r>
          </a:p>
        </p:txBody>
      </p:sp>
      <p:sp>
        <p:nvSpPr>
          <p:cNvPr id="6" name="Rectangle 5">
            <a:extLst>
              <a:ext uri="{FF2B5EF4-FFF2-40B4-BE49-F238E27FC236}">
                <a16:creationId xmlns:a16="http://schemas.microsoft.com/office/drawing/2014/main" id="{209D5120-F98C-4363-ADCE-7EF32FFCED97}"/>
              </a:ext>
            </a:extLst>
          </p:cNvPr>
          <p:cNvSpPr/>
          <p:nvPr/>
        </p:nvSpPr>
        <p:spPr>
          <a:xfrm>
            <a:off x="4216893" y="0"/>
            <a:ext cx="7776839" cy="2636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5DE006F-4F14-4ED2-BCC7-055416DB9001}"/>
              </a:ext>
            </a:extLst>
          </p:cNvPr>
          <p:cNvSpPr/>
          <p:nvPr/>
        </p:nvSpPr>
        <p:spPr>
          <a:xfrm>
            <a:off x="4216893" y="2636668"/>
            <a:ext cx="7776839" cy="2246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8E8DBAE-7A52-4271-875F-042869493E37}"/>
              </a:ext>
            </a:extLst>
          </p:cNvPr>
          <p:cNvSpPr/>
          <p:nvPr/>
        </p:nvSpPr>
        <p:spPr>
          <a:xfrm>
            <a:off x="4216892" y="4882718"/>
            <a:ext cx="7776839" cy="2043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Slide Number Placeholder 1">
            <a:extLst>
              <a:ext uri="{FF2B5EF4-FFF2-40B4-BE49-F238E27FC236}">
                <a16:creationId xmlns:a16="http://schemas.microsoft.com/office/drawing/2014/main" id="{841ED63A-72E0-5E49-F8EF-AC054DAE3BF2}"/>
              </a:ext>
            </a:extLst>
          </p:cNvPr>
          <p:cNvSpPr>
            <a:spLocks noGrp="1"/>
          </p:cNvSpPr>
          <p:nvPr>
            <p:ph type="sldNum" sz="quarter" idx="12"/>
          </p:nvPr>
        </p:nvSpPr>
        <p:spPr/>
        <p:txBody>
          <a:bodyPr/>
          <a:lstStyle/>
          <a:p>
            <a:fld id="{ECEF3AEB-938C-47C6-B146-9A4D32834ACE}" type="slidenum">
              <a:rPr lang="en-GB" smtClean="0"/>
              <a:t>31</a:t>
            </a:fld>
            <a:endParaRPr lang="en-GB"/>
          </a:p>
        </p:txBody>
      </p:sp>
    </p:spTree>
    <p:extLst>
      <p:ext uri="{BB962C8B-B14F-4D97-AF65-F5344CB8AC3E}">
        <p14:creationId xmlns:p14="http://schemas.microsoft.com/office/powerpoint/2010/main" val="301018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5" presetClass="exit" presetSubtype="0" fill="hold" grpId="0" nodeType="clickEffect">
                                  <p:stCondLst>
                                    <p:cond delay="0"/>
                                  </p:stCondLst>
                                  <p:childTnLst>
                                    <p:animEffect transition="out" filter="fade">
                                      <p:cBhvr>
                                        <p:cTn id="13" dur="2000"/>
                                        <p:tgtEl>
                                          <p:spTgt spid="7"/>
                                        </p:tgtEl>
                                      </p:cBhvr>
                                    </p:animEffect>
                                    <p:anim calcmode="lin" valueType="num">
                                      <p:cBhvr>
                                        <p:cTn id="1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 dur="2000"/>
                                        <p:tgtEl>
                                          <p:spTgt spid="7"/>
                                        </p:tgtEl>
                                        <p:attrNameLst>
                                          <p:attrName>ppt_h</p:attrName>
                                        </p:attrNameLst>
                                      </p:cBhvr>
                                      <p:tavLst>
                                        <p:tav tm="0">
                                          <p:val>
                                            <p:strVal val="ppt_h"/>
                                          </p:val>
                                        </p:tav>
                                        <p:tav tm="100000">
                                          <p:val>
                                            <p:strVal val="ppt_h"/>
                                          </p:val>
                                        </p:tav>
                                      </p:tavLst>
                                    </p:anim>
                                    <p:set>
                                      <p:cBhvr>
                                        <p:cTn id="16" dur="1" fill="hold">
                                          <p:stCondLst>
                                            <p:cond delay="1999"/>
                                          </p:stCondLst>
                                        </p:cTn>
                                        <p:tgtEl>
                                          <p:spTgt spid="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5" presetClass="exit" presetSubtype="0" fill="hold" grpId="0" nodeType="clickEffect">
                                  <p:stCondLst>
                                    <p:cond delay="0"/>
                                  </p:stCondLst>
                                  <p:childTnLst>
                                    <p:animEffect transition="out" filter="fade">
                                      <p:cBhvr>
                                        <p:cTn id="20" dur="2000"/>
                                        <p:tgtEl>
                                          <p:spTgt spid="8"/>
                                        </p:tgtEl>
                                      </p:cBhvr>
                                    </p:animEffect>
                                    <p:anim calcmode="lin" valueType="num">
                                      <p:cBhvr>
                                        <p:cTn id="2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 dur="2000"/>
                                        <p:tgtEl>
                                          <p:spTgt spid="8"/>
                                        </p:tgtEl>
                                        <p:attrNameLst>
                                          <p:attrName>ppt_h</p:attrName>
                                        </p:attrNameLst>
                                      </p:cBhvr>
                                      <p:tavLst>
                                        <p:tav tm="0">
                                          <p:val>
                                            <p:strVal val="ppt_h"/>
                                          </p:val>
                                        </p:tav>
                                        <p:tav tm="100000">
                                          <p:val>
                                            <p:strVal val="ppt_h"/>
                                          </p:val>
                                        </p:tav>
                                      </p:tavLst>
                                    </p:anim>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BAF9C-8CDF-4F6B-8275-16B399E9830D}"/>
              </a:ext>
            </a:extLst>
          </p:cNvPr>
          <p:cNvSpPr>
            <a:spLocks noGrp="1"/>
          </p:cNvSpPr>
          <p:nvPr>
            <p:ph type="title"/>
          </p:nvPr>
        </p:nvSpPr>
        <p:spPr>
          <a:xfrm>
            <a:off x="838200" y="365125"/>
            <a:ext cx="5349240" cy="1325563"/>
          </a:xfrm>
        </p:spPr>
        <p:txBody>
          <a:bodyPr/>
          <a:lstStyle/>
          <a:p>
            <a:r>
              <a:rPr lang="en-GB" dirty="0"/>
              <a:t>National to Local</a:t>
            </a:r>
          </a:p>
        </p:txBody>
      </p:sp>
      <p:sp>
        <p:nvSpPr>
          <p:cNvPr id="3" name="Content Placeholder 2">
            <a:extLst>
              <a:ext uri="{FF2B5EF4-FFF2-40B4-BE49-F238E27FC236}">
                <a16:creationId xmlns:a16="http://schemas.microsoft.com/office/drawing/2014/main" id="{7AAF6AB0-ECF7-42DB-B0CD-663D9EB141E9}"/>
              </a:ext>
            </a:extLst>
          </p:cNvPr>
          <p:cNvSpPr>
            <a:spLocks noGrp="1"/>
          </p:cNvSpPr>
          <p:nvPr>
            <p:ph idx="1"/>
          </p:nvPr>
        </p:nvSpPr>
        <p:spPr>
          <a:xfrm>
            <a:off x="838199" y="1790700"/>
            <a:ext cx="6577539" cy="4386263"/>
          </a:xfrm>
        </p:spPr>
        <p:txBody>
          <a:bodyPr>
            <a:normAutofit fontScale="92500" lnSpcReduction="10000"/>
          </a:bodyPr>
          <a:lstStyle/>
          <a:p>
            <a:r>
              <a:rPr lang="en-GB" dirty="0"/>
              <a:t>London – Regions – Communities?</a:t>
            </a:r>
          </a:p>
          <a:p>
            <a:r>
              <a:rPr lang="en-GB" dirty="0"/>
              <a:t>Non-devolved services: policing and benefits, for example (MPs)</a:t>
            </a:r>
          </a:p>
          <a:p>
            <a:r>
              <a:rPr lang="en-GB" dirty="0"/>
              <a:t>Devolved services (Minister and MSs)</a:t>
            </a:r>
          </a:p>
          <a:p>
            <a:r>
              <a:rPr lang="en-GB" dirty="0"/>
              <a:t>Regions</a:t>
            </a:r>
          </a:p>
          <a:p>
            <a:r>
              <a:rPr lang="en-GB" dirty="0"/>
              <a:t>Councils (Principal Local Authorities) [22]</a:t>
            </a:r>
          </a:p>
          <a:p>
            <a:r>
              <a:rPr lang="en-GB" dirty="0"/>
              <a:t>Community and Town Councils [735]</a:t>
            </a:r>
          </a:p>
          <a:p>
            <a:r>
              <a:rPr lang="en-GB" dirty="0"/>
              <a:t>Statistical areas (LSOAs) [1909 – 32,000]</a:t>
            </a:r>
          </a:p>
          <a:p>
            <a:r>
              <a:rPr lang="en-GB" dirty="0"/>
              <a:t>Parliamentary Constituencies [32]</a:t>
            </a:r>
          </a:p>
          <a:p>
            <a:r>
              <a:rPr lang="en-GB" dirty="0"/>
              <a:t>Members of the Senedd [60 – 96 from 2026]</a:t>
            </a:r>
          </a:p>
        </p:txBody>
      </p:sp>
      <p:pic>
        <p:nvPicPr>
          <p:cNvPr id="6" name="Picture 5">
            <a:extLst>
              <a:ext uri="{FF2B5EF4-FFF2-40B4-BE49-F238E27FC236}">
                <a16:creationId xmlns:a16="http://schemas.microsoft.com/office/drawing/2014/main" id="{9FC2129D-FF37-4708-A4BB-1A18DA8382CA}"/>
              </a:ext>
            </a:extLst>
          </p:cNvPr>
          <p:cNvPicPr>
            <a:picLocks noChangeAspect="1"/>
          </p:cNvPicPr>
          <p:nvPr/>
        </p:nvPicPr>
        <p:blipFill>
          <a:blip r:embed="rId2"/>
          <a:stretch>
            <a:fillRect/>
          </a:stretch>
        </p:blipFill>
        <p:spPr>
          <a:xfrm>
            <a:off x="5986606" y="562101"/>
            <a:ext cx="992089" cy="992089"/>
          </a:xfrm>
          <a:prstGeom prst="rect">
            <a:avLst/>
          </a:prstGeom>
        </p:spPr>
      </p:pic>
      <p:pic>
        <p:nvPicPr>
          <p:cNvPr id="5" name="Picture 4">
            <a:extLst>
              <a:ext uri="{FF2B5EF4-FFF2-40B4-BE49-F238E27FC236}">
                <a16:creationId xmlns:a16="http://schemas.microsoft.com/office/drawing/2014/main" id="{2FF8D778-1F32-7C76-15F3-48796A5A0D35}"/>
              </a:ext>
            </a:extLst>
          </p:cNvPr>
          <p:cNvPicPr>
            <a:picLocks noChangeAspect="1"/>
          </p:cNvPicPr>
          <p:nvPr/>
        </p:nvPicPr>
        <p:blipFill>
          <a:blip r:embed="rId3"/>
          <a:stretch>
            <a:fillRect/>
          </a:stretch>
        </p:blipFill>
        <p:spPr>
          <a:xfrm>
            <a:off x="7486676" y="857457"/>
            <a:ext cx="4388942" cy="5324372"/>
          </a:xfrm>
          <a:prstGeom prst="rect">
            <a:avLst/>
          </a:prstGeom>
        </p:spPr>
      </p:pic>
      <p:sp>
        <p:nvSpPr>
          <p:cNvPr id="4" name="Slide Number Placeholder 3">
            <a:extLst>
              <a:ext uri="{FF2B5EF4-FFF2-40B4-BE49-F238E27FC236}">
                <a16:creationId xmlns:a16="http://schemas.microsoft.com/office/drawing/2014/main" id="{88050BEE-A160-5EEC-2136-5DDE643CD090}"/>
              </a:ext>
            </a:extLst>
          </p:cNvPr>
          <p:cNvSpPr>
            <a:spLocks noGrp="1"/>
          </p:cNvSpPr>
          <p:nvPr>
            <p:ph type="sldNum" sz="quarter" idx="12"/>
          </p:nvPr>
        </p:nvSpPr>
        <p:spPr/>
        <p:txBody>
          <a:bodyPr/>
          <a:lstStyle/>
          <a:p>
            <a:fld id="{ECEF3AEB-938C-47C6-B146-9A4D32834ACE}" type="slidenum">
              <a:rPr lang="en-GB" smtClean="0"/>
              <a:t>32</a:t>
            </a:fld>
            <a:endParaRPr lang="en-GB"/>
          </a:p>
        </p:txBody>
      </p:sp>
    </p:spTree>
    <p:extLst>
      <p:ext uri="{BB962C8B-B14F-4D97-AF65-F5344CB8AC3E}">
        <p14:creationId xmlns:p14="http://schemas.microsoft.com/office/powerpoint/2010/main" val="1369218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wipe(down)">
                                      <p:cBhvr>
                                        <p:cTn id="61" dur="580">
                                          <p:stCondLst>
                                            <p:cond delay="0"/>
                                          </p:stCondLst>
                                        </p:cTn>
                                        <p:tgtEl>
                                          <p:spTgt spid="6"/>
                                        </p:tgtEl>
                                      </p:cBhvr>
                                    </p:animEffect>
                                    <p:anim calcmode="lin" valueType="num">
                                      <p:cBhvr>
                                        <p:cTn id="6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7" dur="26">
                                          <p:stCondLst>
                                            <p:cond delay="650"/>
                                          </p:stCondLst>
                                        </p:cTn>
                                        <p:tgtEl>
                                          <p:spTgt spid="6"/>
                                        </p:tgtEl>
                                      </p:cBhvr>
                                      <p:to x="100000" y="60000"/>
                                    </p:animScale>
                                    <p:animScale>
                                      <p:cBhvr>
                                        <p:cTn id="68" dur="166" decel="50000">
                                          <p:stCondLst>
                                            <p:cond delay="676"/>
                                          </p:stCondLst>
                                        </p:cTn>
                                        <p:tgtEl>
                                          <p:spTgt spid="6"/>
                                        </p:tgtEl>
                                      </p:cBhvr>
                                      <p:to x="100000" y="100000"/>
                                    </p:animScale>
                                    <p:animScale>
                                      <p:cBhvr>
                                        <p:cTn id="69" dur="26">
                                          <p:stCondLst>
                                            <p:cond delay="1312"/>
                                          </p:stCondLst>
                                        </p:cTn>
                                        <p:tgtEl>
                                          <p:spTgt spid="6"/>
                                        </p:tgtEl>
                                      </p:cBhvr>
                                      <p:to x="100000" y="80000"/>
                                    </p:animScale>
                                    <p:animScale>
                                      <p:cBhvr>
                                        <p:cTn id="70" dur="166" decel="50000">
                                          <p:stCondLst>
                                            <p:cond delay="1338"/>
                                          </p:stCondLst>
                                        </p:cTn>
                                        <p:tgtEl>
                                          <p:spTgt spid="6"/>
                                        </p:tgtEl>
                                      </p:cBhvr>
                                      <p:to x="100000" y="100000"/>
                                    </p:animScale>
                                    <p:animScale>
                                      <p:cBhvr>
                                        <p:cTn id="71" dur="26">
                                          <p:stCondLst>
                                            <p:cond delay="1642"/>
                                          </p:stCondLst>
                                        </p:cTn>
                                        <p:tgtEl>
                                          <p:spTgt spid="6"/>
                                        </p:tgtEl>
                                      </p:cBhvr>
                                      <p:to x="100000" y="90000"/>
                                    </p:animScale>
                                    <p:animScale>
                                      <p:cBhvr>
                                        <p:cTn id="72" dur="166" decel="50000">
                                          <p:stCondLst>
                                            <p:cond delay="1668"/>
                                          </p:stCondLst>
                                        </p:cTn>
                                        <p:tgtEl>
                                          <p:spTgt spid="6"/>
                                        </p:tgtEl>
                                      </p:cBhvr>
                                      <p:to x="100000" y="100000"/>
                                    </p:animScale>
                                    <p:animScale>
                                      <p:cBhvr>
                                        <p:cTn id="73" dur="26">
                                          <p:stCondLst>
                                            <p:cond delay="1808"/>
                                          </p:stCondLst>
                                        </p:cTn>
                                        <p:tgtEl>
                                          <p:spTgt spid="6"/>
                                        </p:tgtEl>
                                      </p:cBhvr>
                                      <p:to x="100000" y="95000"/>
                                    </p:animScale>
                                    <p:animScale>
                                      <p:cBhvr>
                                        <p:cTn id="74"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386128895"/>
              </p:ext>
            </p:extLst>
          </p:nvPr>
        </p:nvGraphicFramePr>
        <p:xfrm>
          <a:off x="398145" y="155795"/>
          <a:ext cx="11395709" cy="6702205"/>
        </p:xfrm>
        <a:graphic>
          <a:graphicData uri="http://schemas.openxmlformats.org/drawingml/2006/table">
            <a:tbl>
              <a:tblPr firstRow="1" bandRow="1">
                <a:tableStyleId>{5C22544A-7EE6-4342-B048-85BDC9FD1C3A}</a:tableStyleId>
              </a:tblPr>
              <a:tblGrid>
                <a:gridCol w="1384158">
                  <a:extLst>
                    <a:ext uri="{9D8B030D-6E8A-4147-A177-3AD203B41FA5}">
                      <a16:colId xmlns:a16="http://schemas.microsoft.com/office/drawing/2014/main" val="20000"/>
                    </a:ext>
                  </a:extLst>
                </a:gridCol>
                <a:gridCol w="3990110">
                  <a:extLst>
                    <a:ext uri="{9D8B030D-6E8A-4147-A177-3AD203B41FA5}">
                      <a16:colId xmlns:a16="http://schemas.microsoft.com/office/drawing/2014/main" val="20001"/>
                    </a:ext>
                  </a:extLst>
                </a:gridCol>
                <a:gridCol w="6021441">
                  <a:extLst>
                    <a:ext uri="{9D8B030D-6E8A-4147-A177-3AD203B41FA5}">
                      <a16:colId xmlns:a16="http://schemas.microsoft.com/office/drawing/2014/main" val="20002"/>
                    </a:ext>
                  </a:extLst>
                </a:gridCol>
              </a:tblGrid>
              <a:tr h="933899">
                <a:tc>
                  <a:txBody>
                    <a:bodyPr/>
                    <a:lstStyle/>
                    <a:p>
                      <a:r>
                        <a:rPr lang="en-GB" sz="2800" dirty="0"/>
                        <a:t>Social </a:t>
                      </a:r>
                    </a:p>
                    <a:p>
                      <a:r>
                        <a:rPr lang="en-GB" sz="2800" dirty="0"/>
                        <a:t>Class</a:t>
                      </a:r>
                    </a:p>
                  </a:txBody>
                  <a:tcPr/>
                </a:tc>
                <a:tc>
                  <a:txBody>
                    <a:bodyPr/>
                    <a:lstStyle/>
                    <a:p>
                      <a:r>
                        <a:rPr lang="en-GB" sz="2800" dirty="0"/>
                        <a:t>Social Status</a:t>
                      </a:r>
                    </a:p>
                  </a:txBody>
                  <a:tcPr/>
                </a:tc>
                <a:tc>
                  <a:txBody>
                    <a:bodyPr/>
                    <a:lstStyle/>
                    <a:p>
                      <a:r>
                        <a:rPr lang="en-GB" sz="2800" dirty="0"/>
                        <a:t>Chief income earner’s profession</a:t>
                      </a:r>
                    </a:p>
                  </a:txBody>
                  <a:tcPr/>
                </a:tc>
                <a:extLst>
                  <a:ext uri="{0D108BD9-81ED-4DB2-BD59-A6C34878D82A}">
                    <a16:rowId xmlns:a16="http://schemas.microsoft.com/office/drawing/2014/main" val="10000"/>
                  </a:ext>
                </a:extLst>
              </a:tr>
              <a:tr h="813396">
                <a:tc>
                  <a:txBody>
                    <a:bodyPr/>
                    <a:lstStyle/>
                    <a:p>
                      <a:pPr algn="ctr"/>
                      <a:r>
                        <a:rPr lang="en-GB" sz="2800" dirty="0"/>
                        <a:t>A</a:t>
                      </a:r>
                    </a:p>
                  </a:txBody>
                  <a:tcPr/>
                </a:tc>
                <a:tc>
                  <a:txBody>
                    <a:bodyPr/>
                    <a:lstStyle/>
                    <a:p>
                      <a:r>
                        <a:rPr lang="en-GB" sz="2800" dirty="0"/>
                        <a:t>Upper Middle Class</a:t>
                      </a:r>
                    </a:p>
                  </a:txBody>
                  <a:tcPr/>
                </a:tc>
                <a:tc>
                  <a:txBody>
                    <a:bodyPr/>
                    <a:lstStyle/>
                    <a:p>
                      <a:r>
                        <a:rPr lang="en-GB" sz="2400" dirty="0"/>
                        <a:t>Higher managerial, administrative or professional,</a:t>
                      </a:r>
                      <a:r>
                        <a:rPr lang="en-GB" sz="2400" baseline="0" dirty="0"/>
                        <a:t> doctors and lawyers</a:t>
                      </a:r>
                      <a:endParaRPr lang="en-GB" sz="2400" dirty="0"/>
                    </a:p>
                  </a:txBody>
                  <a:tcPr/>
                </a:tc>
                <a:extLst>
                  <a:ext uri="{0D108BD9-81ED-4DB2-BD59-A6C34878D82A}">
                    <a16:rowId xmlns:a16="http://schemas.microsoft.com/office/drawing/2014/main" val="10001"/>
                  </a:ext>
                </a:extLst>
              </a:tr>
              <a:tr h="1045445">
                <a:tc>
                  <a:txBody>
                    <a:bodyPr/>
                    <a:lstStyle/>
                    <a:p>
                      <a:pPr algn="ctr"/>
                      <a:r>
                        <a:rPr lang="en-GB" sz="2800" dirty="0"/>
                        <a:t>B</a:t>
                      </a:r>
                    </a:p>
                  </a:txBody>
                  <a:tcPr/>
                </a:tc>
                <a:tc>
                  <a:txBody>
                    <a:bodyPr/>
                    <a:lstStyle/>
                    <a:p>
                      <a:r>
                        <a:rPr lang="en-GB" sz="2800" dirty="0"/>
                        <a:t>Middle Class</a:t>
                      </a:r>
                    </a:p>
                  </a:txBody>
                  <a:tcPr/>
                </a:tc>
                <a:tc>
                  <a:txBody>
                    <a:bodyPr/>
                    <a:lstStyle/>
                    <a:p>
                      <a:r>
                        <a:rPr lang="en-GB" sz="2400" dirty="0"/>
                        <a:t>Intermediate managerial, administrative or professionals. Managers and teachers</a:t>
                      </a:r>
                    </a:p>
                  </a:txBody>
                  <a:tcPr/>
                </a:tc>
                <a:extLst>
                  <a:ext uri="{0D108BD9-81ED-4DB2-BD59-A6C34878D82A}">
                    <a16:rowId xmlns:a16="http://schemas.microsoft.com/office/drawing/2014/main" val="10002"/>
                  </a:ext>
                </a:extLst>
              </a:tr>
              <a:tr h="512138">
                <a:tc>
                  <a:txBody>
                    <a:bodyPr/>
                    <a:lstStyle/>
                    <a:p>
                      <a:pPr algn="ctr"/>
                      <a:r>
                        <a:rPr lang="en-GB" sz="2800" dirty="0"/>
                        <a:t>C1</a:t>
                      </a:r>
                    </a:p>
                  </a:txBody>
                  <a:tcPr/>
                </a:tc>
                <a:tc>
                  <a:txBody>
                    <a:bodyPr/>
                    <a:lstStyle/>
                    <a:p>
                      <a:r>
                        <a:rPr lang="en-GB" sz="2800" dirty="0"/>
                        <a:t>Lower Middle Class</a:t>
                      </a:r>
                    </a:p>
                  </a:txBody>
                  <a:tcPr/>
                </a:tc>
                <a:tc>
                  <a:txBody>
                    <a:bodyPr/>
                    <a:lstStyle/>
                    <a:p>
                      <a:r>
                        <a:rPr lang="en-GB" sz="2400" dirty="0"/>
                        <a:t>Non-manual workers. Office workers</a:t>
                      </a:r>
                    </a:p>
                  </a:txBody>
                  <a:tcPr/>
                </a:tc>
                <a:extLst>
                  <a:ext uri="{0D108BD9-81ED-4DB2-BD59-A6C34878D82A}">
                    <a16:rowId xmlns:a16="http://schemas.microsoft.com/office/drawing/2014/main" val="10003"/>
                  </a:ext>
                </a:extLst>
              </a:tr>
              <a:tr h="813396">
                <a:tc>
                  <a:txBody>
                    <a:bodyPr/>
                    <a:lstStyle/>
                    <a:p>
                      <a:pPr algn="ctr"/>
                      <a:r>
                        <a:rPr lang="en-GB" sz="2800" dirty="0"/>
                        <a:t>C2</a:t>
                      </a:r>
                    </a:p>
                  </a:txBody>
                  <a:tcPr/>
                </a:tc>
                <a:tc>
                  <a:txBody>
                    <a:bodyPr/>
                    <a:lstStyle/>
                    <a:p>
                      <a:r>
                        <a:rPr lang="en-GB" sz="2800" dirty="0"/>
                        <a:t>Skilled Working Class</a:t>
                      </a:r>
                    </a:p>
                  </a:txBody>
                  <a:tcPr/>
                </a:tc>
                <a:tc>
                  <a:txBody>
                    <a:bodyPr/>
                    <a:lstStyle/>
                    <a:p>
                      <a:r>
                        <a:rPr lang="en-GB" sz="2400" dirty="0"/>
                        <a:t>Skilled manual workers. Plumbers and electricians</a:t>
                      </a:r>
                    </a:p>
                  </a:txBody>
                  <a:tcPr/>
                </a:tc>
                <a:extLst>
                  <a:ext uri="{0D108BD9-81ED-4DB2-BD59-A6C34878D82A}">
                    <a16:rowId xmlns:a16="http://schemas.microsoft.com/office/drawing/2014/main" val="10004"/>
                  </a:ext>
                </a:extLst>
              </a:tr>
              <a:tr h="1174905">
                <a:tc>
                  <a:txBody>
                    <a:bodyPr/>
                    <a:lstStyle/>
                    <a:p>
                      <a:pPr algn="ctr"/>
                      <a:r>
                        <a:rPr lang="en-GB" sz="2800" dirty="0"/>
                        <a:t>D</a:t>
                      </a:r>
                    </a:p>
                  </a:txBody>
                  <a:tcPr/>
                </a:tc>
                <a:tc>
                  <a:txBody>
                    <a:bodyPr/>
                    <a:lstStyle/>
                    <a:p>
                      <a:r>
                        <a:rPr lang="en-GB" sz="2800" dirty="0"/>
                        <a:t>Working Class</a:t>
                      </a:r>
                    </a:p>
                  </a:txBody>
                  <a:tcPr/>
                </a:tc>
                <a:tc>
                  <a:txBody>
                    <a:bodyPr/>
                    <a:lstStyle/>
                    <a:p>
                      <a:r>
                        <a:rPr lang="en-GB" sz="2400" dirty="0"/>
                        <a:t>Semi-skilled and unskilled manual workers. Shop assistants, farm and building site labourers</a:t>
                      </a:r>
                    </a:p>
                  </a:txBody>
                  <a:tcPr/>
                </a:tc>
                <a:extLst>
                  <a:ext uri="{0D108BD9-81ED-4DB2-BD59-A6C34878D82A}">
                    <a16:rowId xmlns:a16="http://schemas.microsoft.com/office/drawing/2014/main" val="10005"/>
                  </a:ext>
                </a:extLst>
              </a:tr>
              <a:tr h="1359080">
                <a:tc>
                  <a:txBody>
                    <a:bodyPr/>
                    <a:lstStyle/>
                    <a:p>
                      <a:pPr algn="ctr"/>
                      <a:r>
                        <a:rPr lang="en-GB" sz="2800" dirty="0"/>
                        <a:t>E</a:t>
                      </a:r>
                    </a:p>
                  </a:txBody>
                  <a:tcPr/>
                </a:tc>
                <a:tc>
                  <a:txBody>
                    <a:bodyPr/>
                    <a:lstStyle/>
                    <a:p>
                      <a:r>
                        <a:rPr lang="en-GB" sz="2800" dirty="0"/>
                        <a:t>Unemployed/ receiving benefits</a:t>
                      </a:r>
                    </a:p>
                  </a:txBody>
                  <a:tcPr/>
                </a:tc>
                <a:tc>
                  <a:txBody>
                    <a:bodyPr/>
                    <a:lstStyle/>
                    <a:p>
                      <a:r>
                        <a:rPr lang="en-GB" sz="2400" dirty="0"/>
                        <a:t>Casual workers (not in regular employment). Pensioners and others who depend</a:t>
                      </a:r>
                      <a:r>
                        <a:rPr lang="en-GB" sz="2400" baseline="0" dirty="0"/>
                        <a:t> on the state for their income</a:t>
                      </a:r>
                      <a:endParaRPr lang="en-GB" sz="2400" dirty="0"/>
                    </a:p>
                  </a:txBody>
                  <a:tcPr/>
                </a:tc>
                <a:extLst>
                  <a:ext uri="{0D108BD9-81ED-4DB2-BD59-A6C34878D82A}">
                    <a16:rowId xmlns:a16="http://schemas.microsoft.com/office/drawing/2014/main" val="10006"/>
                  </a:ext>
                </a:extLst>
              </a:tr>
            </a:tbl>
          </a:graphicData>
        </a:graphic>
      </p:graphicFrame>
      <p:sp>
        <p:nvSpPr>
          <p:cNvPr id="2" name="Rectangle 1">
            <a:extLst>
              <a:ext uri="{FF2B5EF4-FFF2-40B4-BE49-F238E27FC236}">
                <a16:creationId xmlns:a16="http://schemas.microsoft.com/office/drawing/2014/main" id="{DB345BF6-55C5-3E4D-3DF0-A5B28CE26645}"/>
              </a:ext>
            </a:extLst>
          </p:cNvPr>
          <p:cNvSpPr/>
          <p:nvPr/>
        </p:nvSpPr>
        <p:spPr>
          <a:xfrm>
            <a:off x="398145" y="5532120"/>
            <a:ext cx="11395709" cy="11700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3F3CE167-2713-5570-F728-EE2E6093D45D}"/>
              </a:ext>
            </a:extLst>
          </p:cNvPr>
          <p:cNvSpPr/>
          <p:nvPr/>
        </p:nvSpPr>
        <p:spPr>
          <a:xfrm>
            <a:off x="398144" y="4362036"/>
            <a:ext cx="11395709" cy="11700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E682B55B-FD3F-5D19-EA0F-349F0D7D2D97}"/>
              </a:ext>
            </a:extLst>
          </p:cNvPr>
          <p:cNvSpPr/>
          <p:nvPr/>
        </p:nvSpPr>
        <p:spPr>
          <a:xfrm>
            <a:off x="398143" y="3472607"/>
            <a:ext cx="11395709" cy="8894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E13D568A-A466-0D8D-D4D4-2797C93B274B}"/>
              </a:ext>
            </a:extLst>
          </p:cNvPr>
          <p:cNvSpPr/>
          <p:nvPr/>
        </p:nvSpPr>
        <p:spPr>
          <a:xfrm>
            <a:off x="398143" y="1088832"/>
            <a:ext cx="11395709" cy="7971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5FB3C488-BF71-BD0E-FF24-3A7CD2DD7F18}"/>
              </a:ext>
            </a:extLst>
          </p:cNvPr>
          <p:cNvSpPr/>
          <p:nvPr/>
        </p:nvSpPr>
        <p:spPr>
          <a:xfrm>
            <a:off x="398143" y="1885950"/>
            <a:ext cx="11395709" cy="11700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E6E4EA58-D6A0-F60E-F78F-447365CFD982}"/>
              </a:ext>
            </a:extLst>
          </p:cNvPr>
          <p:cNvSpPr/>
          <p:nvPr/>
        </p:nvSpPr>
        <p:spPr>
          <a:xfrm>
            <a:off x="398143" y="3056034"/>
            <a:ext cx="11395709" cy="4165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lide Number Placeholder 6">
            <a:extLst>
              <a:ext uri="{FF2B5EF4-FFF2-40B4-BE49-F238E27FC236}">
                <a16:creationId xmlns:a16="http://schemas.microsoft.com/office/drawing/2014/main" id="{B1B0D869-4F17-4CB7-BBDF-1BAAB5C46F0A}"/>
              </a:ext>
            </a:extLst>
          </p:cNvPr>
          <p:cNvSpPr>
            <a:spLocks noGrp="1"/>
          </p:cNvSpPr>
          <p:nvPr>
            <p:ph type="sldNum" sz="quarter" idx="12"/>
          </p:nvPr>
        </p:nvSpPr>
        <p:spPr/>
        <p:txBody>
          <a:bodyPr/>
          <a:lstStyle/>
          <a:p>
            <a:fld id="{ECEF3AEB-938C-47C6-B146-9A4D32834ACE}" type="slidenum">
              <a:rPr lang="en-GB" smtClean="0"/>
              <a:t>33</a:t>
            </a:fld>
            <a:endParaRPr lang="en-GB"/>
          </a:p>
        </p:txBody>
      </p:sp>
    </p:spTree>
    <p:extLst>
      <p:ext uri="{BB962C8B-B14F-4D97-AF65-F5344CB8AC3E}">
        <p14:creationId xmlns:p14="http://schemas.microsoft.com/office/powerpoint/2010/main" val="836663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2"/>
                                        </p:tgtEl>
                                      </p:cBhvr>
                                    </p:animEffect>
                                    <p:set>
                                      <p:cBhvr>
                                        <p:cTn id="13" dur="1" fill="hold">
                                          <p:stCondLst>
                                            <p:cond delay="4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grpId="0" nodeType="clickEffect">
                                  <p:stCondLst>
                                    <p:cond delay="0"/>
                                  </p:stCondLst>
                                  <p:childTnLst>
                                    <p:animEffect transition="out" filter="fade">
                                      <p:cBhvr>
                                        <p:cTn id="17" dur="500"/>
                                        <p:tgtEl>
                                          <p:spTgt spid="3"/>
                                        </p:tgtEl>
                                      </p:cBhvr>
                                    </p:animEffect>
                                    <p:set>
                                      <p:cBhvr>
                                        <p:cTn id="18" dur="1" fill="hold">
                                          <p:stCondLst>
                                            <p:cond delay="499"/>
                                          </p:stCondLst>
                                        </p:cTn>
                                        <p:tgtEl>
                                          <p:spTgt spid="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4"/>
                                        </p:tgtEl>
                                      </p:cBhvr>
                                    </p:animEffect>
                                    <p:set>
                                      <p:cBhvr>
                                        <p:cTn id="23" dur="1" fill="hold">
                                          <p:stCondLst>
                                            <p:cond delay="499"/>
                                          </p:stCondLst>
                                        </p:cTn>
                                        <p:tgtEl>
                                          <p:spTgt spid="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8"/>
                                        </p:tgtEl>
                                      </p:cBhvr>
                                    </p:animEffect>
                                    <p:set>
                                      <p:cBhvr>
                                        <p:cTn id="33" dur="1" fill="hold">
                                          <p:stCondLst>
                                            <p:cond delay="499"/>
                                          </p:stCondLst>
                                        </p:cTn>
                                        <p:tgtEl>
                                          <p:spTgt spid="8"/>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0" nodeType="clickEffect">
                                  <p:stCondLst>
                                    <p:cond delay="0"/>
                                  </p:stCondLst>
                                  <p:childTnLst>
                                    <p:animEffect transition="out" filter="fade">
                                      <p:cBhvr>
                                        <p:cTn id="37" dur="500"/>
                                        <p:tgtEl>
                                          <p:spTgt spid="6"/>
                                        </p:tgtEl>
                                      </p:cBhvr>
                                    </p:animEffect>
                                    <p:set>
                                      <p:cBhvr>
                                        <p:cTn id="3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CDB49A-8600-9876-C447-520C93A764EC}"/>
              </a:ext>
            </a:extLst>
          </p:cNvPr>
          <p:cNvPicPr>
            <a:picLocks noChangeAspect="1"/>
          </p:cNvPicPr>
          <p:nvPr/>
        </p:nvPicPr>
        <p:blipFill>
          <a:blip r:embed="rId2"/>
          <a:stretch>
            <a:fillRect/>
          </a:stretch>
        </p:blipFill>
        <p:spPr>
          <a:xfrm>
            <a:off x="1524000" y="0"/>
            <a:ext cx="9144000" cy="6858000"/>
          </a:xfrm>
          <a:prstGeom prst="rect">
            <a:avLst/>
          </a:prstGeom>
        </p:spPr>
      </p:pic>
      <p:sp>
        <p:nvSpPr>
          <p:cNvPr id="2" name="Title 1"/>
          <p:cNvSpPr>
            <a:spLocks noGrp="1"/>
          </p:cNvSpPr>
          <p:nvPr>
            <p:ph type="title"/>
          </p:nvPr>
        </p:nvSpPr>
        <p:spPr>
          <a:xfrm>
            <a:off x="3985260" y="0"/>
            <a:ext cx="8907780" cy="1325563"/>
          </a:xfrm>
        </p:spPr>
        <p:txBody>
          <a:bodyPr/>
          <a:lstStyle/>
          <a:p>
            <a:r>
              <a:rPr lang="en-GB" dirty="0"/>
              <a:t>The Great British Class Survey 2013</a:t>
            </a:r>
          </a:p>
        </p:txBody>
      </p:sp>
      <p:sp>
        <p:nvSpPr>
          <p:cNvPr id="3" name="Content Placeholder 2"/>
          <p:cNvSpPr>
            <a:spLocks noGrp="1"/>
          </p:cNvSpPr>
          <p:nvPr>
            <p:ph idx="1"/>
          </p:nvPr>
        </p:nvSpPr>
        <p:spPr>
          <a:xfrm>
            <a:off x="142126" y="3657600"/>
            <a:ext cx="11907748" cy="3200400"/>
          </a:xfrm>
          <a:solidFill>
            <a:schemeClr val="bg2">
              <a:lumMod val="90000"/>
            </a:schemeClr>
          </a:solidFill>
        </p:spPr>
        <p:txBody>
          <a:bodyPr>
            <a:normAutofit/>
          </a:bodyPr>
          <a:lstStyle/>
          <a:p>
            <a:r>
              <a:rPr lang="en-GB" dirty="0"/>
              <a:t>Great British Class Survey says the traditional categories of working, middle and upper class are outdated, fitting 39% of people.</a:t>
            </a:r>
          </a:p>
          <a:p>
            <a:r>
              <a:rPr lang="en-GB" dirty="0"/>
              <a:t>161,000 took part</a:t>
            </a:r>
          </a:p>
          <a:p>
            <a:r>
              <a:rPr lang="en-GB" dirty="0"/>
              <a:t>Focus on economic capital - income, savings, house value, social capital (the number and status of people someone knows) and cultural capital (extent and level of cultural interests and activities)</a:t>
            </a:r>
          </a:p>
          <a:p>
            <a:r>
              <a:rPr lang="en-GB" dirty="0"/>
              <a:t>7 new social classes</a:t>
            </a:r>
          </a:p>
        </p:txBody>
      </p:sp>
      <p:sp>
        <p:nvSpPr>
          <p:cNvPr id="7" name="TextBox 6">
            <a:extLst>
              <a:ext uri="{FF2B5EF4-FFF2-40B4-BE49-F238E27FC236}">
                <a16:creationId xmlns:a16="http://schemas.microsoft.com/office/drawing/2014/main" id="{C14DED8A-96BF-2363-D8CB-22C93B34BD22}"/>
              </a:ext>
            </a:extLst>
          </p:cNvPr>
          <p:cNvSpPr txBox="1"/>
          <p:nvPr/>
        </p:nvSpPr>
        <p:spPr>
          <a:xfrm>
            <a:off x="7290436" y="1026597"/>
            <a:ext cx="4634864" cy="369332"/>
          </a:xfrm>
          <a:prstGeom prst="rect">
            <a:avLst/>
          </a:prstGeom>
          <a:noFill/>
        </p:spPr>
        <p:txBody>
          <a:bodyPr wrap="square">
            <a:spAutoFit/>
          </a:bodyPr>
          <a:lstStyle/>
          <a:p>
            <a:r>
              <a:rPr lang="en-GB" dirty="0">
                <a:hlinkClick r:id="rId3"/>
              </a:rPr>
              <a:t>https://www.bbc.co.uk/programmes/p00hhrwl</a:t>
            </a:r>
            <a:r>
              <a:rPr lang="en-GB" dirty="0"/>
              <a:t> </a:t>
            </a:r>
          </a:p>
        </p:txBody>
      </p:sp>
      <p:sp>
        <p:nvSpPr>
          <p:cNvPr id="5" name="Slide Number Placeholder 4">
            <a:extLst>
              <a:ext uri="{FF2B5EF4-FFF2-40B4-BE49-F238E27FC236}">
                <a16:creationId xmlns:a16="http://schemas.microsoft.com/office/drawing/2014/main" id="{F5542792-B776-C3EC-BCE2-55D0BD21EF83}"/>
              </a:ext>
            </a:extLst>
          </p:cNvPr>
          <p:cNvSpPr>
            <a:spLocks noGrp="1"/>
          </p:cNvSpPr>
          <p:nvPr>
            <p:ph type="sldNum" sz="quarter" idx="12"/>
          </p:nvPr>
        </p:nvSpPr>
        <p:spPr/>
        <p:txBody>
          <a:bodyPr/>
          <a:lstStyle/>
          <a:p>
            <a:fld id="{13F68B06-01CF-4820-805E-333982771601}" type="slidenum">
              <a:rPr lang="en-GB" smtClean="0"/>
              <a:t>34</a:t>
            </a:fld>
            <a:endParaRPr lang="en-GB"/>
          </a:p>
        </p:txBody>
      </p:sp>
    </p:spTree>
    <p:extLst>
      <p:ext uri="{BB962C8B-B14F-4D97-AF65-F5344CB8AC3E}">
        <p14:creationId xmlns:p14="http://schemas.microsoft.com/office/powerpoint/2010/main" val="2560609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22630"/>
            <a:ext cx="10515600" cy="5054333"/>
          </a:xfrm>
          <a:solidFill>
            <a:schemeClr val="bg1">
              <a:lumMod val="95000"/>
            </a:schemeClr>
          </a:solidFill>
        </p:spPr>
        <p:txBody>
          <a:bodyPr/>
          <a:lstStyle/>
          <a:p>
            <a:pPr marL="0" indent="0">
              <a:buNone/>
            </a:pPr>
            <a:r>
              <a:rPr lang="en-GB" sz="4000" dirty="0"/>
              <a:t>Professor Fiona Devine </a:t>
            </a:r>
          </a:p>
          <a:p>
            <a:pPr marL="0" indent="0">
              <a:buNone/>
            </a:pPr>
            <a:endParaRPr lang="en-GB" sz="4000" dirty="0"/>
          </a:p>
          <a:p>
            <a:r>
              <a:rPr lang="en-GB" sz="4000" dirty="0"/>
              <a:t>"It's what's in the middle which is really interesting and exciting, there's a much more fuzzy area between the traditional working class and traditional middle class.”</a:t>
            </a:r>
          </a:p>
          <a:p>
            <a:endParaRPr lang="en-GB" dirty="0"/>
          </a:p>
        </p:txBody>
      </p:sp>
      <p:sp>
        <p:nvSpPr>
          <p:cNvPr id="2" name="Slide Number Placeholder 1">
            <a:extLst>
              <a:ext uri="{FF2B5EF4-FFF2-40B4-BE49-F238E27FC236}">
                <a16:creationId xmlns:a16="http://schemas.microsoft.com/office/drawing/2014/main" id="{47B4548B-0FE6-D2DC-7AB5-773409D8E338}"/>
              </a:ext>
            </a:extLst>
          </p:cNvPr>
          <p:cNvSpPr>
            <a:spLocks noGrp="1"/>
          </p:cNvSpPr>
          <p:nvPr>
            <p:ph type="sldNum" sz="quarter" idx="12"/>
          </p:nvPr>
        </p:nvSpPr>
        <p:spPr/>
        <p:txBody>
          <a:bodyPr/>
          <a:lstStyle/>
          <a:p>
            <a:fld id="{13F68B06-01CF-4820-805E-333982771601}" type="slidenum">
              <a:rPr lang="en-GB" smtClean="0"/>
              <a:t>35</a:t>
            </a:fld>
            <a:endParaRPr lang="en-GB"/>
          </a:p>
        </p:txBody>
      </p:sp>
    </p:spTree>
    <p:extLst>
      <p:ext uri="{BB962C8B-B14F-4D97-AF65-F5344CB8AC3E}">
        <p14:creationId xmlns:p14="http://schemas.microsoft.com/office/powerpoint/2010/main" val="4152289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9521"/>
          </a:xfrm>
        </p:spPr>
        <p:txBody>
          <a:bodyPr/>
          <a:lstStyle/>
          <a:p>
            <a:r>
              <a:rPr lang="en-GB" dirty="0"/>
              <a:t>Seven New Social Classes</a:t>
            </a:r>
          </a:p>
        </p:txBody>
      </p:sp>
      <p:sp>
        <p:nvSpPr>
          <p:cNvPr id="3" name="Content Placeholder 2"/>
          <p:cNvSpPr>
            <a:spLocks noGrp="1"/>
          </p:cNvSpPr>
          <p:nvPr>
            <p:ph idx="1"/>
          </p:nvPr>
        </p:nvSpPr>
        <p:spPr>
          <a:xfrm>
            <a:off x="838200" y="1358020"/>
            <a:ext cx="10515600" cy="4818943"/>
          </a:xfrm>
        </p:spPr>
        <p:txBody>
          <a:bodyPr>
            <a:noAutofit/>
          </a:bodyPr>
          <a:lstStyle/>
          <a:p>
            <a:pPr marL="514350" indent="-514350">
              <a:buFont typeface="+mj-lt"/>
              <a:buAutoNum type="arabicPeriod"/>
            </a:pPr>
            <a:r>
              <a:rPr lang="en-GB" sz="3200" b="1" dirty="0"/>
              <a:t>Elite</a:t>
            </a:r>
            <a:r>
              <a:rPr lang="en-GB" sz="3200" dirty="0"/>
              <a:t> - the most privileged group in the UK, distinct from the other six classes through its wealth. This group has the highest levels of all three capitals</a:t>
            </a:r>
          </a:p>
          <a:p>
            <a:pPr marL="514350" indent="-514350">
              <a:buFont typeface="+mj-lt"/>
              <a:buAutoNum type="arabicPeriod"/>
            </a:pPr>
            <a:r>
              <a:rPr lang="en-GB" sz="3200" b="1" dirty="0"/>
              <a:t>Established middle class </a:t>
            </a:r>
            <a:r>
              <a:rPr lang="en-GB" sz="3200" dirty="0"/>
              <a:t>- the second wealthiest, scoring highly on all three capitals. The largest and most gregarious group, scoring second highest for cultural capital</a:t>
            </a:r>
          </a:p>
          <a:p>
            <a:pPr marL="514350" indent="-514350">
              <a:buFont typeface="+mj-lt"/>
              <a:buAutoNum type="arabicPeriod"/>
            </a:pPr>
            <a:r>
              <a:rPr lang="en-GB" sz="3200" b="1" dirty="0"/>
              <a:t>Technical middle class </a:t>
            </a:r>
            <a:r>
              <a:rPr lang="en-GB" sz="3200" dirty="0"/>
              <a:t>- a small, distinctive new class group which is prosperous but scores low for social and cultural capital. Distinguished by its social isolation and cultural apathy</a:t>
            </a:r>
          </a:p>
        </p:txBody>
      </p:sp>
      <p:sp>
        <p:nvSpPr>
          <p:cNvPr id="4" name="Slide Number Placeholder 3">
            <a:extLst>
              <a:ext uri="{FF2B5EF4-FFF2-40B4-BE49-F238E27FC236}">
                <a16:creationId xmlns:a16="http://schemas.microsoft.com/office/drawing/2014/main" id="{1CB3F033-90BC-8BF9-2661-4011E91EAB17}"/>
              </a:ext>
            </a:extLst>
          </p:cNvPr>
          <p:cNvSpPr>
            <a:spLocks noGrp="1"/>
          </p:cNvSpPr>
          <p:nvPr>
            <p:ph type="sldNum" sz="quarter" idx="12"/>
          </p:nvPr>
        </p:nvSpPr>
        <p:spPr/>
        <p:txBody>
          <a:bodyPr/>
          <a:lstStyle/>
          <a:p>
            <a:fld id="{13F68B06-01CF-4820-805E-333982771601}" type="slidenum">
              <a:rPr lang="en-GB" smtClean="0"/>
              <a:t>36</a:t>
            </a:fld>
            <a:endParaRPr lang="en-GB"/>
          </a:p>
        </p:txBody>
      </p:sp>
    </p:spTree>
    <p:extLst>
      <p:ext uri="{BB962C8B-B14F-4D97-AF65-F5344CB8AC3E}">
        <p14:creationId xmlns:p14="http://schemas.microsoft.com/office/powerpoint/2010/main" val="3119916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895"/>
            <a:ext cx="10515600" cy="1563263"/>
          </a:xfrm>
        </p:spPr>
        <p:txBody>
          <a:bodyPr/>
          <a:lstStyle/>
          <a:p>
            <a:r>
              <a:rPr lang="en-GB" dirty="0"/>
              <a:t>Seven New Social Classes</a:t>
            </a:r>
          </a:p>
        </p:txBody>
      </p:sp>
      <p:sp>
        <p:nvSpPr>
          <p:cNvPr id="3" name="Content Placeholder 2"/>
          <p:cNvSpPr>
            <a:spLocks noGrp="1"/>
          </p:cNvSpPr>
          <p:nvPr>
            <p:ph idx="1"/>
          </p:nvPr>
        </p:nvSpPr>
        <p:spPr>
          <a:xfrm>
            <a:off x="838200" y="2073243"/>
            <a:ext cx="10515600" cy="4103719"/>
          </a:xfrm>
        </p:spPr>
        <p:txBody>
          <a:bodyPr>
            <a:noAutofit/>
          </a:bodyPr>
          <a:lstStyle/>
          <a:p>
            <a:pPr marL="514350" indent="-514350">
              <a:buFont typeface="+mj-lt"/>
              <a:buAutoNum type="arabicPeriod" startAt="4"/>
            </a:pPr>
            <a:r>
              <a:rPr lang="en-GB" sz="3200" b="1" dirty="0"/>
              <a:t>New affluent workers </a:t>
            </a:r>
            <a:r>
              <a:rPr lang="en-GB" sz="3200" dirty="0"/>
              <a:t>- a young class group which is socially and culturally active, with middling levels of economic capital</a:t>
            </a:r>
          </a:p>
          <a:p>
            <a:pPr marL="514350" indent="-514350">
              <a:buFont typeface="+mj-lt"/>
              <a:buAutoNum type="arabicPeriod" startAt="4"/>
            </a:pPr>
            <a:r>
              <a:rPr lang="en-GB" sz="3200" b="1" dirty="0"/>
              <a:t>Traditional working class </a:t>
            </a:r>
            <a:r>
              <a:rPr lang="en-GB" sz="3200" dirty="0"/>
              <a:t>- scores low on all forms of capital, but is not completely deprived. Its members have reasonably high house values, explained by this group having the oldest average age at 66</a:t>
            </a:r>
          </a:p>
        </p:txBody>
      </p:sp>
      <p:sp>
        <p:nvSpPr>
          <p:cNvPr id="4" name="Slide Number Placeholder 3">
            <a:extLst>
              <a:ext uri="{FF2B5EF4-FFF2-40B4-BE49-F238E27FC236}">
                <a16:creationId xmlns:a16="http://schemas.microsoft.com/office/drawing/2014/main" id="{E74EF698-C90F-4DC3-80FF-03120CF0CB5F}"/>
              </a:ext>
            </a:extLst>
          </p:cNvPr>
          <p:cNvSpPr>
            <a:spLocks noGrp="1"/>
          </p:cNvSpPr>
          <p:nvPr>
            <p:ph type="sldNum" sz="quarter" idx="12"/>
          </p:nvPr>
        </p:nvSpPr>
        <p:spPr/>
        <p:txBody>
          <a:bodyPr/>
          <a:lstStyle/>
          <a:p>
            <a:fld id="{13F68B06-01CF-4820-805E-333982771601}" type="slidenum">
              <a:rPr lang="en-GB" smtClean="0"/>
              <a:t>37</a:t>
            </a:fld>
            <a:endParaRPr lang="en-GB"/>
          </a:p>
        </p:txBody>
      </p:sp>
    </p:spTree>
    <p:extLst>
      <p:ext uri="{BB962C8B-B14F-4D97-AF65-F5344CB8AC3E}">
        <p14:creationId xmlns:p14="http://schemas.microsoft.com/office/powerpoint/2010/main" val="10373179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Seven New Social Classes</a:t>
            </a:r>
          </a:p>
        </p:txBody>
      </p:sp>
      <p:sp>
        <p:nvSpPr>
          <p:cNvPr id="3" name="Content Placeholder 2"/>
          <p:cNvSpPr>
            <a:spLocks noGrp="1"/>
          </p:cNvSpPr>
          <p:nvPr>
            <p:ph idx="1"/>
          </p:nvPr>
        </p:nvSpPr>
        <p:spPr/>
        <p:txBody>
          <a:bodyPr/>
          <a:lstStyle/>
          <a:p>
            <a:pPr marL="514350" indent="-514350">
              <a:buFont typeface="+mj-lt"/>
              <a:buAutoNum type="arabicPeriod" startAt="6"/>
            </a:pPr>
            <a:r>
              <a:rPr lang="en-GB" sz="3200" b="1" dirty="0"/>
              <a:t>Emergent service workers </a:t>
            </a:r>
            <a:r>
              <a:rPr lang="en-GB" sz="3200" dirty="0"/>
              <a:t>- a new, young, urban group which is relatively poor but has high social and cultural capital</a:t>
            </a:r>
          </a:p>
          <a:p>
            <a:pPr marL="514350" indent="-514350">
              <a:buFont typeface="+mj-lt"/>
              <a:buAutoNum type="arabicPeriod" startAt="6"/>
            </a:pPr>
            <a:r>
              <a:rPr lang="en-GB" sz="3200" b="1" dirty="0"/>
              <a:t>Precariat, or precarious proletariat </a:t>
            </a:r>
            <a:r>
              <a:rPr lang="en-GB" sz="3200" dirty="0"/>
              <a:t>- the poorest, most deprived class, scoring low for social and cultural capital</a:t>
            </a:r>
          </a:p>
          <a:p>
            <a:pPr marL="514350" indent="-514350">
              <a:buFont typeface="+mj-lt"/>
              <a:buAutoNum type="arabicPeriod" startAt="6"/>
            </a:pPr>
            <a:endParaRPr lang="en-GB" sz="3200" dirty="0"/>
          </a:p>
          <a:p>
            <a:pPr marL="0" indent="0" algn="ctr">
              <a:buNone/>
            </a:pPr>
            <a:r>
              <a:rPr lang="en-GB" sz="3200" b="1" dirty="0"/>
              <a:t>Let’s take the test – which class do you belong to?</a:t>
            </a:r>
          </a:p>
          <a:p>
            <a:pPr marL="0" indent="0">
              <a:buNone/>
            </a:pPr>
            <a:endParaRPr lang="en-GB" dirty="0"/>
          </a:p>
        </p:txBody>
      </p:sp>
      <p:sp>
        <p:nvSpPr>
          <p:cNvPr id="4" name="Title 1">
            <a:extLst>
              <a:ext uri="{FF2B5EF4-FFF2-40B4-BE49-F238E27FC236}">
                <a16:creationId xmlns:a16="http://schemas.microsoft.com/office/drawing/2014/main" id="{E5A450DA-D1EC-06C8-2DAD-23C00E61BDEF}"/>
              </a:ext>
            </a:extLst>
          </p:cNvPr>
          <p:cNvSpPr txBox="1">
            <a:spLocks/>
          </p:cNvSpPr>
          <p:nvPr/>
        </p:nvSpPr>
        <p:spPr>
          <a:xfrm>
            <a:off x="747665" y="6041161"/>
            <a:ext cx="10515600" cy="4949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latin typeface="Calibri Light" panose="020F0302020204030204"/>
                <a:ea typeface="+mj-ea"/>
                <a:cs typeface="+mj-cs"/>
                <a:hlinkClick r:id="rId2"/>
              </a:rPr>
              <a:t>https://www.bbc.co.uk/news/special/2013/newsspec_5093/index.stm</a:t>
            </a:r>
            <a:r>
              <a:rPr kumimoji="0" lang="en-GB" sz="2800" b="0" i="0" u="none" strike="noStrike" kern="1200" cap="none" spc="0" normalizeH="0" baseline="0" noProof="0">
                <a:ln>
                  <a:noFill/>
                </a:ln>
                <a:solidFill>
                  <a:prstClr val="black"/>
                </a:solidFill>
                <a:effectLst/>
                <a:uLnTx/>
                <a:uFillTx/>
                <a:latin typeface="Calibri Light" panose="020F0302020204030204"/>
                <a:ea typeface="+mj-ea"/>
                <a:cs typeface="+mj-cs"/>
              </a:rPr>
              <a:t> </a:t>
            </a:r>
            <a:endParaRPr kumimoji="0" lang="en-GB" sz="2800" b="0"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
        <p:nvSpPr>
          <p:cNvPr id="5" name="Slide Number Placeholder 4">
            <a:extLst>
              <a:ext uri="{FF2B5EF4-FFF2-40B4-BE49-F238E27FC236}">
                <a16:creationId xmlns:a16="http://schemas.microsoft.com/office/drawing/2014/main" id="{77EE626B-180D-34BC-4039-30DFDCD0C7B7}"/>
              </a:ext>
            </a:extLst>
          </p:cNvPr>
          <p:cNvSpPr>
            <a:spLocks noGrp="1"/>
          </p:cNvSpPr>
          <p:nvPr>
            <p:ph type="sldNum" sz="quarter" idx="12"/>
          </p:nvPr>
        </p:nvSpPr>
        <p:spPr/>
        <p:txBody>
          <a:bodyPr/>
          <a:lstStyle/>
          <a:p>
            <a:fld id="{13F68B06-01CF-4820-805E-333982771601}" type="slidenum">
              <a:rPr lang="en-GB" smtClean="0"/>
              <a:t>38</a:t>
            </a:fld>
            <a:endParaRPr lang="en-GB"/>
          </a:p>
        </p:txBody>
      </p:sp>
    </p:spTree>
    <p:extLst>
      <p:ext uri="{BB962C8B-B14F-4D97-AF65-F5344CB8AC3E}">
        <p14:creationId xmlns:p14="http://schemas.microsoft.com/office/powerpoint/2010/main" val="2449382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B20224-46A3-508F-AFA8-A436D9039433}"/>
              </a:ext>
            </a:extLst>
          </p:cNvPr>
          <p:cNvPicPr>
            <a:picLocks noChangeAspect="1"/>
          </p:cNvPicPr>
          <p:nvPr/>
        </p:nvPicPr>
        <p:blipFill>
          <a:blip r:embed="rId2"/>
          <a:stretch>
            <a:fillRect/>
          </a:stretch>
        </p:blipFill>
        <p:spPr>
          <a:xfrm>
            <a:off x="1857375" y="247650"/>
            <a:ext cx="8477250" cy="6362700"/>
          </a:xfrm>
          <a:prstGeom prst="rect">
            <a:avLst/>
          </a:prstGeom>
          <a:ln w="88900" cap="sq" cmpd="thickThin">
            <a:solidFill>
              <a:srgbClr val="000000"/>
            </a:solidFill>
            <a:prstDash val="solid"/>
            <a:miter lim="800000"/>
          </a:ln>
          <a:effectLst>
            <a:innerShdw blurRad="76200">
              <a:srgbClr val="000000"/>
            </a:innerShdw>
          </a:effectLst>
        </p:spPr>
      </p:pic>
      <p:sp>
        <p:nvSpPr>
          <p:cNvPr id="2" name="Slide Number Placeholder 1">
            <a:extLst>
              <a:ext uri="{FF2B5EF4-FFF2-40B4-BE49-F238E27FC236}">
                <a16:creationId xmlns:a16="http://schemas.microsoft.com/office/drawing/2014/main" id="{25D0C77C-A6E0-F557-3828-19130E114538}"/>
              </a:ext>
            </a:extLst>
          </p:cNvPr>
          <p:cNvSpPr>
            <a:spLocks noGrp="1"/>
          </p:cNvSpPr>
          <p:nvPr>
            <p:ph type="sldNum" sz="quarter" idx="12"/>
          </p:nvPr>
        </p:nvSpPr>
        <p:spPr/>
        <p:txBody>
          <a:bodyPr/>
          <a:lstStyle/>
          <a:p>
            <a:fld id="{13F68B06-01CF-4820-805E-333982771601}" type="slidenum">
              <a:rPr lang="en-GB" smtClean="0"/>
              <a:t>39</a:t>
            </a:fld>
            <a:endParaRPr lang="en-GB"/>
          </a:p>
        </p:txBody>
      </p:sp>
    </p:spTree>
    <p:extLst>
      <p:ext uri="{BB962C8B-B14F-4D97-AF65-F5344CB8AC3E}">
        <p14:creationId xmlns:p14="http://schemas.microsoft.com/office/powerpoint/2010/main" val="10080468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833065D-5309-4C0F-B631-8145CC183FC1}"/>
              </a:ext>
            </a:extLst>
          </p:cNvPr>
          <p:cNvPicPr>
            <a:picLocks noChangeAspect="1"/>
          </p:cNvPicPr>
          <p:nvPr/>
        </p:nvPicPr>
        <p:blipFill rotWithShape="1">
          <a:blip r:embed="rId2">
            <a:alphaModFix/>
          </a:blip>
          <a:srcRect b="8163"/>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D38A241E-0395-41E5-8607-BAA2799A4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4892040"/>
            <a:ext cx="12191999" cy="1965960"/>
          </a:xfrm>
          <a:prstGeom prst="rect">
            <a:avLst/>
          </a:prstGeom>
          <a:solidFill>
            <a:schemeClr val="bg1">
              <a:alpha val="72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959DFA-50C3-4A65-8001-5EDAFB7BA1AF}"/>
              </a:ext>
            </a:extLst>
          </p:cNvPr>
          <p:cNvSpPr>
            <a:spLocks noGrp="1"/>
          </p:cNvSpPr>
          <p:nvPr>
            <p:ph type="title"/>
          </p:nvPr>
        </p:nvSpPr>
        <p:spPr>
          <a:xfrm>
            <a:off x="969263" y="5154167"/>
            <a:ext cx="7045725" cy="1470567"/>
          </a:xfrm>
        </p:spPr>
        <p:txBody>
          <a:bodyPr vert="horz" lIns="91440" tIns="45720" rIns="91440" bIns="45720" rtlCol="0" anchor="ctr">
            <a:noAutofit/>
          </a:bodyPr>
          <a:lstStyle/>
          <a:p>
            <a:r>
              <a:rPr lang="en-US" sz="5400" dirty="0">
                <a:solidFill>
                  <a:schemeClr val="tx1">
                    <a:lumMod val="85000"/>
                    <a:lumOff val="15000"/>
                  </a:schemeClr>
                </a:solidFill>
              </a:rPr>
              <a:t>Does it matter what </a:t>
            </a:r>
            <a:r>
              <a:rPr lang="en-US" sz="5400" dirty="0" err="1">
                <a:solidFill>
                  <a:schemeClr val="tx1">
                    <a:lumMod val="85000"/>
                    <a:lumOff val="15000"/>
                  </a:schemeClr>
                </a:solidFill>
              </a:rPr>
              <a:t>colour</a:t>
            </a:r>
            <a:r>
              <a:rPr lang="en-US" sz="5400" dirty="0">
                <a:solidFill>
                  <a:schemeClr val="tx1">
                    <a:lumMod val="85000"/>
                    <a:lumOff val="15000"/>
                  </a:schemeClr>
                </a:solidFill>
              </a:rPr>
              <a:t> rosettes are?</a:t>
            </a:r>
          </a:p>
        </p:txBody>
      </p:sp>
      <p:cxnSp>
        <p:nvCxnSpPr>
          <p:cNvPr id="12" name="Straight Connector 11">
            <a:extLst>
              <a:ext uri="{FF2B5EF4-FFF2-40B4-BE49-F238E27FC236}">
                <a16:creationId xmlns:a16="http://schemas.microsoft.com/office/drawing/2014/main" id="{CE352288-84AD-4CA8-BCD5-76C29D34E1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38160" y="5325066"/>
            <a:ext cx="0" cy="9144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F2B5DE49-00BF-43ED-9A4C-EC2EB8DFE817}"/>
              </a:ext>
            </a:extLst>
          </p:cNvPr>
          <p:cNvSpPr>
            <a:spLocks noGrp="1"/>
          </p:cNvSpPr>
          <p:nvPr>
            <p:ph type="sldNum" sz="quarter" idx="12"/>
          </p:nvPr>
        </p:nvSpPr>
        <p:spPr/>
        <p:txBody>
          <a:bodyPr/>
          <a:lstStyle/>
          <a:p>
            <a:fld id="{ECEF3AEB-938C-47C6-B146-9A4D32834ACE}" type="slidenum">
              <a:rPr lang="en-GB" smtClean="0"/>
              <a:t>40</a:t>
            </a:fld>
            <a:endParaRPr lang="en-GB"/>
          </a:p>
        </p:txBody>
      </p:sp>
    </p:spTree>
    <p:extLst>
      <p:ext uri="{BB962C8B-B14F-4D97-AF65-F5344CB8AC3E}">
        <p14:creationId xmlns:p14="http://schemas.microsoft.com/office/powerpoint/2010/main" val="121202941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072DF24-CDA9-4BC6-9BCC-141752C9E3BE}"/>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F3C71DB-CAFA-4591-9AF4-7EACF244D33F}"/>
              </a:ext>
            </a:extLst>
          </p:cNvPr>
          <p:cNvSpPr>
            <a:spLocks noGrp="1"/>
          </p:cNvSpPr>
          <p:nvPr>
            <p:ph type="title"/>
          </p:nvPr>
        </p:nvSpPr>
        <p:spPr>
          <a:xfrm>
            <a:off x="8466391" y="5333208"/>
            <a:ext cx="3621157" cy="1325563"/>
          </a:xfrm>
        </p:spPr>
        <p:txBody>
          <a:bodyPr/>
          <a:lstStyle/>
          <a:p>
            <a:pPr algn="r"/>
            <a:r>
              <a:rPr lang="en-GB" dirty="0">
                <a:solidFill>
                  <a:schemeClr val="bg1"/>
                </a:solidFill>
              </a:rPr>
              <a:t>Paul </a:t>
            </a:r>
            <a:r>
              <a:rPr lang="en-GB" dirty="0" err="1">
                <a:solidFill>
                  <a:schemeClr val="bg1"/>
                </a:solidFill>
              </a:rPr>
              <a:t>Embery</a:t>
            </a:r>
            <a:endParaRPr lang="en-GB" dirty="0">
              <a:solidFill>
                <a:schemeClr val="bg1"/>
              </a:solidFill>
            </a:endParaRPr>
          </a:p>
        </p:txBody>
      </p:sp>
      <p:pic>
        <p:nvPicPr>
          <p:cNvPr id="5" name="Picture 4">
            <a:extLst>
              <a:ext uri="{FF2B5EF4-FFF2-40B4-BE49-F238E27FC236}">
                <a16:creationId xmlns:a16="http://schemas.microsoft.com/office/drawing/2014/main" id="{160AB419-B924-4EF2-B211-872E8B01BA15}"/>
              </a:ext>
            </a:extLst>
          </p:cNvPr>
          <p:cNvPicPr>
            <a:picLocks noChangeAspect="1"/>
          </p:cNvPicPr>
          <p:nvPr/>
        </p:nvPicPr>
        <p:blipFill>
          <a:blip r:embed="rId3"/>
          <a:stretch>
            <a:fillRect/>
          </a:stretch>
        </p:blipFill>
        <p:spPr>
          <a:xfrm rot="21253262">
            <a:off x="246346" y="3308677"/>
            <a:ext cx="5351600" cy="3088513"/>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3" name="Slide Number Placeholder 2">
            <a:extLst>
              <a:ext uri="{FF2B5EF4-FFF2-40B4-BE49-F238E27FC236}">
                <a16:creationId xmlns:a16="http://schemas.microsoft.com/office/drawing/2014/main" id="{825A006A-5472-D13A-78E5-1F9A524BB776}"/>
              </a:ext>
            </a:extLst>
          </p:cNvPr>
          <p:cNvSpPr>
            <a:spLocks noGrp="1"/>
          </p:cNvSpPr>
          <p:nvPr>
            <p:ph type="sldNum" sz="quarter" idx="12"/>
          </p:nvPr>
        </p:nvSpPr>
        <p:spPr/>
        <p:txBody>
          <a:bodyPr/>
          <a:lstStyle/>
          <a:p>
            <a:fld id="{ECEF3AEB-938C-47C6-B146-9A4D32834ACE}" type="slidenum">
              <a:rPr lang="en-GB" smtClean="0"/>
              <a:t>41</a:t>
            </a:fld>
            <a:endParaRPr lang="en-GB"/>
          </a:p>
        </p:txBody>
      </p:sp>
    </p:spTree>
    <p:extLst>
      <p:ext uri="{BB962C8B-B14F-4D97-AF65-F5344CB8AC3E}">
        <p14:creationId xmlns:p14="http://schemas.microsoft.com/office/powerpoint/2010/main" val="4223822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396781C-32A1-4FDA-A83B-A7FF8C1B1E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AEBDFF08-E2C7-4610-876F-12930BF07E51}"/>
              </a:ext>
            </a:extLst>
          </p:cNvPr>
          <p:cNvPicPr>
            <a:picLocks noChangeAspect="1"/>
          </p:cNvPicPr>
          <p:nvPr/>
        </p:nvPicPr>
        <p:blipFill rotWithShape="1">
          <a:blip r:embed="rId2"/>
          <a:srcRect b="4012"/>
          <a:stretch/>
        </p:blipFill>
        <p:spPr>
          <a:xfrm>
            <a:off x="20" y="10"/>
            <a:ext cx="4546582" cy="6857990"/>
          </a:xfrm>
          <a:custGeom>
            <a:avLst/>
            <a:gdLst/>
            <a:ahLst/>
            <a:cxnLst/>
            <a:rect l="l" t="t" r="r" b="b"/>
            <a:pathLst>
              <a:path w="4546602" h="6858000">
                <a:moveTo>
                  <a:pt x="4221600" y="6662544"/>
                </a:moveTo>
                <a:lnTo>
                  <a:pt x="4210150" y="6683027"/>
                </a:lnTo>
                <a:lnTo>
                  <a:pt x="4207002" y="6702976"/>
                </a:lnTo>
                <a:lnTo>
                  <a:pt x="4207002" y="6702977"/>
                </a:lnTo>
                <a:cubicBezTo>
                  <a:pt x="4207407" y="6716169"/>
                  <a:pt x="4212552" y="6729219"/>
                  <a:pt x="4220838" y="6742553"/>
                </a:cubicBezTo>
                <a:lnTo>
                  <a:pt x="4220839" y="6742555"/>
                </a:lnTo>
                <a:lnTo>
                  <a:pt x="4240316" y="6812062"/>
                </a:lnTo>
                <a:lnTo>
                  <a:pt x="4235543" y="6776800"/>
                </a:lnTo>
                <a:lnTo>
                  <a:pt x="4220839" y="6742555"/>
                </a:lnTo>
                <a:lnTo>
                  <a:pt x="4220838" y="6742552"/>
                </a:lnTo>
                <a:lnTo>
                  <a:pt x="4207002" y="6702976"/>
                </a:lnTo>
                <a:close/>
                <a:moveTo>
                  <a:pt x="4189594" y="6564620"/>
                </a:moveTo>
                <a:lnTo>
                  <a:pt x="4189594" y="6564621"/>
                </a:lnTo>
                <a:cubicBezTo>
                  <a:pt x="4199883" y="6575479"/>
                  <a:pt x="4205977" y="6582147"/>
                  <a:pt x="4212073" y="6588626"/>
                </a:cubicBezTo>
                <a:lnTo>
                  <a:pt x="4228695" y="6625225"/>
                </a:lnTo>
                <a:lnTo>
                  <a:pt x="4221601" y="6662541"/>
                </a:lnTo>
                <a:lnTo>
                  <a:pt x="4221600" y="6662541"/>
                </a:lnTo>
                <a:lnTo>
                  <a:pt x="4221600" y="6662542"/>
                </a:lnTo>
                <a:lnTo>
                  <a:pt x="4221601" y="6662541"/>
                </a:lnTo>
                <a:lnTo>
                  <a:pt x="4228684" y="6645552"/>
                </a:lnTo>
                <a:lnTo>
                  <a:pt x="4228695" y="6625225"/>
                </a:lnTo>
                <a:lnTo>
                  <a:pt x="4228695" y="6625224"/>
                </a:lnTo>
                <a:cubicBezTo>
                  <a:pt x="4226599" y="6611342"/>
                  <a:pt x="4220551" y="6597578"/>
                  <a:pt x="4212073" y="6588625"/>
                </a:cubicBezTo>
                <a:close/>
                <a:moveTo>
                  <a:pt x="4269915" y="6438981"/>
                </a:moveTo>
                <a:lnTo>
                  <a:pt x="4249984" y="6463840"/>
                </a:lnTo>
                <a:lnTo>
                  <a:pt x="4249982" y="6463849"/>
                </a:lnTo>
                <a:lnTo>
                  <a:pt x="4236188" y="6513012"/>
                </a:lnTo>
                <a:lnTo>
                  <a:pt x="4217381" y="6546194"/>
                </a:lnTo>
                <a:lnTo>
                  <a:pt x="4217381" y="6546195"/>
                </a:lnTo>
                <a:lnTo>
                  <a:pt x="4233719" y="6521804"/>
                </a:lnTo>
                <a:lnTo>
                  <a:pt x="4236188" y="6513012"/>
                </a:lnTo>
                <a:lnTo>
                  <a:pt x="4238998" y="6508052"/>
                </a:lnTo>
                <a:lnTo>
                  <a:pt x="4249982" y="6463849"/>
                </a:lnTo>
                <a:lnTo>
                  <a:pt x="4249984" y="6463841"/>
                </a:lnTo>
                <a:cubicBezTo>
                  <a:pt x="4252937" y="6451650"/>
                  <a:pt x="4260413" y="6444077"/>
                  <a:pt x="4269915" y="6438981"/>
                </a:cubicBezTo>
                <a:close/>
                <a:moveTo>
                  <a:pt x="4355914" y="6364769"/>
                </a:moveTo>
                <a:lnTo>
                  <a:pt x="4354607" y="6387910"/>
                </a:lnTo>
                <a:lnTo>
                  <a:pt x="4351952" y="6393385"/>
                </a:lnTo>
                <a:lnTo>
                  <a:pt x="4345189" y="6407332"/>
                </a:lnTo>
                <a:lnTo>
                  <a:pt x="4345189" y="6407333"/>
                </a:lnTo>
                <a:lnTo>
                  <a:pt x="4351952" y="6393385"/>
                </a:lnTo>
                <a:lnTo>
                  <a:pt x="4354608" y="6387910"/>
                </a:lnTo>
                <a:close/>
                <a:moveTo>
                  <a:pt x="4116820" y="4221391"/>
                </a:moveTo>
                <a:lnTo>
                  <a:pt x="4116820" y="4221392"/>
                </a:lnTo>
                <a:cubicBezTo>
                  <a:pt x="4117582" y="4232061"/>
                  <a:pt x="4117772" y="4243873"/>
                  <a:pt x="4122536" y="4253015"/>
                </a:cubicBezTo>
                <a:cubicBezTo>
                  <a:pt x="4134729" y="4277402"/>
                  <a:pt x="4150349" y="4300071"/>
                  <a:pt x="4162352" y="4324646"/>
                </a:cubicBezTo>
                <a:lnTo>
                  <a:pt x="4171306" y="4363891"/>
                </a:lnTo>
                <a:lnTo>
                  <a:pt x="4170544" y="4482004"/>
                </a:lnTo>
                <a:cubicBezTo>
                  <a:pt x="4167876" y="4546776"/>
                  <a:pt x="4167304" y="4612500"/>
                  <a:pt x="4110534" y="4659174"/>
                </a:cubicBezTo>
                <a:cubicBezTo>
                  <a:pt x="4105962" y="4662986"/>
                  <a:pt x="4103294" y="4671176"/>
                  <a:pt x="4102532" y="4677655"/>
                </a:cubicBezTo>
                <a:cubicBezTo>
                  <a:pt x="4098913" y="4707564"/>
                  <a:pt x="4098531" y="4738235"/>
                  <a:pt x="4092625" y="4767764"/>
                </a:cubicBezTo>
                <a:cubicBezTo>
                  <a:pt x="4090244" y="4779575"/>
                  <a:pt x="4089435" y="4790386"/>
                  <a:pt x="4091316" y="4800483"/>
                </a:cubicBezTo>
                <a:lnTo>
                  <a:pt x="4091316" y="4800484"/>
                </a:lnTo>
                <a:cubicBezTo>
                  <a:pt x="4093197" y="4810581"/>
                  <a:pt x="4097770" y="4819964"/>
                  <a:pt x="4106152" y="4828917"/>
                </a:cubicBezTo>
                <a:lnTo>
                  <a:pt x="4128333" y="4863343"/>
                </a:lnTo>
                <a:lnTo>
                  <a:pt x="4135862" y="4889275"/>
                </a:lnTo>
                <a:lnTo>
                  <a:pt x="4134157" y="4912168"/>
                </a:lnTo>
                <a:cubicBezTo>
                  <a:pt x="4132442" y="4919978"/>
                  <a:pt x="4132085" y="4927122"/>
                  <a:pt x="4132755" y="4933805"/>
                </a:cubicBezTo>
                <a:lnTo>
                  <a:pt x="4132755" y="4933806"/>
                </a:lnTo>
                <a:lnTo>
                  <a:pt x="4132757" y="4933810"/>
                </a:lnTo>
                <a:lnTo>
                  <a:pt x="4137514" y="4952673"/>
                </a:lnTo>
                <a:lnTo>
                  <a:pt x="4140307" y="4957453"/>
                </a:lnTo>
                <a:lnTo>
                  <a:pt x="4141585" y="4961456"/>
                </a:lnTo>
                <a:cubicBezTo>
                  <a:pt x="4146096" y="4970097"/>
                  <a:pt x="4151802" y="4978393"/>
                  <a:pt x="4157589" y="4987038"/>
                </a:cubicBezTo>
                <a:cubicBezTo>
                  <a:pt x="4168828" y="5003802"/>
                  <a:pt x="4182926" y="5022853"/>
                  <a:pt x="4184068" y="5041522"/>
                </a:cubicBezTo>
                <a:cubicBezTo>
                  <a:pt x="4184687" y="5052096"/>
                  <a:pt x="4187605" y="5062300"/>
                  <a:pt x="4191284" y="5072376"/>
                </a:cubicBezTo>
                <a:lnTo>
                  <a:pt x="4197188" y="5087444"/>
                </a:lnTo>
                <a:lnTo>
                  <a:pt x="4210215" y="5133220"/>
                </a:lnTo>
                <a:lnTo>
                  <a:pt x="4210217" y="5133225"/>
                </a:lnTo>
                <a:lnTo>
                  <a:pt x="4203501" y="5166113"/>
                </a:lnTo>
                <a:lnTo>
                  <a:pt x="4203501" y="5166114"/>
                </a:lnTo>
                <a:cubicBezTo>
                  <a:pt x="4202739" y="5167638"/>
                  <a:pt x="4203311" y="5169781"/>
                  <a:pt x="4204192" y="5172091"/>
                </a:cubicBezTo>
                <a:lnTo>
                  <a:pt x="4206739" y="5179068"/>
                </a:lnTo>
                <a:lnTo>
                  <a:pt x="4206573" y="5229433"/>
                </a:lnTo>
                <a:lnTo>
                  <a:pt x="4196024" y="5248936"/>
                </a:lnTo>
                <a:lnTo>
                  <a:pt x="4183116" y="5272796"/>
                </a:lnTo>
                <a:cubicBezTo>
                  <a:pt x="4171471" y="5285441"/>
                  <a:pt x="4163765" y="5298595"/>
                  <a:pt x="4159213" y="5312288"/>
                </a:cubicBezTo>
                <a:lnTo>
                  <a:pt x="4158157" y="5321350"/>
                </a:lnTo>
                <a:lnTo>
                  <a:pt x="4155683" y="5326163"/>
                </a:lnTo>
                <a:lnTo>
                  <a:pt x="4154237" y="5355014"/>
                </a:lnTo>
                <a:lnTo>
                  <a:pt x="4154237" y="5355015"/>
                </a:lnTo>
                <a:cubicBezTo>
                  <a:pt x="4154886" y="5364883"/>
                  <a:pt x="4156589" y="5375003"/>
                  <a:pt x="4159113" y="5385385"/>
                </a:cubicBezTo>
                <a:cubicBezTo>
                  <a:pt x="4162352" y="5398722"/>
                  <a:pt x="4164638" y="5412058"/>
                  <a:pt x="4167304" y="5425583"/>
                </a:cubicBezTo>
                <a:cubicBezTo>
                  <a:pt x="4171114" y="5443871"/>
                  <a:pt x="4175116" y="5462352"/>
                  <a:pt x="4178926" y="5480638"/>
                </a:cubicBezTo>
                <a:lnTo>
                  <a:pt x="4183450" y="5507668"/>
                </a:lnTo>
                <a:lnTo>
                  <a:pt x="4172831" y="5531692"/>
                </a:lnTo>
                <a:lnTo>
                  <a:pt x="4172830" y="5531693"/>
                </a:lnTo>
                <a:cubicBezTo>
                  <a:pt x="4165781" y="5537600"/>
                  <a:pt x="4162589" y="5542649"/>
                  <a:pt x="4162685" y="5547578"/>
                </a:cubicBezTo>
                <a:lnTo>
                  <a:pt x="4162685" y="5547579"/>
                </a:lnTo>
                <a:cubicBezTo>
                  <a:pt x="4162780" y="5552508"/>
                  <a:pt x="4166162" y="5557318"/>
                  <a:pt x="4172258" y="5562747"/>
                </a:cubicBezTo>
                <a:cubicBezTo>
                  <a:pt x="4214932" y="5600468"/>
                  <a:pt x="4241603" y="5646190"/>
                  <a:pt x="4243506" y="5704484"/>
                </a:cubicBezTo>
                <a:cubicBezTo>
                  <a:pt x="4243888" y="5716486"/>
                  <a:pt x="4246554" y="5728679"/>
                  <a:pt x="4249412" y="5740489"/>
                </a:cubicBezTo>
                <a:cubicBezTo>
                  <a:pt x="4251127" y="5747729"/>
                  <a:pt x="4253033" y="5756494"/>
                  <a:pt x="4258177" y="5760874"/>
                </a:cubicBezTo>
                <a:cubicBezTo>
                  <a:pt x="4297420" y="5794975"/>
                  <a:pt x="4324663" y="5837458"/>
                  <a:pt x="4346573" y="5883752"/>
                </a:cubicBezTo>
                <a:lnTo>
                  <a:pt x="4346575" y="5883756"/>
                </a:lnTo>
                <a:lnTo>
                  <a:pt x="4364477" y="5935946"/>
                </a:lnTo>
                <a:lnTo>
                  <a:pt x="4364478" y="5935950"/>
                </a:lnTo>
                <a:lnTo>
                  <a:pt x="4360859" y="5993290"/>
                </a:lnTo>
                <a:lnTo>
                  <a:pt x="4360858" y="5993291"/>
                </a:lnTo>
                <a:cubicBezTo>
                  <a:pt x="4359717" y="6004531"/>
                  <a:pt x="4359906" y="6017485"/>
                  <a:pt x="4354382" y="6026440"/>
                </a:cubicBezTo>
                <a:cubicBezTo>
                  <a:pt x="4337045" y="6054825"/>
                  <a:pt x="4318377" y="6082258"/>
                  <a:pt x="4298182" y="6108738"/>
                </a:cubicBezTo>
                <a:cubicBezTo>
                  <a:pt x="4289514" y="6120074"/>
                  <a:pt x="4284561" y="6126884"/>
                  <a:pt x="4284490" y="6133314"/>
                </a:cubicBezTo>
                <a:lnTo>
                  <a:pt x="4284490" y="6133315"/>
                </a:lnTo>
                <a:lnTo>
                  <a:pt x="4288190" y="6143190"/>
                </a:lnTo>
                <a:lnTo>
                  <a:pt x="4300086" y="6155600"/>
                </a:lnTo>
                <a:lnTo>
                  <a:pt x="4300088" y="6155603"/>
                </a:lnTo>
                <a:cubicBezTo>
                  <a:pt x="4322377" y="6175798"/>
                  <a:pt x="4333998" y="6200945"/>
                  <a:pt x="4338759" y="6228757"/>
                </a:cubicBezTo>
                <a:lnTo>
                  <a:pt x="4356096" y="6361540"/>
                </a:lnTo>
                <a:lnTo>
                  <a:pt x="4356096" y="6361539"/>
                </a:lnTo>
                <a:cubicBezTo>
                  <a:pt x="4352476" y="6317151"/>
                  <a:pt x="4346190" y="6272764"/>
                  <a:pt x="4338759" y="6228756"/>
                </a:cubicBezTo>
                <a:cubicBezTo>
                  <a:pt x="4333998" y="6200944"/>
                  <a:pt x="4322377" y="6175797"/>
                  <a:pt x="4300088" y="6155602"/>
                </a:cubicBezTo>
                <a:lnTo>
                  <a:pt x="4300086" y="6155600"/>
                </a:lnTo>
                <a:lnTo>
                  <a:pt x="4284490" y="6133315"/>
                </a:lnTo>
                <a:lnTo>
                  <a:pt x="4298182" y="6108739"/>
                </a:lnTo>
                <a:cubicBezTo>
                  <a:pt x="4318377" y="6082259"/>
                  <a:pt x="4337045" y="6054826"/>
                  <a:pt x="4354382" y="6026441"/>
                </a:cubicBezTo>
                <a:cubicBezTo>
                  <a:pt x="4359906" y="6017486"/>
                  <a:pt x="4359717" y="6004532"/>
                  <a:pt x="4360858" y="5993292"/>
                </a:cubicBezTo>
                <a:lnTo>
                  <a:pt x="4360859" y="5993290"/>
                </a:lnTo>
                <a:lnTo>
                  <a:pt x="4364311" y="5964477"/>
                </a:lnTo>
                <a:lnTo>
                  <a:pt x="4364478" y="5935950"/>
                </a:lnTo>
                <a:lnTo>
                  <a:pt x="4364478" y="5935949"/>
                </a:lnTo>
                <a:lnTo>
                  <a:pt x="4364477" y="5935946"/>
                </a:lnTo>
                <a:lnTo>
                  <a:pt x="4357598" y="5909351"/>
                </a:lnTo>
                <a:lnTo>
                  <a:pt x="4346575" y="5883756"/>
                </a:lnTo>
                <a:lnTo>
                  <a:pt x="4346573" y="5883751"/>
                </a:lnTo>
                <a:cubicBezTo>
                  <a:pt x="4324663" y="5837457"/>
                  <a:pt x="4297420" y="5794974"/>
                  <a:pt x="4258177" y="5760873"/>
                </a:cubicBezTo>
                <a:cubicBezTo>
                  <a:pt x="4253033" y="5756493"/>
                  <a:pt x="4251127" y="5747728"/>
                  <a:pt x="4249412" y="5740488"/>
                </a:cubicBezTo>
                <a:cubicBezTo>
                  <a:pt x="4246554" y="5728678"/>
                  <a:pt x="4243888" y="5716485"/>
                  <a:pt x="4243506" y="5704483"/>
                </a:cubicBezTo>
                <a:cubicBezTo>
                  <a:pt x="4241603" y="5646189"/>
                  <a:pt x="4214932" y="5600467"/>
                  <a:pt x="4172258" y="5562746"/>
                </a:cubicBezTo>
                <a:lnTo>
                  <a:pt x="4162685" y="5547578"/>
                </a:lnTo>
                <a:lnTo>
                  <a:pt x="4172830" y="5531694"/>
                </a:lnTo>
                <a:lnTo>
                  <a:pt x="4172831" y="5531692"/>
                </a:lnTo>
                <a:lnTo>
                  <a:pt x="4181230" y="5520422"/>
                </a:lnTo>
                <a:lnTo>
                  <a:pt x="4183450" y="5507668"/>
                </a:lnTo>
                <a:lnTo>
                  <a:pt x="4183450" y="5507667"/>
                </a:lnTo>
                <a:cubicBezTo>
                  <a:pt x="4183403" y="5498832"/>
                  <a:pt x="4180831" y="5489497"/>
                  <a:pt x="4178926" y="5480637"/>
                </a:cubicBezTo>
                <a:cubicBezTo>
                  <a:pt x="4175116" y="5462351"/>
                  <a:pt x="4171114" y="5443870"/>
                  <a:pt x="4167304" y="5425582"/>
                </a:cubicBezTo>
                <a:cubicBezTo>
                  <a:pt x="4164638" y="5412057"/>
                  <a:pt x="4162352" y="5398721"/>
                  <a:pt x="4159113" y="5385384"/>
                </a:cubicBezTo>
                <a:lnTo>
                  <a:pt x="4154237" y="5355014"/>
                </a:lnTo>
                <a:lnTo>
                  <a:pt x="4158157" y="5321350"/>
                </a:lnTo>
                <a:lnTo>
                  <a:pt x="4183116" y="5272797"/>
                </a:lnTo>
                <a:lnTo>
                  <a:pt x="4196024" y="5248936"/>
                </a:lnTo>
                <a:lnTo>
                  <a:pt x="4206573" y="5229434"/>
                </a:lnTo>
                <a:cubicBezTo>
                  <a:pt x="4210407" y="5213598"/>
                  <a:pt x="4210359" y="5196595"/>
                  <a:pt x="4206739" y="5179068"/>
                </a:cubicBezTo>
                <a:lnTo>
                  <a:pt x="4206739" y="5179067"/>
                </a:lnTo>
                <a:cubicBezTo>
                  <a:pt x="4206263" y="5176876"/>
                  <a:pt x="4205074" y="5174400"/>
                  <a:pt x="4204192" y="5172090"/>
                </a:cubicBezTo>
                <a:lnTo>
                  <a:pt x="4203501" y="5166114"/>
                </a:lnTo>
                <a:lnTo>
                  <a:pt x="4210217" y="5133225"/>
                </a:lnTo>
                <a:lnTo>
                  <a:pt x="4210217" y="5133224"/>
                </a:lnTo>
                <a:lnTo>
                  <a:pt x="4210215" y="5133220"/>
                </a:lnTo>
                <a:lnTo>
                  <a:pt x="4203072" y="5102461"/>
                </a:lnTo>
                <a:lnTo>
                  <a:pt x="4197188" y="5087444"/>
                </a:lnTo>
                <a:lnTo>
                  <a:pt x="4197182" y="5087423"/>
                </a:lnTo>
                <a:cubicBezTo>
                  <a:pt x="4191096" y="5072411"/>
                  <a:pt x="4184997" y="5057381"/>
                  <a:pt x="4184068" y="5041521"/>
                </a:cubicBezTo>
                <a:cubicBezTo>
                  <a:pt x="4182926" y="5022852"/>
                  <a:pt x="4168828" y="5003801"/>
                  <a:pt x="4157589" y="4987037"/>
                </a:cubicBezTo>
                <a:lnTo>
                  <a:pt x="4140307" y="4957453"/>
                </a:lnTo>
                <a:lnTo>
                  <a:pt x="4132757" y="4933810"/>
                </a:lnTo>
                <a:lnTo>
                  <a:pt x="4132755" y="4933805"/>
                </a:lnTo>
                <a:lnTo>
                  <a:pt x="4134157" y="4912169"/>
                </a:lnTo>
                <a:cubicBezTo>
                  <a:pt x="4135919" y="4904359"/>
                  <a:pt x="4136431" y="4896714"/>
                  <a:pt x="4135862" y="4889276"/>
                </a:cubicBezTo>
                <a:lnTo>
                  <a:pt x="4135862" y="4889275"/>
                </a:lnTo>
                <a:lnTo>
                  <a:pt x="4131084" y="4867614"/>
                </a:lnTo>
                <a:lnTo>
                  <a:pt x="4128333" y="4863343"/>
                </a:lnTo>
                <a:lnTo>
                  <a:pt x="4126583" y="4857317"/>
                </a:lnTo>
                <a:cubicBezTo>
                  <a:pt x="4121440" y="4847214"/>
                  <a:pt x="4114439" y="4837703"/>
                  <a:pt x="4106152" y="4828916"/>
                </a:cubicBezTo>
                <a:lnTo>
                  <a:pt x="4091316" y="4800483"/>
                </a:lnTo>
                <a:lnTo>
                  <a:pt x="4092625" y="4767765"/>
                </a:lnTo>
                <a:cubicBezTo>
                  <a:pt x="4098531" y="4738236"/>
                  <a:pt x="4098913" y="4707565"/>
                  <a:pt x="4102532" y="4677656"/>
                </a:cubicBezTo>
                <a:cubicBezTo>
                  <a:pt x="4103294" y="4671177"/>
                  <a:pt x="4105962" y="4662987"/>
                  <a:pt x="4110534" y="4659175"/>
                </a:cubicBezTo>
                <a:cubicBezTo>
                  <a:pt x="4167304" y="4612501"/>
                  <a:pt x="4167876" y="4546777"/>
                  <a:pt x="4170544" y="4482005"/>
                </a:cubicBezTo>
                <a:cubicBezTo>
                  <a:pt x="4172258" y="4442762"/>
                  <a:pt x="4172258" y="4403326"/>
                  <a:pt x="4171306" y="4363891"/>
                </a:cubicBezTo>
                <a:lnTo>
                  <a:pt x="4171306" y="4363890"/>
                </a:lnTo>
                <a:cubicBezTo>
                  <a:pt x="4171114" y="4350554"/>
                  <a:pt x="4168066" y="4336457"/>
                  <a:pt x="4162352" y="4324645"/>
                </a:cubicBezTo>
                <a:cubicBezTo>
                  <a:pt x="4150349" y="4300070"/>
                  <a:pt x="4134729" y="4277401"/>
                  <a:pt x="4122536" y="4253014"/>
                </a:cubicBezTo>
                <a:close/>
                <a:moveTo>
                  <a:pt x="4113010" y="4165383"/>
                </a:moveTo>
                <a:lnTo>
                  <a:pt x="4113010" y="4165384"/>
                </a:lnTo>
                <a:lnTo>
                  <a:pt x="4116915" y="4192388"/>
                </a:lnTo>
                <a:lnTo>
                  <a:pt x="4116915" y="4192387"/>
                </a:lnTo>
                <a:cubicBezTo>
                  <a:pt x="4117011" y="4182767"/>
                  <a:pt x="4116439" y="4173480"/>
                  <a:pt x="4113010" y="4165383"/>
                </a:cubicBezTo>
                <a:close/>
                <a:moveTo>
                  <a:pt x="4100628" y="3885338"/>
                </a:moveTo>
                <a:lnTo>
                  <a:pt x="4100628" y="3885339"/>
                </a:lnTo>
                <a:cubicBezTo>
                  <a:pt x="4110344" y="3897722"/>
                  <a:pt x="4117750" y="3910319"/>
                  <a:pt x="4123009" y="3923125"/>
                </a:cubicBezTo>
                <a:lnTo>
                  <a:pt x="4132513" y="3962160"/>
                </a:lnTo>
                <a:lnTo>
                  <a:pt x="4116821" y="4043838"/>
                </a:lnTo>
                <a:lnTo>
                  <a:pt x="4116820" y="4043839"/>
                </a:lnTo>
                <a:cubicBezTo>
                  <a:pt x="4108057" y="4063842"/>
                  <a:pt x="4102675" y="4083702"/>
                  <a:pt x="4101699" y="4103825"/>
                </a:cubicBezTo>
                <a:lnTo>
                  <a:pt x="4101699" y="4103826"/>
                </a:lnTo>
                <a:lnTo>
                  <a:pt x="4103666" y="4134255"/>
                </a:lnTo>
                <a:lnTo>
                  <a:pt x="4113010" y="4165382"/>
                </a:lnTo>
                <a:lnTo>
                  <a:pt x="4101699" y="4103826"/>
                </a:lnTo>
                <a:lnTo>
                  <a:pt x="4116820" y="4043840"/>
                </a:lnTo>
                <a:lnTo>
                  <a:pt x="4116821" y="4043838"/>
                </a:lnTo>
                <a:lnTo>
                  <a:pt x="4130123" y="4002410"/>
                </a:lnTo>
                <a:lnTo>
                  <a:pt x="4132513" y="3962160"/>
                </a:lnTo>
                <a:lnTo>
                  <a:pt x="4132513" y="3962159"/>
                </a:lnTo>
                <a:cubicBezTo>
                  <a:pt x="4130251" y="3935727"/>
                  <a:pt x="4120060" y="3910104"/>
                  <a:pt x="4100628" y="3885338"/>
                </a:cubicBezTo>
                <a:close/>
                <a:moveTo>
                  <a:pt x="4115391" y="3670561"/>
                </a:moveTo>
                <a:lnTo>
                  <a:pt x="4117820" y="3680164"/>
                </a:lnTo>
                <a:lnTo>
                  <a:pt x="4113772" y="3734837"/>
                </a:lnTo>
                <a:lnTo>
                  <a:pt x="4113772" y="3734838"/>
                </a:lnTo>
                <a:cubicBezTo>
                  <a:pt x="4112820" y="3741316"/>
                  <a:pt x="4111486" y="3749126"/>
                  <a:pt x="4114154" y="3754653"/>
                </a:cubicBezTo>
                <a:lnTo>
                  <a:pt x="4120511" y="3789776"/>
                </a:lnTo>
                <a:lnTo>
                  <a:pt x="4105580" y="3822472"/>
                </a:lnTo>
                <a:cubicBezTo>
                  <a:pt x="4098532" y="3831902"/>
                  <a:pt x="4092912" y="3842046"/>
                  <a:pt x="4091245" y="3852619"/>
                </a:cubicBezTo>
                <a:lnTo>
                  <a:pt x="4091245" y="3852620"/>
                </a:lnTo>
                <a:lnTo>
                  <a:pt x="4092025" y="3868764"/>
                </a:lnTo>
                <a:lnTo>
                  <a:pt x="4100628" y="3885337"/>
                </a:lnTo>
                <a:lnTo>
                  <a:pt x="4091245" y="3852620"/>
                </a:lnTo>
                <a:lnTo>
                  <a:pt x="4105580" y="3822473"/>
                </a:lnTo>
                <a:cubicBezTo>
                  <a:pt x="4113772" y="3811614"/>
                  <a:pt x="4118916" y="3800897"/>
                  <a:pt x="4120511" y="3789777"/>
                </a:cubicBezTo>
                <a:lnTo>
                  <a:pt x="4120511" y="3789776"/>
                </a:lnTo>
                <a:cubicBezTo>
                  <a:pt x="4122107" y="3778655"/>
                  <a:pt x="4120154" y="3767130"/>
                  <a:pt x="4114154" y="3754652"/>
                </a:cubicBezTo>
                <a:lnTo>
                  <a:pt x="4113772" y="3734838"/>
                </a:lnTo>
                <a:lnTo>
                  <a:pt x="4117820" y="3680164"/>
                </a:lnTo>
                <a:lnTo>
                  <a:pt x="4117820" y="3680163"/>
                </a:lnTo>
                <a:close/>
                <a:moveTo>
                  <a:pt x="4185711" y="2836172"/>
                </a:moveTo>
                <a:lnTo>
                  <a:pt x="4177020" y="2848793"/>
                </a:lnTo>
                <a:cubicBezTo>
                  <a:pt x="4172020" y="2865010"/>
                  <a:pt x="4166162" y="2881307"/>
                  <a:pt x="4161416" y="2897785"/>
                </a:cubicBezTo>
                <a:lnTo>
                  <a:pt x="4160387" y="2903551"/>
                </a:lnTo>
                <a:lnTo>
                  <a:pt x="4157113" y="2914328"/>
                </a:lnTo>
                <a:lnTo>
                  <a:pt x="4152482" y="2947859"/>
                </a:lnTo>
                <a:lnTo>
                  <a:pt x="4152481" y="2947862"/>
                </a:lnTo>
                <a:lnTo>
                  <a:pt x="4152481" y="2947863"/>
                </a:lnTo>
                <a:cubicBezTo>
                  <a:pt x="4152112" y="2959157"/>
                  <a:pt x="4153112" y="2970576"/>
                  <a:pt x="4156065" y="2982149"/>
                </a:cubicBezTo>
                <a:lnTo>
                  <a:pt x="4167758" y="3077402"/>
                </a:lnTo>
                <a:lnTo>
                  <a:pt x="4155303" y="3172654"/>
                </a:lnTo>
                <a:cubicBezTo>
                  <a:pt x="4129394" y="3276480"/>
                  <a:pt x="4101962" y="3380305"/>
                  <a:pt x="4107676" y="3489467"/>
                </a:cubicBezTo>
                <a:cubicBezTo>
                  <a:pt x="4108628" y="3507563"/>
                  <a:pt x="4097007" y="3529090"/>
                  <a:pt x="4085577" y="3544713"/>
                </a:cubicBezTo>
                <a:cubicBezTo>
                  <a:pt x="4074719" y="3559668"/>
                  <a:pt x="4068860" y="3566811"/>
                  <a:pt x="4067955" y="3574408"/>
                </a:cubicBezTo>
                <a:lnTo>
                  <a:pt x="4067956" y="3574408"/>
                </a:lnTo>
                <a:lnTo>
                  <a:pt x="4067955" y="3574409"/>
                </a:lnTo>
                <a:cubicBezTo>
                  <a:pt x="4067050" y="3582005"/>
                  <a:pt x="4071099" y="3590054"/>
                  <a:pt x="4080053" y="3606818"/>
                </a:cubicBezTo>
                <a:cubicBezTo>
                  <a:pt x="4084435" y="3614820"/>
                  <a:pt x="4087101" y="3624726"/>
                  <a:pt x="4093579" y="3630633"/>
                </a:cubicBezTo>
                <a:lnTo>
                  <a:pt x="4109452" y="3651926"/>
                </a:lnTo>
                <a:lnTo>
                  <a:pt x="4093579" y="3630632"/>
                </a:lnTo>
                <a:cubicBezTo>
                  <a:pt x="4087101" y="3624725"/>
                  <a:pt x="4084435" y="3614819"/>
                  <a:pt x="4080053" y="3606817"/>
                </a:cubicBezTo>
                <a:cubicBezTo>
                  <a:pt x="4075576" y="3598435"/>
                  <a:pt x="4072325" y="3592232"/>
                  <a:pt x="4070307" y="3587174"/>
                </a:cubicBezTo>
                <a:lnTo>
                  <a:pt x="4067956" y="3574408"/>
                </a:lnTo>
                <a:lnTo>
                  <a:pt x="4073034" y="3562321"/>
                </a:lnTo>
                <a:cubicBezTo>
                  <a:pt x="4075969" y="3557716"/>
                  <a:pt x="4080148" y="3552191"/>
                  <a:pt x="4085577" y="3544714"/>
                </a:cubicBezTo>
                <a:cubicBezTo>
                  <a:pt x="4097007" y="3529091"/>
                  <a:pt x="4108628" y="3507564"/>
                  <a:pt x="4107676" y="3489468"/>
                </a:cubicBezTo>
                <a:cubicBezTo>
                  <a:pt x="4101962" y="3380306"/>
                  <a:pt x="4129394" y="3276481"/>
                  <a:pt x="4155303" y="3172655"/>
                </a:cubicBezTo>
                <a:cubicBezTo>
                  <a:pt x="4163305" y="3140650"/>
                  <a:pt x="4167543" y="3109026"/>
                  <a:pt x="4167758" y="3077402"/>
                </a:cubicBezTo>
                <a:lnTo>
                  <a:pt x="4167758" y="3077401"/>
                </a:lnTo>
                <a:cubicBezTo>
                  <a:pt x="4167972" y="3045777"/>
                  <a:pt x="4164162" y="3014153"/>
                  <a:pt x="4156065" y="2982148"/>
                </a:cubicBezTo>
                <a:lnTo>
                  <a:pt x="4152481" y="2947863"/>
                </a:lnTo>
                <a:lnTo>
                  <a:pt x="4152482" y="2947859"/>
                </a:lnTo>
                <a:lnTo>
                  <a:pt x="4160387" y="2903551"/>
                </a:lnTo>
                <a:lnTo>
                  <a:pt x="4177020" y="2848794"/>
                </a:lnTo>
                <a:cubicBezTo>
                  <a:pt x="4178353" y="2844317"/>
                  <a:pt x="4181639" y="2839983"/>
                  <a:pt x="4185711" y="2836173"/>
                </a:cubicBezTo>
                <a:close/>
                <a:moveTo>
                  <a:pt x="3701225" y="1508458"/>
                </a:moveTo>
                <a:lnTo>
                  <a:pt x="3673131" y="1596214"/>
                </a:lnTo>
                <a:cubicBezTo>
                  <a:pt x="3670654" y="1604979"/>
                  <a:pt x="3672179" y="1615837"/>
                  <a:pt x="3675036" y="1624981"/>
                </a:cubicBezTo>
                <a:cubicBezTo>
                  <a:pt x="3684752" y="1656224"/>
                  <a:pt x="3709137" y="1676037"/>
                  <a:pt x="3731617" y="1697754"/>
                </a:cubicBezTo>
                <a:cubicBezTo>
                  <a:pt x="3741524" y="1707280"/>
                  <a:pt x="3748572" y="1720424"/>
                  <a:pt x="3754286" y="1733189"/>
                </a:cubicBezTo>
                <a:cubicBezTo>
                  <a:pt x="3768957" y="1766336"/>
                  <a:pt x="3782101" y="1800247"/>
                  <a:pt x="3796007" y="1833776"/>
                </a:cubicBezTo>
                <a:cubicBezTo>
                  <a:pt x="3797341" y="1837014"/>
                  <a:pt x="3800770" y="1839680"/>
                  <a:pt x="3803628" y="1842159"/>
                </a:cubicBezTo>
                <a:cubicBezTo>
                  <a:pt x="3833729" y="1866923"/>
                  <a:pt x="3864018" y="1891498"/>
                  <a:pt x="3894119" y="1916455"/>
                </a:cubicBezTo>
                <a:cubicBezTo>
                  <a:pt x="3899833" y="1921217"/>
                  <a:pt x="3904025" y="1928077"/>
                  <a:pt x="3909549" y="1933220"/>
                </a:cubicBezTo>
                <a:cubicBezTo>
                  <a:pt x="3917169" y="1940460"/>
                  <a:pt x="3924410" y="1949604"/>
                  <a:pt x="3933554" y="1953414"/>
                </a:cubicBezTo>
                <a:cubicBezTo>
                  <a:pt x="3962319" y="1965225"/>
                  <a:pt x="3974703" y="1987895"/>
                  <a:pt x="3980037" y="2016470"/>
                </a:cubicBezTo>
                <a:cubicBezTo>
                  <a:pt x="3984990" y="2042571"/>
                  <a:pt x="3989182" y="2068670"/>
                  <a:pt x="3994896" y="2094579"/>
                </a:cubicBezTo>
                <a:cubicBezTo>
                  <a:pt x="4001754" y="2126202"/>
                  <a:pt x="4009184" y="2157637"/>
                  <a:pt x="4017567" y="2188880"/>
                </a:cubicBezTo>
                <a:cubicBezTo>
                  <a:pt x="4021187" y="2202405"/>
                  <a:pt x="4025377" y="2216693"/>
                  <a:pt x="4032807" y="2228315"/>
                </a:cubicBezTo>
                <a:cubicBezTo>
                  <a:pt x="4053382" y="2260891"/>
                  <a:pt x="4067288" y="2295754"/>
                  <a:pt x="4061764" y="2334045"/>
                </a:cubicBezTo>
                <a:cubicBezTo>
                  <a:pt x="4057382" y="2364716"/>
                  <a:pt x="4068622" y="2390435"/>
                  <a:pt x="4086149" y="2409486"/>
                </a:cubicBezTo>
                <a:cubicBezTo>
                  <a:pt x="4094103" y="2418155"/>
                  <a:pt x="4099616" y="2426977"/>
                  <a:pt x="4103250" y="2435913"/>
                </a:cubicBezTo>
                <a:lnTo>
                  <a:pt x="4109081" y="2463018"/>
                </a:lnTo>
                <a:lnTo>
                  <a:pt x="4109080" y="2463031"/>
                </a:lnTo>
                <a:lnTo>
                  <a:pt x="4100439" y="2518262"/>
                </a:lnTo>
                <a:lnTo>
                  <a:pt x="4100438" y="2518264"/>
                </a:lnTo>
                <a:cubicBezTo>
                  <a:pt x="4097771" y="2527790"/>
                  <a:pt x="4096627" y="2536458"/>
                  <a:pt x="4096794" y="2545006"/>
                </a:cubicBezTo>
                <a:lnTo>
                  <a:pt x="4096794" y="2545007"/>
                </a:lnTo>
                <a:cubicBezTo>
                  <a:pt x="4096960" y="2553556"/>
                  <a:pt x="4098437" y="2561986"/>
                  <a:pt x="4101008" y="2571035"/>
                </a:cubicBezTo>
                <a:cubicBezTo>
                  <a:pt x="4113010" y="2612946"/>
                  <a:pt x="4145587" y="2640951"/>
                  <a:pt x="4174162" y="2668002"/>
                </a:cubicBezTo>
                <a:cubicBezTo>
                  <a:pt x="4198547" y="2691055"/>
                  <a:pt x="4212264" y="2716964"/>
                  <a:pt x="4222552" y="2745349"/>
                </a:cubicBezTo>
                <a:lnTo>
                  <a:pt x="4222553" y="2745352"/>
                </a:lnTo>
                <a:lnTo>
                  <a:pt x="4228473" y="2778006"/>
                </a:lnTo>
                <a:lnTo>
                  <a:pt x="4228053" y="2785440"/>
                </a:lnTo>
                <a:lnTo>
                  <a:pt x="4217974" y="2811780"/>
                </a:lnTo>
                <a:lnTo>
                  <a:pt x="4217970" y="2811787"/>
                </a:lnTo>
                <a:lnTo>
                  <a:pt x="4217971" y="2811787"/>
                </a:lnTo>
                <a:lnTo>
                  <a:pt x="4217974" y="2811780"/>
                </a:lnTo>
                <a:lnTo>
                  <a:pt x="4227624" y="2793023"/>
                </a:lnTo>
                <a:lnTo>
                  <a:pt x="4228053" y="2785440"/>
                </a:lnTo>
                <a:lnTo>
                  <a:pt x="4229253" y="2782305"/>
                </a:lnTo>
                <a:lnTo>
                  <a:pt x="4228473" y="2778006"/>
                </a:lnTo>
                <a:lnTo>
                  <a:pt x="4228883" y="2770757"/>
                </a:lnTo>
                <a:lnTo>
                  <a:pt x="4222553" y="2745352"/>
                </a:lnTo>
                <a:lnTo>
                  <a:pt x="4222552" y="2745348"/>
                </a:lnTo>
                <a:cubicBezTo>
                  <a:pt x="4212264" y="2716963"/>
                  <a:pt x="4198547" y="2691054"/>
                  <a:pt x="4174162" y="2668001"/>
                </a:cubicBezTo>
                <a:cubicBezTo>
                  <a:pt x="4145587" y="2640950"/>
                  <a:pt x="4113010" y="2612945"/>
                  <a:pt x="4101008" y="2571034"/>
                </a:cubicBezTo>
                <a:lnTo>
                  <a:pt x="4096794" y="2545007"/>
                </a:lnTo>
                <a:lnTo>
                  <a:pt x="4100438" y="2518265"/>
                </a:lnTo>
                <a:lnTo>
                  <a:pt x="4100439" y="2518262"/>
                </a:lnTo>
                <a:lnTo>
                  <a:pt x="4107019" y="2490551"/>
                </a:lnTo>
                <a:lnTo>
                  <a:pt x="4109080" y="2463031"/>
                </a:lnTo>
                <a:lnTo>
                  <a:pt x="4109082" y="2463019"/>
                </a:lnTo>
                <a:lnTo>
                  <a:pt x="4109081" y="2463018"/>
                </a:lnTo>
                <a:lnTo>
                  <a:pt x="4109082" y="2463018"/>
                </a:lnTo>
                <a:cubicBezTo>
                  <a:pt x="4108200" y="2444777"/>
                  <a:pt x="4102057" y="2426822"/>
                  <a:pt x="4086149" y="2409485"/>
                </a:cubicBezTo>
                <a:cubicBezTo>
                  <a:pt x="4068622" y="2390434"/>
                  <a:pt x="4057382" y="2364715"/>
                  <a:pt x="4061764" y="2334044"/>
                </a:cubicBezTo>
                <a:cubicBezTo>
                  <a:pt x="4067288" y="2295753"/>
                  <a:pt x="4053382" y="2260890"/>
                  <a:pt x="4032807" y="2228314"/>
                </a:cubicBezTo>
                <a:cubicBezTo>
                  <a:pt x="4025377" y="2216692"/>
                  <a:pt x="4021187" y="2202404"/>
                  <a:pt x="4017567" y="2188879"/>
                </a:cubicBezTo>
                <a:cubicBezTo>
                  <a:pt x="4009184" y="2157636"/>
                  <a:pt x="4001754" y="2126201"/>
                  <a:pt x="3994896" y="2094578"/>
                </a:cubicBezTo>
                <a:cubicBezTo>
                  <a:pt x="3989182" y="2068669"/>
                  <a:pt x="3984990" y="2042570"/>
                  <a:pt x="3980037" y="2016469"/>
                </a:cubicBezTo>
                <a:cubicBezTo>
                  <a:pt x="3974703" y="1987894"/>
                  <a:pt x="3962319" y="1965224"/>
                  <a:pt x="3933554" y="1953413"/>
                </a:cubicBezTo>
                <a:cubicBezTo>
                  <a:pt x="3924410" y="1949603"/>
                  <a:pt x="3917169" y="1940459"/>
                  <a:pt x="3909549" y="1933219"/>
                </a:cubicBezTo>
                <a:cubicBezTo>
                  <a:pt x="3904025" y="1928076"/>
                  <a:pt x="3899833" y="1921216"/>
                  <a:pt x="3894119" y="1916454"/>
                </a:cubicBezTo>
                <a:cubicBezTo>
                  <a:pt x="3864018" y="1891497"/>
                  <a:pt x="3833729" y="1866922"/>
                  <a:pt x="3803628" y="1842158"/>
                </a:cubicBezTo>
                <a:cubicBezTo>
                  <a:pt x="3800770" y="1839679"/>
                  <a:pt x="3797341" y="1837013"/>
                  <a:pt x="3796007" y="1833775"/>
                </a:cubicBezTo>
                <a:cubicBezTo>
                  <a:pt x="3782101" y="1800246"/>
                  <a:pt x="3768958" y="1766335"/>
                  <a:pt x="3754286" y="1733188"/>
                </a:cubicBezTo>
                <a:cubicBezTo>
                  <a:pt x="3748572" y="1720423"/>
                  <a:pt x="3741524" y="1707279"/>
                  <a:pt x="3731618" y="1697753"/>
                </a:cubicBezTo>
                <a:cubicBezTo>
                  <a:pt x="3709138" y="1676036"/>
                  <a:pt x="3684752" y="1656223"/>
                  <a:pt x="3675036" y="1624980"/>
                </a:cubicBezTo>
                <a:cubicBezTo>
                  <a:pt x="3672180" y="1615836"/>
                  <a:pt x="3670655" y="1604978"/>
                  <a:pt x="3673132" y="1596213"/>
                </a:cubicBezTo>
                <a:close/>
                <a:moveTo>
                  <a:pt x="3719830" y="1459073"/>
                </a:moveTo>
                <a:lnTo>
                  <a:pt x="3719829" y="1459074"/>
                </a:lnTo>
                <a:lnTo>
                  <a:pt x="3710612" y="1481572"/>
                </a:lnTo>
                <a:close/>
                <a:moveTo>
                  <a:pt x="3739023" y="1268758"/>
                </a:moveTo>
                <a:cubicBezTo>
                  <a:pt x="3739475" y="1275402"/>
                  <a:pt x="3741047" y="1281689"/>
                  <a:pt x="3744190" y="1286070"/>
                </a:cubicBezTo>
                <a:cubicBezTo>
                  <a:pt x="3758763" y="1306930"/>
                  <a:pt x="3765003" y="1328553"/>
                  <a:pt x="3766527" y="1350628"/>
                </a:cubicBezTo>
                <a:lnTo>
                  <a:pt x="3760933" y="1413840"/>
                </a:lnTo>
                <a:lnTo>
                  <a:pt x="3766528" y="1350627"/>
                </a:lnTo>
                <a:cubicBezTo>
                  <a:pt x="3765003" y="1328552"/>
                  <a:pt x="3758764" y="1306930"/>
                  <a:pt x="3744190" y="1286069"/>
                </a:cubicBezTo>
                <a:close/>
                <a:moveTo>
                  <a:pt x="3680752" y="773035"/>
                </a:moveTo>
                <a:lnTo>
                  <a:pt x="3680752" y="773036"/>
                </a:lnTo>
                <a:cubicBezTo>
                  <a:pt x="3683038" y="800277"/>
                  <a:pt x="3686276" y="827330"/>
                  <a:pt x="3688752" y="854380"/>
                </a:cubicBezTo>
                <a:cubicBezTo>
                  <a:pt x="3691038" y="878957"/>
                  <a:pt x="3691800" y="903723"/>
                  <a:pt x="3719805" y="915344"/>
                </a:cubicBezTo>
                <a:cubicBezTo>
                  <a:pt x="3724187" y="917060"/>
                  <a:pt x="3727425" y="922774"/>
                  <a:pt x="3730283" y="927156"/>
                </a:cubicBezTo>
                <a:cubicBezTo>
                  <a:pt x="3774291" y="994786"/>
                  <a:pt x="3773147" y="1030981"/>
                  <a:pt x="3726663" y="1097088"/>
                </a:cubicBezTo>
                <a:cubicBezTo>
                  <a:pt x="3721901" y="1103946"/>
                  <a:pt x="3718471" y="1118614"/>
                  <a:pt x="3722281" y="1123186"/>
                </a:cubicBezTo>
                <a:cubicBezTo>
                  <a:pt x="3738093" y="1142618"/>
                  <a:pt x="3745142" y="1162954"/>
                  <a:pt x="3747000" y="1184029"/>
                </a:cubicBezTo>
                <a:cubicBezTo>
                  <a:pt x="3745142" y="1162954"/>
                  <a:pt x="3738094" y="1142617"/>
                  <a:pt x="3722282" y="1123185"/>
                </a:cubicBezTo>
                <a:cubicBezTo>
                  <a:pt x="3718472" y="1118613"/>
                  <a:pt x="3721902" y="1103945"/>
                  <a:pt x="3726664" y="1097087"/>
                </a:cubicBezTo>
                <a:cubicBezTo>
                  <a:pt x="3773148" y="1030980"/>
                  <a:pt x="3774292" y="994785"/>
                  <a:pt x="3730284" y="927155"/>
                </a:cubicBezTo>
                <a:cubicBezTo>
                  <a:pt x="3727426" y="922773"/>
                  <a:pt x="3724188" y="917059"/>
                  <a:pt x="3719806" y="915343"/>
                </a:cubicBezTo>
                <a:cubicBezTo>
                  <a:pt x="3691800" y="903722"/>
                  <a:pt x="3691038" y="878956"/>
                  <a:pt x="3688752" y="854379"/>
                </a:cubicBezTo>
                <a:close/>
                <a:moveTo>
                  <a:pt x="3736153" y="517851"/>
                </a:moveTo>
                <a:lnTo>
                  <a:pt x="3727235" y="556048"/>
                </a:lnTo>
                <a:cubicBezTo>
                  <a:pt x="3725139" y="564049"/>
                  <a:pt x="3719615" y="572623"/>
                  <a:pt x="3720757" y="580051"/>
                </a:cubicBezTo>
                <a:cubicBezTo>
                  <a:pt x="3724091" y="601579"/>
                  <a:pt x="3721662" y="622201"/>
                  <a:pt x="3717376" y="642538"/>
                </a:cubicBezTo>
                <a:lnTo>
                  <a:pt x="3704853" y="694928"/>
                </a:lnTo>
                <a:lnTo>
                  <a:pt x="3717377" y="642537"/>
                </a:lnTo>
                <a:cubicBezTo>
                  <a:pt x="3721663" y="622201"/>
                  <a:pt x="3724092" y="601578"/>
                  <a:pt x="3720758" y="580050"/>
                </a:cubicBezTo>
                <a:cubicBezTo>
                  <a:pt x="3719616" y="572622"/>
                  <a:pt x="3725140" y="564048"/>
                  <a:pt x="3727236" y="556047"/>
                </a:cubicBezTo>
                <a:close/>
                <a:moveTo>
                  <a:pt x="3749448" y="298169"/>
                </a:moveTo>
                <a:lnTo>
                  <a:pt x="3734666" y="313533"/>
                </a:lnTo>
                <a:lnTo>
                  <a:pt x="3734666" y="313533"/>
                </a:lnTo>
                <a:lnTo>
                  <a:pt x="3734665" y="313534"/>
                </a:lnTo>
                <a:cubicBezTo>
                  <a:pt x="3730473" y="316390"/>
                  <a:pt x="3732759" y="330299"/>
                  <a:pt x="3734093" y="338871"/>
                </a:cubicBezTo>
                <a:lnTo>
                  <a:pt x="3734100" y="338903"/>
                </a:lnTo>
                <a:lnTo>
                  <a:pt x="3744000" y="395640"/>
                </a:lnTo>
                <a:lnTo>
                  <a:pt x="3740190" y="367328"/>
                </a:lnTo>
                <a:lnTo>
                  <a:pt x="3734100" y="338903"/>
                </a:lnTo>
                <a:lnTo>
                  <a:pt x="3734094" y="338870"/>
                </a:lnTo>
                <a:cubicBezTo>
                  <a:pt x="3733427" y="334584"/>
                  <a:pt x="3732522" y="328964"/>
                  <a:pt x="3732308" y="324058"/>
                </a:cubicBezTo>
                <a:lnTo>
                  <a:pt x="3734666" y="313533"/>
                </a:lnTo>
                <a:close/>
                <a:moveTo>
                  <a:pt x="3756993" y="281568"/>
                </a:moveTo>
                <a:lnTo>
                  <a:pt x="3752098" y="295415"/>
                </a:lnTo>
                <a:lnTo>
                  <a:pt x="3752099" y="295415"/>
                </a:lnTo>
                <a:close/>
                <a:moveTo>
                  <a:pt x="3743673" y="24486"/>
                </a:moveTo>
                <a:lnTo>
                  <a:pt x="3741410" y="74129"/>
                </a:lnTo>
                <a:cubicBezTo>
                  <a:pt x="3742333" y="91492"/>
                  <a:pt x="3744643" y="108703"/>
                  <a:pt x="3747334" y="125861"/>
                </a:cubicBezTo>
                <a:lnTo>
                  <a:pt x="3751729" y="153388"/>
                </a:lnTo>
                <a:lnTo>
                  <a:pt x="3760002" y="228944"/>
                </a:lnTo>
                <a:lnTo>
                  <a:pt x="3755543" y="177271"/>
                </a:lnTo>
                <a:lnTo>
                  <a:pt x="3751729" y="153388"/>
                </a:lnTo>
                <a:lnTo>
                  <a:pt x="3751530" y="151569"/>
                </a:lnTo>
                <a:cubicBezTo>
                  <a:pt x="3747300" y="125876"/>
                  <a:pt x="3742795" y="100174"/>
                  <a:pt x="3741411" y="74129"/>
                </a:cubicBezTo>
                <a:close/>
                <a:moveTo>
                  <a:pt x="3741092" y="0"/>
                </a:moveTo>
                <a:lnTo>
                  <a:pt x="4205201" y="0"/>
                </a:lnTo>
                <a:lnTo>
                  <a:pt x="4204073" y="2817"/>
                </a:lnTo>
                <a:cubicBezTo>
                  <a:pt x="4195691" y="21486"/>
                  <a:pt x="4193023" y="43012"/>
                  <a:pt x="4189974" y="63587"/>
                </a:cubicBezTo>
                <a:cubicBezTo>
                  <a:pt x="4184450" y="101308"/>
                  <a:pt x="4181020" y="139219"/>
                  <a:pt x="4176068" y="176939"/>
                </a:cubicBezTo>
                <a:cubicBezTo>
                  <a:pt x="4174924" y="184941"/>
                  <a:pt x="4172830" y="194085"/>
                  <a:pt x="4168066" y="200182"/>
                </a:cubicBezTo>
                <a:cubicBezTo>
                  <a:pt x="4136061" y="241901"/>
                  <a:pt x="4127108" y="292579"/>
                  <a:pt x="4130154" y="340774"/>
                </a:cubicBezTo>
                <a:cubicBezTo>
                  <a:pt x="4132443" y="378686"/>
                  <a:pt x="4134157" y="415835"/>
                  <a:pt x="4130919" y="453364"/>
                </a:cubicBezTo>
                <a:cubicBezTo>
                  <a:pt x="4130727" y="456222"/>
                  <a:pt x="4131109" y="460032"/>
                  <a:pt x="4132633" y="462126"/>
                </a:cubicBezTo>
                <a:cubicBezTo>
                  <a:pt x="4142729" y="475081"/>
                  <a:pt x="4143491" y="488607"/>
                  <a:pt x="4145205" y="505182"/>
                </a:cubicBezTo>
                <a:cubicBezTo>
                  <a:pt x="4147683" y="528615"/>
                  <a:pt x="4145967" y="550141"/>
                  <a:pt x="4141777" y="571860"/>
                </a:cubicBezTo>
                <a:cubicBezTo>
                  <a:pt x="4138729" y="587672"/>
                  <a:pt x="4132443" y="603673"/>
                  <a:pt x="4124440" y="617772"/>
                </a:cubicBezTo>
                <a:cubicBezTo>
                  <a:pt x="4113200" y="637392"/>
                  <a:pt x="4108820" y="656255"/>
                  <a:pt x="4123678" y="674923"/>
                </a:cubicBezTo>
                <a:cubicBezTo>
                  <a:pt x="4139491" y="695116"/>
                  <a:pt x="4133967" y="717977"/>
                  <a:pt x="4134537" y="740268"/>
                </a:cubicBezTo>
                <a:cubicBezTo>
                  <a:pt x="4134729" y="749982"/>
                  <a:pt x="4134347" y="760270"/>
                  <a:pt x="4136823" y="769605"/>
                </a:cubicBezTo>
                <a:cubicBezTo>
                  <a:pt x="4143873" y="796655"/>
                  <a:pt x="4154541" y="822756"/>
                  <a:pt x="4159303" y="850189"/>
                </a:cubicBezTo>
                <a:cubicBezTo>
                  <a:pt x="4161970" y="865430"/>
                  <a:pt x="4157207" y="882384"/>
                  <a:pt x="4153779" y="898198"/>
                </a:cubicBezTo>
                <a:cubicBezTo>
                  <a:pt x="4150159" y="914200"/>
                  <a:pt x="4144635" y="930011"/>
                  <a:pt x="4138919" y="945444"/>
                </a:cubicBezTo>
                <a:cubicBezTo>
                  <a:pt x="4135109" y="955920"/>
                  <a:pt x="4131489" y="967350"/>
                  <a:pt x="4124630" y="975733"/>
                </a:cubicBezTo>
                <a:cubicBezTo>
                  <a:pt x="4109010" y="994785"/>
                  <a:pt x="4106342" y="1014406"/>
                  <a:pt x="4114534" y="1036887"/>
                </a:cubicBezTo>
                <a:cubicBezTo>
                  <a:pt x="4115868" y="1040315"/>
                  <a:pt x="4115868" y="1044315"/>
                  <a:pt x="4116058" y="1048125"/>
                </a:cubicBezTo>
                <a:cubicBezTo>
                  <a:pt x="4120058" y="1109091"/>
                  <a:pt x="4122536" y="1170051"/>
                  <a:pt x="4128632" y="1230633"/>
                </a:cubicBezTo>
                <a:cubicBezTo>
                  <a:pt x="4131109" y="1255206"/>
                  <a:pt x="4141967" y="1278829"/>
                  <a:pt x="4148825" y="1303024"/>
                </a:cubicBezTo>
                <a:cubicBezTo>
                  <a:pt x="4150159" y="1307978"/>
                  <a:pt x="4152255" y="1313504"/>
                  <a:pt x="4151301" y="1318456"/>
                </a:cubicBezTo>
                <a:cubicBezTo>
                  <a:pt x="4141777" y="1372368"/>
                  <a:pt x="4155683" y="1422854"/>
                  <a:pt x="4173972" y="1472575"/>
                </a:cubicBezTo>
                <a:cubicBezTo>
                  <a:pt x="4175878" y="1477717"/>
                  <a:pt x="4175306" y="1484004"/>
                  <a:pt x="4174924" y="1489720"/>
                </a:cubicBezTo>
                <a:cubicBezTo>
                  <a:pt x="4173592" y="1505724"/>
                  <a:pt x="4166924" y="1523059"/>
                  <a:pt x="4170924" y="1537537"/>
                </a:cubicBezTo>
                <a:cubicBezTo>
                  <a:pt x="4181974" y="1576019"/>
                  <a:pt x="4195309" y="1614120"/>
                  <a:pt x="4212073" y="1650317"/>
                </a:cubicBezTo>
                <a:cubicBezTo>
                  <a:pt x="4229028" y="1687086"/>
                  <a:pt x="4243316" y="1721185"/>
                  <a:pt x="4226173" y="1763287"/>
                </a:cubicBezTo>
                <a:cubicBezTo>
                  <a:pt x="4218932" y="1781194"/>
                  <a:pt x="4224076" y="1804816"/>
                  <a:pt x="4225981" y="1825393"/>
                </a:cubicBezTo>
                <a:cubicBezTo>
                  <a:pt x="4227504" y="1840441"/>
                  <a:pt x="4236078" y="1854920"/>
                  <a:pt x="4236078" y="1869780"/>
                </a:cubicBezTo>
                <a:cubicBezTo>
                  <a:pt x="4236078" y="1909408"/>
                  <a:pt x="4246174" y="1944649"/>
                  <a:pt x="4266749" y="1978940"/>
                </a:cubicBezTo>
                <a:cubicBezTo>
                  <a:pt x="4274749" y="1992279"/>
                  <a:pt x="4269416" y="2013043"/>
                  <a:pt x="4271512" y="2030378"/>
                </a:cubicBezTo>
                <a:cubicBezTo>
                  <a:pt x="4273987" y="2048668"/>
                  <a:pt x="4276274" y="2067525"/>
                  <a:pt x="4281800" y="2085054"/>
                </a:cubicBezTo>
                <a:cubicBezTo>
                  <a:pt x="4296278" y="2130393"/>
                  <a:pt x="4312661" y="2175163"/>
                  <a:pt x="4327901" y="2220312"/>
                </a:cubicBezTo>
                <a:cubicBezTo>
                  <a:pt x="4340476" y="2257459"/>
                  <a:pt x="4330569" y="2294039"/>
                  <a:pt x="4325236" y="2330806"/>
                </a:cubicBezTo>
                <a:cubicBezTo>
                  <a:pt x="4321805" y="2353859"/>
                  <a:pt x="4313613" y="2375383"/>
                  <a:pt x="4325807" y="2401292"/>
                </a:cubicBezTo>
                <a:cubicBezTo>
                  <a:pt x="4337427" y="2426059"/>
                  <a:pt x="4334759" y="2457492"/>
                  <a:pt x="4341047" y="2485307"/>
                </a:cubicBezTo>
                <a:cubicBezTo>
                  <a:pt x="4346380" y="2508742"/>
                  <a:pt x="4354954" y="2531409"/>
                  <a:pt x="4363336" y="2554079"/>
                </a:cubicBezTo>
                <a:cubicBezTo>
                  <a:pt x="4374768" y="2584942"/>
                  <a:pt x="4386767" y="2615421"/>
                  <a:pt x="4381054" y="2649143"/>
                </a:cubicBezTo>
                <a:cubicBezTo>
                  <a:pt x="4374575" y="2687436"/>
                  <a:pt x="4398960" y="2713723"/>
                  <a:pt x="4415154" y="2743826"/>
                </a:cubicBezTo>
                <a:cubicBezTo>
                  <a:pt x="4426202" y="2764590"/>
                  <a:pt x="4434395" y="2787259"/>
                  <a:pt x="4441254" y="2809930"/>
                </a:cubicBezTo>
                <a:cubicBezTo>
                  <a:pt x="4450207" y="2840219"/>
                  <a:pt x="4455542" y="2871462"/>
                  <a:pt x="4464304" y="2901943"/>
                </a:cubicBezTo>
                <a:cubicBezTo>
                  <a:pt x="4477448" y="2948047"/>
                  <a:pt x="4487736" y="2994722"/>
                  <a:pt x="4480497" y="3042728"/>
                </a:cubicBezTo>
                <a:cubicBezTo>
                  <a:pt x="4477259" y="3064827"/>
                  <a:pt x="4477448" y="3085403"/>
                  <a:pt x="4482212" y="3107500"/>
                </a:cubicBezTo>
                <a:cubicBezTo>
                  <a:pt x="4490023" y="3143695"/>
                  <a:pt x="4490976" y="3180844"/>
                  <a:pt x="4520122" y="3209993"/>
                </a:cubicBezTo>
                <a:cubicBezTo>
                  <a:pt x="4530410" y="3220280"/>
                  <a:pt x="4533076" y="3238758"/>
                  <a:pt x="4538410" y="3253809"/>
                </a:cubicBezTo>
                <a:cubicBezTo>
                  <a:pt x="4544699" y="3271145"/>
                  <a:pt x="4541459" y="3283908"/>
                  <a:pt x="4523170" y="3293244"/>
                </a:cubicBezTo>
                <a:cubicBezTo>
                  <a:pt x="4514979" y="3297434"/>
                  <a:pt x="4506978" y="3309437"/>
                  <a:pt x="4505643" y="3318771"/>
                </a:cubicBezTo>
                <a:cubicBezTo>
                  <a:pt x="4501643" y="3346776"/>
                  <a:pt x="4507549" y="3372495"/>
                  <a:pt x="4520504" y="3399546"/>
                </a:cubicBezTo>
                <a:cubicBezTo>
                  <a:pt x="4532697" y="3424883"/>
                  <a:pt x="4531362" y="3456508"/>
                  <a:pt x="4536124" y="3485275"/>
                </a:cubicBezTo>
                <a:cubicBezTo>
                  <a:pt x="4539554" y="3505657"/>
                  <a:pt x="4546602" y="3526042"/>
                  <a:pt x="4546602" y="3546617"/>
                </a:cubicBezTo>
                <a:cubicBezTo>
                  <a:pt x="4546602" y="3572146"/>
                  <a:pt x="4540506" y="3597482"/>
                  <a:pt x="4538221" y="3623201"/>
                </a:cubicBezTo>
                <a:cubicBezTo>
                  <a:pt x="4536316" y="3643204"/>
                  <a:pt x="4537079" y="3663589"/>
                  <a:pt x="4534792" y="3683591"/>
                </a:cubicBezTo>
                <a:cubicBezTo>
                  <a:pt x="4533076" y="3699976"/>
                  <a:pt x="4528696" y="3716168"/>
                  <a:pt x="4525077" y="3732361"/>
                </a:cubicBezTo>
                <a:cubicBezTo>
                  <a:pt x="4523742" y="3738267"/>
                  <a:pt x="4518597" y="3744173"/>
                  <a:pt x="4519359" y="3749506"/>
                </a:cubicBezTo>
                <a:cubicBezTo>
                  <a:pt x="4527552" y="3802467"/>
                  <a:pt x="4490976" y="3840569"/>
                  <a:pt x="4474782" y="3885338"/>
                </a:cubicBezTo>
                <a:cubicBezTo>
                  <a:pt x="4457636" y="3932394"/>
                  <a:pt x="4431347" y="3977925"/>
                  <a:pt x="4439157" y="4030503"/>
                </a:cubicBezTo>
                <a:cubicBezTo>
                  <a:pt x="4443919" y="4062318"/>
                  <a:pt x="4454971" y="4092989"/>
                  <a:pt x="4461639" y="4124614"/>
                </a:cubicBezTo>
                <a:cubicBezTo>
                  <a:pt x="4463924" y="4135854"/>
                  <a:pt x="4463542" y="4148427"/>
                  <a:pt x="4461256" y="4159667"/>
                </a:cubicBezTo>
                <a:cubicBezTo>
                  <a:pt x="4450777" y="4213961"/>
                  <a:pt x="4449253" y="4267493"/>
                  <a:pt x="4466400" y="4320837"/>
                </a:cubicBezTo>
                <a:cubicBezTo>
                  <a:pt x="4469259" y="4329979"/>
                  <a:pt x="4471924" y="4339695"/>
                  <a:pt x="4471924" y="4349222"/>
                </a:cubicBezTo>
                <a:cubicBezTo>
                  <a:pt x="4471924" y="4401419"/>
                  <a:pt x="4467924" y="4452665"/>
                  <a:pt x="4449253" y="4502579"/>
                </a:cubicBezTo>
                <a:cubicBezTo>
                  <a:pt x="4442967" y="4519343"/>
                  <a:pt x="4446967" y="4539728"/>
                  <a:pt x="4445443" y="4558207"/>
                </a:cubicBezTo>
                <a:cubicBezTo>
                  <a:pt x="4444111" y="4575351"/>
                  <a:pt x="4443539" y="4592878"/>
                  <a:pt x="4439157" y="4609452"/>
                </a:cubicBezTo>
                <a:cubicBezTo>
                  <a:pt x="4432681" y="4633647"/>
                  <a:pt x="4431919" y="4656126"/>
                  <a:pt x="4437633" y="4681083"/>
                </a:cubicBezTo>
                <a:cubicBezTo>
                  <a:pt x="4442967" y="4704895"/>
                  <a:pt x="4440301" y="4730614"/>
                  <a:pt x="4440491" y="4755381"/>
                </a:cubicBezTo>
                <a:cubicBezTo>
                  <a:pt x="4440681" y="4783004"/>
                  <a:pt x="4440871" y="4810627"/>
                  <a:pt x="4439919" y="4838250"/>
                </a:cubicBezTo>
                <a:cubicBezTo>
                  <a:pt x="4439539" y="4849300"/>
                  <a:pt x="4431919" y="4861873"/>
                  <a:pt x="4434967" y="4871019"/>
                </a:cubicBezTo>
                <a:cubicBezTo>
                  <a:pt x="4445254" y="4900546"/>
                  <a:pt x="4432872" y="4930075"/>
                  <a:pt x="4438395" y="4959602"/>
                </a:cubicBezTo>
                <a:cubicBezTo>
                  <a:pt x="4441254" y="4974082"/>
                  <a:pt x="4433444" y="4990465"/>
                  <a:pt x="4432681" y="5006086"/>
                </a:cubicBezTo>
                <a:cubicBezTo>
                  <a:pt x="4431347" y="5031614"/>
                  <a:pt x="4431919" y="5057141"/>
                  <a:pt x="4431537" y="5082670"/>
                </a:cubicBezTo>
                <a:cubicBezTo>
                  <a:pt x="4431347" y="5091052"/>
                  <a:pt x="4430585" y="5099245"/>
                  <a:pt x="4430202" y="5107627"/>
                </a:cubicBezTo>
                <a:cubicBezTo>
                  <a:pt x="4429823" y="5115057"/>
                  <a:pt x="4428108" y="5122867"/>
                  <a:pt x="4429440" y="5129916"/>
                </a:cubicBezTo>
                <a:cubicBezTo>
                  <a:pt x="4434205" y="5155445"/>
                  <a:pt x="4442016" y="5180591"/>
                  <a:pt x="4445063" y="5206308"/>
                </a:cubicBezTo>
                <a:cubicBezTo>
                  <a:pt x="4447729" y="5228597"/>
                  <a:pt x="4444111" y="5251650"/>
                  <a:pt x="4446015" y="5274129"/>
                </a:cubicBezTo>
                <a:cubicBezTo>
                  <a:pt x="4449253" y="5313754"/>
                  <a:pt x="4454971" y="5353379"/>
                  <a:pt x="4458589" y="5393005"/>
                </a:cubicBezTo>
                <a:cubicBezTo>
                  <a:pt x="4459351" y="5401579"/>
                  <a:pt x="4454587" y="5410531"/>
                  <a:pt x="4454207" y="5419295"/>
                </a:cubicBezTo>
                <a:cubicBezTo>
                  <a:pt x="4453255" y="5446728"/>
                  <a:pt x="4453063" y="5474161"/>
                  <a:pt x="4452493" y="5501594"/>
                </a:cubicBezTo>
                <a:cubicBezTo>
                  <a:pt x="4452301" y="5517215"/>
                  <a:pt x="4452873" y="5533027"/>
                  <a:pt x="4451160" y="5548460"/>
                </a:cubicBezTo>
                <a:cubicBezTo>
                  <a:pt x="4448873" y="5568842"/>
                  <a:pt x="4445443" y="5587321"/>
                  <a:pt x="4460304" y="5606372"/>
                </a:cubicBezTo>
                <a:cubicBezTo>
                  <a:pt x="4483354" y="5635711"/>
                  <a:pt x="4474400" y="5673050"/>
                  <a:pt x="4479734" y="5706959"/>
                </a:cubicBezTo>
                <a:cubicBezTo>
                  <a:pt x="4481069" y="5715723"/>
                  <a:pt x="4481259" y="5724678"/>
                  <a:pt x="4482782" y="5733440"/>
                </a:cubicBezTo>
                <a:cubicBezTo>
                  <a:pt x="4485641" y="5749634"/>
                  <a:pt x="4488879" y="5765635"/>
                  <a:pt x="4492119" y="5781830"/>
                </a:cubicBezTo>
                <a:cubicBezTo>
                  <a:pt x="4492690" y="5784686"/>
                  <a:pt x="4492881" y="5787924"/>
                  <a:pt x="4493834" y="5790592"/>
                </a:cubicBezTo>
                <a:cubicBezTo>
                  <a:pt x="4501833" y="5815169"/>
                  <a:pt x="4510977" y="5839361"/>
                  <a:pt x="4517455" y="5864318"/>
                </a:cubicBezTo>
                <a:cubicBezTo>
                  <a:pt x="4520695" y="5876511"/>
                  <a:pt x="4521076" y="5890037"/>
                  <a:pt x="4519359" y="5902610"/>
                </a:cubicBezTo>
                <a:cubicBezTo>
                  <a:pt x="4514407" y="5939377"/>
                  <a:pt x="4512311" y="5975764"/>
                  <a:pt x="4519551" y="6012723"/>
                </a:cubicBezTo>
                <a:cubicBezTo>
                  <a:pt x="4522408" y="6027392"/>
                  <a:pt x="4517645" y="6043776"/>
                  <a:pt x="4515931" y="6059397"/>
                </a:cubicBezTo>
                <a:cubicBezTo>
                  <a:pt x="4511360" y="6096736"/>
                  <a:pt x="4506405" y="6134075"/>
                  <a:pt x="4502025" y="6171605"/>
                </a:cubicBezTo>
                <a:cubicBezTo>
                  <a:pt x="4499358" y="6195037"/>
                  <a:pt x="4497833" y="6218660"/>
                  <a:pt x="4495167" y="6242093"/>
                </a:cubicBezTo>
                <a:cubicBezTo>
                  <a:pt x="4491927" y="6269144"/>
                  <a:pt x="4486975" y="6296005"/>
                  <a:pt x="4484306" y="6323058"/>
                </a:cubicBezTo>
                <a:cubicBezTo>
                  <a:pt x="4481259" y="6353919"/>
                  <a:pt x="4480688" y="6384972"/>
                  <a:pt x="4477448" y="6415833"/>
                </a:cubicBezTo>
                <a:cubicBezTo>
                  <a:pt x="4471162" y="6472225"/>
                  <a:pt x="4463733" y="6528424"/>
                  <a:pt x="4456683" y="6584812"/>
                </a:cubicBezTo>
                <a:cubicBezTo>
                  <a:pt x="4449825" y="6639488"/>
                  <a:pt x="4443729" y="6694164"/>
                  <a:pt x="4435157" y="6748458"/>
                </a:cubicBezTo>
                <a:cubicBezTo>
                  <a:pt x="4431537" y="6771319"/>
                  <a:pt x="4421630" y="6793035"/>
                  <a:pt x="4416106" y="6815516"/>
                </a:cubicBezTo>
                <a:lnTo>
                  <a:pt x="4406407" y="6858000"/>
                </a:lnTo>
                <a:lnTo>
                  <a:pt x="4234154" y="6858000"/>
                </a:lnTo>
                <a:lnTo>
                  <a:pt x="0" y="6858000"/>
                </a:lnTo>
                <a:lnTo>
                  <a:pt x="0" y="2"/>
                </a:lnTo>
                <a:lnTo>
                  <a:pt x="3741092" y="1"/>
                </a:lnTo>
                <a:lnTo>
                  <a:pt x="3743810" y="21486"/>
                </a:lnTo>
                <a:close/>
              </a:path>
            </a:pathLst>
          </a:custGeom>
          <a:effectLst/>
        </p:spPr>
      </p:pic>
      <p:grpSp>
        <p:nvGrpSpPr>
          <p:cNvPr id="21" name="Group 20">
            <a:extLst>
              <a:ext uri="{FF2B5EF4-FFF2-40B4-BE49-F238E27FC236}">
                <a16:creationId xmlns:a16="http://schemas.microsoft.com/office/drawing/2014/main" id="{54A1C8FD-E5B7-4BEC-A74A-A55FB8EA7C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effectLst>
            <a:outerShdw blurRad="381000" dist="152400" algn="l" rotWithShape="0">
              <a:prstClr val="black">
                <a:alpha val="10000"/>
              </a:prstClr>
            </a:outerShdw>
          </a:effectLst>
        </p:grpSpPr>
        <p:sp>
          <p:nvSpPr>
            <p:cNvPr id="22" name="Freeform: Shape 21">
              <a:extLst>
                <a:ext uri="{FF2B5EF4-FFF2-40B4-BE49-F238E27FC236}">
                  <a16:creationId xmlns:a16="http://schemas.microsoft.com/office/drawing/2014/main" id="{B20D202D-5E48-4B15-9AF5-71BED4FCFF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id="{68D6A069-9380-4E59-A0DA-07053EE8E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6" name="Content Placeholder 15">
            <a:extLst>
              <a:ext uri="{FF2B5EF4-FFF2-40B4-BE49-F238E27FC236}">
                <a16:creationId xmlns:a16="http://schemas.microsoft.com/office/drawing/2014/main" id="{6311EB54-91F8-43CD-BE6C-E285F00C18C6}"/>
              </a:ext>
            </a:extLst>
          </p:cNvPr>
          <p:cNvSpPr>
            <a:spLocks noGrp="1"/>
          </p:cNvSpPr>
          <p:nvPr>
            <p:ph idx="1"/>
          </p:nvPr>
        </p:nvSpPr>
        <p:spPr>
          <a:xfrm>
            <a:off x="5173640" y="746998"/>
            <a:ext cx="6376210" cy="5609413"/>
          </a:xfrm>
        </p:spPr>
        <p:txBody>
          <a:bodyPr>
            <a:noAutofit/>
          </a:bodyPr>
          <a:lstStyle/>
          <a:p>
            <a:r>
              <a:rPr lang="en-US" sz="3200" dirty="0">
                <a:solidFill>
                  <a:schemeClr val="bg1">
                    <a:alpha val="80000"/>
                  </a:schemeClr>
                </a:solidFill>
              </a:rPr>
              <a:t>“Treat people like cattle and you’ll get kicked”</a:t>
            </a:r>
          </a:p>
          <a:p>
            <a:r>
              <a:rPr lang="en-US" sz="3200" dirty="0">
                <a:solidFill>
                  <a:schemeClr val="bg1">
                    <a:alpha val="80000"/>
                  </a:schemeClr>
                </a:solidFill>
              </a:rPr>
              <a:t>Grew up in Barking and Dagenham </a:t>
            </a:r>
          </a:p>
          <a:p>
            <a:r>
              <a:rPr lang="en-US" sz="3200" dirty="0">
                <a:solidFill>
                  <a:schemeClr val="bg1">
                    <a:alpha val="80000"/>
                  </a:schemeClr>
                </a:solidFill>
              </a:rPr>
              <a:t>Huge transformative changes in a massive council estate in the last 20 years</a:t>
            </a:r>
          </a:p>
          <a:p>
            <a:r>
              <a:rPr lang="en-US" sz="3200" dirty="0">
                <a:solidFill>
                  <a:schemeClr val="bg1">
                    <a:alpha val="80000"/>
                  </a:schemeClr>
                </a:solidFill>
              </a:rPr>
              <a:t>Local perspectives ignored</a:t>
            </a:r>
          </a:p>
          <a:p>
            <a:r>
              <a:rPr lang="en-US" sz="3200" dirty="0" err="1">
                <a:solidFill>
                  <a:schemeClr val="bg1">
                    <a:alpha val="80000"/>
                  </a:schemeClr>
                </a:solidFill>
              </a:rPr>
              <a:t>Labour</a:t>
            </a:r>
            <a:r>
              <a:rPr lang="en-US" sz="3200" dirty="0">
                <a:solidFill>
                  <a:schemeClr val="bg1">
                    <a:alpha val="80000"/>
                  </a:schemeClr>
                </a:solidFill>
              </a:rPr>
              <a:t> Party woes up the December 2019 General Election have been a long time coming</a:t>
            </a:r>
          </a:p>
        </p:txBody>
      </p:sp>
      <p:sp>
        <p:nvSpPr>
          <p:cNvPr id="2" name="Slide Number Placeholder 1">
            <a:extLst>
              <a:ext uri="{FF2B5EF4-FFF2-40B4-BE49-F238E27FC236}">
                <a16:creationId xmlns:a16="http://schemas.microsoft.com/office/drawing/2014/main" id="{33B42402-4488-A354-7C76-B8A4A9379742}"/>
              </a:ext>
            </a:extLst>
          </p:cNvPr>
          <p:cNvSpPr>
            <a:spLocks noGrp="1"/>
          </p:cNvSpPr>
          <p:nvPr>
            <p:ph type="sldNum" sz="quarter" idx="12"/>
          </p:nvPr>
        </p:nvSpPr>
        <p:spPr/>
        <p:txBody>
          <a:bodyPr/>
          <a:lstStyle/>
          <a:p>
            <a:fld id="{ECEF3AEB-938C-47C6-B146-9A4D32834ACE}" type="slidenum">
              <a:rPr lang="en-GB" smtClean="0"/>
              <a:t>42</a:t>
            </a:fld>
            <a:endParaRPr lang="en-GB"/>
          </a:p>
        </p:txBody>
      </p:sp>
    </p:spTree>
    <p:extLst>
      <p:ext uri="{BB962C8B-B14F-4D97-AF65-F5344CB8AC3E}">
        <p14:creationId xmlns:p14="http://schemas.microsoft.com/office/powerpoint/2010/main" val="268531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xEl>
                                              <p:pRg st="4" end="4"/>
                                            </p:txEl>
                                          </p:spTgt>
                                        </p:tgtEl>
                                        <p:attrNameLst>
                                          <p:attrName>style.visibility</p:attrName>
                                        </p:attrNameLst>
                                      </p:cBhvr>
                                      <p:to>
                                        <p:strVal val="visible"/>
                                      </p:to>
                                    </p:set>
                                    <p:anim calcmode="lin" valueType="num">
                                      <p:cBhvr additive="base">
                                        <p:cTn id="31"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396781C-32A1-4FDA-A83B-A7FF8C1B1E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AEBDFF08-E2C7-4610-876F-12930BF07E51}"/>
              </a:ext>
            </a:extLst>
          </p:cNvPr>
          <p:cNvPicPr>
            <a:picLocks noChangeAspect="1"/>
          </p:cNvPicPr>
          <p:nvPr/>
        </p:nvPicPr>
        <p:blipFill rotWithShape="1">
          <a:blip r:embed="rId2"/>
          <a:srcRect b="4012"/>
          <a:stretch/>
        </p:blipFill>
        <p:spPr>
          <a:xfrm>
            <a:off x="20" y="10"/>
            <a:ext cx="4546582" cy="6857990"/>
          </a:xfrm>
          <a:custGeom>
            <a:avLst/>
            <a:gdLst/>
            <a:ahLst/>
            <a:cxnLst/>
            <a:rect l="l" t="t" r="r" b="b"/>
            <a:pathLst>
              <a:path w="4546602" h="6858000">
                <a:moveTo>
                  <a:pt x="4221600" y="6662544"/>
                </a:moveTo>
                <a:lnTo>
                  <a:pt x="4210150" y="6683027"/>
                </a:lnTo>
                <a:lnTo>
                  <a:pt x="4207002" y="6702976"/>
                </a:lnTo>
                <a:lnTo>
                  <a:pt x="4207002" y="6702977"/>
                </a:lnTo>
                <a:cubicBezTo>
                  <a:pt x="4207407" y="6716169"/>
                  <a:pt x="4212552" y="6729219"/>
                  <a:pt x="4220838" y="6742553"/>
                </a:cubicBezTo>
                <a:lnTo>
                  <a:pt x="4220839" y="6742555"/>
                </a:lnTo>
                <a:lnTo>
                  <a:pt x="4240316" y="6812062"/>
                </a:lnTo>
                <a:lnTo>
                  <a:pt x="4235543" y="6776800"/>
                </a:lnTo>
                <a:lnTo>
                  <a:pt x="4220839" y="6742555"/>
                </a:lnTo>
                <a:lnTo>
                  <a:pt x="4220838" y="6742552"/>
                </a:lnTo>
                <a:lnTo>
                  <a:pt x="4207002" y="6702976"/>
                </a:lnTo>
                <a:close/>
                <a:moveTo>
                  <a:pt x="4189594" y="6564620"/>
                </a:moveTo>
                <a:lnTo>
                  <a:pt x="4189594" y="6564621"/>
                </a:lnTo>
                <a:cubicBezTo>
                  <a:pt x="4199883" y="6575479"/>
                  <a:pt x="4205977" y="6582147"/>
                  <a:pt x="4212073" y="6588626"/>
                </a:cubicBezTo>
                <a:lnTo>
                  <a:pt x="4228695" y="6625225"/>
                </a:lnTo>
                <a:lnTo>
                  <a:pt x="4221601" y="6662541"/>
                </a:lnTo>
                <a:lnTo>
                  <a:pt x="4221600" y="6662541"/>
                </a:lnTo>
                <a:lnTo>
                  <a:pt x="4221600" y="6662542"/>
                </a:lnTo>
                <a:lnTo>
                  <a:pt x="4221601" y="6662541"/>
                </a:lnTo>
                <a:lnTo>
                  <a:pt x="4228684" y="6645552"/>
                </a:lnTo>
                <a:lnTo>
                  <a:pt x="4228695" y="6625225"/>
                </a:lnTo>
                <a:lnTo>
                  <a:pt x="4228695" y="6625224"/>
                </a:lnTo>
                <a:cubicBezTo>
                  <a:pt x="4226599" y="6611342"/>
                  <a:pt x="4220551" y="6597578"/>
                  <a:pt x="4212073" y="6588625"/>
                </a:cubicBezTo>
                <a:close/>
                <a:moveTo>
                  <a:pt x="4269915" y="6438981"/>
                </a:moveTo>
                <a:lnTo>
                  <a:pt x="4249984" y="6463840"/>
                </a:lnTo>
                <a:lnTo>
                  <a:pt x="4249982" y="6463849"/>
                </a:lnTo>
                <a:lnTo>
                  <a:pt x="4236188" y="6513012"/>
                </a:lnTo>
                <a:lnTo>
                  <a:pt x="4217381" y="6546194"/>
                </a:lnTo>
                <a:lnTo>
                  <a:pt x="4217381" y="6546195"/>
                </a:lnTo>
                <a:lnTo>
                  <a:pt x="4233719" y="6521804"/>
                </a:lnTo>
                <a:lnTo>
                  <a:pt x="4236188" y="6513012"/>
                </a:lnTo>
                <a:lnTo>
                  <a:pt x="4238998" y="6508052"/>
                </a:lnTo>
                <a:lnTo>
                  <a:pt x="4249982" y="6463849"/>
                </a:lnTo>
                <a:lnTo>
                  <a:pt x="4249984" y="6463841"/>
                </a:lnTo>
                <a:cubicBezTo>
                  <a:pt x="4252937" y="6451650"/>
                  <a:pt x="4260413" y="6444077"/>
                  <a:pt x="4269915" y="6438981"/>
                </a:cubicBezTo>
                <a:close/>
                <a:moveTo>
                  <a:pt x="4355914" y="6364769"/>
                </a:moveTo>
                <a:lnTo>
                  <a:pt x="4354607" y="6387910"/>
                </a:lnTo>
                <a:lnTo>
                  <a:pt x="4351952" y="6393385"/>
                </a:lnTo>
                <a:lnTo>
                  <a:pt x="4345189" y="6407332"/>
                </a:lnTo>
                <a:lnTo>
                  <a:pt x="4345189" y="6407333"/>
                </a:lnTo>
                <a:lnTo>
                  <a:pt x="4351952" y="6393385"/>
                </a:lnTo>
                <a:lnTo>
                  <a:pt x="4354608" y="6387910"/>
                </a:lnTo>
                <a:close/>
                <a:moveTo>
                  <a:pt x="4116820" y="4221391"/>
                </a:moveTo>
                <a:lnTo>
                  <a:pt x="4116820" y="4221392"/>
                </a:lnTo>
                <a:cubicBezTo>
                  <a:pt x="4117582" y="4232061"/>
                  <a:pt x="4117772" y="4243873"/>
                  <a:pt x="4122536" y="4253015"/>
                </a:cubicBezTo>
                <a:cubicBezTo>
                  <a:pt x="4134729" y="4277402"/>
                  <a:pt x="4150349" y="4300071"/>
                  <a:pt x="4162352" y="4324646"/>
                </a:cubicBezTo>
                <a:lnTo>
                  <a:pt x="4171306" y="4363891"/>
                </a:lnTo>
                <a:lnTo>
                  <a:pt x="4170544" y="4482004"/>
                </a:lnTo>
                <a:cubicBezTo>
                  <a:pt x="4167876" y="4546776"/>
                  <a:pt x="4167304" y="4612500"/>
                  <a:pt x="4110534" y="4659174"/>
                </a:cubicBezTo>
                <a:cubicBezTo>
                  <a:pt x="4105962" y="4662986"/>
                  <a:pt x="4103294" y="4671176"/>
                  <a:pt x="4102532" y="4677655"/>
                </a:cubicBezTo>
                <a:cubicBezTo>
                  <a:pt x="4098913" y="4707564"/>
                  <a:pt x="4098531" y="4738235"/>
                  <a:pt x="4092625" y="4767764"/>
                </a:cubicBezTo>
                <a:cubicBezTo>
                  <a:pt x="4090244" y="4779575"/>
                  <a:pt x="4089435" y="4790386"/>
                  <a:pt x="4091316" y="4800483"/>
                </a:cubicBezTo>
                <a:lnTo>
                  <a:pt x="4091316" y="4800484"/>
                </a:lnTo>
                <a:cubicBezTo>
                  <a:pt x="4093197" y="4810581"/>
                  <a:pt x="4097770" y="4819964"/>
                  <a:pt x="4106152" y="4828917"/>
                </a:cubicBezTo>
                <a:lnTo>
                  <a:pt x="4128333" y="4863343"/>
                </a:lnTo>
                <a:lnTo>
                  <a:pt x="4135862" y="4889275"/>
                </a:lnTo>
                <a:lnTo>
                  <a:pt x="4134157" y="4912168"/>
                </a:lnTo>
                <a:cubicBezTo>
                  <a:pt x="4132442" y="4919978"/>
                  <a:pt x="4132085" y="4927122"/>
                  <a:pt x="4132755" y="4933805"/>
                </a:cubicBezTo>
                <a:lnTo>
                  <a:pt x="4132755" y="4933806"/>
                </a:lnTo>
                <a:lnTo>
                  <a:pt x="4132757" y="4933810"/>
                </a:lnTo>
                <a:lnTo>
                  <a:pt x="4137514" y="4952673"/>
                </a:lnTo>
                <a:lnTo>
                  <a:pt x="4140307" y="4957453"/>
                </a:lnTo>
                <a:lnTo>
                  <a:pt x="4141585" y="4961456"/>
                </a:lnTo>
                <a:cubicBezTo>
                  <a:pt x="4146096" y="4970097"/>
                  <a:pt x="4151802" y="4978393"/>
                  <a:pt x="4157589" y="4987038"/>
                </a:cubicBezTo>
                <a:cubicBezTo>
                  <a:pt x="4168828" y="5003802"/>
                  <a:pt x="4182926" y="5022853"/>
                  <a:pt x="4184068" y="5041522"/>
                </a:cubicBezTo>
                <a:cubicBezTo>
                  <a:pt x="4184687" y="5052096"/>
                  <a:pt x="4187605" y="5062300"/>
                  <a:pt x="4191284" y="5072376"/>
                </a:cubicBezTo>
                <a:lnTo>
                  <a:pt x="4197188" y="5087444"/>
                </a:lnTo>
                <a:lnTo>
                  <a:pt x="4210215" y="5133220"/>
                </a:lnTo>
                <a:lnTo>
                  <a:pt x="4210217" y="5133225"/>
                </a:lnTo>
                <a:lnTo>
                  <a:pt x="4203501" y="5166113"/>
                </a:lnTo>
                <a:lnTo>
                  <a:pt x="4203501" y="5166114"/>
                </a:lnTo>
                <a:cubicBezTo>
                  <a:pt x="4202739" y="5167638"/>
                  <a:pt x="4203311" y="5169781"/>
                  <a:pt x="4204192" y="5172091"/>
                </a:cubicBezTo>
                <a:lnTo>
                  <a:pt x="4206739" y="5179068"/>
                </a:lnTo>
                <a:lnTo>
                  <a:pt x="4206573" y="5229433"/>
                </a:lnTo>
                <a:lnTo>
                  <a:pt x="4196024" y="5248936"/>
                </a:lnTo>
                <a:lnTo>
                  <a:pt x="4183116" y="5272796"/>
                </a:lnTo>
                <a:cubicBezTo>
                  <a:pt x="4171471" y="5285441"/>
                  <a:pt x="4163765" y="5298595"/>
                  <a:pt x="4159213" y="5312288"/>
                </a:cubicBezTo>
                <a:lnTo>
                  <a:pt x="4158157" y="5321350"/>
                </a:lnTo>
                <a:lnTo>
                  <a:pt x="4155683" y="5326163"/>
                </a:lnTo>
                <a:lnTo>
                  <a:pt x="4154237" y="5355014"/>
                </a:lnTo>
                <a:lnTo>
                  <a:pt x="4154237" y="5355015"/>
                </a:lnTo>
                <a:cubicBezTo>
                  <a:pt x="4154886" y="5364883"/>
                  <a:pt x="4156589" y="5375003"/>
                  <a:pt x="4159113" y="5385385"/>
                </a:cubicBezTo>
                <a:cubicBezTo>
                  <a:pt x="4162352" y="5398722"/>
                  <a:pt x="4164638" y="5412058"/>
                  <a:pt x="4167304" y="5425583"/>
                </a:cubicBezTo>
                <a:cubicBezTo>
                  <a:pt x="4171114" y="5443871"/>
                  <a:pt x="4175116" y="5462352"/>
                  <a:pt x="4178926" y="5480638"/>
                </a:cubicBezTo>
                <a:lnTo>
                  <a:pt x="4183450" y="5507668"/>
                </a:lnTo>
                <a:lnTo>
                  <a:pt x="4172831" y="5531692"/>
                </a:lnTo>
                <a:lnTo>
                  <a:pt x="4172830" y="5531693"/>
                </a:lnTo>
                <a:cubicBezTo>
                  <a:pt x="4165781" y="5537600"/>
                  <a:pt x="4162589" y="5542649"/>
                  <a:pt x="4162685" y="5547578"/>
                </a:cubicBezTo>
                <a:lnTo>
                  <a:pt x="4162685" y="5547579"/>
                </a:lnTo>
                <a:cubicBezTo>
                  <a:pt x="4162780" y="5552508"/>
                  <a:pt x="4166162" y="5557318"/>
                  <a:pt x="4172258" y="5562747"/>
                </a:cubicBezTo>
                <a:cubicBezTo>
                  <a:pt x="4214932" y="5600468"/>
                  <a:pt x="4241603" y="5646190"/>
                  <a:pt x="4243506" y="5704484"/>
                </a:cubicBezTo>
                <a:cubicBezTo>
                  <a:pt x="4243888" y="5716486"/>
                  <a:pt x="4246554" y="5728679"/>
                  <a:pt x="4249412" y="5740489"/>
                </a:cubicBezTo>
                <a:cubicBezTo>
                  <a:pt x="4251127" y="5747729"/>
                  <a:pt x="4253033" y="5756494"/>
                  <a:pt x="4258177" y="5760874"/>
                </a:cubicBezTo>
                <a:cubicBezTo>
                  <a:pt x="4297420" y="5794975"/>
                  <a:pt x="4324663" y="5837458"/>
                  <a:pt x="4346573" y="5883752"/>
                </a:cubicBezTo>
                <a:lnTo>
                  <a:pt x="4346575" y="5883756"/>
                </a:lnTo>
                <a:lnTo>
                  <a:pt x="4364477" y="5935946"/>
                </a:lnTo>
                <a:lnTo>
                  <a:pt x="4364478" y="5935950"/>
                </a:lnTo>
                <a:lnTo>
                  <a:pt x="4360859" y="5993290"/>
                </a:lnTo>
                <a:lnTo>
                  <a:pt x="4360858" y="5993291"/>
                </a:lnTo>
                <a:cubicBezTo>
                  <a:pt x="4359717" y="6004531"/>
                  <a:pt x="4359906" y="6017485"/>
                  <a:pt x="4354382" y="6026440"/>
                </a:cubicBezTo>
                <a:cubicBezTo>
                  <a:pt x="4337045" y="6054825"/>
                  <a:pt x="4318377" y="6082258"/>
                  <a:pt x="4298182" y="6108738"/>
                </a:cubicBezTo>
                <a:cubicBezTo>
                  <a:pt x="4289514" y="6120074"/>
                  <a:pt x="4284561" y="6126884"/>
                  <a:pt x="4284490" y="6133314"/>
                </a:cubicBezTo>
                <a:lnTo>
                  <a:pt x="4284490" y="6133315"/>
                </a:lnTo>
                <a:lnTo>
                  <a:pt x="4288190" y="6143190"/>
                </a:lnTo>
                <a:lnTo>
                  <a:pt x="4300086" y="6155600"/>
                </a:lnTo>
                <a:lnTo>
                  <a:pt x="4300088" y="6155603"/>
                </a:lnTo>
                <a:cubicBezTo>
                  <a:pt x="4322377" y="6175798"/>
                  <a:pt x="4333998" y="6200945"/>
                  <a:pt x="4338759" y="6228757"/>
                </a:cubicBezTo>
                <a:lnTo>
                  <a:pt x="4356096" y="6361540"/>
                </a:lnTo>
                <a:lnTo>
                  <a:pt x="4356096" y="6361539"/>
                </a:lnTo>
                <a:cubicBezTo>
                  <a:pt x="4352476" y="6317151"/>
                  <a:pt x="4346190" y="6272764"/>
                  <a:pt x="4338759" y="6228756"/>
                </a:cubicBezTo>
                <a:cubicBezTo>
                  <a:pt x="4333998" y="6200944"/>
                  <a:pt x="4322377" y="6175797"/>
                  <a:pt x="4300088" y="6155602"/>
                </a:cubicBezTo>
                <a:lnTo>
                  <a:pt x="4300086" y="6155600"/>
                </a:lnTo>
                <a:lnTo>
                  <a:pt x="4284490" y="6133315"/>
                </a:lnTo>
                <a:lnTo>
                  <a:pt x="4298182" y="6108739"/>
                </a:lnTo>
                <a:cubicBezTo>
                  <a:pt x="4318377" y="6082259"/>
                  <a:pt x="4337045" y="6054826"/>
                  <a:pt x="4354382" y="6026441"/>
                </a:cubicBezTo>
                <a:cubicBezTo>
                  <a:pt x="4359906" y="6017486"/>
                  <a:pt x="4359717" y="6004532"/>
                  <a:pt x="4360858" y="5993292"/>
                </a:cubicBezTo>
                <a:lnTo>
                  <a:pt x="4360859" y="5993290"/>
                </a:lnTo>
                <a:lnTo>
                  <a:pt x="4364311" y="5964477"/>
                </a:lnTo>
                <a:lnTo>
                  <a:pt x="4364478" y="5935950"/>
                </a:lnTo>
                <a:lnTo>
                  <a:pt x="4364478" y="5935949"/>
                </a:lnTo>
                <a:lnTo>
                  <a:pt x="4364477" y="5935946"/>
                </a:lnTo>
                <a:lnTo>
                  <a:pt x="4357598" y="5909351"/>
                </a:lnTo>
                <a:lnTo>
                  <a:pt x="4346575" y="5883756"/>
                </a:lnTo>
                <a:lnTo>
                  <a:pt x="4346573" y="5883751"/>
                </a:lnTo>
                <a:cubicBezTo>
                  <a:pt x="4324663" y="5837457"/>
                  <a:pt x="4297420" y="5794974"/>
                  <a:pt x="4258177" y="5760873"/>
                </a:cubicBezTo>
                <a:cubicBezTo>
                  <a:pt x="4253033" y="5756493"/>
                  <a:pt x="4251127" y="5747728"/>
                  <a:pt x="4249412" y="5740488"/>
                </a:cubicBezTo>
                <a:cubicBezTo>
                  <a:pt x="4246554" y="5728678"/>
                  <a:pt x="4243888" y="5716485"/>
                  <a:pt x="4243506" y="5704483"/>
                </a:cubicBezTo>
                <a:cubicBezTo>
                  <a:pt x="4241603" y="5646189"/>
                  <a:pt x="4214932" y="5600467"/>
                  <a:pt x="4172258" y="5562746"/>
                </a:cubicBezTo>
                <a:lnTo>
                  <a:pt x="4162685" y="5547578"/>
                </a:lnTo>
                <a:lnTo>
                  <a:pt x="4172830" y="5531694"/>
                </a:lnTo>
                <a:lnTo>
                  <a:pt x="4172831" y="5531692"/>
                </a:lnTo>
                <a:lnTo>
                  <a:pt x="4181230" y="5520422"/>
                </a:lnTo>
                <a:lnTo>
                  <a:pt x="4183450" y="5507668"/>
                </a:lnTo>
                <a:lnTo>
                  <a:pt x="4183450" y="5507667"/>
                </a:lnTo>
                <a:cubicBezTo>
                  <a:pt x="4183403" y="5498832"/>
                  <a:pt x="4180831" y="5489497"/>
                  <a:pt x="4178926" y="5480637"/>
                </a:cubicBezTo>
                <a:cubicBezTo>
                  <a:pt x="4175116" y="5462351"/>
                  <a:pt x="4171114" y="5443870"/>
                  <a:pt x="4167304" y="5425582"/>
                </a:cubicBezTo>
                <a:cubicBezTo>
                  <a:pt x="4164638" y="5412057"/>
                  <a:pt x="4162352" y="5398721"/>
                  <a:pt x="4159113" y="5385384"/>
                </a:cubicBezTo>
                <a:lnTo>
                  <a:pt x="4154237" y="5355014"/>
                </a:lnTo>
                <a:lnTo>
                  <a:pt x="4158157" y="5321350"/>
                </a:lnTo>
                <a:lnTo>
                  <a:pt x="4183116" y="5272797"/>
                </a:lnTo>
                <a:lnTo>
                  <a:pt x="4196024" y="5248936"/>
                </a:lnTo>
                <a:lnTo>
                  <a:pt x="4206573" y="5229434"/>
                </a:lnTo>
                <a:cubicBezTo>
                  <a:pt x="4210407" y="5213598"/>
                  <a:pt x="4210359" y="5196595"/>
                  <a:pt x="4206739" y="5179068"/>
                </a:cubicBezTo>
                <a:lnTo>
                  <a:pt x="4206739" y="5179067"/>
                </a:lnTo>
                <a:cubicBezTo>
                  <a:pt x="4206263" y="5176876"/>
                  <a:pt x="4205074" y="5174400"/>
                  <a:pt x="4204192" y="5172090"/>
                </a:cubicBezTo>
                <a:lnTo>
                  <a:pt x="4203501" y="5166114"/>
                </a:lnTo>
                <a:lnTo>
                  <a:pt x="4210217" y="5133225"/>
                </a:lnTo>
                <a:lnTo>
                  <a:pt x="4210217" y="5133224"/>
                </a:lnTo>
                <a:lnTo>
                  <a:pt x="4210215" y="5133220"/>
                </a:lnTo>
                <a:lnTo>
                  <a:pt x="4203072" y="5102461"/>
                </a:lnTo>
                <a:lnTo>
                  <a:pt x="4197188" y="5087444"/>
                </a:lnTo>
                <a:lnTo>
                  <a:pt x="4197182" y="5087423"/>
                </a:lnTo>
                <a:cubicBezTo>
                  <a:pt x="4191096" y="5072411"/>
                  <a:pt x="4184997" y="5057381"/>
                  <a:pt x="4184068" y="5041521"/>
                </a:cubicBezTo>
                <a:cubicBezTo>
                  <a:pt x="4182926" y="5022852"/>
                  <a:pt x="4168828" y="5003801"/>
                  <a:pt x="4157589" y="4987037"/>
                </a:cubicBezTo>
                <a:lnTo>
                  <a:pt x="4140307" y="4957453"/>
                </a:lnTo>
                <a:lnTo>
                  <a:pt x="4132757" y="4933810"/>
                </a:lnTo>
                <a:lnTo>
                  <a:pt x="4132755" y="4933805"/>
                </a:lnTo>
                <a:lnTo>
                  <a:pt x="4134157" y="4912169"/>
                </a:lnTo>
                <a:cubicBezTo>
                  <a:pt x="4135919" y="4904359"/>
                  <a:pt x="4136431" y="4896714"/>
                  <a:pt x="4135862" y="4889276"/>
                </a:cubicBezTo>
                <a:lnTo>
                  <a:pt x="4135862" y="4889275"/>
                </a:lnTo>
                <a:lnTo>
                  <a:pt x="4131084" y="4867614"/>
                </a:lnTo>
                <a:lnTo>
                  <a:pt x="4128333" y="4863343"/>
                </a:lnTo>
                <a:lnTo>
                  <a:pt x="4126583" y="4857317"/>
                </a:lnTo>
                <a:cubicBezTo>
                  <a:pt x="4121440" y="4847214"/>
                  <a:pt x="4114439" y="4837703"/>
                  <a:pt x="4106152" y="4828916"/>
                </a:cubicBezTo>
                <a:lnTo>
                  <a:pt x="4091316" y="4800483"/>
                </a:lnTo>
                <a:lnTo>
                  <a:pt x="4092625" y="4767765"/>
                </a:lnTo>
                <a:cubicBezTo>
                  <a:pt x="4098531" y="4738236"/>
                  <a:pt x="4098913" y="4707565"/>
                  <a:pt x="4102532" y="4677656"/>
                </a:cubicBezTo>
                <a:cubicBezTo>
                  <a:pt x="4103294" y="4671177"/>
                  <a:pt x="4105962" y="4662987"/>
                  <a:pt x="4110534" y="4659175"/>
                </a:cubicBezTo>
                <a:cubicBezTo>
                  <a:pt x="4167304" y="4612501"/>
                  <a:pt x="4167876" y="4546777"/>
                  <a:pt x="4170544" y="4482005"/>
                </a:cubicBezTo>
                <a:cubicBezTo>
                  <a:pt x="4172258" y="4442762"/>
                  <a:pt x="4172258" y="4403326"/>
                  <a:pt x="4171306" y="4363891"/>
                </a:cubicBezTo>
                <a:lnTo>
                  <a:pt x="4171306" y="4363890"/>
                </a:lnTo>
                <a:cubicBezTo>
                  <a:pt x="4171114" y="4350554"/>
                  <a:pt x="4168066" y="4336457"/>
                  <a:pt x="4162352" y="4324645"/>
                </a:cubicBezTo>
                <a:cubicBezTo>
                  <a:pt x="4150349" y="4300070"/>
                  <a:pt x="4134729" y="4277401"/>
                  <a:pt x="4122536" y="4253014"/>
                </a:cubicBezTo>
                <a:close/>
                <a:moveTo>
                  <a:pt x="4113010" y="4165383"/>
                </a:moveTo>
                <a:lnTo>
                  <a:pt x="4113010" y="4165384"/>
                </a:lnTo>
                <a:lnTo>
                  <a:pt x="4116915" y="4192388"/>
                </a:lnTo>
                <a:lnTo>
                  <a:pt x="4116915" y="4192387"/>
                </a:lnTo>
                <a:cubicBezTo>
                  <a:pt x="4117011" y="4182767"/>
                  <a:pt x="4116439" y="4173480"/>
                  <a:pt x="4113010" y="4165383"/>
                </a:cubicBezTo>
                <a:close/>
                <a:moveTo>
                  <a:pt x="4100628" y="3885338"/>
                </a:moveTo>
                <a:lnTo>
                  <a:pt x="4100628" y="3885339"/>
                </a:lnTo>
                <a:cubicBezTo>
                  <a:pt x="4110344" y="3897722"/>
                  <a:pt x="4117750" y="3910319"/>
                  <a:pt x="4123009" y="3923125"/>
                </a:cubicBezTo>
                <a:lnTo>
                  <a:pt x="4132513" y="3962160"/>
                </a:lnTo>
                <a:lnTo>
                  <a:pt x="4116821" y="4043838"/>
                </a:lnTo>
                <a:lnTo>
                  <a:pt x="4116820" y="4043839"/>
                </a:lnTo>
                <a:cubicBezTo>
                  <a:pt x="4108057" y="4063842"/>
                  <a:pt x="4102675" y="4083702"/>
                  <a:pt x="4101699" y="4103825"/>
                </a:cubicBezTo>
                <a:lnTo>
                  <a:pt x="4101699" y="4103826"/>
                </a:lnTo>
                <a:lnTo>
                  <a:pt x="4103666" y="4134255"/>
                </a:lnTo>
                <a:lnTo>
                  <a:pt x="4113010" y="4165382"/>
                </a:lnTo>
                <a:lnTo>
                  <a:pt x="4101699" y="4103826"/>
                </a:lnTo>
                <a:lnTo>
                  <a:pt x="4116820" y="4043840"/>
                </a:lnTo>
                <a:lnTo>
                  <a:pt x="4116821" y="4043838"/>
                </a:lnTo>
                <a:lnTo>
                  <a:pt x="4130123" y="4002410"/>
                </a:lnTo>
                <a:lnTo>
                  <a:pt x="4132513" y="3962160"/>
                </a:lnTo>
                <a:lnTo>
                  <a:pt x="4132513" y="3962159"/>
                </a:lnTo>
                <a:cubicBezTo>
                  <a:pt x="4130251" y="3935727"/>
                  <a:pt x="4120060" y="3910104"/>
                  <a:pt x="4100628" y="3885338"/>
                </a:cubicBezTo>
                <a:close/>
                <a:moveTo>
                  <a:pt x="4115391" y="3670561"/>
                </a:moveTo>
                <a:lnTo>
                  <a:pt x="4117820" y="3680164"/>
                </a:lnTo>
                <a:lnTo>
                  <a:pt x="4113772" y="3734837"/>
                </a:lnTo>
                <a:lnTo>
                  <a:pt x="4113772" y="3734838"/>
                </a:lnTo>
                <a:cubicBezTo>
                  <a:pt x="4112820" y="3741316"/>
                  <a:pt x="4111486" y="3749126"/>
                  <a:pt x="4114154" y="3754653"/>
                </a:cubicBezTo>
                <a:lnTo>
                  <a:pt x="4120511" y="3789776"/>
                </a:lnTo>
                <a:lnTo>
                  <a:pt x="4105580" y="3822472"/>
                </a:lnTo>
                <a:cubicBezTo>
                  <a:pt x="4098532" y="3831902"/>
                  <a:pt x="4092912" y="3842046"/>
                  <a:pt x="4091245" y="3852619"/>
                </a:cubicBezTo>
                <a:lnTo>
                  <a:pt x="4091245" y="3852620"/>
                </a:lnTo>
                <a:lnTo>
                  <a:pt x="4092025" y="3868764"/>
                </a:lnTo>
                <a:lnTo>
                  <a:pt x="4100628" y="3885337"/>
                </a:lnTo>
                <a:lnTo>
                  <a:pt x="4091245" y="3852620"/>
                </a:lnTo>
                <a:lnTo>
                  <a:pt x="4105580" y="3822473"/>
                </a:lnTo>
                <a:cubicBezTo>
                  <a:pt x="4113772" y="3811614"/>
                  <a:pt x="4118916" y="3800897"/>
                  <a:pt x="4120511" y="3789777"/>
                </a:cubicBezTo>
                <a:lnTo>
                  <a:pt x="4120511" y="3789776"/>
                </a:lnTo>
                <a:cubicBezTo>
                  <a:pt x="4122107" y="3778655"/>
                  <a:pt x="4120154" y="3767130"/>
                  <a:pt x="4114154" y="3754652"/>
                </a:cubicBezTo>
                <a:lnTo>
                  <a:pt x="4113772" y="3734838"/>
                </a:lnTo>
                <a:lnTo>
                  <a:pt x="4117820" y="3680164"/>
                </a:lnTo>
                <a:lnTo>
                  <a:pt x="4117820" y="3680163"/>
                </a:lnTo>
                <a:close/>
                <a:moveTo>
                  <a:pt x="4185711" y="2836172"/>
                </a:moveTo>
                <a:lnTo>
                  <a:pt x="4177020" y="2848793"/>
                </a:lnTo>
                <a:cubicBezTo>
                  <a:pt x="4172020" y="2865010"/>
                  <a:pt x="4166162" y="2881307"/>
                  <a:pt x="4161416" y="2897785"/>
                </a:cubicBezTo>
                <a:lnTo>
                  <a:pt x="4160387" y="2903551"/>
                </a:lnTo>
                <a:lnTo>
                  <a:pt x="4157113" y="2914328"/>
                </a:lnTo>
                <a:lnTo>
                  <a:pt x="4152482" y="2947859"/>
                </a:lnTo>
                <a:lnTo>
                  <a:pt x="4152481" y="2947862"/>
                </a:lnTo>
                <a:lnTo>
                  <a:pt x="4152481" y="2947863"/>
                </a:lnTo>
                <a:cubicBezTo>
                  <a:pt x="4152112" y="2959157"/>
                  <a:pt x="4153112" y="2970576"/>
                  <a:pt x="4156065" y="2982149"/>
                </a:cubicBezTo>
                <a:lnTo>
                  <a:pt x="4167758" y="3077402"/>
                </a:lnTo>
                <a:lnTo>
                  <a:pt x="4155303" y="3172654"/>
                </a:lnTo>
                <a:cubicBezTo>
                  <a:pt x="4129394" y="3276480"/>
                  <a:pt x="4101962" y="3380305"/>
                  <a:pt x="4107676" y="3489467"/>
                </a:cubicBezTo>
                <a:cubicBezTo>
                  <a:pt x="4108628" y="3507563"/>
                  <a:pt x="4097007" y="3529090"/>
                  <a:pt x="4085577" y="3544713"/>
                </a:cubicBezTo>
                <a:cubicBezTo>
                  <a:pt x="4074719" y="3559668"/>
                  <a:pt x="4068860" y="3566811"/>
                  <a:pt x="4067955" y="3574408"/>
                </a:cubicBezTo>
                <a:lnTo>
                  <a:pt x="4067956" y="3574408"/>
                </a:lnTo>
                <a:lnTo>
                  <a:pt x="4067955" y="3574409"/>
                </a:lnTo>
                <a:cubicBezTo>
                  <a:pt x="4067050" y="3582005"/>
                  <a:pt x="4071099" y="3590054"/>
                  <a:pt x="4080053" y="3606818"/>
                </a:cubicBezTo>
                <a:cubicBezTo>
                  <a:pt x="4084435" y="3614820"/>
                  <a:pt x="4087101" y="3624726"/>
                  <a:pt x="4093579" y="3630633"/>
                </a:cubicBezTo>
                <a:lnTo>
                  <a:pt x="4109452" y="3651926"/>
                </a:lnTo>
                <a:lnTo>
                  <a:pt x="4093579" y="3630632"/>
                </a:lnTo>
                <a:cubicBezTo>
                  <a:pt x="4087101" y="3624725"/>
                  <a:pt x="4084435" y="3614819"/>
                  <a:pt x="4080053" y="3606817"/>
                </a:cubicBezTo>
                <a:cubicBezTo>
                  <a:pt x="4075576" y="3598435"/>
                  <a:pt x="4072325" y="3592232"/>
                  <a:pt x="4070307" y="3587174"/>
                </a:cubicBezTo>
                <a:lnTo>
                  <a:pt x="4067956" y="3574408"/>
                </a:lnTo>
                <a:lnTo>
                  <a:pt x="4073034" y="3562321"/>
                </a:lnTo>
                <a:cubicBezTo>
                  <a:pt x="4075969" y="3557716"/>
                  <a:pt x="4080148" y="3552191"/>
                  <a:pt x="4085577" y="3544714"/>
                </a:cubicBezTo>
                <a:cubicBezTo>
                  <a:pt x="4097007" y="3529091"/>
                  <a:pt x="4108628" y="3507564"/>
                  <a:pt x="4107676" y="3489468"/>
                </a:cubicBezTo>
                <a:cubicBezTo>
                  <a:pt x="4101962" y="3380306"/>
                  <a:pt x="4129394" y="3276481"/>
                  <a:pt x="4155303" y="3172655"/>
                </a:cubicBezTo>
                <a:cubicBezTo>
                  <a:pt x="4163305" y="3140650"/>
                  <a:pt x="4167543" y="3109026"/>
                  <a:pt x="4167758" y="3077402"/>
                </a:cubicBezTo>
                <a:lnTo>
                  <a:pt x="4167758" y="3077401"/>
                </a:lnTo>
                <a:cubicBezTo>
                  <a:pt x="4167972" y="3045777"/>
                  <a:pt x="4164162" y="3014153"/>
                  <a:pt x="4156065" y="2982148"/>
                </a:cubicBezTo>
                <a:lnTo>
                  <a:pt x="4152481" y="2947863"/>
                </a:lnTo>
                <a:lnTo>
                  <a:pt x="4152482" y="2947859"/>
                </a:lnTo>
                <a:lnTo>
                  <a:pt x="4160387" y="2903551"/>
                </a:lnTo>
                <a:lnTo>
                  <a:pt x="4177020" y="2848794"/>
                </a:lnTo>
                <a:cubicBezTo>
                  <a:pt x="4178353" y="2844317"/>
                  <a:pt x="4181639" y="2839983"/>
                  <a:pt x="4185711" y="2836173"/>
                </a:cubicBezTo>
                <a:close/>
                <a:moveTo>
                  <a:pt x="3701225" y="1508458"/>
                </a:moveTo>
                <a:lnTo>
                  <a:pt x="3673131" y="1596214"/>
                </a:lnTo>
                <a:cubicBezTo>
                  <a:pt x="3670654" y="1604979"/>
                  <a:pt x="3672179" y="1615837"/>
                  <a:pt x="3675036" y="1624981"/>
                </a:cubicBezTo>
                <a:cubicBezTo>
                  <a:pt x="3684752" y="1656224"/>
                  <a:pt x="3709137" y="1676037"/>
                  <a:pt x="3731617" y="1697754"/>
                </a:cubicBezTo>
                <a:cubicBezTo>
                  <a:pt x="3741524" y="1707280"/>
                  <a:pt x="3748572" y="1720424"/>
                  <a:pt x="3754286" y="1733189"/>
                </a:cubicBezTo>
                <a:cubicBezTo>
                  <a:pt x="3768957" y="1766336"/>
                  <a:pt x="3782101" y="1800247"/>
                  <a:pt x="3796007" y="1833776"/>
                </a:cubicBezTo>
                <a:cubicBezTo>
                  <a:pt x="3797341" y="1837014"/>
                  <a:pt x="3800770" y="1839680"/>
                  <a:pt x="3803628" y="1842159"/>
                </a:cubicBezTo>
                <a:cubicBezTo>
                  <a:pt x="3833729" y="1866923"/>
                  <a:pt x="3864018" y="1891498"/>
                  <a:pt x="3894119" y="1916455"/>
                </a:cubicBezTo>
                <a:cubicBezTo>
                  <a:pt x="3899833" y="1921217"/>
                  <a:pt x="3904025" y="1928077"/>
                  <a:pt x="3909549" y="1933220"/>
                </a:cubicBezTo>
                <a:cubicBezTo>
                  <a:pt x="3917169" y="1940460"/>
                  <a:pt x="3924410" y="1949604"/>
                  <a:pt x="3933554" y="1953414"/>
                </a:cubicBezTo>
                <a:cubicBezTo>
                  <a:pt x="3962319" y="1965225"/>
                  <a:pt x="3974703" y="1987895"/>
                  <a:pt x="3980037" y="2016470"/>
                </a:cubicBezTo>
                <a:cubicBezTo>
                  <a:pt x="3984990" y="2042571"/>
                  <a:pt x="3989182" y="2068670"/>
                  <a:pt x="3994896" y="2094579"/>
                </a:cubicBezTo>
                <a:cubicBezTo>
                  <a:pt x="4001754" y="2126202"/>
                  <a:pt x="4009184" y="2157637"/>
                  <a:pt x="4017567" y="2188880"/>
                </a:cubicBezTo>
                <a:cubicBezTo>
                  <a:pt x="4021187" y="2202405"/>
                  <a:pt x="4025377" y="2216693"/>
                  <a:pt x="4032807" y="2228315"/>
                </a:cubicBezTo>
                <a:cubicBezTo>
                  <a:pt x="4053382" y="2260891"/>
                  <a:pt x="4067288" y="2295754"/>
                  <a:pt x="4061764" y="2334045"/>
                </a:cubicBezTo>
                <a:cubicBezTo>
                  <a:pt x="4057382" y="2364716"/>
                  <a:pt x="4068622" y="2390435"/>
                  <a:pt x="4086149" y="2409486"/>
                </a:cubicBezTo>
                <a:cubicBezTo>
                  <a:pt x="4094103" y="2418155"/>
                  <a:pt x="4099616" y="2426977"/>
                  <a:pt x="4103250" y="2435913"/>
                </a:cubicBezTo>
                <a:lnTo>
                  <a:pt x="4109081" y="2463018"/>
                </a:lnTo>
                <a:lnTo>
                  <a:pt x="4109080" y="2463031"/>
                </a:lnTo>
                <a:lnTo>
                  <a:pt x="4100439" y="2518262"/>
                </a:lnTo>
                <a:lnTo>
                  <a:pt x="4100438" y="2518264"/>
                </a:lnTo>
                <a:cubicBezTo>
                  <a:pt x="4097771" y="2527790"/>
                  <a:pt x="4096627" y="2536458"/>
                  <a:pt x="4096794" y="2545006"/>
                </a:cubicBezTo>
                <a:lnTo>
                  <a:pt x="4096794" y="2545007"/>
                </a:lnTo>
                <a:cubicBezTo>
                  <a:pt x="4096960" y="2553556"/>
                  <a:pt x="4098437" y="2561986"/>
                  <a:pt x="4101008" y="2571035"/>
                </a:cubicBezTo>
                <a:cubicBezTo>
                  <a:pt x="4113010" y="2612946"/>
                  <a:pt x="4145587" y="2640951"/>
                  <a:pt x="4174162" y="2668002"/>
                </a:cubicBezTo>
                <a:cubicBezTo>
                  <a:pt x="4198547" y="2691055"/>
                  <a:pt x="4212264" y="2716964"/>
                  <a:pt x="4222552" y="2745349"/>
                </a:cubicBezTo>
                <a:lnTo>
                  <a:pt x="4222553" y="2745352"/>
                </a:lnTo>
                <a:lnTo>
                  <a:pt x="4228473" y="2778006"/>
                </a:lnTo>
                <a:lnTo>
                  <a:pt x="4228053" y="2785440"/>
                </a:lnTo>
                <a:lnTo>
                  <a:pt x="4217974" y="2811780"/>
                </a:lnTo>
                <a:lnTo>
                  <a:pt x="4217970" y="2811787"/>
                </a:lnTo>
                <a:lnTo>
                  <a:pt x="4217971" y="2811787"/>
                </a:lnTo>
                <a:lnTo>
                  <a:pt x="4217974" y="2811780"/>
                </a:lnTo>
                <a:lnTo>
                  <a:pt x="4227624" y="2793023"/>
                </a:lnTo>
                <a:lnTo>
                  <a:pt x="4228053" y="2785440"/>
                </a:lnTo>
                <a:lnTo>
                  <a:pt x="4229253" y="2782305"/>
                </a:lnTo>
                <a:lnTo>
                  <a:pt x="4228473" y="2778006"/>
                </a:lnTo>
                <a:lnTo>
                  <a:pt x="4228883" y="2770757"/>
                </a:lnTo>
                <a:lnTo>
                  <a:pt x="4222553" y="2745352"/>
                </a:lnTo>
                <a:lnTo>
                  <a:pt x="4222552" y="2745348"/>
                </a:lnTo>
                <a:cubicBezTo>
                  <a:pt x="4212264" y="2716963"/>
                  <a:pt x="4198547" y="2691054"/>
                  <a:pt x="4174162" y="2668001"/>
                </a:cubicBezTo>
                <a:cubicBezTo>
                  <a:pt x="4145587" y="2640950"/>
                  <a:pt x="4113010" y="2612945"/>
                  <a:pt x="4101008" y="2571034"/>
                </a:cubicBezTo>
                <a:lnTo>
                  <a:pt x="4096794" y="2545007"/>
                </a:lnTo>
                <a:lnTo>
                  <a:pt x="4100438" y="2518265"/>
                </a:lnTo>
                <a:lnTo>
                  <a:pt x="4100439" y="2518262"/>
                </a:lnTo>
                <a:lnTo>
                  <a:pt x="4107019" y="2490551"/>
                </a:lnTo>
                <a:lnTo>
                  <a:pt x="4109080" y="2463031"/>
                </a:lnTo>
                <a:lnTo>
                  <a:pt x="4109082" y="2463019"/>
                </a:lnTo>
                <a:lnTo>
                  <a:pt x="4109081" y="2463018"/>
                </a:lnTo>
                <a:lnTo>
                  <a:pt x="4109082" y="2463018"/>
                </a:lnTo>
                <a:cubicBezTo>
                  <a:pt x="4108200" y="2444777"/>
                  <a:pt x="4102057" y="2426822"/>
                  <a:pt x="4086149" y="2409485"/>
                </a:cubicBezTo>
                <a:cubicBezTo>
                  <a:pt x="4068622" y="2390434"/>
                  <a:pt x="4057382" y="2364715"/>
                  <a:pt x="4061764" y="2334044"/>
                </a:cubicBezTo>
                <a:cubicBezTo>
                  <a:pt x="4067288" y="2295753"/>
                  <a:pt x="4053382" y="2260890"/>
                  <a:pt x="4032807" y="2228314"/>
                </a:cubicBezTo>
                <a:cubicBezTo>
                  <a:pt x="4025377" y="2216692"/>
                  <a:pt x="4021187" y="2202404"/>
                  <a:pt x="4017567" y="2188879"/>
                </a:cubicBezTo>
                <a:cubicBezTo>
                  <a:pt x="4009184" y="2157636"/>
                  <a:pt x="4001754" y="2126201"/>
                  <a:pt x="3994896" y="2094578"/>
                </a:cubicBezTo>
                <a:cubicBezTo>
                  <a:pt x="3989182" y="2068669"/>
                  <a:pt x="3984990" y="2042570"/>
                  <a:pt x="3980037" y="2016469"/>
                </a:cubicBezTo>
                <a:cubicBezTo>
                  <a:pt x="3974703" y="1987894"/>
                  <a:pt x="3962319" y="1965224"/>
                  <a:pt x="3933554" y="1953413"/>
                </a:cubicBezTo>
                <a:cubicBezTo>
                  <a:pt x="3924410" y="1949603"/>
                  <a:pt x="3917169" y="1940459"/>
                  <a:pt x="3909549" y="1933219"/>
                </a:cubicBezTo>
                <a:cubicBezTo>
                  <a:pt x="3904025" y="1928076"/>
                  <a:pt x="3899833" y="1921216"/>
                  <a:pt x="3894119" y="1916454"/>
                </a:cubicBezTo>
                <a:cubicBezTo>
                  <a:pt x="3864018" y="1891497"/>
                  <a:pt x="3833729" y="1866922"/>
                  <a:pt x="3803628" y="1842158"/>
                </a:cubicBezTo>
                <a:cubicBezTo>
                  <a:pt x="3800770" y="1839679"/>
                  <a:pt x="3797341" y="1837013"/>
                  <a:pt x="3796007" y="1833775"/>
                </a:cubicBezTo>
                <a:cubicBezTo>
                  <a:pt x="3782101" y="1800246"/>
                  <a:pt x="3768958" y="1766335"/>
                  <a:pt x="3754286" y="1733188"/>
                </a:cubicBezTo>
                <a:cubicBezTo>
                  <a:pt x="3748572" y="1720423"/>
                  <a:pt x="3741524" y="1707279"/>
                  <a:pt x="3731618" y="1697753"/>
                </a:cubicBezTo>
                <a:cubicBezTo>
                  <a:pt x="3709138" y="1676036"/>
                  <a:pt x="3684752" y="1656223"/>
                  <a:pt x="3675036" y="1624980"/>
                </a:cubicBezTo>
                <a:cubicBezTo>
                  <a:pt x="3672180" y="1615836"/>
                  <a:pt x="3670655" y="1604978"/>
                  <a:pt x="3673132" y="1596213"/>
                </a:cubicBezTo>
                <a:close/>
                <a:moveTo>
                  <a:pt x="3719830" y="1459073"/>
                </a:moveTo>
                <a:lnTo>
                  <a:pt x="3719829" y="1459074"/>
                </a:lnTo>
                <a:lnTo>
                  <a:pt x="3710612" y="1481572"/>
                </a:lnTo>
                <a:close/>
                <a:moveTo>
                  <a:pt x="3739023" y="1268758"/>
                </a:moveTo>
                <a:cubicBezTo>
                  <a:pt x="3739475" y="1275402"/>
                  <a:pt x="3741047" y="1281689"/>
                  <a:pt x="3744190" y="1286070"/>
                </a:cubicBezTo>
                <a:cubicBezTo>
                  <a:pt x="3758763" y="1306930"/>
                  <a:pt x="3765003" y="1328553"/>
                  <a:pt x="3766527" y="1350628"/>
                </a:cubicBezTo>
                <a:lnTo>
                  <a:pt x="3760933" y="1413840"/>
                </a:lnTo>
                <a:lnTo>
                  <a:pt x="3766528" y="1350627"/>
                </a:lnTo>
                <a:cubicBezTo>
                  <a:pt x="3765003" y="1328552"/>
                  <a:pt x="3758764" y="1306930"/>
                  <a:pt x="3744190" y="1286069"/>
                </a:cubicBezTo>
                <a:close/>
                <a:moveTo>
                  <a:pt x="3680752" y="773035"/>
                </a:moveTo>
                <a:lnTo>
                  <a:pt x="3680752" y="773036"/>
                </a:lnTo>
                <a:cubicBezTo>
                  <a:pt x="3683038" y="800277"/>
                  <a:pt x="3686276" y="827330"/>
                  <a:pt x="3688752" y="854380"/>
                </a:cubicBezTo>
                <a:cubicBezTo>
                  <a:pt x="3691038" y="878957"/>
                  <a:pt x="3691800" y="903723"/>
                  <a:pt x="3719805" y="915344"/>
                </a:cubicBezTo>
                <a:cubicBezTo>
                  <a:pt x="3724187" y="917060"/>
                  <a:pt x="3727425" y="922774"/>
                  <a:pt x="3730283" y="927156"/>
                </a:cubicBezTo>
                <a:cubicBezTo>
                  <a:pt x="3774291" y="994786"/>
                  <a:pt x="3773147" y="1030981"/>
                  <a:pt x="3726663" y="1097088"/>
                </a:cubicBezTo>
                <a:cubicBezTo>
                  <a:pt x="3721901" y="1103946"/>
                  <a:pt x="3718471" y="1118614"/>
                  <a:pt x="3722281" y="1123186"/>
                </a:cubicBezTo>
                <a:cubicBezTo>
                  <a:pt x="3738093" y="1142618"/>
                  <a:pt x="3745142" y="1162954"/>
                  <a:pt x="3747000" y="1184029"/>
                </a:cubicBezTo>
                <a:cubicBezTo>
                  <a:pt x="3745142" y="1162954"/>
                  <a:pt x="3738094" y="1142617"/>
                  <a:pt x="3722282" y="1123185"/>
                </a:cubicBezTo>
                <a:cubicBezTo>
                  <a:pt x="3718472" y="1118613"/>
                  <a:pt x="3721902" y="1103945"/>
                  <a:pt x="3726664" y="1097087"/>
                </a:cubicBezTo>
                <a:cubicBezTo>
                  <a:pt x="3773148" y="1030980"/>
                  <a:pt x="3774292" y="994785"/>
                  <a:pt x="3730284" y="927155"/>
                </a:cubicBezTo>
                <a:cubicBezTo>
                  <a:pt x="3727426" y="922773"/>
                  <a:pt x="3724188" y="917059"/>
                  <a:pt x="3719806" y="915343"/>
                </a:cubicBezTo>
                <a:cubicBezTo>
                  <a:pt x="3691800" y="903722"/>
                  <a:pt x="3691038" y="878956"/>
                  <a:pt x="3688752" y="854379"/>
                </a:cubicBezTo>
                <a:close/>
                <a:moveTo>
                  <a:pt x="3736153" y="517851"/>
                </a:moveTo>
                <a:lnTo>
                  <a:pt x="3727235" y="556048"/>
                </a:lnTo>
                <a:cubicBezTo>
                  <a:pt x="3725139" y="564049"/>
                  <a:pt x="3719615" y="572623"/>
                  <a:pt x="3720757" y="580051"/>
                </a:cubicBezTo>
                <a:cubicBezTo>
                  <a:pt x="3724091" y="601579"/>
                  <a:pt x="3721662" y="622201"/>
                  <a:pt x="3717376" y="642538"/>
                </a:cubicBezTo>
                <a:lnTo>
                  <a:pt x="3704853" y="694928"/>
                </a:lnTo>
                <a:lnTo>
                  <a:pt x="3717377" y="642537"/>
                </a:lnTo>
                <a:cubicBezTo>
                  <a:pt x="3721663" y="622201"/>
                  <a:pt x="3724092" y="601578"/>
                  <a:pt x="3720758" y="580050"/>
                </a:cubicBezTo>
                <a:cubicBezTo>
                  <a:pt x="3719616" y="572622"/>
                  <a:pt x="3725140" y="564048"/>
                  <a:pt x="3727236" y="556047"/>
                </a:cubicBezTo>
                <a:close/>
                <a:moveTo>
                  <a:pt x="3749448" y="298169"/>
                </a:moveTo>
                <a:lnTo>
                  <a:pt x="3734666" y="313533"/>
                </a:lnTo>
                <a:lnTo>
                  <a:pt x="3734666" y="313533"/>
                </a:lnTo>
                <a:lnTo>
                  <a:pt x="3734665" y="313534"/>
                </a:lnTo>
                <a:cubicBezTo>
                  <a:pt x="3730473" y="316390"/>
                  <a:pt x="3732759" y="330299"/>
                  <a:pt x="3734093" y="338871"/>
                </a:cubicBezTo>
                <a:lnTo>
                  <a:pt x="3734100" y="338903"/>
                </a:lnTo>
                <a:lnTo>
                  <a:pt x="3744000" y="395640"/>
                </a:lnTo>
                <a:lnTo>
                  <a:pt x="3740190" y="367328"/>
                </a:lnTo>
                <a:lnTo>
                  <a:pt x="3734100" y="338903"/>
                </a:lnTo>
                <a:lnTo>
                  <a:pt x="3734094" y="338870"/>
                </a:lnTo>
                <a:cubicBezTo>
                  <a:pt x="3733427" y="334584"/>
                  <a:pt x="3732522" y="328964"/>
                  <a:pt x="3732308" y="324058"/>
                </a:cubicBezTo>
                <a:lnTo>
                  <a:pt x="3734666" y="313533"/>
                </a:lnTo>
                <a:close/>
                <a:moveTo>
                  <a:pt x="3756993" y="281568"/>
                </a:moveTo>
                <a:lnTo>
                  <a:pt x="3752098" y="295415"/>
                </a:lnTo>
                <a:lnTo>
                  <a:pt x="3752099" y="295415"/>
                </a:lnTo>
                <a:close/>
                <a:moveTo>
                  <a:pt x="3743673" y="24486"/>
                </a:moveTo>
                <a:lnTo>
                  <a:pt x="3741410" y="74129"/>
                </a:lnTo>
                <a:cubicBezTo>
                  <a:pt x="3742333" y="91492"/>
                  <a:pt x="3744643" y="108703"/>
                  <a:pt x="3747334" y="125861"/>
                </a:cubicBezTo>
                <a:lnTo>
                  <a:pt x="3751729" y="153388"/>
                </a:lnTo>
                <a:lnTo>
                  <a:pt x="3760002" y="228944"/>
                </a:lnTo>
                <a:lnTo>
                  <a:pt x="3755543" y="177271"/>
                </a:lnTo>
                <a:lnTo>
                  <a:pt x="3751729" y="153388"/>
                </a:lnTo>
                <a:lnTo>
                  <a:pt x="3751530" y="151569"/>
                </a:lnTo>
                <a:cubicBezTo>
                  <a:pt x="3747300" y="125876"/>
                  <a:pt x="3742795" y="100174"/>
                  <a:pt x="3741411" y="74129"/>
                </a:cubicBezTo>
                <a:close/>
                <a:moveTo>
                  <a:pt x="3741092" y="0"/>
                </a:moveTo>
                <a:lnTo>
                  <a:pt x="4205201" y="0"/>
                </a:lnTo>
                <a:lnTo>
                  <a:pt x="4204073" y="2817"/>
                </a:lnTo>
                <a:cubicBezTo>
                  <a:pt x="4195691" y="21486"/>
                  <a:pt x="4193023" y="43012"/>
                  <a:pt x="4189974" y="63587"/>
                </a:cubicBezTo>
                <a:cubicBezTo>
                  <a:pt x="4184450" y="101308"/>
                  <a:pt x="4181020" y="139219"/>
                  <a:pt x="4176068" y="176939"/>
                </a:cubicBezTo>
                <a:cubicBezTo>
                  <a:pt x="4174924" y="184941"/>
                  <a:pt x="4172830" y="194085"/>
                  <a:pt x="4168066" y="200182"/>
                </a:cubicBezTo>
                <a:cubicBezTo>
                  <a:pt x="4136061" y="241901"/>
                  <a:pt x="4127108" y="292579"/>
                  <a:pt x="4130154" y="340774"/>
                </a:cubicBezTo>
                <a:cubicBezTo>
                  <a:pt x="4132443" y="378686"/>
                  <a:pt x="4134157" y="415835"/>
                  <a:pt x="4130919" y="453364"/>
                </a:cubicBezTo>
                <a:cubicBezTo>
                  <a:pt x="4130727" y="456222"/>
                  <a:pt x="4131109" y="460032"/>
                  <a:pt x="4132633" y="462126"/>
                </a:cubicBezTo>
                <a:cubicBezTo>
                  <a:pt x="4142729" y="475081"/>
                  <a:pt x="4143491" y="488607"/>
                  <a:pt x="4145205" y="505182"/>
                </a:cubicBezTo>
                <a:cubicBezTo>
                  <a:pt x="4147683" y="528615"/>
                  <a:pt x="4145967" y="550141"/>
                  <a:pt x="4141777" y="571860"/>
                </a:cubicBezTo>
                <a:cubicBezTo>
                  <a:pt x="4138729" y="587672"/>
                  <a:pt x="4132443" y="603673"/>
                  <a:pt x="4124440" y="617772"/>
                </a:cubicBezTo>
                <a:cubicBezTo>
                  <a:pt x="4113200" y="637392"/>
                  <a:pt x="4108820" y="656255"/>
                  <a:pt x="4123678" y="674923"/>
                </a:cubicBezTo>
                <a:cubicBezTo>
                  <a:pt x="4139491" y="695116"/>
                  <a:pt x="4133967" y="717977"/>
                  <a:pt x="4134537" y="740268"/>
                </a:cubicBezTo>
                <a:cubicBezTo>
                  <a:pt x="4134729" y="749982"/>
                  <a:pt x="4134347" y="760270"/>
                  <a:pt x="4136823" y="769605"/>
                </a:cubicBezTo>
                <a:cubicBezTo>
                  <a:pt x="4143873" y="796655"/>
                  <a:pt x="4154541" y="822756"/>
                  <a:pt x="4159303" y="850189"/>
                </a:cubicBezTo>
                <a:cubicBezTo>
                  <a:pt x="4161970" y="865430"/>
                  <a:pt x="4157207" y="882384"/>
                  <a:pt x="4153779" y="898198"/>
                </a:cubicBezTo>
                <a:cubicBezTo>
                  <a:pt x="4150159" y="914200"/>
                  <a:pt x="4144635" y="930011"/>
                  <a:pt x="4138919" y="945444"/>
                </a:cubicBezTo>
                <a:cubicBezTo>
                  <a:pt x="4135109" y="955920"/>
                  <a:pt x="4131489" y="967350"/>
                  <a:pt x="4124630" y="975733"/>
                </a:cubicBezTo>
                <a:cubicBezTo>
                  <a:pt x="4109010" y="994785"/>
                  <a:pt x="4106342" y="1014406"/>
                  <a:pt x="4114534" y="1036887"/>
                </a:cubicBezTo>
                <a:cubicBezTo>
                  <a:pt x="4115868" y="1040315"/>
                  <a:pt x="4115868" y="1044315"/>
                  <a:pt x="4116058" y="1048125"/>
                </a:cubicBezTo>
                <a:cubicBezTo>
                  <a:pt x="4120058" y="1109091"/>
                  <a:pt x="4122536" y="1170051"/>
                  <a:pt x="4128632" y="1230633"/>
                </a:cubicBezTo>
                <a:cubicBezTo>
                  <a:pt x="4131109" y="1255206"/>
                  <a:pt x="4141967" y="1278829"/>
                  <a:pt x="4148825" y="1303024"/>
                </a:cubicBezTo>
                <a:cubicBezTo>
                  <a:pt x="4150159" y="1307978"/>
                  <a:pt x="4152255" y="1313504"/>
                  <a:pt x="4151301" y="1318456"/>
                </a:cubicBezTo>
                <a:cubicBezTo>
                  <a:pt x="4141777" y="1372368"/>
                  <a:pt x="4155683" y="1422854"/>
                  <a:pt x="4173972" y="1472575"/>
                </a:cubicBezTo>
                <a:cubicBezTo>
                  <a:pt x="4175878" y="1477717"/>
                  <a:pt x="4175306" y="1484004"/>
                  <a:pt x="4174924" y="1489720"/>
                </a:cubicBezTo>
                <a:cubicBezTo>
                  <a:pt x="4173592" y="1505724"/>
                  <a:pt x="4166924" y="1523059"/>
                  <a:pt x="4170924" y="1537537"/>
                </a:cubicBezTo>
                <a:cubicBezTo>
                  <a:pt x="4181974" y="1576019"/>
                  <a:pt x="4195309" y="1614120"/>
                  <a:pt x="4212073" y="1650317"/>
                </a:cubicBezTo>
                <a:cubicBezTo>
                  <a:pt x="4229028" y="1687086"/>
                  <a:pt x="4243316" y="1721185"/>
                  <a:pt x="4226173" y="1763287"/>
                </a:cubicBezTo>
                <a:cubicBezTo>
                  <a:pt x="4218932" y="1781194"/>
                  <a:pt x="4224076" y="1804816"/>
                  <a:pt x="4225981" y="1825393"/>
                </a:cubicBezTo>
                <a:cubicBezTo>
                  <a:pt x="4227504" y="1840441"/>
                  <a:pt x="4236078" y="1854920"/>
                  <a:pt x="4236078" y="1869780"/>
                </a:cubicBezTo>
                <a:cubicBezTo>
                  <a:pt x="4236078" y="1909408"/>
                  <a:pt x="4246174" y="1944649"/>
                  <a:pt x="4266749" y="1978940"/>
                </a:cubicBezTo>
                <a:cubicBezTo>
                  <a:pt x="4274749" y="1992279"/>
                  <a:pt x="4269416" y="2013043"/>
                  <a:pt x="4271512" y="2030378"/>
                </a:cubicBezTo>
                <a:cubicBezTo>
                  <a:pt x="4273987" y="2048668"/>
                  <a:pt x="4276274" y="2067525"/>
                  <a:pt x="4281800" y="2085054"/>
                </a:cubicBezTo>
                <a:cubicBezTo>
                  <a:pt x="4296278" y="2130393"/>
                  <a:pt x="4312661" y="2175163"/>
                  <a:pt x="4327901" y="2220312"/>
                </a:cubicBezTo>
                <a:cubicBezTo>
                  <a:pt x="4340476" y="2257459"/>
                  <a:pt x="4330569" y="2294039"/>
                  <a:pt x="4325236" y="2330806"/>
                </a:cubicBezTo>
                <a:cubicBezTo>
                  <a:pt x="4321805" y="2353859"/>
                  <a:pt x="4313613" y="2375383"/>
                  <a:pt x="4325807" y="2401292"/>
                </a:cubicBezTo>
                <a:cubicBezTo>
                  <a:pt x="4337427" y="2426059"/>
                  <a:pt x="4334759" y="2457492"/>
                  <a:pt x="4341047" y="2485307"/>
                </a:cubicBezTo>
                <a:cubicBezTo>
                  <a:pt x="4346380" y="2508742"/>
                  <a:pt x="4354954" y="2531409"/>
                  <a:pt x="4363336" y="2554079"/>
                </a:cubicBezTo>
                <a:cubicBezTo>
                  <a:pt x="4374768" y="2584942"/>
                  <a:pt x="4386767" y="2615421"/>
                  <a:pt x="4381054" y="2649143"/>
                </a:cubicBezTo>
                <a:cubicBezTo>
                  <a:pt x="4374575" y="2687436"/>
                  <a:pt x="4398960" y="2713723"/>
                  <a:pt x="4415154" y="2743826"/>
                </a:cubicBezTo>
                <a:cubicBezTo>
                  <a:pt x="4426202" y="2764590"/>
                  <a:pt x="4434395" y="2787259"/>
                  <a:pt x="4441254" y="2809930"/>
                </a:cubicBezTo>
                <a:cubicBezTo>
                  <a:pt x="4450207" y="2840219"/>
                  <a:pt x="4455542" y="2871462"/>
                  <a:pt x="4464304" y="2901943"/>
                </a:cubicBezTo>
                <a:cubicBezTo>
                  <a:pt x="4477448" y="2948047"/>
                  <a:pt x="4487736" y="2994722"/>
                  <a:pt x="4480497" y="3042728"/>
                </a:cubicBezTo>
                <a:cubicBezTo>
                  <a:pt x="4477259" y="3064827"/>
                  <a:pt x="4477448" y="3085403"/>
                  <a:pt x="4482212" y="3107500"/>
                </a:cubicBezTo>
                <a:cubicBezTo>
                  <a:pt x="4490023" y="3143695"/>
                  <a:pt x="4490976" y="3180844"/>
                  <a:pt x="4520122" y="3209993"/>
                </a:cubicBezTo>
                <a:cubicBezTo>
                  <a:pt x="4530410" y="3220280"/>
                  <a:pt x="4533076" y="3238758"/>
                  <a:pt x="4538410" y="3253809"/>
                </a:cubicBezTo>
                <a:cubicBezTo>
                  <a:pt x="4544699" y="3271145"/>
                  <a:pt x="4541459" y="3283908"/>
                  <a:pt x="4523170" y="3293244"/>
                </a:cubicBezTo>
                <a:cubicBezTo>
                  <a:pt x="4514979" y="3297434"/>
                  <a:pt x="4506978" y="3309437"/>
                  <a:pt x="4505643" y="3318771"/>
                </a:cubicBezTo>
                <a:cubicBezTo>
                  <a:pt x="4501643" y="3346776"/>
                  <a:pt x="4507549" y="3372495"/>
                  <a:pt x="4520504" y="3399546"/>
                </a:cubicBezTo>
                <a:cubicBezTo>
                  <a:pt x="4532697" y="3424883"/>
                  <a:pt x="4531362" y="3456508"/>
                  <a:pt x="4536124" y="3485275"/>
                </a:cubicBezTo>
                <a:cubicBezTo>
                  <a:pt x="4539554" y="3505657"/>
                  <a:pt x="4546602" y="3526042"/>
                  <a:pt x="4546602" y="3546617"/>
                </a:cubicBezTo>
                <a:cubicBezTo>
                  <a:pt x="4546602" y="3572146"/>
                  <a:pt x="4540506" y="3597482"/>
                  <a:pt x="4538221" y="3623201"/>
                </a:cubicBezTo>
                <a:cubicBezTo>
                  <a:pt x="4536316" y="3643204"/>
                  <a:pt x="4537079" y="3663589"/>
                  <a:pt x="4534792" y="3683591"/>
                </a:cubicBezTo>
                <a:cubicBezTo>
                  <a:pt x="4533076" y="3699976"/>
                  <a:pt x="4528696" y="3716168"/>
                  <a:pt x="4525077" y="3732361"/>
                </a:cubicBezTo>
                <a:cubicBezTo>
                  <a:pt x="4523742" y="3738267"/>
                  <a:pt x="4518597" y="3744173"/>
                  <a:pt x="4519359" y="3749506"/>
                </a:cubicBezTo>
                <a:cubicBezTo>
                  <a:pt x="4527552" y="3802467"/>
                  <a:pt x="4490976" y="3840569"/>
                  <a:pt x="4474782" y="3885338"/>
                </a:cubicBezTo>
                <a:cubicBezTo>
                  <a:pt x="4457636" y="3932394"/>
                  <a:pt x="4431347" y="3977925"/>
                  <a:pt x="4439157" y="4030503"/>
                </a:cubicBezTo>
                <a:cubicBezTo>
                  <a:pt x="4443919" y="4062318"/>
                  <a:pt x="4454971" y="4092989"/>
                  <a:pt x="4461639" y="4124614"/>
                </a:cubicBezTo>
                <a:cubicBezTo>
                  <a:pt x="4463924" y="4135854"/>
                  <a:pt x="4463542" y="4148427"/>
                  <a:pt x="4461256" y="4159667"/>
                </a:cubicBezTo>
                <a:cubicBezTo>
                  <a:pt x="4450777" y="4213961"/>
                  <a:pt x="4449253" y="4267493"/>
                  <a:pt x="4466400" y="4320837"/>
                </a:cubicBezTo>
                <a:cubicBezTo>
                  <a:pt x="4469259" y="4329979"/>
                  <a:pt x="4471924" y="4339695"/>
                  <a:pt x="4471924" y="4349222"/>
                </a:cubicBezTo>
                <a:cubicBezTo>
                  <a:pt x="4471924" y="4401419"/>
                  <a:pt x="4467924" y="4452665"/>
                  <a:pt x="4449253" y="4502579"/>
                </a:cubicBezTo>
                <a:cubicBezTo>
                  <a:pt x="4442967" y="4519343"/>
                  <a:pt x="4446967" y="4539728"/>
                  <a:pt x="4445443" y="4558207"/>
                </a:cubicBezTo>
                <a:cubicBezTo>
                  <a:pt x="4444111" y="4575351"/>
                  <a:pt x="4443539" y="4592878"/>
                  <a:pt x="4439157" y="4609452"/>
                </a:cubicBezTo>
                <a:cubicBezTo>
                  <a:pt x="4432681" y="4633647"/>
                  <a:pt x="4431919" y="4656126"/>
                  <a:pt x="4437633" y="4681083"/>
                </a:cubicBezTo>
                <a:cubicBezTo>
                  <a:pt x="4442967" y="4704895"/>
                  <a:pt x="4440301" y="4730614"/>
                  <a:pt x="4440491" y="4755381"/>
                </a:cubicBezTo>
                <a:cubicBezTo>
                  <a:pt x="4440681" y="4783004"/>
                  <a:pt x="4440871" y="4810627"/>
                  <a:pt x="4439919" y="4838250"/>
                </a:cubicBezTo>
                <a:cubicBezTo>
                  <a:pt x="4439539" y="4849300"/>
                  <a:pt x="4431919" y="4861873"/>
                  <a:pt x="4434967" y="4871019"/>
                </a:cubicBezTo>
                <a:cubicBezTo>
                  <a:pt x="4445254" y="4900546"/>
                  <a:pt x="4432872" y="4930075"/>
                  <a:pt x="4438395" y="4959602"/>
                </a:cubicBezTo>
                <a:cubicBezTo>
                  <a:pt x="4441254" y="4974082"/>
                  <a:pt x="4433444" y="4990465"/>
                  <a:pt x="4432681" y="5006086"/>
                </a:cubicBezTo>
                <a:cubicBezTo>
                  <a:pt x="4431347" y="5031614"/>
                  <a:pt x="4431919" y="5057141"/>
                  <a:pt x="4431537" y="5082670"/>
                </a:cubicBezTo>
                <a:cubicBezTo>
                  <a:pt x="4431347" y="5091052"/>
                  <a:pt x="4430585" y="5099245"/>
                  <a:pt x="4430202" y="5107627"/>
                </a:cubicBezTo>
                <a:cubicBezTo>
                  <a:pt x="4429823" y="5115057"/>
                  <a:pt x="4428108" y="5122867"/>
                  <a:pt x="4429440" y="5129916"/>
                </a:cubicBezTo>
                <a:cubicBezTo>
                  <a:pt x="4434205" y="5155445"/>
                  <a:pt x="4442016" y="5180591"/>
                  <a:pt x="4445063" y="5206308"/>
                </a:cubicBezTo>
                <a:cubicBezTo>
                  <a:pt x="4447729" y="5228597"/>
                  <a:pt x="4444111" y="5251650"/>
                  <a:pt x="4446015" y="5274129"/>
                </a:cubicBezTo>
                <a:cubicBezTo>
                  <a:pt x="4449253" y="5313754"/>
                  <a:pt x="4454971" y="5353379"/>
                  <a:pt x="4458589" y="5393005"/>
                </a:cubicBezTo>
                <a:cubicBezTo>
                  <a:pt x="4459351" y="5401579"/>
                  <a:pt x="4454587" y="5410531"/>
                  <a:pt x="4454207" y="5419295"/>
                </a:cubicBezTo>
                <a:cubicBezTo>
                  <a:pt x="4453255" y="5446728"/>
                  <a:pt x="4453063" y="5474161"/>
                  <a:pt x="4452493" y="5501594"/>
                </a:cubicBezTo>
                <a:cubicBezTo>
                  <a:pt x="4452301" y="5517215"/>
                  <a:pt x="4452873" y="5533027"/>
                  <a:pt x="4451160" y="5548460"/>
                </a:cubicBezTo>
                <a:cubicBezTo>
                  <a:pt x="4448873" y="5568842"/>
                  <a:pt x="4445443" y="5587321"/>
                  <a:pt x="4460304" y="5606372"/>
                </a:cubicBezTo>
                <a:cubicBezTo>
                  <a:pt x="4483354" y="5635711"/>
                  <a:pt x="4474400" y="5673050"/>
                  <a:pt x="4479734" y="5706959"/>
                </a:cubicBezTo>
                <a:cubicBezTo>
                  <a:pt x="4481069" y="5715723"/>
                  <a:pt x="4481259" y="5724678"/>
                  <a:pt x="4482782" y="5733440"/>
                </a:cubicBezTo>
                <a:cubicBezTo>
                  <a:pt x="4485641" y="5749634"/>
                  <a:pt x="4488879" y="5765635"/>
                  <a:pt x="4492119" y="5781830"/>
                </a:cubicBezTo>
                <a:cubicBezTo>
                  <a:pt x="4492690" y="5784686"/>
                  <a:pt x="4492881" y="5787924"/>
                  <a:pt x="4493834" y="5790592"/>
                </a:cubicBezTo>
                <a:cubicBezTo>
                  <a:pt x="4501833" y="5815169"/>
                  <a:pt x="4510977" y="5839361"/>
                  <a:pt x="4517455" y="5864318"/>
                </a:cubicBezTo>
                <a:cubicBezTo>
                  <a:pt x="4520695" y="5876511"/>
                  <a:pt x="4521076" y="5890037"/>
                  <a:pt x="4519359" y="5902610"/>
                </a:cubicBezTo>
                <a:cubicBezTo>
                  <a:pt x="4514407" y="5939377"/>
                  <a:pt x="4512311" y="5975764"/>
                  <a:pt x="4519551" y="6012723"/>
                </a:cubicBezTo>
                <a:cubicBezTo>
                  <a:pt x="4522408" y="6027392"/>
                  <a:pt x="4517645" y="6043776"/>
                  <a:pt x="4515931" y="6059397"/>
                </a:cubicBezTo>
                <a:cubicBezTo>
                  <a:pt x="4511360" y="6096736"/>
                  <a:pt x="4506405" y="6134075"/>
                  <a:pt x="4502025" y="6171605"/>
                </a:cubicBezTo>
                <a:cubicBezTo>
                  <a:pt x="4499358" y="6195037"/>
                  <a:pt x="4497833" y="6218660"/>
                  <a:pt x="4495167" y="6242093"/>
                </a:cubicBezTo>
                <a:cubicBezTo>
                  <a:pt x="4491927" y="6269144"/>
                  <a:pt x="4486975" y="6296005"/>
                  <a:pt x="4484306" y="6323058"/>
                </a:cubicBezTo>
                <a:cubicBezTo>
                  <a:pt x="4481259" y="6353919"/>
                  <a:pt x="4480688" y="6384972"/>
                  <a:pt x="4477448" y="6415833"/>
                </a:cubicBezTo>
                <a:cubicBezTo>
                  <a:pt x="4471162" y="6472225"/>
                  <a:pt x="4463733" y="6528424"/>
                  <a:pt x="4456683" y="6584812"/>
                </a:cubicBezTo>
                <a:cubicBezTo>
                  <a:pt x="4449825" y="6639488"/>
                  <a:pt x="4443729" y="6694164"/>
                  <a:pt x="4435157" y="6748458"/>
                </a:cubicBezTo>
                <a:cubicBezTo>
                  <a:pt x="4431537" y="6771319"/>
                  <a:pt x="4421630" y="6793035"/>
                  <a:pt x="4416106" y="6815516"/>
                </a:cubicBezTo>
                <a:lnTo>
                  <a:pt x="4406407" y="6858000"/>
                </a:lnTo>
                <a:lnTo>
                  <a:pt x="4234154" y="6858000"/>
                </a:lnTo>
                <a:lnTo>
                  <a:pt x="0" y="6858000"/>
                </a:lnTo>
                <a:lnTo>
                  <a:pt x="0" y="2"/>
                </a:lnTo>
                <a:lnTo>
                  <a:pt x="3741092" y="1"/>
                </a:lnTo>
                <a:lnTo>
                  <a:pt x="3743810" y="21486"/>
                </a:lnTo>
                <a:close/>
              </a:path>
            </a:pathLst>
          </a:custGeom>
          <a:effectLst/>
        </p:spPr>
      </p:pic>
      <p:grpSp>
        <p:nvGrpSpPr>
          <p:cNvPr id="21" name="Group 20">
            <a:extLst>
              <a:ext uri="{FF2B5EF4-FFF2-40B4-BE49-F238E27FC236}">
                <a16:creationId xmlns:a16="http://schemas.microsoft.com/office/drawing/2014/main" id="{54A1C8FD-E5B7-4BEC-A74A-A55FB8EA7C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effectLst>
            <a:outerShdw blurRad="381000" dist="152400" algn="l" rotWithShape="0">
              <a:prstClr val="black">
                <a:alpha val="10000"/>
              </a:prstClr>
            </a:outerShdw>
          </a:effectLst>
        </p:grpSpPr>
        <p:sp>
          <p:nvSpPr>
            <p:cNvPr id="22" name="Freeform: Shape 21">
              <a:extLst>
                <a:ext uri="{FF2B5EF4-FFF2-40B4-BE49-F238E27FC236}">
                  <a16:creationId xmlns:a16="http://schemas.microsoft.com/office/drawing/2014/main" id="{B20D202D-5E48-4B15-9AF5-71BED4FCFF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22">
              <a:extLst>
                <a:ext uri="{FF2B5EF4-FFF2-40B4-BE49-F238E27FC236}">
                  <a16:creationId xmlns:a16="http://schemas.microsoft.com/office/drawing/2014/main" id="{68D6A069-9380-4E59-A0DA-07053EE8E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6" name="Content Placeholder 15">
            <a:extLst>
              <a:ext uri="{FF2B5EF4-FFF2-40B4-BE49-F238E27FC236}">
                <a16:creationId xmlns:a16="http://schemas.microsoft.com/office/drawing/2014/main" id="{6311EB54-91F8-43CD-BE6C-E285F00C18C6}"/>
              </a:ext>
            </a:extLst>
          </p:cNvPr>
          <p:cNvSpPr>
            <a:spLocks noGrp="1"/>
          </p:cNvSpPr>
          <p:nvPr>
            <p:ph idx="1"/>
          </p:nvPr>
        </p:nvSpPr>
        <p:spPr>
          <a:xfrm>
            <a:off x="5173639" y="1384917"/>
            <a:ext cx="6562641" cy="4634144"/>
          </a:xfrm>
        </p:spPr>
        <p:txBody>
          <a:bodyPr>
            <a:noAutofit/>
          </a:bodyPr>
          <a:lstStyle/>
          <a:p>
            <a:r>
              <a:rPr lang="en-US" sz="3200" dirty="0">
                <a:solidFill>
                  <a:schemeClr val="bg1">
                    <a:alpha val="80000"/>
                  </a:schemeClr>
                </a:solidFill>
              </a:rPr>
              <a:t>Old fashioned values eroded from the 1960s</a:t>
            </a:r>
          </a:p>
          <a:p>
            <a:r>
              <a:rPr lang="en-US" sz="3200" dirty="0" err="1">
                <a:solidFill>
                  <a:schemeClr val="bg1">
                    <a:alpha val="80000"/>
                  </a:schemeClr>
                </a:solidFill>
              </a:rPr>
              <a:t>Labour</a:t>
            </a:r>
            <a:r>
              <a:rPr lang="en-US" sz="3200" dirty="0">
                <a:solidFill>
                  <a:schemeClr val="bg1">
                    <a:alpha val="80000"/>
                  </a:schemeClr>
                </a:solidFill>
              </a:rPr>
              <a:t> politics began to change as a result</a:t>
            </a:r>
          </a:p>
          <a:p>
            <a:r>
              <a:rPr lang="en-US" sz="3200" dirty="0">
                <a:solidFill>
                  <a:schemeClr val="bg1">
                    <a:alpha val="80000"/>
                  </a:schemeClr>
                </a:solidFill>
              </a:rPr>
              <a:t>Before then </a:t>
            </a:r>
            <a:r>
              <a:rPr lang="en-US" sz="3200" dirty="0" err="1">
                <a:solidFill>
                  <a:schemeClr val="bg1">
                    <a:alpha val="80000"/>
                  </a:schemeClr>
                </a:solidFill>
              </a:rPr>
              <a:t>Labour</a:t>
            </a:r>
            <a:r>
              <a:rPr lang="en-US" sz="3200" dirty="0">
                <a:solidFill>
                  <a:schemeClr val="bg1">
                    <a:alpha val="80000"/>
                  </a:schemeClr>
                </a:solidFill>
              </a:rPr>
              <a:t> was a truly working-class party</a:t>
            </a:r>
          </a:p>
          <a:p>
            <a:r>
              <a:rPr lang="en-US" sz="3200" dirty="0">
                <a:solidFill>
                  <a:schemeClr val="bg1">
                    <a:alpha val="80000"/>
                  </a:schemeClr>
                </a:solidFill>
              </a:rPr>
              <a:t>Workers who toiled for a living in heavy industry: shipyards, mines, steelworks and factories</a:t>
            </a:r>
          </a:p>
        </p:txBody>
      </p:sp>
      <p:sp>
        <p:nvSpPr>
          <p:cNvPr id="2" name="Slide Number Placeholder 1">
            <a:extLst>
              <a:ext uri="{FF2B5EF4-FFF2-40B4-BE49-F238E27FC236}">
                <a16:creationId xmlns:a16="http://schemas.microsoft.com/office/drawing/2014/main" id="{8DC91F5C-64C5-4E82-3536-6FD23E2B3906}"/>
              </a:ext>
            </a:extLst>
          </p:cNvPr>
          <p:cNvSpPr>
            <a:spLocks noGrp="1"/>
          </p:cNvSpPr>
          <p:nvPr>
            <p:ph type="sldNum" sz="quarter" idx="12"/>
          </p:nvPr>
        </p:nvSpPr>
        <p:spPr/>
        <p:txBody>
          <a:bodyPr/>
          <a:lstStyle/>
          <a:p>
            <a:fld id="{ECEF3AEB-938C-47C6-B146-9A4D32834ACE}" type="slidenum">
              <a:rPr lang="en-GB" smtClean="0"/>
              <a:t>43</a:t>
            </a:fld>
            <a:endParaRPr lang="en-GB"/>
          </a:p>
        </p:txBody>
      </p:sp>
    </p:spTree>
    <p:extLst>
      <p:ext uri="{BB962C8B-B14F-4D97-AF65-F5344CB8AC3E}">
        <p14:creationId xmlns:p14="http://schemas.microsoft.com/office/powerpoint/2010/main" val="77517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people in a room&#10;&#10;Description automatically generated with low confidence">
            <a:extLst>
              <a:ext uri="{FF2B5EF4-FFF2-40B4-BE49-F238E27FC236}">
                <a16:creationId xmlns:a16="http://schemas.microsoft.com/office/drawing/2014/main" id="{A0F15C0E-80A1-4EC2-A9D3-62BFA30990AF}"/>
              </a:ext>
            </a:extLst>
          </p:cNvPr>
          <p:cNvPicPr>
            <a:picLocks noChangeAspect="1"/>
          </p:cNvPicPr>
          <p:nvPr/>
        </p:nvPicPr>
        <p:blipFill rotWithShape="1">
          <a:blip r:embed="rId2">
            <a:alphaModFix amt="40000"/>
          </a:blip>
          <a:srcRect l="2889" r="9317" b="-1"/>
          <a:stretch/>
        </p:blipFill>
        <p:spPr>
          <a:xfrm>
            <a:off x="20" y="10"/>
            <a:ext cx="8450297" cy="6857990"/>
          </a:xfrm>
          <a:prstGeom prst="rect">
            <a:avLst/>
          </a:prstGeom>
        </p:spPr>
      </p:pic>
      <p:sp>
        <p:nvSpPr>
          <p:cNvPr id="2" name="Title 1">
            <a:extLst>
              <a:ext uri="{FF2B5EF4-FFF2-40B4-BE49-F238E27FC236}">
                <a16:creationId xmlns:a16="http://schemas.microsoft.com/office/drawing/2014/main" id="{24BECDE7-1804-4E1A-9A7D-FCFF6420975D}"/>
              </a:ext>
            </a:extLst>
          </p:cNvPr>
          <p:cNvSpPr>
            <a:spLocks noGrp="1"/>
          </p:cNvSpPr>
          <p:nvPr>
            <p:ph type="title"/>
          </p:nvPr>
        </p:nvSpPr>
        <p:spPr>
          <a:xfrm>
            <a:off x="843160" y="0"/>
            <a:ext cx="5251316" cy="1627636"/>
          </a:xfrm>
        </p:spPr>
        <p:txBody>
          <a:bodyPr>
            <a:normAutofit/>
          </a:bodyPr>
          <a:lstStyle/>
          <a:p>
            <a:r>
              <a:rPr lang="en-GB" dirty="0">
                <a:solidFill>
                  <a:srgbClr val="FFFFFF"/>
                </a:solidFill>
              </a:rPr>
              <a:t>A new order heading towards New Labour</a:t>
            </a:r>
          </a:p>
        </p:txBody>
      </p:sp>
      <p:sp>
        <p:nvSpPr>
          <p:cNvPr id="3" name="Content Placeholder 2">
            <a:extLst>
              <a:ext uri="{FF2B5EF4-FFF2-40B4-BE49-F238E27FC236}">
                <a16:creationId xmlns:a16="http://schemas.microsoft.com/office/drawing/2014/main" id="{82CC4B3F-043E-401A-B307-04BCCB3D5AF2}"/>
              </a:ext>
            </a:extLst>
          </p:cNvPr>
          <p:cNvSpPr>
            <a:spLocks noGrp="1"/>
          </p:cNvSpPr>
          <p:nvPr>
            <p:ph idx="1"/>
          </p:nvPr>
        </p:nvSpPr>
        <p:spPr>
          <a:xfrm>
            <a:off x="206274" y="1793289"/>
            <a:ext cx="6525088" cy="4573749"/>
          </a:xfrm>
        </p:spPr>
        <p:txBody>
          <a:bodyPr>
            <a:noAutofit/>
          </a:bodyPr>
          <a:lstStyle/>
          <a:p>
            <a:r>
              <a:rPr lang="en-GB" dirty="0">
                <a:solidFill>
                  <a:srgbClr val="FFFFFF"/>
                </a:solidFill>
              </a:rPr>
              <a:t>No space for ‘faith, family and flag’</a:t>
            </a:r>
          </a:p>
          <a:p>
            <a:r>
              <a:rPr lang="en-GB" dirty="0">
                <a:solidFill>
                  <a:srgbClr val="FFFFFF"/>
                </a:solidFill>
              </a:rPr>
              <a:t>Cosmopolitan over communitarian</a:t>
            </a:r>
          </a:p>
          <a:p>
            <a:r>
              <a:rPr lang="en-GB" dirty="0">
                <a:solidFill>
                  <a:srgbClr val="FFFFFF"/>
                </a:solidFill>
              </a:rPr>
              <a:t>Champagne socialism not dark and darts</a:t>
            </a:r>
          </a:p>
          <a:p>
            <a:r>
              <a:rPr lang="en-GB" dirty="0">
                <a:solidFill>
                  <a:srgbClr val="FFFFFF"/>
                </a:solidFill>
              </a:rPr>
              <a:t>New Labour loved market mechanisms </a:t>
            </a:r>
          </a:p>
          <a:p>
            <a:r>
              <a:rPr lang="en-GB" dirty="0">
                <a:solidFill>
                  <a:srgbClr val="FFFFFF"/>
                </a:solidFill>
              </a:rPr>
              <a:t>Did not challenge or change key aspects of Thatcherism</a:t>
            </a:r>
          </a:p>
          <a:p>
            <a:r>
              <a:rPr lang="en-GB" dirty="0">
                <a:solidFill>
                  <a:srgbClr val="FFFFFF"/>
                </a:solidFill>
              </a:rPr>
              <a:t>Out with the old and in with the new</a:t>
            </a:r>
          </a:p>
          <a:p>
            <a:r>
              <a:rPr lang="en-GB" dirty="0">
                <a:solidFill>
                  <a:srgbClr val="FFFFFF"/>
                </a:solidFill>
              </a:rPr>
              <a:t>Despite minimum wage, tax credits, schools &amp; hospitals, Emery shakes his fist!</a:t>
            </a:r>
          </a:p>
        </p:txBody>
      </p:sp>
      <p:pic>
        <p:nvPicPr>
          <p:cNvPr id="5" name="Picture 4" descr="A black t-shirt with a graphic design on it&#10;&#10;Description automatically generated with medium confidence">
            <a:extLst>
              <a:ext uri="{FF2B5EF4-FFF2-40B4-BE49-F238E27FC236}">
                <a16:creationId xmlns:a16="http://schemas.microsoft.com/office/drawing/2014/main" id="{DC153484-8396-46A9-B39E-80A955BA5600}"/>
              </a:ext>
            </a:extLst>
          </p:cNvPr>
          <p:cNvPicPr>
            <a:picLocks noChangeAspect="1"/>
          </p:cNvPicPr>
          <p:nvPr/>
        </p:nvPicPr>
        <p:blipFill rotWithShape="1">
          <a:blip r:embed="rId3"/>
          <a:srcRect l="7560" r="571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Slide Number Placeholder 3">
            <a:extLst>
              <a:ext uri="{FF2B5EF4-FFF2-40B4-BE49-F238E27FC236}">
                <a16:creationId xmlns:a16="http://schemas.microsoft.com/office/drawing/2014/main" id="{00B9BA1E-C727-97BE-9E26-8A959C6F7A58}"/>
              </a:ext>
            </a:extLst>
          </p:cNvPr>
          <p:cNvSpPr>
            <a:spLocks noGrp="1"/>
          </p:cNvSpPr>
          <p:nvPr>
            <p:ph type="sldNum" sz="quarter" idx="12"/>
          </p:nvPr>
        </p:nvSpPr>
        <p:spPr/>
        <p:txBody>
          <a:bodyPr/>
          <a:lstStyle/>
          <a:p>
            <a:fld id="{ECEF3AEB-938C-47C6-B146-9A4D32834ACE}" type="slidenum">
              <a:rPr lang="en-GB" smtClean="0"/>
              <a:t>44</a:t>
            </a:fld>
            <a:endParaRPr lang="en-GB"/>
          </a:p>
        </p:txBody>
      </p:sp>
    </p:spTree>
    <p:extLst>
      <p:ext uri="{BB962C8B-B14F-4D97-AF65-F5344CB8AC3E}">
        <p14:creationId xmlns:p14="http://schemas.microsoft.com/office/powerpoint/2010/main" val="314594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4364F">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D462C74-4057-4B37-82E9-7A1298AB94FF}"/>
              </a:ext>
            </a:extLst>
          </p:cNvPr>
          <p:cNvSpPr>
            <a:spLocks noGrp="1"/>
          </p:cNvSpPr>
          <p:nvPr>
            <p:ph type="title"/>
          </p:nvPr>
        </p:nvSpPr>
        <p:spPr>
          <a:xfrm>
            <a:off x="524256" y="491260"/>
            <a:ext cx="6594189" cy="1625210"/>
          </a:xfrm>
        </p:spPr>
        <p:txBody>
          <a:bodyPr>
            <a:normAutofit/>
          </a:bodyPr>
          <a:lstStyle/>
          <a:p>
            <a:r>
              <a:rPr lang="en-GB">
                <a:solidFill>
                  <a:srgbClr val="FFFFFF"/>
                </a:solidFill>
              </a:rPr>
              <a:t>An exodus in thought and action</a:t>
            </a:r>
          </a:p>
        </p:txBody>
      </p:sp>
      <p:pic>
        <p:nvPicPr>
          <p:cNvPr id="8" name="Picture 7">
            <a:extLst>
              <a:ext uri="{FF2B5EF4-FFF2-40B4-BE49-F238E27FC236}">
                <a16:creationId xmlns:a16="http://schemas.microsoft.com/office/drawing/2014/main" id="{A16F9C42-F967-4F20-B501-2A4B0D5D1C9F}"/>
              </a:ext>
            </a:extLst>
          </p:cNvPr>
          <p:cNvPicPr>
            <a:picLocks noChangeAspect="1"/>
          </p:cNvPicPr>
          <p:nvPr/>
        </p:nvPicPr>
        <p:blipFill rotWithShape="1">
          <a:blip r:embed="rId2"/>
          <a:srcRect t="2195" r="1" b="10877"/>
          <a:stretch/>
        </p:blipFill>
        <p:spPr>
          <a:xfrm>
            <a:off x="327547" y="2454903"/>
            <a:ext cx="7058306" cy="4080254"/>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FB412C6-121E-457E-92C1-715435A29AD5}"/>
              </a:ext>
            </a:extLst>
          </p:cNvPr>
          <p:cNvSpPr>
            <a:spLocks noGrp="1"/>
          </p:cNvSpPr>
          <p:nvPr>
            <p:ph idx="1"/>
          </p:nvPr>
        </p:nvSpPr>
        <p:spPr>
          <a:xfrm>
            <a:off x="8029319" y="917724"/>
            <a:ext cx="3713502" cy="5136567"/>
          </a:xfrm>
        </p:spPr>
        <p:txBody>
          <a:bodyPr anchor="ctr">
            <a:normAutofit/>
          </a:bodyPr>
          <a:lstStyle/>
          <a:p>
            <a:r>
              <a:rPr lang="en-GB" dirty="0">
                <a:solidFill>
                  <a:srgbClr val="FFFFFF"/>
                </a:solidFill>
              </a:rPr>
              <a:t>New Labour did not represent old workers</a:t>
            </a:r>
          </a:p>
          <a:p>
            <a:r>
              <a:rPr lang="en-GB" dirty="0">
                <a:solidFill>
                  <a:srgbClr val="FFFFFF"/>
                </a:solidFill>
              </a:rPr>
              <a:t>People were not allowed to say what they thought</a:t>
            </a:r>
          </a:p>
          <a:p>
            <a:r>
              <a:rPr lang="en-GB" dirty="0">
                <a:solidFill>
                  <a:srgbClr val="FFFFFF"/>
                </a:solidFill>
              </a:rPr>
              <a:t>People’s feelings and experience ignored</a:t>
            </a:r>
          </a:p>
          <a:p>
            <a:r>
              <a:rPr lang="en-GB" dirty="0">
                <a:solidFill>
                  <a:srgbClr val="FFFFFF"/>
                </a:solidFill>
              </a:rPr>
              <a:t>Old National Front members to the fore</a:t>
            </a:r>
          </a:p>
          <a:p>
            <a:r>
              <a:rPr lang="en-GB" dirty="0">
                <a:solidFill>
                  <a:srgbClr val="FFFFFF"/>
                </a:solidFill>
              </a:rPr>
              <a:t>British Nationalist Party – UKIP – EDL </a:t>
            </a:r>
          </a:p>
        </p:txBody>
      </p:sp>
      <p:sp>
        <p:nvSpPr>
          <p:cNvPr id="6" name="TextBox 5">
            <a:extLst>
              <a:ext uri="{FF2B5EF4-FFF2-40B4-BE49-F238E27FC236}">
                <a16:creationId xmlns:a16="http://schemas.microsoft.com/office/drawing/2014/main" id="{DB314B22-1450-4DBC-BE49-A16A49323AE5}"/>
              </a:ext>
            </a:extLst>
          </p:cNvPr>
          <p:cNvSpPr txBox="1"/>
          <p:nvPr/>
        </p:nvSpPr>
        <p:spPr>
          <a:xfrm>
            <a:off x="642837" y="6580951"/>
            <a:ext cx="11221616" cy="246221"/>
          </a:xfrm>
          <a:prstGeom prst="rect">
            <a:avLst/>
          </a:prstGeom>
          <a:noFill/>
        </p:spPr>
        <p:txBody>
          <a:bodyPr wrap="square">
            <a:spAutoFit/>
          </a:bodyPr>
          <a:lstStyle/>
          <a:p>
            <a:pPr>
              <a:spcAft>
                <a:spcPts val="600"/>
              </a:spcAft>
            </a:pPr>
            <a:r>
              <a:rPr lang="en-GB" sz="1000" dirty="0">
                <a:hlinkClick r:id="rId3"/>
              </a:rPr>
              <a:t>https://youtu.be/CTr8IVWBuPE</a:t>
            </a:r>
            <a:r>
              <a:rPr lang="en-GB" sz="1000" dirty="0"/>
              <a:t> </a:t>
            </a:r>
          </a:p>
        </p:txBody>
      </p:sp>
      <p:pic>
        <p:nvPicPr>
          <p:cNvPr id="4" name="Picture 3">
            <a:extLst>
              <a:ext uri="{FF2B5EF4-FFF2-40B4-BE49-F238E27FC236}">
                <a16:creationId xmlns:a16="http://schemas.microsoft.com/office/drawing/2014/main" id="{7FDC0EAF-A3B9-C109-3297-241C40BFE985}"/>
              </a:ext>
            </a:extLst>
          </p:cNvPr>
          <p:cNvPicPr>
            <a:picLocks noChangeAspect="1"/>
          </p:cNvPicPr>
          <p:nvPr/>
        </p:nvPicPr>
        <p:blipFill>
          <a:blip r:embed="rId4"/>
          <a:stretch>
            <a:fillRect/>
          </a:stretch>
        </p:blipFill>
        <p:spPr>
          <a:xfrm>
            <a:off x="3821350" y="1712009"/>
            <a:ext cx="3585840" cy="4992052"/>
          </a:xfrm>
          <a:prstGeom prst="rect">
            <a:avLst/>
          </a:prstGeom>
        </p:spPr>
      </p:pic>
      <p:sp>
        <p:nvSpPr>
          <p:cNvPr id="5" name="Slide Number Placeholder 4">
            <a:extLst>
              <a:ext uri="{FF2B5EF4-FFF2-40B4-BE49-F238E27FC236}">
                <a16:creationId xmlns:a16="http://schemas.microsoft.com/office/drawing/2014/main" id="{1A9A1DED-EE02-7DC0-A3DA-CAE7FA9B09B6}"/>
              </a:ext>
            </a:extLst>
          </p:cNvPr>
          <p:cNvSpPr>
            <a:spLocks noGrp="1"/>
          </p:cNvSpPr>
          <p:nvPr>
            <p:ph type="sldNum" sz="quarter" idx="12"/>
          </p:nvPr>
        </p:nvSpPr>
        <p:spPr/>
        <p:txBody>
          <a:bodyPr/>
          <a:lstStyle/>
          <a:p>
            <a:fld id="{ECEF3AEB-938C-47C6-B146-9A4D32834ACE}" type="slidenum">
              <a:rPr lang="en-GB" smtClean="0"/>
              <a:t>45</a:t>
            </a:fld>
            <a:endParaRPr lang="en-GB"/>
          </a:p>
        </p:txBody>
      </p:sp>
    </p:spTree>
    <p:extLst>
      <p:ext uri="{BB962C8B-B14F-4D97-AF65-F5344CB8AC3E}">
        <p14:creationId xmlns:p14="http://schemas.microsoft.com/office/powerpoint/2010/main" val="321108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686A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9B7261B-2583-4B2E-A9E1-A9DC66FF5A46}"/>
              </a:ext>
            </a:extLst>
          </p:cNvPr>
          <p:cNvSpPr>
            <a:spLocks noGrp="1"/>
          </p:cNvSpPr>
          <p:nvPr>
            <p:ph type="title"/>
          </p:nvPr>
        </p:nvSpPr>
        <p:spPr>
          <a:xfrm>
            <a:off x="524256" y="516804"/>
            <a:ext cx="6594189" cy="1625210"/>
          </a:xfrm>
        </p:spPr>
        <p:txBody>
          <a:bodyPr>
            <a:normAutofit/>
          </a:bodyPr>
          <a:lstStyle/>
          <a:p>
            <a:r>
              <a:rPr lang="en-GB" dirty="0">
                <a:solidFill>
                  <a:srgbClr val="FFFFFF"/>
                </a:solidFill>
              </a:rPr>
              <a:t>Life chances are predictable</a:t>
            </a:r>
          </a:p>
        </p:txBody>
      </p:sp>
      <p:sp>
        <p:nvSpPr>
          <p:cNvPr id="23" name="Rectangle 22">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AA1FC7E-59C7-4849-B47B-9E8C25F944CC}"/>
              </a:ext>
            </a:extLst>
          </p:cNvPr>
          <p:cNvPicPr>
            <a:picLocks noChangeAspect="1"/>
          </p:cNvPicPr>
          <p:nvPr/>
        </p:nvPicPr>
        <p:blipFill rotWithShape="1">
          <a:blip r:embed="rId2"/>
          <a:srcRect l="13833" r="4014"/>
          <a:stretch/>
        </p:blipFill>
        <p:spPr>
          <a:xfrm>
            <a:off x="1193565" y="2660287"/>
            <a:ext cx="5326268" cy="3646887"/>
          </a:xfrm>
          <a:prstGeom prst="rect">
            <a:avLst/>
          </a:prstGeom>
        </p:spPr>
      </p:pic>
      <p:sp>
        <p:nvSpPr>
          <p:cNvPr id="25" name="Rectangle 2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E63257F-97AC-40C3-8B02-4F0554257B7F}"/>
              </a:ext>
            </a:extLst>
          </p:cNvPr>
          <p:cNvSpPr>
            <a:spLocks noGrp="1"/>
          </p:cNvSpPr>
          <p:nvPr>
            <p:ph idx="1"/>
          </p:nvPr>
        </p:nvSpPr>
        <p:spPr>
          <a:xfrm>
            <a:off x="7791061" y="839755"/>
            <a:ext cx="3974841" cy="5365102"/>
          </a:xfrm>
        </p:spPr>
        <p:txBody>
          <a:bodyPr anchor="ctr">
            <a:normAutofit/>
          </a:bodyPr>
          <a:lstStyle/>
          <a:p>
            <a:r>
              <a:rPr lang="en-US" sz="2400" dirty="0">
                <a:solidFill>
                  <a:srgbClr val="FFFFFF"/>
                </a:solidFill>
              </a:rPr>
              <a:t>Human rights and equality strands</a:t>
            </a:r>
          </a:p>
          <a:p>
            <a:r>
              <a:rPr lang="en-US" sz="2400" dirty="0">
                <a:solidFill>
                  <a:srgbClr val="FFFFFF"/>
                </a:solidFill>
              </a:rPr>
              <a:t>Trevor Phillips: stop them saying what they think, kill debate and uncomfortable thoughts will go away. They do not</a:t>
            </a:r>
          </a:p>
          <a:p>
            <a:r>
              <a:rPr lang="en-US" sz="2400" dirty="0">
                <a:solidFill>
                  <a:srgbClr val="FFFFFF"/>
                </a:solidFill>
              </a:rPr>
              <a:t>People see the world through their own eyes </a:t>
            </a:r>
          </a:p>
          <a:p>
            <a:r>
              <a:rPr lang="en-US" sz="2400" dirty="0">
                <a:solidFill>
                  <a:srgbClr val="FFFFFF"/>
                </a:solidFill>
              </a:rPr>
              <a:t>Lived experience is key</a:t>
            </a:r>
          </a:p>
          <a:p>
            <a:r>
              <a:rPr lang="en-US" sz="2400" dirty="0">
                <a:solidFill>
                  <a:srgbClr val="FFFFFF"/>
                </a:solidFill>
              </a:rPr>
              <a:t>Discussion should be encouraged</a:t>
            </a:r>
          </a:p>
          <a:p>
            <a:endParaRPr lang="en-GB" sz="2000" dirty="0">
              <a:solidFill>
                <a:srgbClr val="FFFFFF"/>
              </a:solidFill>
            </a:endParaRPr>
          </a:p>
        </p:txBody>
      </p:sp>
      <p:sp>
        <p:nvSpPr>
          <p:cNvPr id="4" name="Slide Number Placeholder 3">
            <a:extLst>
              <a:ext uri="{FF2B5EF4-FFF2-40B4-BE49-F238E27FC236}">
                <a16:creationId xmlns:a16="http://schemas.microsoft.com/office/drawing/2014/main" id="{60B40647-EFD3-583E-8489-96285748F8B7}"/>
              </a:ext>
            </a:extLst>
          </p:cNvPr>
          <p:cNvSpPr>
            <a:spLocks noGrp="1"/>
          </p:cNvSpPr>
          <p:nvPr>
            <p:ph type="sldNum" sz="quarter" idx="12"/>
          </p:nvPr>
        </p:nvSpPr>
        <p:spPr/>
        <p:txBody>
          <a:bodyPr/>
          <a:lstStyle/>
          <a:p>
            <a:fld id="{ECEF3AEB-938C-47C6-B146-9A4D32834ACE}" type="slidenum">
              <a:rPr lang="en-GB" smtClean="0"/>
              <a:t>46</a:t>
            </a:fld>
            <a:endParaRPr lang="en-GB"/>
          </a:p>
        </p:txBody>
      </p:sp>
    </p:spTree>
    <p:extLst>
      <p:ext uri="{BB962C8B-B14F-4D97-AF65-F5344CB8AC3E}">
        <p14:creationId xmlns:p14="http://schemas.microsoft.com/office/powerpoint/2010/main" val="204564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5859" y="192024"/>
            <a:ext cx="11997840" cy="6490906"/>
          </a:xfrm>
          <a:prstGeom prst="rect">
            <a:avLst/>
          </a:prstGeom>
        </p:spPr>
      </p:pic>
      <p:sp>
        <p:nvSpPr>
          <p:cNvPr id="2" name="Slide Number Placeholder 1">
            <a:extLst>
              <a:ext uri="{FF2B5EF4-FFF2-40B4-BE49-F238E27FC236}">
                <a16:creationId xmlns:a16="http://schemas.microsoft.com/office/drawing/2014/main" id="{7EB4D37A-1145-7894-8700-7167FD04CF4E}"/>
              </a:ext>
            </a:extLst>
          </p:cNvPr>
          <p:cNvSpPr>
            <a:spLocks noGrp="1"/>
          </p:cNvSpPr>
          <p:nvPr>
            <p:ph type="sldNum" sz="quarter" idx="12"/>
          </p:nvPr>
        </p:nvSpPr>
        <p:spPr/>
        <p:txBody>
          <a:bodyPr/>
          <a:lstStyle/>
          <a:p>
            <a:fld id="{13F68B06-01CF-4820-805E-333982771601}" type="slidenum">
              <a:rPr lang="en-GB" smtClean="0"/>
              <a:t>47</a:t>
            </a:fld>
            <a:endParaRPr lang="en-GB"/>
          </a:p>
        </p:txBody>
      </p:sp>
    </p:spTree>
    <p:extLst>
      <p:ext uri="{BB962C8B-B14F-4D97-AF65-F5344CB8AC3E}">
        <p14:creationId xmlns:p14="http://schemas.microsoft.com/office/powerpoint/2010/main" val="7318434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F586066-5700-A9E4-BEFD-6C4C13C43161}"/>
              </a:ext>
            </a:extLst>
          </p:cNvPr>
          <p:cNvPicPr>
            <a:picLocks noChangeAspect="1"/>
          </p:cNvPicPr>
          <p:nvPr/>
        </p:nvPicPr>
        <p:blipFill>
          <a:blip r:embed="rId2"/>
          <a:stretch>
            <a:fillRect/>
          </a:stretch>
        </p:blipFill>
        <p:spPr>
          <a:xfrm>
            <a:off x="1968500" y="457200"/>
            <a:ext cx="8255000" cy="5943600"/>
          </a:xfrm>
          <a:prstGeom prst="rect">
            <a:avLst/>
          </a:prstGeom>
        </p:spPr>
      </p:pic>
      <p:sp>
        <p:nvSpPr>
          <p:cNvPr id="2" name="TextBox 1">
            <a:extLst>
              <a:ext uri="{FF2B5EF4-FFF2-40B4-BE49-F238E27FC236}">
                <a16:creationId xmlns:a16="http://schemas.microsoft.com/office/drawing/2014/main" id="{9B8E94BA-60E3-2449-C0D4-943439C10733}"/>
              </a:ext>
            </a:extLst>
          </p:cNvPr>
          <p:cNvSpPr txBox="1"/>
          <p:nvPr/>
        </p:nvSpPr>
        <p:spPr>
          <a:xfrm>
            <a:off x="2042809" y="5846323"/>
            <a:ext cx="1702340" cy="369332"/>
          </a:xfrm>
          <a:prstGeom prst="rect">
            <a:avLst/>
          </a:prstGeom>
          <a:noFill/>
        </p:spPr>
        <p:txBody>
          <a:bodyPr wrap="square" rtlCol="0">
            <a:spAutoFit/>
          </a:bodyPr>
          <a:lstStyle/>
          <a:p>
            <a:r>
              <a:rPr lang="en-GB" dirty="0"/>
              <a:t>Spencer 2023</a:t>
            </a:r>
          </a:p>
        </p:txBody>
      </p:sp>
      <p:sp>
        <p:nvSpPr>
          <p:cNvPr id="4" name="Slide Number Placeholder 3">
            <a:extLst>
              <a:ext uri="{FF2B5EF4-FFF2-40B4-BE49-F238E27FC236}">
                <a16:creationId xmlns:a16="http://schemas.microsoft.com/office/drawing/2014/main" id="{569C0469-5CD6-2B3D-B5AA-5D03D4B84727}"/>
              </a:ext>
            </a:extLst>
          </p:cNvPr>
          <p:cNvSpPr>
            <a:spLocks noGrp="1"/>
          </p:cNvSpPr>
          <p:nvPr>
            <p:ph type="sldNum" sz="quarter" idx="12"/>
          </p:nvPr>
        </p:nvSpPr>
        <p:spPr/>
        <p:txBody>
          <a:bodyPr/>
          <a:lstStyle/>
          <a:p>
            <a:fld id="{13F68B06-01CF-4820-805E-333982771601}" type="slidenum">
              <a:rPr lang="en-GB" smtClean="0"/>
              <a:t>48</a:t>
            </a:fld>
            <a:endParaRPr lang="en-GB"/>
          </a:p>
        </p:txBody>
      </p:sp>
    </p:spTree>
    <p:extLst>
      <p:ext uri="{BB962C8B-B14F-4D97-AF65-F5344CB8AC3E}">
        <p14:creationId xmlns:p14="http://schemas.microsoft.com/office/powerpoint/2010/main" val="28020629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8DCE3E-1609-F323-52EE-3AF085033686}"/>
              </a:ext>
            </a:extLst>
          </p:cNvPr>
          <p:cNvPicPr>
            <a:picLocks noChangeAspect="1"/>
          </p:cNvPicPr>
          <p:nvPr/>
        </p:nvPicPr>
        <p:blipFill>
          <a:blip r:embed="rId2"/>
          <a:stretch>
            <a:fillRect/>
          </a:stretch>
        </p:blipFill>
        <p:spPr>
          <a:xfrm>
            <a:off x="418623" y="344805"/>
            <a:ext cx="7285673" cy="16936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itle 3">
            <a:extLst>
              <a:ext uri="{FF2B5EF4-FFF2-40B4-BE49-F238E27FC236}">
                <a16:creationId xmlns:a16="http://schemas.microsoft.com/office/drawing/2014/main" id="{19CF459E-5D79-0B09-CD6B-9184C5961ED8}"/>
              </a:ext>
            </a:extLst>
          </p:cNvPr>
          <p:cNvSpPr>
            <a:spLocks noGrp="1"/>
          </p:cNvSpPr>
          <p:nvPr>
            <p:ph type="title"/>
          </p:nvPr>
        </p:nvSpPr>
        <p:spPr>
          <a:xfrm>
            <a:off x="7923371" y="344805"/>
            <a:ext cx="3649504" cy="1325563"/>
          </a:xfrm>
        </p:spPr>
        <p:txBody>
          <a:bodyPr>
            <a:normAutofit/>
          </a:bodyPr>
          <a:lstStyle/>
          <a:p>
            <a:pPr algn="r"/>
            <a:r>
              <a:rPr lang="en-GB" sz="3200" dirty="0"/>
              <a:t>14</a:t>
            </a:r>
            <a:r>
              <a:rPr lang="en-GB" sz="3200" baseline="30000" dirty="0"/>
              <a:t>th</a:t>
            </a:r>
            <a:r>
              <a:rPr lang="en-GB" sz="3200" dirty="0"/>
              <a:t> November 2024</a:t>
            </a:r>
          </a:p>
        </p:txBody>
      </p:sp>
      <p:pic>
        <p:nvPicPr>
          <p:cNvPr id="6" name="Picture 5">
            <a:extLst>
              <a:ext uri="{FF2B5EF4-FFF2-40B4-BE49-F238E27FC236}">
                <a16:creationId xmlns:a16="http://schemas.microsoft.com/office/drawing/2014/main" id="{DF64F44A-27EA-9967-5506-F916840FD60A}"/>
              </a:ext>
            </a:extLst>
          </p:cNvPr>
          <p:cNvPicPr>
            <a:picLocks noChangeAspect="1"/>
          </p:cNvPicPr>
          <p:nvPr/>
        </p:nvPicPr>
        <p:blipFill>
          <a:blip r:embed="rId3"/>
          <a:stretch>
            <a:fillRect/>
          </a:stretch>
        </p:blipFill>
        <p:spPr>
          <a:xfrm>
            <a:off x="1066800" y="2476500"/>
            <a:ext cx="10058400" cy="1905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32E8FBDC-2924-658C-DEE2-BF0F2DB83AF8}"/>
              </a:ext>
            </a:extLst>
          </p:cNvPr>
          <p:cNvPicPr>
            <a:picLocks noChangeAspect="1"/>
          </p:cNvPicPr>
          <p:nvPr/>
        </p:nvPicPr>
        <p:blipFill>
          <a:blip r:embed="rId4"/>
          <a:stretch>
            <a:fillRect/>
          </a:stretch>
        </p:blipFill>
        <p:spPr>
          <a:xfrm>
            <a:off x="1066800" y="4530407"/>
            <a:ext cx="10144125" cy="657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a16="http://schemas.microsoft.com/office/drawing/2014/main" id="{92553258-48BA-2B5B-9C04-AF6008297C5B}"/>
              </a:ext>
            </a:extLst>
          </p:cNvPr>
          <p:cNvPicPr>
            <a:picLocks noChangeAspect="1"/>
          </p:cNvPicPr>
          <p:nvPr/>
        </p:nvPicPr>
        <p:blipFill>
          <a:blip r:embed="rId5"/>
          <a:stretch>
            <a:fillRect/>
          </a:stretch>
        </p:blipFill>
        <p:spPr>
          <a:xfrm>
            <a:off x="1066800" y="5426392"/>
            <a:ext cx="10191750" cy="7143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Slide Number Placeholder 1">
            <a:extLst>
              <a:ext uri="{FF2B5EF4-FFF2-40B4-BE49-F238E27FC236}">
                <a16:creationId xmlns:a16="http://schemas.microsoft.com/office/drawing/2014/main" id="{CA94D188-3004-1ED2-EE4C-958539779550}"/>
              </a:ext>
            </a:extLst>
          </p:cNvPr>
          <p:cNvSpPr>
            <a:spLocks noGrp="1"/>
          </p:cNvSpPr>
          <p:nvPr>
            <p:ph type="sldNum" sz="quarter" idx="12"/>
          </p:nvPr>
        </p:nvSpPr>
        <p:spPr/>
        <p:txBody>
          <a:bodyPr/>
          <a:lstStyle/>
          <a:p>
            <a:fld id="{13F68B06-01CF-4820-805E-333982771601}" type="slidenum">
              <a:rPr lang="en-GB" smtClean="0"/>
              <a:t>49</a:t>
            </a:fld>
            <a:endParaRPr lang="en-GB"/>
          </a:p>
        </p:txBody>
      </p:sp>
    </p:spTree>
    <p:extLst>
      <p:ext uri="{BB962C8B-B14F-4D97-AF65-F5344CB8AC3E}">
        <p14:creationId xmlns:p14="http://schemas.microsoft.com/office/powerpoint/2010/main" val="3616647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101B3CC-B49F-4CE0-B198-228D1D428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55BA780B-D5E2-4F8B-90A4-F62AEC04DC52}"/>
              </a:ext>
            </a:extLst>
          </p:cNvPr>
          <p:cNvPicPr>
            <a:picLocks noChangeAspect="1"/>
          </p:cNvPicPr>
          <p:nvPr/>
        </p:nvPicPr>
        <p:blipFill rotWithShape="1">
          <a:blip r:embed="rId2"/>
          <a:srcRect r="4225"/>
          <a:stretch/>
        </p:blipFill>
        <p:spPr>
          <a:xfrm>
            <a:off x="243049" y="411061"/>
            <a:ext cx="4800682" cy="6446939"/>
          </a:xfrm>
          <a:prstGeom prst="rect">
            <a:avLst/>
          </a:prstGeom>
        </p:spPr>
      </p:pic>
      <p:pic>
        <p:nvPicPr>
          <p:cNvPr id="3" name="Picture 2">
            <a:extLst>
              <a:ext uri="{FF2B5EF4-FFF2-40B4-BE49-F238E27FC236}">
                <a16:creationId xmlns:a16="http://schemas.microsoft.com/office/drawing/2014/main" id="{AD8C9F94-D0E7-4C0C-9150-FE3163F67363}"/>
              </a:ext>
            </a:extLst>
          </p:cNvPr>
          <p:cNvPicPr>
            <a:picLocks noChangeAspect="1"/>
          </p:cNvPicPr>
          <p:nvPr/>
        </p:nvPicPr>
        <p:blipFill rotWithShape="1">
          <a:blip r:embed="rId3"/>
          <a:srcRect t="1466" r="-6" b="3218"/>
          <a:stretch/>
        </p:blipFill>
        <p:spPr>
          <a:xfrm>
            <a:off x="5285255" y="557189"/>
            <a:ext cx="6585012" cy="5328706"/>
          </a:xfrm>
          <a:prstGeom prst="rect">
            <a:avLst/>
          </a:prstGeom>
          <a:ln w="19050">
            <a:solidFill>
              <a:schemeClr val="tx1"/>
            </a:solidFill>
          </a:ln>
        </p:spPr>
      </p:pic>
      <p:sp>
        <p:nvSpPr>
          <p:cNvPr id="4" name="Slide Number Placeholder 3">
            <a:extLst>
              <a:ext uri="{FF2B5EF4-FFF2-40B4-BE49-F238E27FC236}">
                <a16:creationId xmlns:a16="http://schemas.microsoft.com/office/drawing/2014/main" id="{786A628C-50A7-118E-D786-ACDE1396C1ED}"/>
              </a:ext>
            </a:extLst>
          </p:cNvPr>
          <p:cNvSpPr>
            <a:spLocks noGrp="1"/>
          </p:cNvSpPr>
          <p:nvPr>
            <p:ph type="sldNum" sz="quarter" idx="12"/>
          </p:nvPr>
        </p:nvSpPr>
        <p:spPr/>
        <p:txBody>
          <a:bodyPr/>
          <a:lstStyle/>
          <a:p>
            <a:fld id="{13F68B06-01CF-4820-805E-333982771601}" type="slidenum">
              <a:rPr lang="en-GB" smtClean="0"/>
              <a:t>50</a:t>
            </a:fld>
            <a:endParaRPr lang="en-GB"/>
          </a:p>
        </p:txBody>
      </p:sp>
    </p:spTree>
    <p:extLst>
      <p:ext uri="{BB962C8B-B14F-4D97-AF65-F5344CB8AC3E}">
        <p14:creationId xmlns:p14="http://schemas.microsoft.com/office/powerpoint/2010/main" val="22897129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F508A-92A2-C58B-F389-1B23430847A2}"/>
              </a:ext>
            </a:extLst>
          </p:cNvPr>
          <p:cNvSpPr>
            <a:spLocks noGrp="1"/>
          </p:cNvSpPr>
          <p:nvPr>
            <p:ph type="title"/>
          </p:nvPr>
        </p:nvSpPr>
        <p:spPr/>
        <p:txBody>
          <a:bodyPr/>
          <a:lstStyle/>
          <a:p>
            <a:r>
              <a:rPr lang="en-GB" dirty="0"/>
              <a:t>So, what should the priorities be?</a:t>
            </a:r>
          </a:p>
        </p:txBody>
      </p:sp>
      <p:sp>
        <p:nvSpPr>
          <p:cNvPr id="3" name="Content Placeholder 2">
            <a:extLst>
              <a:ext uri="{FF2B5EF4-FFF2-40B4-BE49-F238E27FC236}">
                <a16:creationId xmlns:a16="http://schemas.microsoft.com/office/drawing/2014/main" id="{EE17E6BA-7D53-4B4F-DB6F-2EE98863BC7F}"/>
              </a:ext>
            </a:extLst>
          </p:cNvPr>
          <p:cNvSpPr>
            <a:spLocks noGrp="1"/>
          </p:cNvSpPr>
          <p:nvPr>
            <p:ph idx="1"/>
          </p:nvPr>
        </p:nvSpPr>
        <p:spPr>
          <a:xfrm>
            <a:off x="838199" y="2315183"/>
            <a:ext cx="5348591" cy="3861780"/>
          </a:xfrm>
        </p:spPr>
        <p:txBody>
          <a:bodyPr/>
          <a:lstStyle/>
          <a:p>
            <a:r>
              <a:rPr lang="en-US" dirty="0"/>
              <a:t>Murder and violent crime (65%)</a:t>
            </a:r>
          </a:p>
          <a:p>
            <a:r>
              <a:rPr lang="en-US" dirty="0"/>
              <a:t>Rape and sexual assault (56%)</a:t>
            </a:r>
          </a:p>
          <a:p>
            <a:r>
              <a:rPr lang="en-US" dirty="0"/>
              <a:t>Burglary and robbery (27%) </a:t>
            </a:r>
          </a:p>
          <a:p>
            <a:r>
              <a:rPr lang="en-US" dirty="0"/>
              <a:t>Terrorism (26%)</a:t>
            </a:r>
          </a:p>
          <a:p>
            <a:r>
              <a:rPr lang="en-US" dirty="0"/>
              <a:t>‘Online hate crime’ (not the lower threshold of NCHIs) (7%) </a:t>
            </a:r>
            <a:endParaRPr lang="en-GB" dirty="0"/>
          </a:p>
        </p:txBody>
      </p:sp>
      <p:sp>
        <p:nvSpPr>
          <p:cNvPr id="5" name="TextBox 4">
            <a:extLst>
              <a:ext uri="{FF2B5EF4-FFF2-40B4-BE49-F238E27FC236}">
                <a16:creationId xmlns:a16="http://schemas.microsoft.com/office/drawing/2014/main" id="{7EA3A9D0-7784-CFFE-75D6-F4CA221A7906}"/>
              </a:ext>
            </a:extLst>
          </p:cNvPr>
          <p:cNvSpPr txBox="1"/>
          <p:nvPr/>
        </p:nvSpPr>
        <p:spPr>
          <a:xfrm>
            <a:off x="761189" y="5942568"/>
            <a:ext cx="6094378" cy="369332"/>
          </a:xfrm>
          <a:prstGeom prst="rect">
            <a:avLst/>
          </a:prstGeom>
          <a:noFill/>
        </p:spPr>
        <p:txBody>
          <a:bodyPr wrap="square">
            <a:spAutoFit/>
          </a:bodyPr>
          <a:lstStyle/>
          <a:p>
            <a:r>
              <a:rPr lang="en-US" dirty="0"/>
              <a:t>Policy Exchange’s (2024) Portrait of Modern Britain</a:t>
            </a:r>
            <a:endParaRPr lang="en-GB" dirty="0"/>
          </a:p>
        </p:txBody>
      </p:sp>
      <p:pic>
        <p:nvPicPr>
          <p:cNvPr id="7" name="Picture 6">
            <a:extLst>
              <a:ext uri="{FF2B5EF4-FFF2-40B4-BE49-F238E27FC236}">
                <a16:creationId xmlns:a16="http://schemas.microsoft.com/office/drawing/2014/main" id="{B9829A80-F17B-809E-AF14-60D6043D73CE}"/>
              </a:ext>
            </a:extLst>
          </p:cNvPr>
          <p:cNvPicPr>
            <a:picLocks noChangeAspect="1"/>
          </p:cNvPicPr>
          <p:nvPr/>
        </p:nvPicPr>
        <p:blipFill>
          <a:blip r:embed="rId2"/>
          <a:stretch>
            <a:fillRect/>
          </a:stretch>
        </p:blipFill>
        <p:spPr>
          <a:xfrm>
            <a:off x="7010979" y="1381328"/>
            <a:ext cx="3739434" cy="52626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Slide Number Placeholder 3">
            <a:extLst>
              <a:ext uri="{FF2B5EF4-FFF2-40B4-BE49-F238E27FC236}">
                <a16:creationId xmlns:a16="http://schemas.microsoft.com/office/drawing/2014/main" id="{566EBB2D-C6D3-69B6-4D92-DF2977252462}"/>
              </a:ext>
            </a:extLst>
          </p:cNvPr>
          <p:cNvSpPr>
            <a:spLocks noGrp="1"/>
          </p:cNvSpPr>
          <p:nvPr>
            <p:ph type="sldNum" sz="quarter" idx="12"/>
          </p:nvPr>
        </p:nvSpPr>
        <p:spPr/>
        <p:txBody>
          <a:bodyPr/>
          <a:lstStyle/>
          <a:p>
            <a:fld id="{13F68B06-01CF-4820-805E-333982771601}" type="slidenum">
              <a:rPr lang="en-GB" smtClean="0"/>
              <a:t>51</a:t>
            </a:fld>
            <a:endParaRPr lang="en-GB"/>
          </a:p>
        </p:txBody>
      </p:sp>
    </p:spTree>
    <p:extLst>
      <p:ext uri="{BB962C8B-B14F-4D97-AF65-F5344CB8AC3E}">
        <p14:creationId xmlns:p14="http://schemas.microsoft.com/office/powerpoint/2010/main" val="2900267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4" name="Group 13">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8" name="Freeform: Shape 17">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5" name="Group 14">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6" name="Freeform: Shape 15">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5" name="Title 4">
            <a:extLst>
              <a:ext uri="{FF2B5EF4-FFF2-40B4-BE49-F238E27FC236}">
                <a16:creationId xmlns:a16="http://schemas.microsoft.com/office/drawing/2014/main" id="{19DCBAAF-C536-B0DB-0F9D-18E84E4588F9}"/>
              </a:ext>
            </a:extLst>
          </p:cNvPr>
          <p:cNvSpPr>
            <a:spLocks noGrp="1"/>
          </p:cNvSpPr>
          <p:nvPr>
            <p:ph type="ctrTitle"/>
          </p:nvPr>
        </p:nvSpPr>
        <p:spPr>
          <a:xfrm>
            <a:off x="819150" y="686689"/>
            <a:ext cx="7021513" cy="2308324"/>
          </a:xfrm>
        </p:spPr>
        <p:txBody>
          <a:bodyPr>
            <a:normAutofit/>
          </a:bodyPr>
          <a:lstStyle/>
          <a:p>
            <a:pPr algn="l"/>
            <a:r>
              <a:rPr lang="en-GB" sz="7200" dirty="0">
                <a:solidFill>
                  <a:schemeClr val="bg1"/>
                </a:solidFill>
              </a:rPr>
              <a:t>A view from the Civil Service</a:t>
            </a:r>
          </a:p>
        </p:txBody>
      </p:sp>
      <p:sp>
        <p:nvSpPr>
          <p:cNvPr id="6" name="Subtitle 5">
            <a:extLst>
              <a:ext uri="{FF2B5EF4-FFF2-40B4-BE49-F238E27FC236}">
                <a16:creationId xmlns:a16="http://schemas.microsoft.com/office/drawing/2014/main" id="{902A705F-FB6D-5465-9F87-67A24A08B9F7}"/>
              </a:ext>
            </a:extLst>
          </p:cNvPr>
          <p:cNvSpPr>
            <a:spLocks noGrp="1"/>
          </p:cNvSpPr>
          <p:nvPr>
            <p:ph type="subTitle" idx="1"/>
          </p:nvPr>
        </p:nvSpPr>
        <p:spPr>
          <a:xfrm>
            <a:off x="819151" y="3681702"/>
            <a:ext cx="8653096" cy="1434502"/>
          </a:xfrm>
        </p:spPr>
        <p:txBody>
          <a:bodyPr>
            <a:normAutofit/>
          </a:bodyPr>
          <a:lstStyle/>
          <a:p>
            <a:pPr algn="l"/>
            <a:r>
              <a:rPr lang="en-GB" sz="3200" dirty="0">
                <a:solidFill>
                  <a:schemeClr val="bg1"/>
                </a:solidFill>
              </a:rPr>
              <a:t>For a sustainable future, should we build from the top down or try digging the foundations first?</a:t>
            </a:r>
          </a:p>
        </p:txBody>
      </p:sp>
      <p:sp>
        <p:nvSpPr>
          <p:cNvPr id="4" name="Slide Number Placeholder 3">
            <a:extLst>
              <a:ext uri="{FF2B5EF4-FFF2-40B4-BE49-F238E27FC236}">
                <a16:creationId xmlns:a16="http://schemas.microsoft.com/office/drawing/2014/main" id="{F108A36C-F54D-E5B0-5628-BE7624FE01F3}"/>
              </a:ext>
            </a:extLst>
          </p:cNvPr>
          <p:cNvSpPr>
            <a:spLocks noGrp="1"/>
          </p:cNvSpPr>
          <p:nvPr>
            <p:ph type="sldNum" sz="quarter" idx="12"/>
          </p:nvPr>
        </p:nvSpPr>
        <p:spPr>
          <a:xfrm>
            <a:off x="8737600" y="466933"/>
            <a:ext cx="2635250" cy="707886"/>
          </a:xfrm>
        </p:spPr>
        <p:txBody>
          <a:bodyPr>
            <a:normAutofit/>
          </a:bodyPr>
          <a:lstStyle/>
          <a:p>
            <a:pPr>
              <a:lnSpc>
                <a:spcPct val="90000"/>
              </a:lnSpc>
              <a:spcAft>
                <a:spcPts val="600"/>
              </a:spcAft>
            </a:pPr>
            <a:fld id="{13F68B06-01CF-4820-805E-333982771601}" type="slidenum">
              <a:rPr lang="en-GB" sz="4400">
                <a:solidFill>
                  <a:schemeClr val="bg1"/>
                </a:solidFill>
              </a:rPr>
              <a:pPr>
                <a:lnSpc>
                  <a:spcPct val="90000"/>
                </a:lnSpc>
                <a:spcAft>
                  <a:spcPts val="600"/>
                </a:spcAft>
              </a:pPr>
              <a:t>52</a:t>
            </a:fld>
            <a:endParaRPr lang="en-GB" sz="4400">
              <a:solidFill>
                <a:schemeClr val="bg1"/>
              </a:solidFill>
            </a:endParaRPr>
          </a:p>
        </p:txBody>
      </p:sp>
    </p:spTree>
    <p:extLst>
      <p:ext uri="{BB962C8B-B14F-4D97-AF65-F5344CB8AC3E}">
        <p14:creationId xmlns:p14="http://schemas.microsoft.com/office/powerpoint/2010/main" val="218844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5166D1-1B21-4128-AC42-61745528E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B54297-5EA3-401B-8CB0-07E0BAC3D91B}"/>
              </a:ext>
            </a:extLst>
          </p:cNvPr>
          <p:cNvSpPr>
            <a:spLocks noGrp="1"/>
          </p:cNvSpPr>
          <p:nvPr>
            <p:ph type="title"/>
          </p:nvPr>
        </p:nvSpPr>
        <p:spPr>
          <a:xfrm>
            <a:off x="6465203" y="367880"/>
            <a:ext cx="5531676" cy="1323439"/>
          </a:xfrm>
        </p:spPr>
        <p:txBody>
          <a:bodyPr anchor="t">
            <a:noAutofit/>
          </a:bodyPr>
          <a:lstStyle/>
          <a:p>
            <a:r>
              <a:rPr lang="en-GB" sz="6000" dirty="0">
                <a:solidFill>
                  <a:schemeClr val="bg1"/>
                </a:solidFill>
              </a:rPr>
              <a:t>Civil Service CEO</a:t>
            </a:r>
          </a:p>
        </p:txBody>
      </p:sp>
      <p:pic>
        <p:nvPicPr>
          <p:cNvPr id="5" name="Picture 4">
            <a:extLst>
              <a:ext uri="{FF2B5EF4-FFF2-40B4-BE49-F238E27FC236}">
                <a16:creationId xmlns:a16="http://schemas.microsoft.com/office/drawing/2014/main" id="{3A861638-D82B-45B6-B88D-BE39E9CD2A86}"/>
              </a:ext>
            </a:extLst>
          </p:cNvPr>
          <p:cNvPicPr>
            <a:picLocks noChangeAspect="1"/>
          </p:cNvPicPr>
          <p:nvPr/>
        </p:nvPicPr>
        <p:blipFill rotWithShape="1">
          <a:blip r:embed="rId2"/>
          <a:srcRect l="21559" r="18221" b="-2"/>
          <a:stretch/>
        </p:blipFill>
        <p:spPr>
          <a:xfrm>
            <a:off x="20" y="2"/>
            <a:ext cx="6186992" cy="6857998"/>
          </a:xfrm>
          <a:custGeom>
            <a:avLst/>
            <a:gdLst/>
            <a:ahLst/>
            <a:cxnLst/>
            <a:rect l="l" t="t" r="r" b="b"/>
            <a:pathLst>
              <a:path w="6187012" h="6857998">
                <a:moveTo>
                  <a:pt x="5434855" y="6118149"/>
                </a:moveTo>
                <a:cubicBezTo>
                  <a:pt x="5441404" y="6124102"/>
                  <a:pt x="5449025" y="6129341"/>
                  <a:pt x="5456075" y="6133723"/>
                </a:cubicBezTo>
                <a:cubicBezTo>
                  <a:pt x="5463218" y="6138152"/>
                  <a:pt x="5468564" y="6143474"/>
                  <a:pt x="5472234" y="6149380"/>
                </a:cubicBezTo>
                <a:lnTo>
                  <a:pt x="5477710" y="6166562"/>
                </a:lnTo>
                <a:lnTo>
                  <a:pt x="5472234" y="6149379"/>
                </a:lnTo>
                <a:cubicBezTo>
                  <a:pt x="5468564" y="6143474"/>
                  <a:pt x="5463218" y="6138152"/>
                  <a:pt x="5456075" y="6133722"/>
                </a:cubicBezTo>
                <a:cubicBezTo>
                  <a:pt x="5449025" y="6129341"/>
                  <a:pt x="5441404" y="6124102"/>
                  <a:pt x="5434855" y="6118149"/>
                </a:cubicBezTo>
                <a:close/>
                <a:moveTo>
                  <a:pt x="5343013" y="4941372"/>
                </a:moveTo>
                <a:lnTo>
                  <a:pt x="5346342" y="4950869"/>
                </a:lnTo>
                <a:lnTo>
                  <a:pt x="5356027" y="4991382"/>
                </a:lnTo>
                <a:lnTo>
                  <a:pt x="5346342" y="4950868"/>
                </a:lnTo>
                <a:close/>
                <a:moveTo>
                  <a:pt x="5346951" y="4749807"/>
                </a:moveTo>
                <a:cubicBezTo>
                  <a:pt x="5334815" y="4762826"/>
                  <a:pt x="5333958" y="4781365"/>
                  <a:pt x="5332244" y="4799797"/>
                </a:cubicBezTo>
                <a:cubicBezTo>
                  <a:pt x="5333958" y="4781365"/>
                  <a:pt x="5334815" y="4762827"/>
                  <a:pt x="5346951" y="4749807"/>
                </a:cubicBezTo>
                <a:close/>
                <a:moveTo>
                  <a:pt x="5364750" y="4543185"/>
                </a:moveTo>
                <a:cubicBezTo>
                  <a:pt x="5365727" y="4548281"/>
                  <a:pt x="5367775" y="4553662"/>
                  <a:pt x="5370156" y="4557092"/>
                </a:cubicBezTo>
                <a:cubicBezTo>
                  <a:pt x="5381776" y="4573618"/>
                  <a:pt x="5390563" y="4588275"/>
                  <a:pt x="5396519" y="4602021"/>
                </a:cubicBezTo>
                <a:cubicBezTo>
                  <a:pt x="5390563" y="4588275"/>
                  <a:pt x="5381776" y="4573618"/>
                  <a:pt x="5370156" y="4557091"/>
                </a:cubicBezTo>
                <a:close/>
                <a:moveTo>
                  <a:pt x="5830968" y="2819253"/>
                </a:moveTo>
                <a:lnTo>
                  <a:pt x="5842611" y="2827484"/>
                </a:lnTo>
                <a:lnTo>
                  <a:pt x="5842613" y="2827486"/>
                </a:lnTo>
                <a:lnTo>
                  <a:pt x="5871116" y="2861156"/>
                </a:lnTo>
                <a:lnTo>
                  <a:pt x="5861462" y="2842392"/>
                </a:lnTo>
                <a:lnTo>
                  <a:pt x="5842613" y="2827486"/>
                </a:lnTo>
                <a:lnTo>
                  <a:pt x="5842611" y="2827483"/>
                </a:lnTo>
                <a:close/>
                <a:moveTo>
                  <a:pt x="5761313" y="1974015"/>
                </a:moveTo>
                <a:lnTo>
                  <a:pt x="5754799" y="1999763"/>
                </a:lnTo>
                <a:cubicBezTo>
                  <a:pt x="5750990" y="2008056"/>
                  <a:pt x="5745310" y="2016020"/>
                  <a:pt x="5737071" y="2023547"/>
                </a:cubicBezTo>
                <a:cubicBezTo>
                  <a:pt x="5753550" y="2008497"/>
                  <a:pt x="5759789" y="1991685"/>
                  <a:pt x="5761313" y="1974015"/>
                </a:cubicBezTo>
                <a:close/>
                <a:moveTo>
                  <a:pt x="5744119" y="1768838"/>
                </a:moveTo>
                <a:cubicBezTo>
                  <a:pt x="5739738" y="1774411"/>
                  <a:pt x="5736975" y="1779948"/>
                  <a:pt x="5735518" y="1785412"/>
                </a:cubicBezTo>
                <a:lnTo>
                  <a:pt x="5734738" y="1801558"/>
                </a:lnTo>
                <a:cubicBezTo>
                  <a:pt x="5733070" y="1790986"/>
                  <a:pt x="5735356" y="1779981"/>
                  <a:pt x="5744119" y="1768838"/>
                </a:cubicBezTo>
                <a:close/>
                <a:moveTo>
                  <a:pt x="5853708" y="520953"/>
                </a:moveTo>
                <a:lnTo>
                  <a:pt x="5846981" y="549926"/>
                </a:lnTo>
                <a:lnTo>
                  <a:pt x="5840726" y="566616"/>
                </a:lnTo>
                <a:lnTo>
                  <a:pt x="5834776" y="581804"/>
                </a:lnTo>
                <a:lnTo>
                  <a:pt x="5834358" y="583595"/>
                </a:lnTo>
                <a:lnTo>
                  <a:pt x="5832183" y="589388"/>
                </a:lnTo>
                <a:cubicBezTo>
                  <a:pt x="5829783" y="597005"/>
                  <a:pt x="5828025" y="604728"/>
                  <a:pt x="5827560" y="612658"/>
                </a:cubicBezTo>
                <a:lnTo>
                  <a:pt x="5834358" y="583595"/>
                </a:lnTo>
                <a:lnTo>
                  <a:pt x="5840674" y="566754"/>
                </a:lnTo>
                <a:lnTo>
                  <a:pt x="5840726" y="566616"/>
                </a:lnTo>
                <a:lnTo>
                  <a:pt x="5846564" y="551717"/>
                </a:lnTo>
                <a:lnTo>
                  <a:pt x="5846981" y="549926"/>
                </a:lnTo>
                <a:lnTo>
                  <a:pt x="5849145" y="544146"/>
                </a:lnTo>
                <a:cubicBezTo>
                  <a:pt x="5851532" y="536547"/>
                  <a:pt x="5853271" y="528850"/>
                  <a:pt x="5853708" y="520953"/>
                </a:cubicBezTo>
                <a:close/>
                <a:moveTo>
                  <a:pt x="5802605" y="268794"/>
                </a:moveTo>
                <a:cubicBezTo>
                  <a:pt x="5800080" y="279176"/>
                  <a:pt x="5798377" y="289296"/>
                  <a:pt x="5797729" y="299164"/>
                </a:cubicBezTo>
                <a:cubicBezTo>
                  <a:pt x="5797080" y="309031"/>
                  <a:pt x="5797485" y="318646"/>
                  <a:pt x="5799176" y="328017"/>
                </a:cubicBezTo>
                <a:close/>
                <a:moveTo>
                  <a:pt x="0" y="0"/>
                </a:moveTo>
                <a:lnTo>
                  <a:pt x="6120021" y="0"/>
                </a:lnTo>
                <a:lnTo>
                  <a:pt x="6115806" y="24480"/>
                </a:lnTo>
                <a:cubicBezTo>
                  <a:pt x="6113321" y="32636"/>
                  <a:pt x="6109559" y="40471"/>
                  <a:pt x="6103795" y="47806"/>
                </a:cubicBezTo>
                <a:cubicBezTo>
                  <a:pt x="6088935" y="66857"/>
                  <a:pt x="6092364" y="85336"/>
                  <a:pt x="6094651" y="105718"/>
                </a:cubicBezTo>
                <a:cubicBezTo>
                  <a:pt x="6096365" y="121150"/>
                  <a:pt x="6095794" y="136963"/>
                  <a:pt x="6095986" y="152584"/>
                </a:cubicBezTo>
                <a:cubicBezTo>
                  <a:pt x="6096555" y="180017"/>
                  <a:pt x="6096746" y="207450"/>
                  <a:pt x="6097699" y="234883"/>
                </a:cubicBezTo>
                <a:cubicBezTo>
                  <a:pt x="6098079" y="243648"/>
                  <a:pt x="6102844" y="252600"/>
                  <a:pt x="6102082" y="261173"/>
                </a:cubicBezTo>
                <a:cubicBezTo>
                  <a:pt x="6098461" y="300800"/>
                  <a:pt x="6092746" y="340425"/>
                  <a:pt x="6089507" y="380050"/>
                </a:cubicBezTo>
                <a:cubicBezTo>
                  <a:pt x="6087603" y="402529"/>
                  <a:pt x="6091220" y="425581"/>
                  <a:pt x="6088555" y="447870"/>
                </a:cubicBezTo>
                <a:cubicBezTo>
                  <a:pt x="6085507" y="473587"/>
                  <a:pt x="6077697" y="498733"/>
                  <a:pt x="6072932" y="524262"/>
                </a:cubicBezTo>
                <a:cubicBezTo>
                  <a:pt x="6071600" y="531310"/>
                  <a:pt x="6073315" y="539121"/>
                  <a:pt x="6073694" y="546552"/>
                </a:cubicBezTo>
                <a:cubicBezTo>
                  <a:pt x="6074076" y="554933"/>
                  <a:pt x="6074838" y="563125"/>
                  <a:pt x="6075029" y="571508"/>
                </a:cubicBezTo>
                <a:cubicBezTo>
                  <a:pt x="6075411" y="597037"/>
                  <a:pt x="6074838" y="622564"/>
                  <a:pt x="6076173" y="648092"/>
                </a:cubicBezTo>
                <a:cubicBezTo>
                  <a:pt x="6076934" y="663713"/>
                  <a:pt x="6084744" y="680096"/>
                  <a:pt x="6081886" y="694576"/>
                </a:cubicBezTo>
                <a:cubicBezTo>
                  <a:pt x="6076363" y="724104"/>
                  <a:pt x="6088745" y="753633"/>
                  <a:pt x="6078459" y="783158"/>
                </a:cubicBezTo>
                <a:cubicBezTo>
                  <a:pt x="6075411" y="792306"/>
                  <a:pt x="6083031" y="804877"/>
                  <a:pt x="6083411" y="815929"/>
                </a:cubicBezTo>
                <a:cubicBezTo>
                  <a:pt x="6084363" y="843552"/>
                  <a:pt x="6084173" y="871173"/>
                  <a:pt x="6083983" y="898797"/>
                </a:cubicBezTo>
                <a:cubicBezTo>
                  <a:pt x="6083793" y="923562"/>
                  <a:pt x="6086459" y="949281"/>
                  <a:pt x="6081125" y="973095"/>
                </a:cubicBezTo>
                <a:cubicBezTo>
                  <a:pt x="6075411" y="998052"/>
                  <a:pt x="6076173" y="1020529"/>
                  <a:pt x="6082649" y="1044725"/>
                </a:cubicBezTo>
                <a:cubicBezTo>
                  <a:pt x="6087031" y="1061298"/>
                  <a:pt x="6087603" y="1078826"/>
                  <a:pt x="6088935" y="1095972"/>
                </a:cubicBezTo>
                <a:cubicBezTo>
                  <a:pt x="6090459" y="1114449"/>
                  <a:pt x="6086459" y="1134834"/>
                  <a:pt x="6092746" y="1151600"/>
                </a:cubicBezTo>
                <a:cubicBezTo>
                  <a:pt x="6111415" y="1201512"/>
                  <a:pt x="6115415" y="1252757"/>
                  <a:pt x="6115415" y="1304955"/>
                </a:cubicBezTo>
                <a:cubicBezTo>
                  <a:pt x="6115415" y="1314483"/>
                  <a:pt x="6112750" y="1324198"/>
                  <a:pt x="6109892" y="1333341"/>
                </a:cubicBezTo>
                <a:cubicBezTo>
                  <a:pt x="6092746" y="1386684"/>
                  <a:pt x="6094269" y="1440216"/>
                  <a:pt x="6104748" y="1494509"/>
                </a:cubicBezTo>
                <a:cubicBezTo>
                  <a:pt x="6107034" y="1505751"/>
                  <a:pt x="6107415" y="1518324"/>
                  <a:pt x="6105130" y="1529563"/>
                </a:cubicBezTo>
                <a:cubicBezTo>
                  <a:pt x="6098461" y="1561189"/>
                  <a:pt x="6087411" y="1591859"/>
                  <a:pt x="6082649" y="1623675"/>
                </a:cubicBezTo>
                <a:cubicBezTo>
                  <a:pt x="6074838" y="1676253"/>
                  <a:pt x="6101126" y="1721785"/>
                  <a:pt x="6118274" y="1768838"/>
                </a:cubicBezTo>
                <a:cubicBezTo>
                  <a:pt x="6134467" y="1813610"/>
                  <a:pt x="6171044" y="1851709"/>
                  <a:pt x="6162851" y="1904673"/>
                </a:cubicBezTo>
                <a:cubicBezTo>
                  <a:pt x="6162090" y="1910004"/>
                  <a:pt x="6167233" y="1915912"/>
                  <a:pt x="6168567" y="1921817"/>
                </a:cubicBezTo>
                <a:cubicBezTo>
                  <a:pt x="6172188" y="1938009"/>
                  <a:pt x="6176566" y="1954202"/>
                  <a:pt x="6178283" y="1970586"/>
                </a:cubicBezTo>
                <a:cubicBezTo>
                  <a:pt x="6180570" y="1990589"/>
                  <a:pt x="6179809" y="2010974"/>
                  <a:pt x="6181713" y="2030977"/>
                </a:cubicBezTo>
                <a:cubicBezTo>
                  <a:pt x="6182856" y="2043835"/>
                  <a:pt x="6184951" y="2056600"/>
                  <a:pt x="6186761" y="2069340"/>
                </a:cubicBezTo>
                <a:lnTo>
                  <a:pt x="6187012" y="2072225"/>
                </a:lnTo>
                <a:lnTo>
                  <a:pt x="6187012" y="2131532"/>
                </a:lnTo>
                <a:lnTo>
                  <a:pt x="6186141" y="2138304"/>
                </a:lnTo>
                <a:cubicBezTo>
                  <a:pt x="6183950" y="2148519"/>
                  <a:pt x="6181332" y="2158712"/>
                  <a:pt x="6179617" y="2168903"/>
                </a:cubicBezTo>
                <a:cubicBezTo>
                  <a:pt x="6174854" y="2197670"/>
                  <a:pt x="6176188" y="2229296"/>
                  <a:pt x="6163995" y="2254633"/>
                </a:cubicBezTo>
                <a:cubicBezTo>
                  <a:pt x="6151041" y="2281683"/>
                  <a:pt x="6145135" y="2307402"/>
                  <a:pt x="6149135" y="2335405"/>
                </a:cubicBezTo>
                <a:cubicBezTo>
                  <a:pt x="6150469" y="2344741"/>
                  <a:pt x="6158471" y="2356744"/>
                  <a:pt x="6166661" y="2360933"/>
                </a:cubicBezTo>
                <a:cubicBezTo>
                  <a:pt x="6184950" y="2370270"/>
                  <a:pt x="6188190" y="2383032"/>
                  <a:pt x="6181902" y="2400369"/>
                </a:cubicBezTo>
                <a:cubicBezTo>
                  <a:pt x="6176566" y="2415420"/>
                  <a:pt x="6173901" y="2433897"/>
                  <a:pt x="6163613" y="2444184"/>
                </a:cubicBezTo>
                <a:cubicBezTo>
                  <a:pt x="6134467" y="2473333"/>
                  <a:pt x="6133515" y="2510483"/>
                  <a:pt x="6125705" y="2546678"/>
                </a:cubicBezTo>
                <a:cubicBezTo>
                  <a:pt x="6120940" y="2568774"/>
                  <a:pt x="6120750" y="2589352"/>
                  <a:pt x="6123988" y="2611450"/>
                </a:cubicBezTo>
                <a:cubicBezTo>
                  <a:pt x="6131227" y="2659455"/>
                  <a:pt x="6120940" y="2706131"/>
                  <a:pt x="6107796" y="2752235"/>
                </a:cubicBezTo>
                <a:cubicBezTo>
                  <a:pt x="6099034" y="2782716"/>
                  <a:pt x="6093699" y="2813958"/>
                  <a:pt x="6084744" y="2844248"/>
                </a:cubicBezTo>
                <a:cubicBezTo>
                  <a:pt x="6077886" y="2866918"/>
                  <a:pt x="6069694" y="2889587"/>
                  <a:pt x="6058646" y="2910353"/>
                </a:cubicBezTo>
                <a:cubicBezTo>
                  <a:pt x="6042452" y="2940455"/>
                  <a:pt x="6018067" y="2966742"/>
                  <a:pt x="6024544" y="3005035"/>
                </a:cubicBezTo>
                <a:cubicBezTo>
                  <a:pt x="6030260" y="3038756"/>
                  <a:pt x="6018259" y="3069235"/>
                  <a:pt x="6006828" y="3100099"/>
                </a:cubicBezTo>
                <a:cubicBezTo>
                  <a:pt x="5998446" y="3122770"/>
                  <a:pt x="5989871" y="3145436"/>
                  <a:pt x="5984537" y="3168870"/>
                </a:cubicBezTo>
                <a:cubicBezTo>
                  <a:pt x="5978251" y="3196686"/>
                  <a:pt x="5980920" y="3228119"/>
                  <a:pt x="5969297" y="3252885"/>
                </a:cubicBezTo>
                <a:cubicBezTo>
                  <a:pt x="5957105" y="3278795"/>
                  <a:pt x="5965297" y="3300319"/>
                  <a:pt x="5968726" y="3323372"/>
                </a:cubicBezTo>
                <a:cubicBezTo>
                  <a:pt x="5974061" y="3360139"/>
                  <a:pt x="5983967" y="3396719"/>
                  <a:pt x="5971395" y="3433866"/>
                </a:cubicBezTo>
                <a:cubicBezTo>
                  <a:pt x="5956153" y="3479015"/>
                  <a:pt x="5939769" y="3523785"/>
                  <a:pt x="5925292" y="3569124"/>
                </a:cubicBezTo>
                <a:cubicBezTo>
                  <a:pt x="5919765" y="3586653"/>
                  <a:pt x="5917479" y="3605509"/>
                  <a:pt x="5915003" y="3623799"/>
                </a:cubicBezTo>
                <a:cubicBezTo>
                  <a:pt x="5912906" y="3641134"/>
                  <a:pt x="5918242" y="3661899"/>
                  <a:pt x="5910241" y="3675238"/>
                </a:cubicBezTo>
                <a:cubicBezTo>
                  <a:pt x="5889667" y="3709529"/>
                  <a:pt x="5879569" y="3744770"/>
                  <a:pt x="5879569" y="3784397"/>
                </a:cubicBezTo>
                <a:cubicBezTo>
                  <a:pt x="5879569" y="3799258"/>
                  <a:pt x="5870996" y="3813737"/>
                  <a:pt x="5869471" y="3828785"/>
                </a:cubicBezTo>
                <a:cubicBezTo>
                  <a:pt x="5867567" y="3849362"/>
                  <a:pt x="5862423" y="3872985"/>
                  <a:pt x="5869664" y="3890891"/>
                </a:cubicBezTo>
                <a:cubicBezTo>
                  <a:pt x="5886809" y="3932993"/>
                  <a:pt x="5872519" y="3967091"/>
                  <a:pt x="5855566" y="4003861"/>
                </a:cubicBezTo>
                <a:cubicBezTo>
                  <a:pt x="5838801" y="4040058"/>
                  <a:pt x="5825466" y="4078159"/>
                  <a:pt x="5814416" y="4116641"/>
                </a:cubicBezTo>
                <a:cubicBezTo>
                  <a:pt x="5810415" y="4131119"/>
                  <a:pt x="5817085" y="4148453"/>
                  <a:pt x="5818417" y="4164458"/>
                </a:cubicBezTo>
                <a:cubicBezTo>
                  <a:pt x="5818798" y="4170174"/>
                  <a:pt x="5819370" y="4176461"/>
                  <a:pt x="5817466" y="4181603"/>
                </a:cubicBezTo>
                <a:cubicBezTo>
                  <a:pt x="5799176" y="4231324"/>
                  <a:pt x="5785269" y="4281810"/>
                  <a:pt x="5794794" y="4335722"/>
                </a:cubicBezTo>
                <a:cubicBezTo>
                  <a:pt x="5795747" y="4340674"/>
                  <a:pt x="5793650" y="4346201"/>
                  <a:pt x="5792317" y="4351154"/>
                </a:cubicBezTo>
                <a:cubicBezTo>
                  <a:pt x="5785461" y="4375349"/>
                  <a:pt x="5774601" y="4398972"/>
                  <a:pt x="5772124" y="4423545"/>
                </a:cubicBezTo>
                <a:cubicBezTo>
                  <a:pt x="5766028" y="4484127"/>
                  <a:pt x="5763550" y="4545086"/>
                  <a:pt x="5759550" y="4606053"/>
                </a:cubicBezTo>
                <a:cubicBezTo>
                  <a:pt x="5759361" y="4609863"/>
                  <a:pt x="5759361" y="4613864"/>
                  <a:pt x="5758027" y="4617291"/>
                </a:cubicBezTo>
                <a:cubicBezTo>
                  <a:pt x="5749834" y="4639772"/>
                  <a:pt x="5752502" y="4659393"/>
                  <a:pt x="5768123" y="4678445"/>
                </a:cubicBezTo>
                <a:cubicBezTo>
                  <a:pt x="5774982" y="4686828"/>
                  <a:pt x="5778601" y="4698258"/>
                  <a:pt x="5782412" y="4708734"/>
                </a:cubicBezTo>
                <a:cubicBezTo>
                  <a:pt x="5788127" y="4724167"/>
                  <a:pt x="5793650" y="4739978"/>
                  <a:pt x="5797271" y="4755980"/>
                </a:cubicBezTo>
                <a:cubicBezTo>
                  <a:pt x="5800700" y="4771793"/>
                  <a:pt x="5805462" y="4788747"/>
                  <a:pt x="5802796" y="4803988"/>
                </a:cubicBezTo>
                <a:cubicBezTo>
                  <a:pt x="5798035" y="4831420"/>
                  <a:pt x="5787366" y="4857522"/>
                  <a:pt x="5780315" y="4884572"/>
                </a:cubicBezTo>
                <a:cubicBezTo>
                  <a:pt x="5777837" y="4893907"/>
                  <a:pt x="5778221" y="4904195"/>
                  <a:pt x="5778030" y="4913909"/>
                </a:cubicBezTo>
                <a:cubicBezTo>
                  <a:pt x="5777459" y="4936201"/>
                  <a:pt x="5782984" y="4959061"/>
                  <a:pt x="5767171" y="4979253"/>
                </a:cubicBezTo>
                <a:cubicBezTo>
                  <a:pt x="5752311" y="4997922"/>
                  <a:pt x="5756692" y="5016785"/>
                  <a:pt x="5767932" y="5036405"/>
                </a:cubicBezTo>
                <a:cubicBezTo>
                  <a:pt x="5775934" y="5050504"/>
                  <a:pt x="5782221" y="5066505"/>
                  <a:pt x="5785269" y="5082317"/>
                </a:cubicBezTo>
                <a:cubicBezTo>
                  <a:pt x="5789460" y="5104036"/>
                  <a:pt x="5791175" y="5125562"/>
                  <a:pt x="5788697" y="5148995"/>
                </a:cubicBezTo>
                <a:cubicBezTo>
                  <a:pt x="5786983" y="5165570"/>
                  <a:pt x="5786221" y="5179097"/>
                  <a:pt x="5776125" y="5192051"/>
                </a:cubicBezTo>
                <a:cubicBezTo>
                  <a:pt x="5774601" y="5194145"/>
                  <a:pt x="5774219" y="5197955"/>
                  <a:pt x="5774412" y="5200813"/>
                </a:cubicBezTo>
                <a:cubicBezTo>
                  <a:pt x="5777649" y="5238343"/>
                  <a:pt x="5775934" y="5275491"/>
                  <a:pt x="5773646" y="5313403"/>
                </a:cubicBezTo>
                <a:cubicBezTo>
                  <a:pt x="5770601" y="5361598"/>
                  <a:pt x="5779553" y="5412276"/>
                  <a:pt x="5811559" y="5453995"/>
                </a:cubicBezTo>
                <a:cubicBezTo>
                  <a:pt x="5816322" y="5460092"/>
                  <a:pt x="5818417" y="5469236"/>
                  <a:pt x="5819562" y="5477239"/>
                </a:cubicBezTo>
                <a:cubicBezTo>
                  <a:pt x="5824514" y="5514957"/>
                  <a:pt x="5827942" y="5552869"/>
                  <a:pt x="5833467" y="5590590"/>
                </a:cubicBezTo>
                <a:cubicBezTo>
                  <a:pt x="5836516" y="5611164"/>
                  <a:pt x="5839182" y="5632691"/>
                  <a:pt x="5847565" y="5651360"/>
                </a:cubicBezTo>
                <a:cubicBezTo>
                  <a:pt x="5855756" y="5669647"/>
                  <a:pt x="5865471" y="5684320"/>
                  <a:pt x="5848327" y="5695178"/>
                </a:cubicBezTo>
                <a:cubicBezTo>
                  <a:pt x="5857471" y="5714607"/>
                  <a:pt x="5865092" y="5731564"/>
                  <a:pt x="5873282" y="5748136"/>
                </a:cubicBezTo>
                <a:cubicBezTo>
                  <a:pt x="5876329" y="5754234"/>
                  <a:pt x="5881284" y="5759378"/>
                  <a:pt x="5884142" y="5765474"/>
                </a:cubicBezTo>
                <a:cubicBezTo>
                  <a:pt x="5887190" y="5771953"/>
                  <a:pt x="5889094" y="5779191"/>
                  <a:pt x="5890620" y="5786239"/>
                </a:cubicBezTo>
                <a:cubicBezTo>
                  <a:pt x="5897477" y="5817674"/>
                  <a:pt x="5903763" y="5849107"/>
                  <a:pt x="5911194" y="5880348"/>
                </a:cubicBezTo>
                <a:cubicBezTo>
                  <a:pt x="5912717" y="5886447"/>
                  <a:pt x="5918813" y="5891590"/>
                  <a:pt x="5922813" y="5897114"/>
                </a:cubicBezTo>
                <a:cubicBezTo>
                  <a:pt x="5925481" y="5900735"/>
                  <a:pt x="5929482" y="5904353"/>
                  <a:pt x="5930054" y="5908355"/>
                </a:cubicBezTo>
                <a:cubicBezTo>
                  <a:pt x="5934626" y="5938836"/>
                  <a:pt x="5939961" y="5969124"/>
                  <a:pt x="5942246" y="5999796"/>
                </a:cubicBezTo>
                <a:cubicBezTo>
                  <a:pt x="5944149" y="6025515"/>
                  <a:pt x="5943580" y="6050282"/>
                  <a:pt x="5976728" y="6056948"/>
                </a:cubicBezTo>
                <a:cubicBezTo>
                  <a:pt x="5982443" y="6058092"/>
                  <a:pt x="5988540" y="6066284"/>
                  <a:pt x="5991396" y="6072569"/>
                </a:cubicBezTo>
                <a:cubicBezTo>
                  <a:pt x="5999589" y="6090477"/>
                  <a:pt x="6005113" y="6109530"/>
                  <a:pt x="6013494" y="6127247"/>
                </a:cubicBezTo>
                <a:cubicBezTo>
                  <a:pt x="6041500" y="6185351"/>
                  <a:pt x="6059217" y="6246121"/>
                  <a:pt x="6055978" y="6311084"/>
                </a:cubicBezTo>
                <a:cubicBezTo>
                  <a:pt x="6055026" y="6331277"/>
                  <a:pt x="6044737" y="6350899"/>
                  <a:pt x="6040926" y="6363664"/>
                </a:cubicBezTo>
                <a:cubicBezTo>
                  <a:pt x="6055978" y="6400429"/>
                  <a:pt x="6070456" y="6431292"/>
                  <a:pt x="6081315" y="6463490"/>
                </a:cubicBezTo>
                <a:cubicBezTo>
                  <a:pt x="6091031" y="6491874"/>
                  <a:pt x="6097127" y="6521593"/>
                  <a:pt x="6104175" y="6550742"/>
                </a:cubicBezTo>
                <a:cubicBezTo>
                  <a:pt x="6106844" y="6561411"/>
                  <a:pt x="6108367" y="6572269"/>
                  <a:pt x="6109702" y="6583128"/>
                </a:cubicBezTo>
                <a:cubicBezTo>
                  <a:pt x="6113892" y="6617036"/>
                  <a:pt x="6103795" y="6652472"/>
                  <a:pt x="6119798" y="6685617"/>
                </a:cubicBezTo>
                <a:cubicBezTo>
                  <a:pt x="6128180" y="6702955"/>
                  <a:pt x="6138276" y="6720103"/>
                  <a:pt x="6142658" y="6738388"/>
                </a:cubicBezTo>
                <a:cubicBezTo>
                  <a:pt x="6147421" y="6758011"/>
                  <a:pt x="6154851" y="6777207"/>
                  <a:pt x="6160162" y="6796804"/>
                </a:cubicBezTo>
                <a:lnTo>
                  <a:pt x="6164933" y="6857457"/>
                </a:lnTo>
                <a:lnTo>
                  <a:pt x="6037694" y="6857457"/>
                </a:lnTo>
                <a:lnTo>
                  <a:pt x="6037694" y="6857998"/>
                </a:lnTo>
                <a:lnTo>
                  <a:pt x="0" y="6857998"/>
                </a:lnTo>
                <a:close/>
              </a:path>
            </a:pathLst>
          </a:custGeom>
          <a:effectLst>
            <a:outerShdw blurRad="381000" dist="152400" algn="tl" rotWithShape="0">
              <a:prstClr val="black">
                <a:alpha val="10000"/>
              </a:prstClr>
            </a:outerShdw>
          </a:effectLst>
        </p:spPr>
      </p:pic>
      <p:grpSp>
        <p:nvGrpSpPr>
          <p:cNvPr id="7" name="Group 11">
            <a:extLst>
              <a:ext uri="{FF2B5EF4-FFF2-40B4-BE49-F238E27FC236}">
                <a16:creationId xmlns:a16="http://schemas.microsoft.com/office/drawing/2014/main" id="{E6517BAC-C80F-4065-90D8-703493E0B3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68" y="0"/>
            <a:ext cx="874718" cy="6857455"/>
            <a:chOff x="5395368" y="0"/>
            <a:chExt cx="874718" cy="6857455"/>
          </a:xfrm>
        </p:grpSpPr>
        <p:sp>
          <p:nvSpPr>
            <p:cNvPr id="13" name="Freeform: Shape 12">
              <a:extLst>
                <a:ext uri="{FF2B5EF4-FFF2-40B4-BE49-F238E27FC236}">
                  <a16:creationId xmlns:a16="http://schemas.microsoft.com/office/drawing/2014/main" id="{984DCDA5-A261-4103-B44C-068DCEA033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4E59A2A1-1352-47AA-80C2-0FF53759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399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FDCE651F-C655-4E7E-87BF-038678DB42B3}"/>
              </a:ext>
            </a:extLst>
          </p:cNvPr>
          <p:cNvSpPr>
            <a:spLocks noGrp="1"/>
          </p:cNvSpPr>
          <p:nvPr>
            <p:ph idx="1"/>
          </p:nvPr>
        </p:nvSpPr>
        <p:spPr>
          <a:xfrm>
            <a:off x="6779033" y="1539551"/>
            <a:ext cx="5117498" cy="4325707"/>
          </a:xfrm>
        </p:spPr>
        <p:txBody>
          <a:bodyPr>
            <a:noAutofit/>
          </a:bodyPr>
          <a:lstStyle/>
          <a:p>
            <a:r>
              <a:rPr lang="en-US" dirty="0">
                <a:solidFill>
                  <a:schemeClr val="bg1">
                    <a:alpha val="80000"/>
                  </a:schemeClr>
                </a:solidFill>
              </a:rPr>
              <a:t>Short-termism at the top</a:t>
            </a:r>
          </a:p>
          <a:p>
            <a:r>
              <a:rPr lang="en-US" dirty="0">
                <a:solidFill>
                  <a:schemeClr val="bg1">
                    <a:alpha val="80000"/>
                  </a:schemeClr>
                </a:solidFill>
              </a:rPr>
              <a:t>John Manzoni says that the competence framework and salary structure, encourages people to jump around from job to job. </a:t>
            </a:r>
          </a:p>
          <a:p>
            <a:r>
              <a:rPr lang="en-US" dirty="0">
                <a:solidFill>
                  <a:schemeClr val="bg1">
                    <a:alpha val="80000"/>
                  </a:schemeClr>
                </a:solidFill>
              </a:rPr>
              <a:t>There are other ways that we can structure the service to provide stability and career progression opportunities.</a:t>
            </a:r>
            <a:endParaRPr lang="en-GB" dirty="0">
              <a:solidFill>
                <a:schemeClr val="bg1">
                  <a:alpha val="80000"/>
                </a:schemeClr>
              </a:solidFill>
            </a:endParaRPr>
          </a:p>
        </p:txBody>
      </p:sp>
      <p:sp>
        <p:nvSpPr>
          <p:cNvPr id="16" name="TextBox 15">
            <a:extLst>
              <a:ext uri="{FF2B5EF4-FFF2-40B4-BE49-F238E27FC236}">
                <a16:creationId xmlns:a16="http://schemas.microsoft.com/office/drawing/2014/main" id="{1A168381-8A93-4283-82C8-E095E6A5ECBB}"/>
              </a:ext>
            </a:extLst>
          </p:cNvPr>
          <p:cNvSpPr txBox="1"/>
          <p:nvPr/>
        </p:nvSpPr>
        <p:spPr>
          <a:xfrm>
            <a:off x="8617226" y="6176963"/>
            <a:ext cx="2736574" cy="369332"/>
          </a:xfrm>
          <a:prstGeom prst="rect">
            <a:avLst/>
          </a:prstGeom>
          <a:noFill/>
        </p:spPr>
        <p:txBody>
          <a:bodyPr wrap="square" rtlCol="0">
            <a:spAutoFit/>
          </a:bodyPr>
          <a:lstStyle/>
          <a:p>
            <a:pPr>
              <a:spcAft>
                <a:spcPts val="600"/>
              </a:spcAft>
            </a:pPr>
            <a:r>
              <a:rPr lang="en-GB" dirty="0">
                <a:solidFill>
                  <a:schemeClr val="bg1"/>
                </a:solidFill>
              </a:rPr>
              <a:t>UK Government 2018</a:t>
            </a:r>
          </a:p>
        </p:txBody>
      </p:sp>
      <p:sp>
        <p:nvSpPr>
          <p:cNvPr id="4" name="Slide Number Placeholder 3">
            <a:extLst>
              <a:ext uri="{FF2B5EF4-FFF2-40B4-BE49-F238E27FC236}">
                <a16:creationId xmlns:a16="http://schemas.microsoft.com/office/drawing/2014/main" id="{22BFB830-BBB4-8A61-0627-B566368F951C}"/>
              </a:ext>
            </a:extLst>
          </p:cNvPr>
          <p:cNvSpPr>
            <a:spLocks noGrp="1"/>
          </p:cNvSpPr>
          <p:nvPr>
            <p:ph type="sldNum" sz="quarter" idx="12"/>
          </p:nvPr>
        </p:nvSpPr>
        <p:spPr/>
        <p:txBody>
          <a:bodyPr/>
          <a:lstStyle/>
          <a:p>
            <a:fld id="{ECEF3AEB-938C-47C6-B146-9A4D32834ACE}" type="slidenum">
              <a:rPr lang="en-GB" smtClean="0"/>
              <a:t>53</a:t>
            </a:fld>
            <a:endParaRPr lang="en-GB"/>
          </a:p>
        </p:txBody>
      </p:sp>
    </p:spTree>
    <p:extLst>
      <p:ext uri="{BB962C8B-B14F-4D97-AF65-F5344CB8AC3E}">
        <p14:creationId xmlns:p14="http://schemas.microsoft.com/office/powerpoint/2010/main" val="137287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25166D1-1B21-4128-AC42-61745528E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8A2DBD-6A68-4C92-AA14-56BD866C3D56}"/>
              </a:ext>
            </a:extLst>
          </p:cNvPr>
          <p:cNvSpPr>
            <a:spLocks noGrp="1"/>
          </p:cNvSpPr>
          <p:nvPr>
            <p:ph type="title"/>
          </p:nvPr>
        </p:nvSpPr>
        <p:spPr>
          <a:xfrm>
            <a:off x="6468731" y="180741"/>
            <a:ext cx="5524619" cy="1915620"/>
          </a:xfrm>
        </p:spPr>
        <p:txBody>
          <a:bodyPr anchor="t">
            <a:noAutofit/>
          </a:bodyPr>
          <a:lstStyle/>
          <a:p>
            <a:r>
              <a:rPr lang="en-GB" sz="5400" dirty="0">
                <a:solidFill>
                  <a:schemeClr val="bg1"/>
                </a:solidFill>
              </a:rPr>
              <a:t>Saying is easy, doing is hard!</a:t>
            </a:r>
          </a:p>
        </p:txBody>
      </p:sp>
      <p:pic>
        <p:nvPicPr>
          <p:cNvPr id="6" name="Picture 5">
            <a:extLst>
              <a:ext uri="{FF2B5EF4-FFF2-40B4-BE49-F238E27FC236}">
                <a16:creationId xmlns:a16="http://schemas.microsoft.com/office/drawing/2014/main" id="{F13C8F7A-F7B5-4F8A-96ED-1AD111FBB10D}"/>
              </a:ext>
            </a:extLst>
          </p:cNvPr>
          <p:cNvPicPr>
            <a:picLocks noChangeAspect="1"/>
          </p:cNvPicPr>
          <p:nvPr/>
        </p:nvPicPr>
        <p:blipFill rotWithShape="1">
          <a:blip r:embed="rId2"/>
          <a:srcRect l="43502" r="5752"/>
          <a:stretch/>
        </p:blipFill>
        <p:spPr>
          <a:xfrm>
            <a:off x="20" y="2"/>
            <a:ext cx="6186992" cy="6857998"/>
          </a:xfrm>
          <a:custGeom>
            <a:avLst/>
            <a:gdLst/>
            <a:ahLst/>
            <a:cxnLst/>
            <a:rect l="l" t="t" r="r" b="b"/>
            <a:pathLst>
              <a:path w="6187012" h="6857998">
                <a:moveTo>
                  <a:pt x="5434855" y="6118149"/>
                </a:moveTo>
                <a:cubicBezTo>
                  <a:pt x="5441404" y="6124102"/>
                  <a:pt x="5449025" y="6129341"/>
                  <a:pt x="5456075" y="6133723"/>
                </a:cubicBezTo>
                <a:cubicBezTo>
                  <a:pt x="5463218" y="6138152"/>
                  <a:pt x="5468564" y="6143474"/>
                  <a:pt x="5472234" y="6149380"/>
                </a:cubicBezTo>
                <a:lnTo>
                  <a:pt x="5477710" y="6166562"/>
                </a:lnTo>
                <a:lnTo>
                  <a:pt x="5472234" y="6149379"/>
                </a:lnTo>
                <a:cubicBezTo>
                  <a:pt x="5468564" y="6143474"/>
                  <a:pt x="5463218" y="6138152"/>
                  <a:pt x="5456075" y="6133722"/>
                </a:cubicBezTo>
                <a:cubicBezTo>
                  <a:pt x="5449025" y="6129341"/>
                  <a:pt x="5441404" y="6124102"/>
                  <a:pt x="5434855" y="6118149"/>
                </a:cubicBezTo>
                <a:close/>
                <a:moveTo>
                  <a:pt x="5343013" y="4941372"/>
                </a:moveTo>
                <a:lnTo>
                  <a:pt x="5346342" y="4950869"/>
                </a:lnTo>
                <a:lnTo>
                  <a:pt x="5356027" y="4991382"/>
                </a:lnTo>
                <a:lnTo>
                  <a:pt x="5346342" y="4950868"/>
                </a:lnTo>
                <a:close/>
                <a:moveTo>
                  <a:pt x="5346951" y="4749807"/>
                </a:moveTo>
                <a:cubicBezTo>
                  <a:pt x="5334815" y="4762826"/>
                  <a:pt x="5333958" y="4781365"/>
                  <a:pt x="5332244" y="4799797"/>
                </a:cubicBezTo>
                <a:cubicBezTo>
                  <a:pt x="5333958" y="4781365"/>
                  <a:pt x="5334815" y="4762827"/>
                  <a:pt x="5346951" y="4749807"/>
                </a:cubicBezTo>
                <a:close/>
                <a:moveTo>
                  <a:pt x="5364750" y="4543185"/>
                </a:moveTo>
                <a:cubicBezTo>
                  <a:pt x="5365727" y="4548281"/>
                  <a:pt x="5367775" y="4553662"/>
                  <a:pt x="5370156" y="4557092"/>
                </a:cubicBezTo>
                <a:cubicBezTo>
                  <a:pt x="5381776" y="4573618"/>
                  <a:pt x="5390563" y="4588275"/>
                  <a:pt x="5396519" y="4602021"/>
                </a:cubicBezTo>
                <a:cubicBezTo>
                  <a:pt x="5390563" y="4588275"/>
                  <a:pt x="5381776" y="4573618"/>
                  <a:pt x="5370156" y="4557091"/>
                </a:cubicBezTo>
                <a:close/>
                <a:moveTo>
                  <a:pt x="5830968" y="2819253"/>
                </a:moveTo>
                <a:lnTo>
                  <a:pt x="5842611" y="2827484"/>
                </a:lnTo>
                <a:lnTo>
                  <a:pt x="5842613" y="2827486"/>
                </a:lnTo>
                <a:lnTo>
                  <a:pt x="5871116" y="2861156"/>
                </a:lnTo>
                <a:lnTo>
                  <a:pt x="5861462" y="2842392"/>
                </a:lnTo>
                <a:lnTo>
                  <a:pt x="5842613" y="2827486"/>
                </a:lnTo>
                <a:lnTo>
                  <a:pt x="5842611" y="2827483"/>
                </a:lnTo>
                <a:close/>
                <a:moveTo>
                  <a:pt x="5761313" y="1974015"/>
                </a:moveTo>
                <a:lnTo>
                  <a:pt x="5754799" y="1999763"/>
                </a:lnTo>
                <a:cubicBezTo>
                  <a:pt x="5750990" y="2008056"/>
                  <a:pt x="5745310" y="2016020"/>
                  <a:pt x="5737071" y="2023547"/>
                </a:cubicBezTo>
                <a:cubicBezTo>
                  <a:pt x="5753550" y="2008497"/>
                  <a:pt x="5759789" y="1991685"/>
                  <a:pt x="5761313" y="1974015"/>
                </a:cubicBezTo>
                <a:close/>
                <a:moveTo>
                  <a:pt x="5744119" y="1768838"/>
                </a:moveTo>
                <a:cubicBezTo>
                  <a:pt x="5739738" y="1774411"/>
                  <a:pt x="5736975" y="1779948"/>
                  <a:pt x="5735518" y="1785412"/>
                </a:cubicBezTo>
                <a:lnTo>
                  <a:pt x="5734738" y="1801558"/>
                </a:lnTo>
                <a:cubicBezTo>
                  <a:pt x="5733070" y="1790986"/>
                  <a:pt x="5735356" y="1779981"/>
                  <a:pt x="5744119" y="1768838"/>
                </a:cubicBezTo>
                <a:close/>
                <a:moveTo>
                  <a:pt x="5853708" y="520953"/>
                </a:moveTo>
                <a:lnTo>
                  <a:pt x="5846981" y="549926"/>
                </a:lnTo>
                <a:lnTo>
                  <a:pt x="5840726" y="566616"/>
                </a:lnTo>
                <a:lnTo>
                  <a:pt x="5834776" y="581804"/>
                </a:lnTo>
                <a:lnTo>
                  <a:pt x="5834358" y="583595"/>
                </a:lnTo>
                <a:lnTo>
                  <a:pt x="5832183" y="589388"/>
                </a:lnTo>
                <a:cubicBezTo>
                  <a:pt x="5829783" y="597005"/>
                  <a:pt x="5828025" y="604728"/>
                  <a:pt x="5827560" y="612658"/>
                </a:cubicBezTo>
                <a:lnTo>
                  <a:pt x="5834358" y="583595"/>
                </a:lnTo>
                <a:lnTo>
                  <a:pt x="5840674" y="566754"/>
                </a:lnTo>
                <a:lnTo>
                  <a:pt x="5840726" y="566616"/>
                </a:lnTo>
                <a:lnTo>
                  <a:pt x="5846564" y="551717"/>
                </a:lnTo>
                <a:lnTo>
                  <a:pt x="5846981" y="549926"/>
                </a:lnTo>
                <a:lnTo>
                  <a:pt x="5849145" y="544146"/>
                </a:lnTo>
                <a:cubicBezTo>
                  <a:pt x="5851532" y="536547"/>
                  <a:pt x="5853271" y="528850"/>
                  <a:pt x="5853708" y="520953"/>
                </a:cubicBezTo>
                <a:close/>
                <a:moveTo>
                  <a:pt x="5802605" y="268794"/>
                </a:moveTo>
                <a:cubicBezTo>
                  <a:pt x="5800080" y="279176"/>
                  <a:pt x="5798377" y="289296"/>
                  <a:pt x="5797729" y="299164"/>
                </a:cubicBezTo>
                <a:cubicBezTo>
                  <a:pt x="5797080" y="309031"/>
                  <a:pt x="5797485" y="318646"/>
                  <a:pt x="5799176" y="328017"/>
                </a:cubicBezTo>
                <a:close/>
                <a:moveTo>
                  <a:pt x="0" y="0"/>
                </a:moveTo>
                <a:lnTo>
                  <a:pt x="6120021" y="0"/>
                </a:lnTo>
                <a:lnTo>
                  <a:pt x="6115806" y="24480"/>
                </a:lnTo>
                <a:cubicBezTo>
                  <a:pt x="6113321" y="32636"/>
                  <a:pt x="6109559" y="40471"/>
                  <a:pt x="6103795" y="47806"/>
                </a:cubicBezTo>
                <a:cubicBezTo>
                  <a:pt x="6088935" y="66857"/>
                  <a:pt x="6092364" y="85336"/>
                  <a:pt x="6094651" y="105718"/>
                </a:cubicBezTo>
                <a:cubicBezTo>
                  <a:pt x="6096365" y="121150"/>
                  <a:pt x="6095794" y="136963"/>
                  <a:pt x="6095986" y="152584"/>
                </a:cubicBezTo>
                <a:cubicBezTo>
                  <a:pt x="6096555" y="180017"/>
                  <a:pt x="6096746" y="207450"/>
                  <a:pt x="6097699" y="234883"/>
                </a:cubicBezTo>
                <a:cubicBezTo>
                  <a:pt x="6098079" y="243648"/>
                  <a:pt x="6102844" y="252600"/>
                  <a:pt x="6102082" y="261173"/>
                </a:cubicBezTo>
                <a:cubicBezTo>
                  <a:pt x="6098461" y="300800"/>
                  <a:pt x="6092746" y="340425"/>
                  <a:pt x="6089507" y="380050"/>
                </a:cubicBezTo>
                <a:cubicBezTo>
                  <a:pt x="6087603" y="402529"/>
                  <a:pt x="6091220" y="425581"/>
                  <a:pt x="6088555" y="447870"/>
                </a:cubicBezTo>
                <a:cubicBezTo>
                  <a:pt x="6085507" y="473587"/>
                  <a:pt x="6077697" y="498733"/>
                  <a:pt x="6072932" y="524262"/>
                </a:cubicBezTo>
                <a:cubicBezTo>
                  <a:pt x="6071600" y="531310"/>
                  <a:pt x="6073315" y="539121"/>
                  <a:pt x="6073694" y="546552"/>
                </a:cubicBezTo>
                <a:cubicBezTo>
                  <a:pt x="6074076" y="554933"/>
                  <a:pt x="6074838" y="563125"/>
                  <a:pt x="6075029" y="571508"/>
                </a:cubicBezTo>
                <a:cubicBezTo>
                  <a:pt x="6075411" y="597037"/>
                  <a:pt x="6074838" y="622564"/>
                  <a:pt x="6076173" y="648092"/>
                </a:cubicBezTo>
                <a:cubicBezTo>
                  <a:pt x="6076934" y="663713"/>
                  <a:pt x="6084744" y="680096"/>
                  <a:pt x="6081886" y="694576"/>
                </a:cubicBezTo>
                <a:cubicBezTo>
                  <a:pt x="6076363" y="724104"/>
                  <a:pt x="6088745" y="753633"/>
                  <a:pt x="6078459" y="783158"/>
                </a:cubicBezTo>
                <a:cubicBezTo>
                  <a:pt x="6075411" y="792306"/>
                  <a:pt x="6083031" y="804877"/>
                  <a:pt x="6083411" y="815929"/>
                </a:cubicBezTo>
                <a:cubicBezTo>
                  <a:pt x="6084363" y="843552"/>
                  <a:pt x="6084173" y="871173"/>
                  <a:pt x="6083983" y="898797"/>
                </a:cubicBezTo>
                <a:cubicBezTo>
                  <a:pt x="6083793" y="923562"/>
                  <a:pt x="6086459" y="949281"/>
                  <a:pt x="6081125" y="973095"/>
                </a:cubicBezTo>
                <a:cubicBezTo>
                  <a:pt x="6075411" y="998052"/>
                  <a:pt x="6076173" y="1020529"/>
                  <a:pt x="6082649" y="1044725"/>
                </a:cubicBezTo>
                <a:cubicBezTo>
                  <a:pt x="6087031" y="1061298"/>
                  <a:pt x="6087603" y="1078826"/>
                  <a:pt x="6088935" y="1095972"/>
                </a:cubicBezTo>
                <a:cubicBezTo>
                  <a:pt x="6090459" y="1114449"/>
                  <a:pt x="6086459" y="1134834"/>
                  <a:pt x="6092746" y="1151600"/>
                </a:cubicBezTo>
                <a:cubicBezTo>
                  <a:pt x="6111415" y="1201512"/>
                  <a:pt x="6115415" y="1252757"/>
                  <a:pt x="6115415" y="1304955"/>
                </a:cubicBezTo>
                <a:cubicBezTo>
                  <a:pt x="6115415" y="1314483"/>
                  <a:pt x="6112750" y="1324198"/>
                  <a:pt x="6109892" y="1333341"/>
                </a:cubicBezTo>
                <a:cubicBezTo>
                  <a:pt x="6092746" y="1386684"/>
                  <a:pt x="6094269" y="1440216"/>
                  <a:pt x="6104748" y="1494509"/>
                </a:cubicBezTo>
                <a:cubicBezTo>
                  <a:pt x="6107034" y="1505751"/>
                  <a:pt x="6107415" y="1518324"/>
                  <a:pt x="6105130" y="1529563"/>
                </a:cubicBezTo>
                <a:cubicBezTo>
                  <a:pt x="6098461" y="1561189"/>
                  <a:pt x="6087411" y="1591859"/>
                  <a:pt x="6082649" y="1623675"/>
                </a:cubicBezTo>
                <a:cubicBezTo>
                  <a:pt x="6074838" y="1676253"/>
                  <a:pt x="6101126" y="1721785"/>
                  <a:pt x="6118274" y="1768838"/>
                </a:cubicBezTo>
                <a:cubicBezTo>
                  <a:pt x="6134467" y="1813610"/>
                  <a:pt x="6171044" y="1851709"/>
                  <a:pt x="6162851" y="1904673"/>
                </a:cubicBezTo>
                <a:cubicBezTo>
                  <a:pt x="6162090" y="1910004"/>
                  <a:pt x="6167233" y="1915912"/>
                  <a:pt x="6168567" y="1921817"/>
                </a:cubicBezTo>
                <a:cubicBezTo>
                  <a:pt x="6172188" y="1938009"/>
                  <a:pt x="6176566" y="1954202"/>
                  <a:pt x="6178283" y="1970586"/>
                </a:cubicBezTo>
                <a:cubicBezTo>
                  <a:pt x="6180570" y="1990589"/>
                  <a:pt x="6179809" y="2010974"/>
                  <a:pt x="6181713" y="2030977"/>
                </a:cubicBezTo>
                <a:cubicBezTo>
                  <a:pt x="6182856" y="2043835"/>
                  <a:pt x="6184951" y="2056600"/>
                  <a:pt x="6186761" y="2069340"/>
                </a:cubicBezTo>
                <a:lnTo>
                  <a:pt x="6187012" y="2072225"/>
                </a:lnTo>
                <a:lnTo>
                  <a:pt x="6187012" y="2131532"/>
                </a:lnTo>
                <a:lnTo>
                  <a:pt x="6186141" y="2138304"/>
                </a:lnTo>
                <a:cubicBezTo>
                  <a:pt x="6183950" y="2148519"/>
                  <a:pt x="6181332" y="2158712"/>
                  <a:pt x="6179617" y="2168903"/>
                </a:cubicBezTo>
                <a:cubicBezTo>
                  <a:pt x="6174854" y="2197670"/>
                  <a:pt x="6176188" y="2229296"/>
                  <a:pt x="6163995" y="2254633"/>
                </a:cubicBezTo>
                <a:cubicBezTo>
                  <a:pt x="6151041" y="2281683"/>
                  <a:pt x="6145135" y="2307402"/>
                  <a:pt x="6149135" y="2335405"/>
                </a:cubicBezTo>
                <a:cubicBezTo>
                  <a:pt x="6150469" y="2344741"/>
                  <a:pt x="6158471" y="2356744"/>
                  <a:pt x="6166661" y="2360933"/>
                </a:cubicBezTo>
                <a:cubicBezTo>
                  <a:pt x="6184950" y="2370270"/>
                  <a:pt x="6188190" y="2383032"/>
                  <a:pt x="6181902" y="2400369"/>
                </a:cubicBezTo>
                <a:cubicBezTo>
                  <a:pt x="6176566" y="2415420"/>
                  <a:pt x="6173901" y="2433897"/>
                  <a:pt x="6163613" y="2444184"/>
                </a:cubicBezTo>
                <a:cubicBezTo>
                  <a:pt x="6134467" y="2473333"/>
                  <a:pt x="6133515" y="2510483"/>
                  <a:pt x="6125705" y="2546678"/>
                </a:cubicBezTo>
                <a:cubicBezTo>
                  <a:pt x="6120940" y="2568774"/>
                  <a:pt x="6120750" y="2589352"/>
                  <a:pt x="6123988" y="2611450"/>
                </a:cubicBezTo>
                <a:cubicBezTo>
                  <a:pt x="6131227" y="2659455"/>
                  <a:pt x="6120940" y="2706131"/>
                  <a:pt x="6107796" y="2752235"/>
                </a:cubicBezTo>
                <a:cubicBezTo>
                  <a:pt x="6099034" y="2782716"/>
                  <a:pt x="6093699" y="2813958"/>
                  <a:pt x="6084744" y="2844248"/>
                </a:cubicBezTo>
                <a:cubicBezTo>
                  <a:pt x="6077886" y="2866918"/>
                  <a:pt x="6069694" y="2889587"/>
                  <a:pt x="6058646" y="2910353"/>
                </a:cubicBezTo>
                <a:cubicBezTo>
                  <a:pt x="6042452" y="2940455"/>
                  <a:pt x="6018067" y="2966742"/>
                  <a:pt x="6024544" y="3005035"/>
                </a:cubicBezTo>
                <a:cubicBezTo>
                  <a:pt x="6030260" y="3038756"/>
                  <a:pt x="6018259" y="3069235"/>
                  <a:pt x="6006828" y="3100099"/>
                </a:cubicBezTo>
                <a:cubicBezTo>
                  <a:pt x="5998446" y="3122770"/>
                  <a:pt x="5989871" y="3145436"/>
                  <a:pt x="5984537" y="3168870"/>
                </a:cubicBezTo>
                <a:cubicBezTo>
                  <a:pt x="5978251" y="3196686"/>
                  <a:pt x="5980920" y="3228119"/>
                  <a:pt x="5969297" y="3252885"/>
                </a:cubicBezTo>
                <a:cubicBezTo>
                  <a:pt x="5957105" y="3278795"/>
                  <a:pt x="5965297" y="3300319"/>
                  <a:pt x="5968726" y="3323372"/>
                </a:cubicBezTo>
                <a:cubicBezTo>
                  <a:pt x="5974061" y="3360139"/>
                  <a:pt x="5983967" y="3396719"/>
                  <a:pt x="5971395" y="3433866"/>
                </a:cubicBezTo>
                <a:cubicBezTo>
                  <a:pt x="5956153" y="3479015"/>
                  <a:pt x="5939769" y="3523785"/>
                  <a:pt x="5925292" y="3569124"/>
                </a:cubicBezTo>
                <a:cubicBezTo>
                  <a:pt x="5919765" y="3586653"/>
                  <a:pt x="5917479" y="3605509"/>
                  <a:pt x="5915003" y="3623799"/>
                </a:cubicBezTo>
                <a:cubicBezTo>
                  <a:pt x="5912906" y="3641134"/>
                  <a:pt x="5918242" y="3661899"/>
                  <a:pt x="5910241" y="3675238"/>
                </a:cubicBezTo>
                <a:cubicBezTo>
                  <a:pt x="5889667" y="3709529"/>
                  <a:pt x="5879569" y="3744770"/>
                  <a:pt x="5879569" y="3784397"/>
                </a:cubicBezTo>
                <a:cubicBezTo>
                  <a:pt x="5879569" y="3799258"/>
                  <a:pt x="5870996" y="3813737"/>
                  <a:pt x="5869471" y="3828785"/>
                </a:cubicBezTo>
                <a:cubicBezTo>
                  <a:pt x="5867567" y="3849362"/>
                  <a:pt x="5862423" y="3872985"/>
                  <a:pt x="5869664" y="3890891"/>
                </a:cubicBezTo>
                <a:cubicBezTo>
                  <a:pt x="5886809" y="3932993"/>
                  <a:pt x="5872519" y="3967091"/>
                  <a:pt x="5855566" y="4003861"/>
                </a:cubicBezTo>
                <a:cubicBezTo>
                  <a:pt x="5838801" y="4040058"/>
                  <a:pt x="5825466" y="4078159"/>
                  <a:pt x="5814416" y="4116641"/>
                </a:cubicBezTo>
                <a:cubicBezTo>
                  <a:pt x="5810415" y="4131119"/>
                  <a:pt x="5817085" y="4148453"/>
                  <a:pt x="5818417" y="4164458"/>
                </a:cubicBezTo>
                <a:cubicBezTo>
                  <a:pt x="5818798" y="4170174"/>
                  <a:pt x="5819370" y="4176461"/>
                  <a:pt x="5817466" y="4181603"/>
                </a:cubicBezTo>
                <a:cubicBezTo>
                  <a:pt x="5799176" y="4231324"/>
                  <a:pt x="5785269" y="4281810"/>
                  <a:pt x="5794794" y="4335722"/>
                </a:cubicBezTo>
                <a:cubicBezTo>
                  <a:pt x="5795747" y="4340674"/>
                  <a:pt x="5793650" y="4346201"/>
                  <a:pt x="5792317" y="4351154"/>
                </a:cubicBezTo>
                <a:cubicBezTo>
                  <a:pt x="5785461" y="4375349"/>
                  <a:pt x="5774601" y="4398972"/>
                  <a:pt x="5772124" y="4423545"/>
                </a:cubicBezTo>
                <a:cubicBezTo>
                  <a:pt x="5766028" y="4484127"/>
                  <a:pt x="5763550" y="4545086"/>
                  <a:pt x="5759550" y="4606053"/>
                </a:cubicBezTo>
                <a:cubicBezTo>
                  <a:pt x="5759361" y="4609863"/>
                  <a:pt x="5759361" y="4613864"/>
                  <a:pt x="5758027" y="4617291"/>
                </a:cubicBezTo>
                <a:cubicBezTo>
                  <a:pt x="5749834" y="4639772"/>
                  <a:pt x="5752502" y="4659393"/>
                  <a:pt x="5768123" y="4678445"/>
                </a:cubicBezTo>
                <a:cubicBezTo>
                  <a:pt x="5774982" y="4686828"/>
                  <a:pt x="5778601" y="4698258"/>
                  <a:pt x="5782412" y="4708734"/>
                </a:cubicBezTo>
                <a:cubicBezTo>
                  <a:pt x="5788127" y="4724167"/>
                  <a:pt x="5793650" y="4739978"/>
                  <a:pt x="5797271" y="4755980"/>
                </a:cubicBezTo>
                <a:cubicBezTo>
                  <a:pt x="5800700" y="4771793"/>
                  <a:pt x="5805462" y="4788747"/>
                  <a:pt x="5802796" y="4803988"/>
                </a:cubicBezTo>
                <a:cubicBezTo>
                  <a:pt x="5798035" y="4831420"/>
                  <a:pt x="5787366" y="4857522"/>
                  <a:pt x="5780315" y="4884572"/>
                </a:cubicBezTo>
                <a:cubicBezTo>
                  <a:pt x="5777837" y="4893907"/>
                  <a:pt x="5778221" y="4904195"/>
                  <a:pt x="5778030" y="4913909"/>
                </a:cubicBezTo>
                <a:cubicBezTo>
                  <a:pt x="5777459" y="4936201"/>
                  <a:pt x="5782984" y="4959061"/>
                  <a:pt x="5767171" y="4979253"/>
                </a:cubicBezTo>
                <a:cubicBezTo>
                  <a:pt x="5752311" y="4997922"/>
                  <a:pt x="5756692" y="5016785"/>
                  <a:pt x="5767932" y="5036405"/>
                </a:cubicBezTo>
                <a:cubicBezTo>
                  <a:pt x="5775934" y="5050504"/>
                  <a:pt x="5782221" y="5066505"/>
                  <a:pt x="5785269" y="5082317"/>
                </a:cubicBezTo>
                <a:cubicBezTo>
                  <a:pt x="5789460" y="5104036"/>
                  <a:pt x="5791175" y="5125562"/>
                  <a:pt x="5788697" y="5148995"/>
                </a:cubicBezTo>
                <a:cubicBezTo>
                  <a:pt x="5786983" y="5165570"/>
                  <a:pt x="5786221" y="5179097"/>
                  <a:pt x="5776125" y="5192051"/>
                </a:cubicBezTo>
                <a:cubicBezTo>
                  <a:pt x="5774601" y="5194145"/>
                  <a:pt x="5774219" y="5197955"/>
                  <a:pt x="5774412" y="5200813"/>
                </a:cubicBezTo>
                <a:cubicBezTo>
                  <a:pt x="5777649" y="5238343"/>
                  <a:pt x="5775934" y="5275491"/>
                  <a:pt x="5773646" y="5313403"/>
                </a:cubicBezTo>
                <a:cubicBezTo>
                  <a:pt x="5770601" y="5361598"/>
                  <a:pt x="5779553" y="5412276"/>
                  <a:pt x="5811559" y="5453995"/>
                </a:cubicBezTo>
                <a:cubicBezTo>
                  <a:pt x="5816322" y="5460092"/>
                  <a:pt x="5818417" y="5469236"/>
                  <a:pt x="5819562" y="5477239"/>
                </a:cubicBezTo>
                <a:cubicBezTo>
                  <a:pt x="5824514" y="5514957"/>
                  <a:pt x="5827942" y="5552869"/>
                  <a:pt x="5833467" y="5590590"/>
                </a:cubicBezTo>
                <a:cubicBezTo>
                  <a:pt x="5836516" y="5611164"/>
                  <a:pt x="5839182" y="5632691"/>
                  <a:pt x="5847565" y="5651360"/>
                </a:cubicBezTo>
                <a:cubicBezTo>
                  <a:pt x="5855756" y="5669647"/>
                  <a:pt x="5865471" y="5684320"/>
                  <a:pt x="5848327" y="5695178"/>
                </a:cubicBezTo>
                <a:cubicBezTo>
                  <a:pt x="5857471" y="5714607"/>
                  <a:pt x="5865092" y="5731564"/>
                  <a:pt x="5873282" y="5748136"/>
                </a:cubicBezTo>
                <a:cubicBezTo>
                  <a:pt x="5876329" y="5754234"/>
                  <a:pt x="5881284" y="5759378"/>
                  <a:pt x="5884142" y="5765474"/>
                </a:cubicBezTo>
                <a:cubicBezTo>
                  <a:pt x="5887190" y="5771953"/>
                  <a:pt x="5889094" y="5779191"/>
                  <a:pt x="5890620" y="5786239"/>
                </a:cubicBezTo>
                <a:cubicBezTo>
                  <a:pt x="5897477" y="5817674"/>
                  <a:pt x="5903763" y="5849107"/>
                  <a:pt x="5911194" y="5880348"/>
                </a:cubicBezTo>
                <a:cubicBezTo>
                  <a:pt x="5912717" y="5886447"/>
                  <a:pt x="5918813" y="5891590"/>
                  <a:pt x="5922813" y="5897114"/>
                </a:cubicBezTo>
                <a:cubicBezTo>
                  <a:pt x="5925481" y="5900735"/>
                  <a:pt x="5929482" y="5904353"/>
                  <a:pt x="5930054" y="5908355"/>
                </a:cubicBezTo>
                <a:cubicBezTo>
                  <a:pt x="5934626" y="5938836"/>
                  <a:pt x="5939961" y="5969124"/>
                  <a:pt x="5942246" y="5999796"/>
                </a:cubicBezTo>
                <a:cubicBezTo>
                  <a:pt x="5944149" y="6025515"/>
                  <a:pt x="5943580" y="6050282"/>
                  <a:pt x="5976728" y="6056948"/>
                </a:cubicBezTo>
                <a:cubicBezTo>
                  <a:pt x="5982443" y="6058092"/>
                  <a:pt x="5988540" y="6066284"/>
                  <a:pt x="5991396" y="6072569"/>
                </a:cubicBezTo>
                <a:cubicBezTo>
                  <a:pt x="5999589" y="6090477"/>
                  <a:pt x="6005113" y="6109530"/>
                  <a:pt x="6013494" y="6127247"/>
                </a:cubicBezTo>
                <a:cubicBezTo>
                  <a:pt x="6041500" y="6185351"/>
                  <a:pt x="6059217" y="6246121"/>
                  <a:pt x="6055978" y="6311084"/>
                </a:cubicBezTo>
                <a:cubicBezTo>
                  <a:pt x="6055026" y="6331277"/>
                  <a:pt x="6044737" y="6350899"/>
                  <a:pt x="6040926" y="6363664"/>
                </a:cubicBezTo>
                <a:cubicBezTo>
                  <a:pt x="6055978" y="6400429"/>
                  <a:pt x="6070456" y="6431292"/>
                  <a:pt x="6081315" y="6463490"/>
                </a:cubicBezTo>
                <a:cubicBezTo>
                  <a:pt x="6091031" y="6491874"/>
                  <a:pt x="6097127" y="6521593"/>
                  <a:pt x="6104175" y="6550742"/>
                </a:cubicBezTo>
                <a:cubicBezTo>
                  <a:pt x="6106844" y="6561411"/>
                  <a:pt x="6108367" y="6572269"/>
                  <a:pt x="6109702" y="6583128"/>
                </a:cubicBezTo>
                <a:cubicBezTo>
                  <a:pt x="6113892" y="6617036"/>
                  <a:pt x="6103795" y="6652472"/>
                  <a:pt x="6119798" y="6685617"/>
                </a:cubicBezTo>
                <a:cubicBezTo>
                  <a:pt x="6128180" y="6702955"/>
                  <a:pt x="6138276" y="6720103"/>
                  <a:pt x="6142658" y="6738388"/>
                </a:cubicBezTo>
                <a:cubicBezTo>
                  <a:pt x="6147421" y="6758011"/>
                  <a:pt x="6154851" y="6777207"/>
                  <a:pt x="6160162" y="6796804"/>
                </a:cubicBezTo>
                <a:lnTo>
                  <a:pt x="6164933" y="6857457"/>
                </a:lnTo>
                <a:lnTo>
                  <a:pt x="6037694" y="6857457"/>
                </a:lnTo>
                <a:lnTo>
                  <a:pt x="6037694" y="6857998"/>
                </a:lnTo>
                <a:lnTo>
                  <a:pt x="0" y="6857998"/>
                </a:lnTo>
                <a:close/>
              </a:path>
            </a:pathLst>
          </a:custGeom>
          <a:effectLst>
            <a:outerShdw blurRad="381000" dist="152400" algn="tl" rotWithShape="0">
              <a:prstClr val="black">
                <a:alpha val="10000"/>
              </a:prstClr>
            </a:outerShdw>
          </a:effectLst>
        </p:spPr>
      </p:pic>
      <p:grpSp>
        <p:nvGrpSpPr>
          <p:cNvPr id="13" name="Group 12">
            <a:extLst>
              <a:ext uri="{FF2B5EF4-FFF2-40B4-BE49-F238E27FC236}">
                <a16:creationId xmlns:a16="http://schemas.microsoft.com/office/drawing/2014/main" id="{E6517BAC-C80F-4065-90D8-703493E0B3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68" y="0"/>
            <a:ext cx="874718" cy="6857455"/>
            <a:chOff x="5395368" y="0"/>
            <a:chExt cx="874718" cy="6857455"/>
          </a:xfrm>
        </p:grpSpPr>
        <p:sp>
          <p:nvSpPr>
            <p:cNvPr id="14" name="Freeform: Shape 13">
              <a:extLst>
                <a:ext uri="{FF2B5EF4-FFF2-40B4-BE49-F238E27FC236}">
                  <a16:creationId xmlns:a16="http://schemas.microsoft.com/office/drawing/2014/main" id="{984DCDA5-A261-4103-B44C-068DCEA033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E59A2A1-1352-47AA-80C2-0FF53759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399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0BE79A90-7B79-4AB6-AF9A-FE2ED8061A51}"/>
              </a:ext>
            </a:extLst>
          </p:cNvPr>
          <p:cNvSpPr>
            <a:spLocks noGrp="1"/>
          </p:cNvSpPr>
          <p:nvPr>
            <p:ph idx="1"/>
          </p:nvPr>
        </p:nvSpPr>
        <p:spPr>
          <a:xfrm>
            <a:off x="6270084" y="2277101"/>
            <a:ext cx="5830057" cy="3588157"/>
          </a:xfrm>
        </p:spPr>
        <p:txBody>
          <a:bodyPr>
            <a:noAutofit/>
          </a:bodyPr>
          <a:lstStyle/>
          <a:p>
            <a:r>
              <a:rPr lang="en-US" dirty="0">
                <a:solidFill>
                  <a:schemeClr val="bg1">
                    <a:alpha val="80000"/>
                  </a:schemeClr>
                </a:solidFill>
              </a:rPr>
              <a:t>Policy must be designed with a clear idea about how it’s going to be implemented. </a:t>
            </a:r>
          </a:p>
          <a:p>
            <a:r>
              <a:rPr lang="en-US" dirty="0">
                <a:solidFill>
                  <a:schemeClr val="bg1">
                    <a:alpha val="80000"/>
                  </a:schemeClr>
                </a:solidFill>
              </a:rPr>
              <a:t>If not, then the policy-making process would be seriously flawed. </a:t>
            </a:r>
          </a:p>
          <a:p>
            <a:r>
              <a:rPr lang="en-US" dirty="0">
                <a:solidFill>
                  <a:schemeClr val="bg1">
                    <a:alpha val="80000"/>
                  </a:schemeClr>
                </a:solidFill>
              </a:rPr>
              <a:t>A bit like an analogy between the brain and the hand</a:t>
            </a:r>
            <a:endParaRPr lang="en-GB" dirty="0">
              <a:solidFill>
                <a:schemeClr val="bg1">
                  <a:alpha val="80000"/>
                </a:schemeClr>
              </a:solidFill>
            </a:endParaRPr>
          </a:p>
        </p:txBody>
      </p:sp>
      <p:sp>
        <p:nvSpPr>
          <p:cNvPr id="4" name="TextBox 3">
            <a:extLst>
              <a:ext uri="{FF2B5EF4-FFF2-40B4-BE49-F238E27FC236}">
                <a16:creationId xmlns:a16="http://schemas.microsoft.com/office/drawing/2014/main" id="{AF4331A5-E29F-464C-A1DC-0CFF0B8170CF}"/>
              </a:ext>
            </a:extLst>
          </p:cNvPr>
          <p:cNvSpPr txBox="1"/>
          <p:nvPr/>
        </p:nvSpPr>
        <p:spPr>
          <a:xfrm>
            <a:off x="8617226" y="6176963"/>
            <a:ext cx="2736574" cy="369332"/>
          </a:xfrm>
          <a:prstGeom prst="rect">
            <a:avLst/>
          </a:prstGeom>
          <a:noFill/>
        </p:spPr>
        <p:txBody>
          <a:bodyPr wrap="square" rtlCol="0">
            <a:spAutoFit/>
          </a:bodyPr>
          <a:lstStyle/>
          <a:p>
            <a:pPr>
              <a:spcAft>
                <a:spcPts val="600"/>
              </a:spcAft>
            </a:pPr>
            <a:r>
              <a:rPr lang="en-GB" dirty="0">
                <a:solidFill>
                  <a:schemeClr val="bg1"/>
                </a:solidFill>
              </a:rPr>
              <a:t>UK Government 2018</a:t>
            </a:r>
          </a:p>
        </p:txBody>
      </p:sp>
      <p:sp>
        <p:nvSpPr>
          <p:cNvPr id="12" name="TextBox 11">
            <a:extLst>
              <a:ext uri="{FF2B5EF4-FFF2-40B4-BE49-F238E27FC236}">
                <a16:creationId xmlns:a16="http://schemas.microsoft.com/office/drawing/2014/main" id="{E3660F2E-BC92-4973-9613-CD4BD1742120}"/>
              </a:ext>
            </a:extLst>
          </p:cNvPr>
          <p:cNvSpPr txBox="1"/>
          <p:nvPr/>
        </p:nvSpPr>
        <p:spPr>
          <a:xfrm>
            <a:off x="980936" y="4928872"/>
            <a:ext cx="4414421" cy="523220"/>
          </a:xfrm>
          <a:prstGeom prst="rect">
            <a:avLst/>
          </a:prstGeom>
          <a:noFill/>
        </p:spPr>
        <p:txBody>
          <a:bodyPr wrap="square">
            <a:spAutoFit/>
          </a:bodyPr>
          <a:lstStyle/>
          <a:p>
            <a:r>
              <a:rPr lang="en-GB" sz="2800" dirty="0"/>
              <a:t>Former MP Sandy Martin </a:t>
            </a:r>
          </a:p>
        </p:txBody>
      </p:sp>
      <p:sp>
        <p:nvSpPr>
          <p:cNvPr id="5" name="Slide Number Placeholder 4">
            <a:extLst>
              <a:ext uri="{FF2B5EF4-FFF2-40B4-BE49-F238E27FC236}">
                <a16:creationId xmlns:a16="http://schemas.microsoft.com/office/drawing/2014/main" id="{88E53795-587B-59AB-D91F-B3D20D7941D7}"/>
              </a:ext>
            </a:extLst>
          </p:cNvPr>
          <p:cNvSpPr>
            <a:spLocks noGrp="1"/>
          </p:cNvSpPr>
          <p:nvPr>
            <p:ph type="sldNum" sz="quarter" idx="12"/>
          </p:nvPr>
        </p:nvSpPr>
        <p:spPr/>
        <p:txBody>
          <a:bodyPr/>
          <a:lstStyle/>
          <a:p>
            <a:fld id="{ECEF3AEB-938C-47C6-B146-9A4D32834ACE}" type="slidenum">
              <a:rPr lang="en-GB" smtClean="0"/>
              <a:t>54</a:t>
            </a:fld>
            <a:endParaRPr lang="en-GB"/>
          </a:p>
        </p:txBody>
      </p:sp>
      <p:sp>
        <p:nvSpPr>
          <p:cNvPr id="8" name="Speech Bubble: Oval 7">
            <a:extLst>
              <a:ext uri="{FF2B5EF4-FFF2-40B4-BE49-F238E27FC236}">
                <a16:creationId xmlns:a16="http://schemas.microsoft.com/office/drawing/2014/main" id="{A7953C70-004C-F331-1828-68AE3CBC0348}"/>
              </a:ext>
            </a:extLst>
          </p:cNvPr>
          <p:cNvSpPr/>
          <p:nvPr/>
        </p:nvSpPr>
        <p:spPr>
          <a:xfrm>
            <a:off x="165370" y="3035030"/>
            <a:ext cx="2996118" cy="1964987"/>
          </a:xfrm>
          <a:prstGeom prst="wedgeEllipseCallout">
            <a:avLst>
              <a:gd name="adj1" fmla="val 44554"/>
              <a:gd name="adj2" fmla="val -4092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“The only way we (Labour) can be elected now is by lying.”</a:t>
            </a:r>
          </a:p>
          <a:p>
            <a:pPr algn="ctr"/>
            <a:r>
              <a:rPr lang="en-GB" sz="1600" dirty="0"/>
              <a:t>Concession speech 2019 General Election</a:t>
            </a:r>
          </a:p>
        </p:txBody>
      </p:sp>
    </p:spTree>
    <p:extLst>
      <p:ext uri="{BB962C8B-B14F-4D97-AF65-F5344CB8AC3E}">
        <p14:creationId xmlns:p14="http://schemas.microsoft.com/office/powerpoint/2010/main" val="4136283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C8408-68B6-4FD4-A957-AF2AA4B195E8}"/>
              </a:ext>
            </a:extLst>
          </p:cNvPr>
          <p:cNvSpPr>
            <a:spLocks noGrp="1"/>
          </p:cNvSpPr>
          <p:nvPr>
            <p:ph type="title"/>
          </p:nvPr>
        </p:nvSpPr>
        <p:spPr>
          <a:xfrm>
            <a:off x="4991034" y="681037"/>
            <a:ext cx="6733966" cy="1325563"/>
          </a:xfrm>
        </p:spPr>
        <p:txBody>
          <a:bodyPr/>
          <a:lstStyle/>
          <a:p>
            <a:r>
              <a:rPr lang="en-GB" dirty="0">
                <a:solidFill>
                  <a:schemeClr val="bg1"/>
                </a:solidFill>
              </a:rPr>
              <a:t>No 1. Civil Servant in the UK</a:t>
            </a:r>
          </a:p>
        </p:txBody>
      </p:sp>
      <p:sp>
        <p:nvSpPr>
          <p:cNvPr id="3" name="Content Placeholder 2">
            <a:extLst>
              <a:ext uri="{FF2B5EF4-FFF2-40B4-BE49-F238E27FC236}">
                <a16:creationId xmlns:a16="http://schemas.microsoft.com/office/drawing/2014/main" id="{2225BEFF-DC4C-455C-A286-0B3CA2765163}"/>
              </a:ext>
            </a:extLst>
          </p:cNvPr>
          <p:cNvSpPr>
            <a:spLocks noGrp="1"/>
          </p:cNvSpPr>
          <p:nvPr>
            <p:ph idx="1"/>
          </p:nvPr>
        </p:nvSpPr>
        <p:spPr>
          <a:xfrm>
            <a:off x="4991034" y="2621116"/>
            <a:ext cx="6733966" cy="3555847"/>
          </a:xfrm>
        </p:spPr>
        <p:txBody>
          <a:bodyPr>
            <a:normAutofit/>
          </a:bodyPr>
          <a:lstStyle/>
          <a:p>
            <a:pPr marL="0" indent="0" algn="ctr">
              <a:buNone/>
            </a:pPr>
            <a:r>
              <a:rPr lang="en-US" sz="3600" dirty="0">
                <a:solidFill>
                  <a:schemeClr val="bg1"/>
                </a:solidFill>
              </a:rPr>
              <a:t>A policy which is not implementable is a hopeless policy</a:t>
            </a:r>
          </a:p>
          <a:p>
            <a:pPr marL="0" indent="0" algn="ctr">
              <a:buNone/>
            </a:pPr>
            <a:endParaRPr lang="en-US" dirty="0">
              <a:solidFill>
                <a:schemeClr val="bg1"/>
              </a:solidFill>
            </a:endParaRPr>
          </a:p>
          <a:p>
            <a:pPr marL="0" indent="0" algn="ctr">
              <a:buNone/>
            </a:pPr>
            <a:r>
              <a:rPr lang="en-US" sz="2400" dirty="0">
                <a:solidFill>
                  <a:schemeClr val="bg1"/>
                </a:solidFill>
              </a:rPr>
              <a:t>The late Sir Jeremy Heywood Cabinet Secretary and Head of the Civil Service</a:t>
            </a:r>
            <a:endParaRPr lang="en-GB" sz="2400" dirty="0">
              <a:solidFill>
                <a:schemeClr val="bg1"/>
              </a:solidFill>
            </a:endParaRPr>
          </a:p>
        </p:txBody>
      </p:sp>
      <p:sp>
        <p:nvSpPr>
          <p:cNvPr id="4" name="TextBox 3">
            <a:extLst>
              <a:ext uri="{FF2B5EF4-FFF2-40B4-BE49-F238E27FC236}">
                <a16:creationId xmlns:a16="http://schemas.microsoft.com/office/drawing/2014/main" id="{D38BDDFA-9D0D-4BE5-9B22-269FFB1E6277}"/>
              </a:ext>
            </a:extLst>
          </p:cNvPr>
          <p:cNvSpPr txBox="1"/>
          <p:nvPr/>
        </p:nvSpPr>
        <p:spPr>
          <a:xfrm>
            <a:off x="8040757" y="6176963"/>
            <a:ext cx="3313043" cy="369332"/>
          </a:xfrm>
          <a:prstGeom prst="rect">
            <a:avLst/>
          </a:prstGeom>
          <a:noFill/>
        </p:spPr>
        <p:txBody>
          <a:bodyPr wrap="square" rtlCol="0">
            <a:spAutoFit/>
          </a:bodyPr>
          <a:lstStyle/>
          <a:p>
            <a:r>
              <a:rPr lang="en-GB" dirty="0">
                <a:solidFill>
                  <a:schemeClr val="bg1"/>
                </a:solidFill>
              </a:rPr>
              <a:t>UK Government 2018</a:t>
            </a:r>
          </a:p>
        </p:txBody>
      </p:sp>
      <p:pic>
        <p:nvPicPr>
          <p:cNvPr id="6" name="Picture 5">
            <a:extLst>
              <a:ext uri="{FF2B5EF4-FFF2-40B4-BE49-F238E27FC236}">
                <a16:creationId xmlns:a16="http://schemas.microsoft.com/office/drawing/2014/main" id="{06B27D2E-96D2-4E8C-A1AC-AD34E69F86FB}"/>
              </a:ext>
            </a:extLst>
          </p:cNvPr>
          <p:cNvPicPr>
            <a:picLocks noChangeAspect="1"/>
          </p:cNvPicPr>
          <p:nvPr/>
        </p:nvPicPr>
        <p:blipFill>
          <a:blip r:embed="rId2"/>
          <a:stretch>
            <a:fillRect/>
          </a:stretch>
        </p:blipFill>
        <p:spPr>
          <a:xfrm>
            <a:off x="-140600" y="0"/>
            <a:ext cx="4760434" cy="6858000"/>
          </a:xfrm>
          <a:prstGeom prst="rect">
            <a:avLst/>
          </a:prstGeom>
        </p:spPr>
      </p:pic>
      <p:sp>
        <p:nvSpPr>
          <p:cNvPr id="5" name="Slide Number Placeholder 4">
            <a:extLst>
              <a:ext uri="{FF2B5EF4-FFF2-40B4-BE49-F238E27FC236}">
                <a16:creationId xmlns:a16="http://schemas.microsoft.com/office/drawing/2014/main" id="{A6E0F5ED-0CD7-0AA1-30B8-8C6846BD812C}"/>
              </a:ext>
            </a:extLst>
          </p:cNvPr>
          <p:cNvSpPr>
            <a:spLocks noGrp="1"/>
          </p:cNvSpPr>
          <p:nvPr>
            <p:ph type="sldNum" sz="quarter" idx="12"/>
          </p:nvPr>
        </p:nvSpPr>
        <p:spPr/>
        <p:txBody>
          <a:bodyPr/>
          <a:lstStyle/>
          <a:p>
            <a:fld id="{ECEF3AEB-938C-47C6-B146-9A4D32834ACE}" type="slidenum">
              <a:rPr lang="en-GB" smtClean="0"/>
              <a:t>55</a:t>
            </a:fld>
            <a:endParaRPr lang="en-GB"/>
          </a:p>
        </p:txBody>
      </p:sp>
      <p:sp>
        <p:nvSpPr>
          <p:cNvPr id="7" name="Speech Bubble: Oval 6">
            <a:extLst>
              <a:ext uri="{FF2B5EF4-FFF2-40B4-BE49-F238E27FC236}">
                <a16:creationId xmlns:a16="http://schemas.microsoft.com/office/drawing/2014/main" id="{531E7CD9-2526-E518-73BC-DA482A2B91F6}"/>
              </a:ext>
            </a:extLst>
          </p:cNvPr>
          <p:cNvSpPr/>
          <p:nvPr/>
        </p:nvSpPr>
        <p:spPr>
          <a:xfrm>
            <a:off x="1473273" y="4399038"/>
            <a:ext cx="4110404" cy="2069855"/>
          </a:xfrm>
          <a:prstGeom prst="wedgeEllipseCallout">
            <a:avLst>
              <a:gd name="adj1" fmla="val -90945"/>
              <a:gd name="adj2" fmla="val 6299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Absolutely Sir! But what if the voters think you can achieve the impossible? What if ‘popularism’ takes precedence?</a:t>
            </a:r>
          </a:p>
        </p:txBody>
      </p:sp>
    </p:spTree>
    <p:extLst>
      <p:ext uri="{BB962C8B-B14F-4D97-AF65-F5344CB8AC3E}">
        <p14:creationId xmlns:p14="http://schemas.microsoft.com/office/powerpoint/2010/main" val="1500221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3538C-831E-4845-B406-0F8026C2A3F0}"/>
              </a:ext>
            </a:extLst>
          </p:cNvPr>
          <p:cNvSpPr>
            <a:spLocks noGrp="1"/>
          </p:cNvSpPr>
          <p:nvPr>
            <p:ph type="title"/>
          </p:nvPr>
        </p:nvSpPr>
        <p:spPr>
          <a:xfrm>
            <a:off x="5779363" y="365125"/>
            <a:ext cx="5574437" cy="1325563"/>
          </a:xfrm>
        </p:spPr>
        <p:txBody>
          <a:bodyPr>
            <a:normAutofit/>
          </a:bodyPr>
          <a:lstStyle/>
          <a:p>
            <a:r>
              <a:rPr lang="en-GB" sz="6000" dirty="0">
                <a:solidFill>
                  <a:schemeClr val="bg1"/>
                </a:solidFill>
              </a:rPr>
              <a:t>Media Demands</a:t>
            </a:r>
          </a:p>
        </p:txBody>
      </p:sp>
      <p:sp>
        <p:nvSpPr>
          <p:cNvPr id="3" name="Content Placeholder 2">
            <a:extLst>
              <a:ext uri="{FF2B5EF4-FFF2-40B4-BE49-F238E27FC236}">
                <a16:creationId xmlns:a16="http://schemas.microsoft.com/office/drawing/2014/main" id="{3C7D9DA5-7345-40E6-A320-9BE86CC32B64}"/>
              </a:ext>
            </a:extLst>
          </p:cNvPr>
          <p:cNvSpPr>
            <a:spLocks noGrp="1"/>
          </p:cNvSpPr>
          <p:nvPr>
            <p:ph idx="1"/>
          </p:nvPr>
        </p:nvSpPr>
        <p:spPr>
          <a:xfrm>
            <a:off x="5779363" y="1825624"/>
            <a:ext cx="5901386" cy="4530787"/>
          </a:xfrm>
        </p:spPr>
        <p:txBody>
          <a:bodyPr>
            <a:normAutofit lnSpcReduction="10000"/>
          </a:bodyPr>
          <a:lstStyle/>
          <a:p>
            <a:r>
              <a:rPr lang="en-GB" dirty="0">
                <a:solidFill>
                  <a:schemeClr val="bg1"/>
                </a:solidFill>
              </a:rPr>
              <a:t>Premature announcements</a:t>
            </a:r>
          </a:p>
          <a:p>
            <a:r>
              <a:rPr lang="en-GB" dirty="0">
                <a:solidFill>
                  <a:schemeClr val="bg1"/>
                </a:solidFill>
              </a:rPr>
              <a:t>Legislative proposals</a:t>
            </a:r>
          </a:p>
          <a:p>
            <a:r>
              <a:rPr lang="en-GB" dirty="0">
                <a:solidFill>
                  <a:schemeClr val="bg1"/>
                </a:solidFill>
              </a:rPr>
              <a:t>Speeches</a:t>
            </a:r>
          </a:p>
          <a:p>
            <a:r>
              <a:rPr lang="en-GB" dirty="0">
                <a:solidFill>
                  <a:schemeClr val="bg1"/>
                </a:solidFill>
              </a:rPr>
              <a:t>All before departments are able to advise on what sensible policies might look like!</a:t>
            </a:r>
          </a:p>
          <a:p>
            <a:r>
              <a:rPr lang="en-GB" dirty="0">
                <a:solidFill>
                  <a:schemeClr val="bg1"/>
                </a:solidFill>
              </a:rPr>
              <a:t>Central Government scrambles for initiatives at the last minute </a:t>
            </a:r>
          </a:p>
          <a:p>
            <a:r>
              <a:rPr lang="en-GB" dirty="0">
                <a:solidFill>
                  <a:schemeClr val="bg1"/>
                </a:solidFill>
              </a:rPr>
              <a:t>No hope of engaging frontline professionals [19]</a:t>
            </a:r>
          </a:p>
        </p:txBody>
      </p:sp>
      <p:pic>
        <p:nvPicPr>
          <p:cNvPr id="5" name="Picture 4">
            <a:extLst>
              <a:ext uri="{FF2B5EF4-FFF2-40B4-BE49-F238E27FC236}">
                <a16:creationId xmlns:a16="http://schemas.microsoft.com/office/drawing/2014/main" id="{A1EB2598-4462-4160-9384-0DFE977728CA}"/>
              </a:ext>
            </a:extLst>
          </p:cNvPr>
          <p:cNvPicPr>
            <a:picLocks noChangeAspect="1"/>
          </p:cNvPicPr>
          <p:nvPr/>
        </p:nvPicPr>
        <p:blipFill>
          <a:blip r:embed="rId2"/>
          <a:stretch>
            <a:fillRect/>
          </a:stretch>
        </p:blipFill>
        <p:spPr>
          <a:xfrm>
            <a:off x="511251" y="224161"/>
            <a:ext cx="4531635" cy="6409678"/>
          </a:xfrm>
          <a:prstGeom prst="rect">
            <a:avLst/>
          </a:prstGeom>
        </p:spPr>
      </p:pic>
      <p:sp>
        <p:nvSpPr>
          <p:cNvPr id="4" name="Slide Number Placeholder 3">
            <a:extLst>
              <a:ext uri="{FF2B5EF4-FFF2-40B4-BE49-F238E27FC236}">
                <a16:creationId xmlns:a16="http://schemas.microsoft.com/office/drawing/2014/main" id="{65A2D9E8-30C2-0AFA-5C26-F7DA823B1EC5}"/>
              </a:ext>
            </a:extLst>
          </p:cNvPr>
          <p:cNvSpPr>
            <a:spLocks noGrp="1"/>
          </p:cNvSpPr>
          <p:nvPr>
            <p:ph type="sldNum" sz="quarter" idx="12"/>
          </p:nvPr>
        </p:nvSpPr>
        <p:spPr/>
        <p:txBody>
          <a:bodyPr/>
          <a:lstStyle/>
          <a:p>
            <a:fld id="{ECEF3AEB-938C-47C6-B146-9A4D32834ACE}" type="slidenum">
              <a:rPr lang="en-GB" smtClean="0"/>
              <a:t>56</a:t>
            </a:fld>
            <a:endParaRPr lang="en-GB"/>
          </a:p>
        </p:txBody>
      </p:sp>
    </p:spTree>
    <p:extLst>
      <p:ext uri="{BB962C8B-B14F-4D97-AF65-F5344CB8AC3E}">
        <p14:creationId xmlns:p14="http://schemas.microsoft.com/office/powerpoint/2010/main" val="3357875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3538C-831E-4845-B406-0F8026C2A3F0}"/>
              </a:ext>
            </a:extLst>
          </p:cNvPr>
          <p:cNvSpPr>
            <a:spLocks noGrp="1"/>
          </p:cNvSpPr>
          <p:nvPr>
            <p:ph type="title"/>
          </p:nvPr>
        </p:nvSpPr>
        <p:spPr>
          <a:xfrm>
            <a:off x="5139804" y="334017"/>
            <a:ext cx="6941591" cy="1325563"/>
          </a:xfrm>
        </p:spPr>
        <p:txBody>
          <a:bodyPr>
            <a:noAutofit/>
          </a:bodyPr>
          <a:lstStyle/>
          <a:p>
            <a:r>
              <a:rPr lang="en-GB" sz="5400" dirty="0">
                <a:solidFill>
                  <a:schemeClr val="bg1"/>
                </a:solidFill>
              </a:rPr>
              <a:t>Top-down wall-building!</a:t>
            </a:r>
          </a:p>
        </p:txBody>
      </p:sp>
      <p:sp>
        <p:nvSpPr>
          <p:cNvPr id="3" name="Content Placeholder 2">
            <a:extLst>
              <a:ext uri="{FF2B5EF4-FFF2-40B4-BE49-F238E27FC236}">
                <a16:creationId xmlns:a16="http://schemas.microsoft.com/office/drawing/2014/main" id="{3C7D9DA5-7345-40E6-A320-9BE86CC32B64}"/>
              </a:ext>
            </a:extLst>
          </p:cNvPr>
          <p:cNvSpPr>
            <a:spLocks noGrp="1"/>
          </p:cNvSpPr>
          <p:nvPr>
            <p:ph idx="1"/>
          </p:nvPr>
        </p:nvSpPr>
        <p:spPr>
          <a:xfrm>
            <a:off x="5779362" y="1690688"/>
            <a:ext cx="6010183" cy="4665723"/>
          </a:xfrm>
        </p:spPr>
        <p:txBody>
          <a:bodyPr>
            <a:normAutofit/>
          </a:bodyPr>
          <a:lstStyle/>
          <a:p>
            <a:r>
              <a:rPr lang="en-GB" dirty="0">
                <a:solidFill>
                  <a:schemeClr val="bg1"/>
                </a:solidFill>
              </a:rPr>
              <a:t>Perception that Ministers do not like consultation</a:t>
            </a:r>
          </a:p>
          <a:p>
            <a:r>
              <a:rPr lang="en-GB" dirty="0">
                <a:solidFill>
                  <a:schemeClr val="bg1"/>
                </a:solidFill>
              </a:rPr>
              <a:t>Like building a wall from the top row of ornamental bricks downwards </a:t>
            </a:r>
          </a:p>
          <a:p>
            <a:r>
              <a:rPr lang="en-GB" dirty="0">
                <a:solidFill>
                  <a:schemeClr val="bg1"/>
                </a:solidFill>
              </a:rPr>
              <a:t>Likelihood of failure significantly increased</a:t>
            </a:r>
          </a:p>
          <a:p>
            <a:r>
              <a:rPr lang="en-GB" dirty="0">
                <a:solidFill>
                  <a:schemeClr val="bg1"/>
                </a:solidFill>
              </a:rPr>
              <a:t>Better to </a:t>
            </a:r>
            <a:r>
              <a:rPr lang="en-GB" b="1" dirty="0">
                <a:solidFill>
                  <a:schemeClr val="bg1"/>
                </a:solidFill>
              </a:rPr>
              <a:t>plan </a:t>
            </a:r>
            <a:r>
              <a:rPr lang="en-GB" dirty="0">
                <a:solidFill>
                  <a:schemeClr val="bg1"/>
                </a:solidFill>
              </a:rPr>
              <a:t>with policy teams, </a:t>
            </a:r>
            <a:r>
              <a:rPr lang="en-GB" b="1" dirty="0">
                <a:solidFill>
                  <a:schemeClr val="bg1"/>
                </a:solidFill>
              </a:rPr>
              <a:t>develop</a:t>
            </a:r>
            <a:r>
              <a:rPr lang="en-GB" dirty="0">
                <a:solidFill>
                  <a:schemeClr val="bg1"/>
                </a:solidFill>
              </a:rPr>
              <a:t> lines of thought, </a:t>
            </a:r>
            <a:r>
              <a:rPr lang="en-GB" b="1" dirty="0">
                <a:solidFill>
                  <a:schemeClr val="bg1"/>
                </a:solidFill>
              </a:rPr>
              <a:t>evidence</a:t>
            </a:r>
            <a:r>
              <a:rPr lang="en-GB" dirty="0">
                <a:solidFill>
                  <a:schemeClr val="bg1"/>
                </a:solidFill>
              </a:rPr>
              <a:t> to support, </a:t>
            </a:r>
            <a:r>
              <a:rPr lang="en-GB" b="1" dirty="0">
                <a:solidFill>
                  <a:schemeClr val="bg1"/>
                </a:solidFill>
              </a:rPr>
              <a:t>frontline</a:t>
            </a:r>
            <a:r>
              <a:rPr lang="en-GB" dirty="0">
                <a:solidFill>
                  <a:schemeClr val="bg1"/>
                </a:solidFill>
              </a:rPr>
              <a:t> experience: a foundation first! [19]</a:t>
            </a:r>
          </a:p>
        </p:txBody>
      </p:sp>
      <p:pic>
        <p:nvPicPr>
          <p:cNvPr id="5" name="Picture 4">
            <a:extLst>
              <a:ext uri="{FF2B5EF4-FFF2-40B4-BE49-F238E27FC236}">
                <a16:creationId xmlns:a16="http://schemas.microsoft.com/office/drawing/2014/main" id="{A1EB2598-4462-4160-9384-0DFE977728CA}"/>
              </a:ext>
            </a:extLst>
          </p:cNvPr>
          <p:cNvPicPr>
            <a:picLocks noChangeAspect="1"/>
          </p:cNvPicPr>
          <p:nvPr/>
        </p:nvPicPr>
        <p:blipFill>
          <a:blip r:embed="rId2"/>
          <a:stretch>
            <a:fillRect/>
          </a:stretch>
        </p:blipFill>
        <p:spPr>
          <a:xfrm>
            <a:off x="511251" y="224161"/>
            <a:ext cx="4531635" cy="6409678"/>
          </a:xfrm>
          <a:prstGeom prst="rect">
            <a:avLst/>
          </a:prstGeom>
        </p:spPr>
      </p:pic>
      <p:sp>
        <p:nvSpPr>
          <p:cNvPr id="4" name="Slide Number Placeholder 3">
            <a:extLst>
              <a:ext uri="{FF2B5EF4-FFF2-40B4-BE49-F238E27FC236}">
                <a16:creationId xmlns:a16="http://schemas.microsoft.com/office/drawing/2014/main" id="{49BC3C94-55B7-F427-DE21-79BACE97D47F}"/>
              </a:ext>
            </a:extLst>
          </p:cNvPr>
          <p:cNvSpPr>
            <a:spLocks noGrp="1"/>
          </p:cNvSpPr>
          <p:nvPr>
            <p:ph type="sldNum" sz="quarter" idx="12"/>
          </p:nvPr>
        </p:nvSpPr>
        <p:spPr/>
        <p:txBody>
          <a:bodyPr/>
          <a:lstStyle/>
          <a:p>
            <a:fld id="{ECEF3AEB-938C-47C6-B146-9A4D32834ACE}" type="slidenum">
              <a:rPr lang="en-GB" smtClean="0"/>
              <a:t>57</a:t>
            </a:fld>
            <a:endParaRPr lang="en-GB"/>
          </a:p>
        </p:txBody>
      </p:sp>
    </p:spTree>
    <p:extLst>
      <p:ext uri="{BB962C8B-B14F-4D97-AF65-F5344CB8AC3E}">
        <p14:creationId xmlns:p14="http://schemas.microsoft.com/office/powerpoint/2010/main" val="293723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08397-FE76-4CE8-AAF9-8B319ED12A43}"/>
              </a:ext>
            </a:extLst>
          </p:cNvPr>
          <p:cNvSpPr>
            <a:spLocks noGrp="1"/>
          </p:cNvSpPr>
          <p:nvPr>
            <p:ph type="title"/>
          </p:nvPr>
        </p:nvSpPr>
        <p:spPr>
          <a:xfrm>
            <a:off x="164716" y="629266"/>
            <a:ext cx="4474339" cy="1622321"/>
          </a:xfrm>
        </p:spPr>
        <p:txBody>
          <a:bodyPr>
            <a:normAutofit/>
          </a:bodyPr>
          <a:lstStyle/>
          <a:p>
            <a:r>
              <a:rPr lang="en-GB" sz="5400" dirty="0">
                <a:solidFill>
                  <a:schemeClr val="bg1"/>
                </a:solidFill>
              </a:rPr>
              <a:t>Short-termism</a:t>
            </a:r>
          </a:p>
        </p:txBody>
      </p:sp>
      <p:sp>
        <p:nvSpPr>
          <p:cNvPr id="3" name="Content Placeholder 2">
            <a:extLst>
              <a:ext uri="{FF2B5EF4-FFF2-40B4-BE49-F238E27FC236}">
                <a16:creationId xmlns:a16="http://schemas.microsoft.com/office/drawing/2014/main" id="{93880B3B-7D0D-4FEA-904B-210B6586D31A}"/>
              </a:ext>
            </a:extLst>
          </p:cNvPr>
          <p:cNvSpPr>
            <a:spLocks noGrp="1"/>
          </p:cNvSpPr>
          <p:nvPr>
            <p:ph idx="1"/>
          </p:nvPr>
        </p:nvSpPr>
        <p:spPr>
          <a:xfrm>
            <a:off x="648930" y="2251588"/>
            <a:ext cx="3787667" cy="3972232"/>
          </a:xfrm>
        </p:spPr>
        <p:txBody>
          <a:bodyPr>
            <a:normAutofit/>
          </a:bodyPr>
          <a:lstStyle/>
          <a:p>
            <a:r>
              <a:rPr lang="en-GB" dirty="0">
                <a:solidFill>
                  <a:schemeClr val="bg1"/>
                </a:solidFill>
              </a:rPr>
              <a:t>Beyond election cycles</a:t>
            </a:r>
          </a:p>
          <a:p>
            <a:r>
              <a:rPr lang="en-GB" dirty="0">
                <a:solidFill>
                  <a:schemeClr val="bg1"/>
                </a:solidFill>
              </a:rPr>
              <a:t>Future focus</a:t>
            </a:r>
          </a:p>
          <a:p>
            <a:r>
              <a:rPr lang="en-GB" dirty="0">
                <a:solidFill>
                  <a:schemeClr val="bg1"/>
                </a:solidFill>
              </a:rPr>
              <a:t>Politicians want to act quickly</a:t>
            </a:r>
          </a:p>
          <a:p>
            <a:r>
              <a:rPr lang="en-GB" dirty="0">
                <a:solidFill>
                  <a:schemeClr val="bg1"/>
                </a:solidFill>
              </a:rPr>
              <a:t>Long-term goals are an issue</a:t>
            </a:r>
          </a:p>
          <a:p>
            <a:endParaRPr lang="en-GB" sz="2000" dirty="0"/>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448CBCF-F522-49C3-BB49-CF78455D6662}"/>
              </a:ext>
            </a:extLst>
          </p:cNvPr>
          <p:cNvPicPr>
            <a:picLocks noChangeAspect="1"/>
          </p:cNvPicPr>
          <p:nvPr/>
        </p:nvPicPr>
        <p:blipFill>
          <a:blip r:embed="rId2"/>
          <a:stretch>
            <a:fillRect/>
          </a:stretch>
        </p:blipFill>
        <p:spPr>
          <a:xfrm>
            <a:off x="5405862" y="1899972"/>
            <a:ext cx="6019331" cy="3054810"/>
          </a:xfrm>
          <a:prstGeom prst="rect">
            <a:avLst/>
          </a:prstGeom>
          <a:effectLst/>
        </p:spPr>
      </p:pic>
      <p:sp>
        <p:nvSpPr>
          <p:cNvPr id="4" name="Slide Number Placeholder 3">
            <a:extLst>
              <a:ext uri="{FF2B5EF4-FFF2-40B4-BE49-F238E27FC236}">
                <a16:creationId xmlns:a16="http://schemas.microsoft.com/office/drawing/2014/main" id="{F0602EF0-12A6-AD20-77ED-041EED2DEF47}"/>
              </a:ext>
            </a:extLst>
          </p:cNvPr>
          <p:cNvSpPr>
            <a:spLocks noGrp="1"/>
          </p:cNvSpPr>
          <p:nvPr>
            <p:ph type="sldNum" sz="quarter" idx="12"/>
          </p:nvPr>
        </p:nvSpPr>
        <p:spPr/>
        <p:txBody>
          <a:bodyPr/>
          <a:lstStyle/>
          <a:p>
            <a:fld id="{ECEF3AEB-938C-47C6-B146-9A4D32834ACE}" type="slidenum">
              <a:rPr lang="en-GB" smtClean="0"/>
              <a:t>58</a:t>
            </a:fld>
            <a:endParaRPr lang="en-GB"/>
          </a:p>
        </p:txBody>
      </p:sp>
    </p:spTree>
    <p:extLst>
      <p:ext uri="{BB962C8B-B14F-4D97-AF65-F5344CB8AC3E}">
        <p14:creationId xmlns:p14="http://schemas.microsoft.com/office/powerpoint/2010/main" val="2029101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2A71679-128E-4E76-8E30-12D0B090E8D4}"/>
              </a:ext>
            </a:extLst>
          </p:cNvPr>
          <p:cNvPicPr>
            <a:picLocks noChangeAspect="1"/>
          </p:cNvPicPr>
          <p:nvPr/>
        </p:nvPicPr>
        <p:blipFill rotWithShape="1">
          <a:blip r:embed="rId2"/>
          <a:srcRect r="-1" b="20673"/>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9" name="Title 8">
            <a:extLst>
              <a:ext uri="{FF2B5EF4-FFF2-40B4-BE49-F238E27FC236}">
                <a16:creationId xmlns:a16="http://schemas.microsoft.com/office/drawing/2014/main" id="{E3EC78B9-D691-4EE2-9EE7-6DF9A234840C}"/>
              </a:ext>
            </a:extLst>
          </p:cNvPr>
          <p:cNvSpPr>
            <a:spLocks noGrp="1"/>
          </p:cNvSpPr>
          <p:nvPr>
            <p:ph type="title"/>
          </p:nvPr>
        </p:nvSpPr>
        <p:spPr>
          <a:xfrm>
            <a:off x="5950351" y="320675"/>
            <a:ext cx="5695278" cy="1325563"/>
          </a:xfrm>
        </p:spPr>
        <p:txBody>
          <a:bodyPr>
            <a:noAutofit/>
          </a:bodyPr>
          <a:lstStyle/>
          <a:p>
            <a:r>
              <a:rPr lang="en-GB" sz="5400" dirty="0">
                <a:solidFill>
                  <a:schemeClr val="bg1"/>
                </a:solidFill>
              </a:rPr>
              <a:t>Community Control</a:t>
            </a:r>
          </a:p>
        </p:txBody>
      </p:sp>
      <p:sp>
        <p:nvSpPr>
          <p:cNvPr id="3" name="Content Placeholder 2">
            <a:extLst>
              <a:ext uri="{FF2B5EF4-FFF2-40B4-BE49-F238E27FC236}">
                <a16:creationId xmlns:a16="http://schemas.microsoft.com/office/drawing/2014/main" id="{7523C345-FD57-4D58-B7AC-8AB850A494D6}"/>
              </a:ext>
            </a:extLst>
          </p:cNvPr>
          <p:cNvSpPr>
            <a:spLocks noGrp="1"/>
          </p:cNvSpPr>
          <p:nvPr>
            <p:ph idx="1"/>
          </p:nvPr>
        </p:nvSpPr>
        <p:spPr>
          <a:xfrm>
            <a:off x="6242180" y="1825625"/>
            <a:ext cx="5111620" cy="4351338"/>
          </a:xfrm>
        </p:spPr>
        <p:txBody>
          <a:bodyPr>
            <a:normAutofit/>
          </a:bodyPr>
          <a:lstStyle/>
          <a:p>
            <a:r>
              <a:rPr lang="en-GB" dirty="0">
                <a:solidFill>
                  <a:schemeClr val="bg1"/>
                </a:solidFill>
              </a:rPr>
              <a:t>Guidance needed not legislation</a:t>
            </a:r>
          </a:p>
          <a:p>
            <a:r>
              <a:rPr lang="en-GB" dirty="0">
                <a:solidFill>
                  <a:schemeClr val="bg1"/>
                </a:solidFill>
              </a:rPr>
              <a:t>Regenerating communities from within</a:t>
            </a:r>
          </a:p>
          <a:p>
            <a:r>
              <a:rPr lang="en-GB" dirty="0">
                <a:solidFill>
                  <a:schemeClr val="bg1"/>
                </a:solidFill>
              </a:rPr>
              <a:t>Active community involvement</a:t>
            </a:r>
          </a:p>
          <a:p>
            <a:r>
              <a:rPr lang="en-GB" dirty="0">
                <a:solidFill>
                  <a:schemeClr val="bg1"/>
                </a:solidFill>
              </a:rPr>
              <a:t>Asset ownership</a:t>
            </a:r>
          </a:p>
          <a:p>
            <a:r>
              <a:rPr lang="en-GB" dirty="0">
                <a:solidFill>
                  <a:schemeClr val="bg1"/>
                </a:solidFill>
              </a:rPr>
              <a:t>Community voice front and centre in public service design and delivery</a:t>
            </a:r>
          </a:p>
          <a:p>
            <a:endParaRPr lang="en-GB" sz="2000" dirty="0"/>
          </a:p>
        </p:txBody>
      </p:sp>
      <p:sp>
        <p:nvSpPr>
          <p:cNvPr id="2" name="Slide Number Placeholder 1">
            <a:extLst>
              <a:ext uri="{FF2B5EF4-FFF2-40B4-BE49-F238E27FC236}">
                <a16:creationId xmlns:a16="http://schemas.microsoft.com/office/drawing/2014/main" id="{EF0F721E-3628-82B3-CF96-1D5DB745C7EE}"/>
              </a:ext>
            </a:extLst>
          </p:cNvPr>
          <p:cNvSpPr>
            <a:spLocks noGrp="1"/>
          </p:cNvSpPr>
          <p:nvPr>
            <p:ph type="sldNum" sz="quarter" idx="12"/>
          </p:nvPr>
        </p:nvSpPr>
        <p:spPr/>
        <p:txBody>
          <a:bodyPr/>
          <a:lstStyle/>
          <a:p>
            <a:fld id="{ECEF3AEB-938C-47C6-B146-9A4D32834ACE}" type="slidenum">
              <a:rPr lang="en-GB" smtClean="0"/>
              <a:t>59</a:t>
            </a:fld>
            <a:endParaRPr lang="en-GB"/>
          </a:p>
        </p:txBody>
      </p:sp>
    </p:spTree>
    <p:extLst>
      <p:ext uri="{BB962C8B-B14F-4D97-AF65-F5344CB8AC3E}">
        <p14:creationId xmlns:p14="http://schemas.microsoft.com/office/powerpoint/2010/main" val="360468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2A71679-128E-4E76-8E30-12D0B090E8D4}"/>
              </a:ext>
            </a:extLst>
          </p:cNvPr>
          <p:cNvPicPr>
            <a:picLocks noChangeAspect="1"/>
          </p:cNvPicPr>
          <p:nvPr/>
        </p:nvPicPr>
        <p:blipFill rotWithShape="1">
          <a:blip r:embed="rId2"/>
          <a:srcRect r="4013"/>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 name="Title 1">
            <a:extLst>
              <a:ext uri="{FF2B5EF4-FFF2-40B4-BE49-F238E27FC236}">
                <a16:creationId xmlns:a16="http://schemas.microsoft.com/office/drawing/2014/main" id="{D4C48CB8-6D31-4311-B411-AC60AABB3B74}"/>
              </a:ext>
            </a:extLst>
          </p:cNvPr>
          <p:cNvSpPr>
            <a:spLocks noGrp="1"/>
          </p:cNvSpPr>
          <p:nvPr>
            <p:ph type="title"/>
          </p:nvPr>
        </p:nvSpPr>
        <p:spPr>
          <a:xfrm>
            <a:off x="4657344" y="365125"/>
            <a:ext cx="6696455" cy="1325563"/>
          </a:xfrm>
        </p:spPr>
        <p:txBody>
          <a:bodyPr/>
          <a:lstStyle/>
          <a:p>
            <a:r>
              <a:rPr lang="en-GB" dirty="0">
                <a:solidFill>
                  <a:schemeClr val="bg1"/>
                </a:solidFill>
              </a:rPr>
              <a:t>Overall Community Welfare</a:t>
            </a:r>
          </a:p>
        </p:txBody>
      </p:sp>
      <p:sp>
        <p:nvSpPr>
          <p:cNvPr id="3" name="Content Placeholder 2">
            <a:extLst>
              <a:ext uri="{FF2B5EF4-FFF2-40B4-BE49-F238E27FC236}">
                <a16:creationId xmlns:a16="http://schemas.microsoft.com/office/drawing/2014/main" id="{7523C345-FD57-4D58-B7AC-8AB850A494D6}"/>
              </a:ext>
            </a:extLst>
          </p:cNvPr>
          <p:cNvSpPr>
            <a:spLocks noGrp="1"/>
          </p:cNvSpPr>
          <p:nvPr>
            <p:ph idx="1"/>
          </p:nvPr>
        </p:nvSpPr>
        <p:spPr>
          <a:xfrm>
            <a:off x="4940285" y="1690688"/>
            <a:ext cx="6871612" cy="4306892"/>
          </a:xfrm>
          <a:solidFill>
            <a:srgbClr val="FFFF00"/>
          </a:solidFill>
          <a:ln w="38100">
            <a:solidFill>
              <a:schemeClr val="tx1"/>
            </a:solidFill>
          </a:ln>
        </p:spPr>
        <p:txBody>
          <a:bodyPr>
            <a:noAutofit/>
          </a:bodyPr>
          <a:lstStyle/>
          <a:p>
            <a:pPr marL="0" indent="0">
              <a:buNone/>
            </a:pPr>
            <a:r>
              <a:rPr lang="en-US" dirty="0"/>
              <a:t>“Local government needs to be more than simply a deliverer of public services and an advocator of the interests of localities and places. </a:t>
            </a:r>
          </a:p>
          <a:p>
            <a:pPr marL="0" indent="0">
              <a:buNone/>
            </a:pPr>
            <a:endParaRPr lang="en-US" dirty="0"/>
          </a:p>
          <a:p>
            <a:pPr marL="0" indent="0">
              <a:buNone/>
            </a:pPr>
            <a:r>
              <a:rPr lang="en-US" dirty="0"/>
              <a:t>Instead, local government needs to focus more on the overall welfare of its communities: their cohesion and harmony and the capacity for self-management.” [3/4]</a:t>
            </a:r>
            <a:endParaRPr lang="en-GB" dirty="0"/>
          </a:p>
        </p:txBody>
      </p:sp>
      <p:sp>
        <p:nvSpPr>
          <p:cNvPr id="4" name="Slide Number Placeholder 3">
            <a:extLst>
              <a:ext uri="{FF2B5EF4-FFF2-40B4-BE49-F238E27FC236}">
                <a16:creationId xmlns:a16="http://schemas.microsoft.com/office/drawing/2014/main" id="{4222971C-C17F-F18E-605C-87B0B34929F5}"/>
              </a:ext>
            </a:extLst>
          </p:cNvPr>
          <p:cNvSpPr>
            <a:spLocks noGrp="1"/>
          </p:cNvSpPr>
          <p:nvPr>
            <p:ph type="sldNum" sz="quarter" idx="12"/>
          </p:nvPr>
        </p:nvSpPr>
        <p:spPr/>
        <p:txBody>
          <a:bodyPr/>
          <a:lstStyle/>
          <a:p>
            <a:fld id="{ECEF3AEB-938C-47C6-B146-9A4D32834ACE}" type="slidenum">
              <a:rPr lang="en-GB" smtClean="0"/>
              <a:t>60</a:t>
            </a:fld>
            <a:endParaRPr lang="en-GB"/>
          </a:p>
        </p:txBody>
      </p:sp>
    </p:spTree>
    <p:extLst>
      <p:ext uri="{BB962C8B-B14F-4D97-AF65-F5344CB8AC3E}">
        <p14:creationId xmlns:p14="http://schemas.microsoft.com/office/powerpoint/2010/main" val="163753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4D499FB-3829-4B65-BBC2-0D9748E6A731}"/>
              </a:ext>
            </a:extLst>
          </p:cNvPr>
          <p:cNvPicPr>
            <a:picLocks noChangeAspect="1"/>
          </p:cNvPicPr>
          <p:nvPr/>
        </p:nvPicPr>
        <p:blipFill>
          <a:blip r:embed="rId2"/>
          <a:stretch>
            <a:fillRect/>
          </a:stretch>
        </p:blipFill>
        <p:spPr>
          <a:xfrm>
            <a:off x="1670670" y="693844"/>
            <a:ext cx="8355536" cy="5410208"/>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A1D4813-72FA-49CD-9844-4B2AF6D41782}"/>
              </a:ext>
            </a:extLst>
          </p:cNvPr>
          <p:cNvSpPr txBox="1"/>
          <p:nvPr/>
        </p:nvSpPr>
        <p:spPr>
          <a:xfrm>
            <a:off x="537663" y="6345240"/>
            <a:ext cx="4254759" cy="369332"/>
          </a:xfrm>
          <a:prstGeom prst="rect">
            <a:avLst/>
          </a:prstGeom>
          <a:noFill/>
        </p:spPr>
        <p:txBody>
          <a:bodyPr wrap="square" rtlCol="0">
            <a:spAutoFit/>
          </a:bodyPr>
          <a:lstStyle/>
          <a:p>
            <a:r>
              <a:rPr lang="en-GB" dirty="0"/>
              <a:t>Royal Society for Arts (RSA) 2013</a:t>
            </a:r>
          </a:p>
        </p:txBody>
      </p:sp>
      <p:sp>
        <p:nvSpPr>
          <p:cNvPr id="2" name="Slide Number Placeholder 1">
            <a:extLst>
              <a:ext uri="{FF2B5EF4-FFF2-40B4-BE49-F238E27FC236}">
                <a16:creationId xmlns:a16="http://schemas.microsoft.com/office/drawing/2014/main" id="{B1060175-3FEF-8F40-1988-265CFE892BF0}"/>
              </a:ext>
            </a:extLst>
          </p:cNvPr>
          <p:cNvSpPr>
            <a:spLocks noGrp="1"/>
          </p:cNvSpPr>
          <p:nvPr>
            <p:ph type="sldNum" sz="quarter" idx="12"/>
          </p:nvPr>
        </p:nvSpPr>
        <p:spPr/>
        <p:txBody>
          <a:bodyPr/>
          <a:lstStyle/>
          <a:p>
            <a:fld id="{ECEF3AEB-938C-47C6-B146-9A4D32834ACE}" type="slidenum">
              <a:rPr lang="en-GB" smtClean="0"/>
              <a:t>61</a:t>
            </a:fld>
            <a:endParaRPr lang="en-GB"/>
          </a:p>
        </p:txBody>
      </p:sp>
    </p:spTree>
    <p:extLst>
      <p:ext uri="{BB962C8B-B14F-4D97-AF65-F5344CB8AC3E}">
        <p14:creationId xmlns:p14="http://schemas.microsoft.com/office/powerpoint/2010/main" val="2886412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884670A-9CF7-4701-81CD-A3E025CC4362}"/>
              </a:ext>
            </a:extLst>
          </p:cNvPr>
          <p:cNvPicPr>
            <a:picLocks noChangeAspect="1"/>
          </p:cNvPicPr>
          <p:nvPr/>
        </p:nvPicPr>
        <p:blipFill rotWithShape="1">
          <a:blip r:embed="rId2"/>
          <a:srcRect t="11555" b="23038"/>
          <a:stretch/>
        </p:blipFill>
        <p:spPr>
          <a:xfrm>
            <a:off x="-1" y="10"/>
            <a:ext cx="12192000" cy="6857990"/>
          </a:xfrm>
          <a:prstGeom prst="rect">
            <a:avLst/>
          </a:prstGeom>
        </p:spPr>
      </p:pic>
      <p:sp>
        <p:nvSpPr>
          <p:cNvPr id="10"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D9018809-FAB7-4B35-9AC9-6977667E4363}"/>
              </a:ext>
            </a:extLst>
          </p:cNvPr>
          <p:cNvSpPr>
            <a:spLocks noGrp="1"/>
          </p:cNvSpPr>
          <p:nvPr>
            <p:ph type="title"/>
          </p:nvPr>
        </p:nvSpPr>
        <p:spPr>
          <a:xfrm>
            <a:off x="100899" y="1913952"/>
            <a:ext cx="5307724" cy="1342754"/>
          </a:xfrm>
        </p:spPr>
        <p:txBody>
          <a:bodyPr>
            <a:normAutofit/>
          </a:bodyPr>
          <a:lstStyle/>
          <a:p>
            <a:pPr algn="ctr"/>
            <a:r>
              <a:rPr lang="en-GB" sz="3600" dirty="0"/>
              <a:t>Time to grip the third rail!</a:t>
            </a:r>
          </a:p>
        </p:txBody>
      </p:sp>
      <p:cxnSp>
        <p:nvCxnSpPr>
          <p:cNvPr id="12" name="Straight Connector 11">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A9DAB86-AF06-4F05-AEB6-DBE5A99E9EA7}"/>
              </a:ext>
            </a:extLst>
          </p:cNvPr>
          <p:cNvSpPr>
            <a:spLocks noGrp="1"/>
          </p:cNvSpPr>
          <p:nvPr>
            <p:ph idx="1"/>
          </p:nvPr>
        </p:nvSpPr>
        <p:spPr>
          <a:xfrm>
            <a:off x="525516" y="3417573"/>
            <a:ext cx="5307724" cy="3281799"/>
          </a:xfrm>
        </p:spPr>
        <p:txBody>
          <a:bodyPr anchor="ctr">
            <a:normAutofit/>
          </a:bodyPr>
          <a:lstStyle/>
          <a:p>
            <a:r>
              <a:rPr lang="en-GB" sz="2400" dirty="0"/>
              <a:t>Communities are permanent</a:t>
            </a:r>
          </a:p>
          <a:p>
            <a:r>
              <a:rPr lang="en-GB" sz="2400" dirty="0"/>
              <a:t>The Civil Service is too</a:t>
            </a:r>
          </a:p>
          <a:p>
            <a:r>
              <a:rPr lang="en-GB" sz="2400" dirty="0"/>
              <a:t>How do we tap into the steely thread of community which spans generations?</a:t>
            </a:r>
          </a:p>
          <a:p>
            <a:r>
              <a:rPr lang="en-GB" sz="2400" dirty="0"/>
              <a:t>Hearts and minds of local people</a:t>
            </a:r>
          </a:p>
          <a:p>
            <a:r>
              <a:rPr lang="en-GB" sz="2400" dirty="0"/>
              <a:t>My issues, not the Councils, not the Police</a:t>
            </a:r>
          </a:p>
        </p:txBody>
      </p:sp>
      <p:sp>
        <p:nvSpPr>
          <p:cNvPr id="4" name="Slide Number Placeholder 3">
            <a:extLst>
              <a:ext uri="{FF2B5EF4-FFF2-40B4-BE49-F238E27FC236}">
                <a16:creationId xmlns:a16="http://schemas.microsoft.com/office/drawing/2014/main" id="{601119DA-667C-D366-A37B-2375405F53C0}"/>
              </a:ext>
            </a:extLst>
          </p:cNvPr>
          <p:cNvSpPr>
            <a:spLocks noGrp="1"/>
          </p:cNvSpPr>
          <p:nvPr>
            <p:ph type="sldNum" sz="quarter" idx="12"/>
          </p:nvPr>
        </p:nvSpPr>
        <p:spPr/>
        <p:txBody>
          <a:bodyPr/>
          <a:lstStyle/>
          <a:p>
            <a:fld id="{ECEF3AEB-938C-47C6-B146-9A4D32834ACE}" type="slidenum">
              <a:rPr lang="en-GB" smtClean="0"/>
              <a:t>62</a:t>
            </a:fld>
            <a:endParaRPr lang="en-GB"/>
          </a:p>
        </p:txBody>
      </p:sp>
    </p:spTree>
    <p:extLst>
      <p:ext uri="{BB962C8B-B14F-4D97-AF65-F5344CB8AC3E}">
        <p14:creationId xmlns:p14="http://schemas.microsoft.com/office/powerpoint/2010/main" val="370552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F9D00-AF74-4856-A6B0-F1882A5F0C3E}"/>
              </a:ext>
            </a:extLst>
          </p:cNvPr>
          <p:cNvSpPr>
            <a:spLocks noGrp="1"/>
          </p:cNvSpPr>
          <p:nvPr>
            <p:ph type="title"/>
          </p:nvPr>
        </p:nvSpPr>
        <p:spPr>
          <a:xfrm>
            <a:off x="838200" y="148613"/>
            <a:ext cx="10515600" cy="966525"/>
          </a:xfrm>
        </p:spPr>
        <p:txBody>
          <a:bodyPr/>
          <a:lstStyle/>
          <a:p>
            <a:r>
              <a:rPr lang="en-GB" dirty="0"/>
              <a:t>References</a:t>
            </a:r>
          </a:p>
        </p:txBody>
      </p:sp>
      <p:sp>
        <p:nvSpPr>
          <p:cNvPr id="3" name="Content Placeholder 2">
            <a:extLst>
              <a:ext uri="{FF2B5EF4-FFF2-40B4-BE49-F238E27FC236}">
                <a16:creationId xmlns:a16="http://schemas.microsoft.com/office/drawing/2014/main" id="{24E69EAC-280A-4B17-9C09-1712B644EE70}"/>
              </a:ext>
            </a:extLst>
          </p:cNvPr>
          <p:cNvSpPr>
            <a:spLocks noGrp="1"/>
          </p:cNvSpPr>
          <p:nvPr>
            <p:ph idx="1"/>
          </p:nvPr>
        </p:nvSpPr>
        <p:spPr>
          <a:xfrm>
            <a:off x="838200" y="1119882"/>
            <a:ext cx="10987356" cy="5589505"/>
          </a:xfrm>
        </p:spPr>
        <p:txBody>
          <a:bodyPr>
            <a:noAutofit/>
          </a:bodyPr>
          <a:lstStyle/>
          <a:p>
            <a:pPr marL="514350" indent="-514350">
              <a:lnSpc>
                <a:spcPct val="100000"/>
              </a:lnSpc>
              <a:spcBef>
                <a:spcPts val="0"/>
              </a:spcBef>
              <a:buFont typeface="+mj-lt"/>
              <a:buAutoNum type="arabicPeriod"/>
            </a:pPr>
            <a:r>
              <a:rPr lang="en-US" sz="1600" dirty="0"/>
              <a:t>Abrahams, M (2012) </a:t>
            </a:r>
            <a:r>
              <a:rPr lang="en-US" sz="1600" i="1" dirty="0"/>
              <a:t>Improbable research: why random selection of MPs may be the best</a:t>
            </a:r>
            <a:r>
              <a:rPr lang="en-US" sz="1600" dirty="0"/>
              <a:t>, available at </a:t>
            </a:r>
            <a:r>
              <a:rPr lang="en-US" sz="1600" dirty="0">
                <a:hlinkClick r:id="rId2"/>
              </a:rPr>
              <a:t>https://www.theguardian.com/education/2012/apr/16/improbable-research-politicians-random-selection</a:t>
            </a:r>
            <a:r>
              <a:rPr lang="en-US" sz="1600" dirty="0"/>
              <a:t>  </a:t>
            </a:r>
            <a:endParaRPr lang="en-GB" sz="1600" dirty="0"/>
          </a:p>
          <a:p>
            <a:pPr marL="514350" indent="-514350">
              <a:lnSpc>
                <a:spcPct val="100000"/>
              </a:lnSpc>
              <a:spcBef>
                <a:spcPts val="0"/>
              </a:spcBef>
              <a:buFont typeface="+mj-lt"/>
              <a:buAutoNum type="arabicPeriod"/>
            </a:pPr>
            <a:r>
              <a:rPr lang="en-US" sz="1600" dirty="0"/>
              <a:t>Cabinet Office (2009) </a:t>
            </a:r>
            <a:r>
              <a:rPr lang="en-US" sz="1600" i="1" dirty="0"/>
              <a:t>Engagement and Aspiration: Reconnecting Policy Making with Front Line Professionals A Sunningdale Institute Report for the Cabinet Office</a:t>
            </a:r>
          </a:p>
          <a:p>
            <a:pPr marL="514350" indent="-514350">
              <a:lnSpc>
                <a:spcPct val="100000"/>
              </a:lnSpc>
              <a:spcBef>
                <a:spcPts val="0"/>
              </a:spcBef>
              <a:buFont typeface="+mj-lt"/>
              <a:buAutoNum type="arabicPeriod"/>
            </a:pPr>
            <a:r>
              <a:rPr lang="en-GB" sz="1600" dirty="0">
                <a:effectLst/>
                <a:latin typeface="Calibri" panose="020F0502020204030204" pitchFamily="34" charset="0"/>
                <a:ea typeface="Calibri" panose="020F0502020204030204" pitchFamily="34" charset="0"/>
                <a:cs typeface="Times New Roman" panose="02020603050405020304" pitchFamily="18" charset="0"/>
              </a:rPr>
              <a:t>Cadbury, A (2002) </a:t>
            </a:r>
            <a:r>
              <a:rPr lang="en-GB" sz="1600" i="1" dirty="0">
                <a:effectLst/>
                <a:latin typeface="Calibri" panose="020F0502020204030204" pitchFamily="34" charset="0"/>
                <a:ea typeface="Calibri" panose="020F0502020204030204" pitchFamily="34" charset="0"/>
                <a:cs typeface="Times New Roman" panose="02020603050405020304" pitchFamily="18" charset="0"/>
              </a:rPr>
              <a:t>Corporate Governance and Chairmanship</a:t>
            </a:r>
            <a:r>
              <a:rPr lang="en-GB" sz="1600" dirty="0">
                <a:effectLst/>
                <a:latin typeface="Calibri" panose="020F0502020204030204" pitchFamily="34" charset="0"/>
                <a:ea typeface="Calibri" panose="020F0502020204030204" pitchFamily="34" charset="0"/>
                <a:cs typeface="Times New Roman" panose="02020603050405020304" pitchFamily="18" charset="0"/>
              </a:rPr>
              <a:t>. Oxford: OUP</a:t>
            </a:r>
            <a:endParaRPr lang="en-US" sz="1600" dirty="0"/>
          </a:p>
          <a:p>
            <a:pPr marL="514350" indent="-514350">
              <a:lnSpc>
                <a:spcPct val="100000"/>
              </a:lnSpc>
              <a:spcBef>
                <a:spcPts val="0"/>
              </a:spcBef>
              <a:buFont typeface="+mj-lt"/>
              <a:buAutoNum type="arabicPeriod"/>
            </a:pPr>
            <a:r>
              <a:rPr lang="en-US" sz="1600" dirty="0"/>
              <a:t>Osborne D and </a:t>
            </a:r>
            <a:r>
              <a:rPr lang="en-US" sz="1600" dirty="0" err="1"/>
              <a:t>Gaebler</a:t>
            </a:r>
            <a:r>
              <a:rPr lang="en-US" sz="1600" dirty="0"/>
              <a:t> T (1992) </a:t>
            </a:r>
            <a:r>
              <a:rPr lang="en-US" sz="1600" i="1" dirty="0"/>
              <a:t>Reinventing Government: How the entrepreneurial spirit is transforming the public sector</a:t>
            </a:r>
            <a:r>
              <a:rPr lang="en-US" sz="1600" dirty="0"/>
              <a:t>. Reading, MA: Addison-Wellesley</a:t>
            </a:r>
            <a:endParaRPr lang="en-GB" sz="1600" dirty="0"/>
          </a:p>
          <a:p>
            <a:pPr marL="514350" indent="-514350">
              <a:lnSpc>
                <a:spcPct val="100000"/>
              </a:lnSpc>
              <a:spcBef>
                <a:spcPts val="0"/>
              </a:spcBef>
              <a:buFont typeface="+mj-lt"/>
              <a:buAutoNum type="arabicPeriod"/>
            </a:pPr>
            <a:r>
              <a:rPr lang="en-GB" sz="1600" dirty="0"/>
              <a:t>Royal Society for Arts (RSA) (2013) </a:t>
            </a:r>
            <a:r>
              <a:rPr lang="en-GB" sz="1600" i="1" dirty="0"/>
              <a:t>Beyond Nudge to Demand Management. </a:t>
            </a:r>
            <a:r>
              <a:rPr lang="en-GB" sz="1600" dirty="0"/>
              <a:t>London: RSA</a:t>
            </a:r>
          </a:p>
          <a:p>
            <a:pPr marL="514350" indent="-514350">
              <a:lnSpc>
                <a:spcPct val="100000"/>
              </a:lnSpc>
              <a:spcBef>
                <a:spcPts val="0"/>
              </a:spcBef>
              <a:buFont typeface="+mj-lt"/>
              <a:buAutoNum type="arabicPeriod"/>
            </a:pPr>
            <a:r>
              <a:rPr lang="en-GB" sz="1600" dirty="0"/>
              <a:t>Quirk, B (2005) </a:t>
            </a:r>
            <a:r>
              <a:rPr lang="en-GB" sz="1600" i="1" dirty="0"/>
              <a:t>Making Assets Work: </a:t>
            </a:r>
            <a:r>
              <a:rPr lang="en-US" sz="1600" i="1" dirty="0"/>
              <a:t>The Quirk Review of community management and ownership of public assets</a:t>
            </a:r>
            <a:r>
              <a:rPr lang="en-US" sz="1600" dirty="0"/>
              <a:t>. London: Crown Copyright</a:t>
            </a:r>
          </a:p>
          <a:p>
            <a:pPr marL="514350" indent="-514350">
              <a:lnSpc>
                <a:spcPct val="100000"/>
              </a:lnSpc>
              <a:spcBef>
                <a:spcPts val="0"/>
              </a:spcBef>
              <a:buFont typeface="+mj-lt"/>
              <a:buAutoNum type="arabicPeriod"/>
            </a:pPr>
            <a:r>
              <a:rPr lang="en-US" sz="1600" dirty="0"/>
              <a:t>Quirk B (2011) </a:t>
            </a:r>
            <a:r>
              <a:rPr lang="en-US" sz="1600" i="1" dirty="0"/>
              <a:t>Re-imagining Government: public leadership and management in challenging times</a:t>
            </a:r>
            <a:r>
              <a:rPr lang="en-US" sz="1600" dirty="0"/>
              <a:t>. Basingstoke: Palgrave Macmillan</a:t>
            </a:r>
            <a:endParaRPr lang="en-GB" sz="1600" dirty="0"/>
          </a:p>
          <a:p>
            <a:pPr marL="514350" indent="-514350">
              <a:lnSpc>
                <a:spcPct val="100000"/>
              </a:lnSpc>
              <a:spcBef>
                <a:spcPts val="0"/>
              </a:spcBef>
              <a:buFont typeface="+mj-lt"/>
              <a:buAutoNum type="arabicPeriod"/>
            </a:pPr>
            <a:r>
              <a:rPr lang="en-GB" sz="1600" dirty="0"/>
              <a:t>The Health Foundation (2020) </a:t>
            </a:r>
            <a:r>
              <a:rPr lang="en-US" sz="1600" i="1" dirty="0"/>
              <a:t>Overcoming short-termism in policymaking after COVID-19: Q&amp;A with Jill Rutter</a:t>
            </a:r>
            <a:r>
              <a:rPr lang="en-US" sz="1600" dirty="0"/>
              <a:t>, Senior Fellow at the Institute for Government, available at </a:t>
            </a:r>
            <a:r>
              <a:rPr lang="en-US" sz="1600" dirty="0">
                <a:hlinkClick r:id="rId3"/>
              </a:rPr>
              <a:t>https://www.health.org.uk/news-and-comment/newsletter-features/overcoming-short-termism-in-policymaking-after-covid-19</a:t>
            </a:r>
            <a:r>
              <a:rPr lang="en-US" sz="1600" dirty="0"/>
              <a:t> </a:t>
            </a:r>
          </a:p>
          <a:p>
            <a:pPr marL="514350" indent="-514350">
              <a:lnSpc>
                <a:spcPct val="100000"/>
              </a:lnSpc>
              <a:spcBef>
                <a:spcPts val="0"/>
              </a:spcBef>
              <a:buFont typeface="+mj-lt"/>
              <a:buAutoNum type="arabicPeriod"/>
            </a:pPr>
            <a:r>
              <a:rPr lang="en-US" sz="1600" dirty="0"/>
              <a:t>Policy Exchange (2024) A Portrait of Modern Britain, available at </a:t>
            </a:r>
            <a:r>
              <a:rPr lang="en-US" sz="1600" dirty="0">
                <a:hlinkClick r:id="rId4"/>
              </a:rPr>
              <a:t>A_Portrait_of_Modern_Britain.pdf</a:t>
            </a:r>
            <a:endParaRPr lang="en-US" sz="1600" dirty="0"/>
          </a:p>
          <a:p>
            <a:pPr marL="514350" indent="-514350">
              <a:lnSpc>
                <a:spcPct val="100000"/>
              </a:lnSpc>
              <a:spcBef>
                <a:spcPts val="0"/>
              </a:spcBef>
              <a:buFont typeface="+mj-lt"/>
              <a:buAutoNum type="arabicPeriod"/>
            </a:pPr>
            <a:r>
              <a:rPr lang="en-US" sz="1600" dirty="0"/>
              <a:t>Spencer, D. (2023) Non-Crime Hate Incidents: A chilling distraction from the public’s priorities on policing, available at </a:t>
            </a:r>
            <a:r>
              <a:rPr lang="en-GB" sz="1600" dirty="0">
                <a:hlinkClick r:id="rId5"/>
              </a:rPr>
              <a:t>Non-Crime-Hate-Incidents.pdf</a:t>
            </a:r>
            <a:endParaRPr lang="en-GB" sz="1600" dirty="0"/>
          </a:p>
          <a:p>
            <a:pPr marL="514350" indent="-514350">
              <a:lnSpc>
                <a:spcPct val="100000"/>
              </a:lnSpc>
              <a:spcBef>
                <a:spcPts val="0"/>
              </a:spcBef>
              <a:buFont typeface="+mj-lt"/>
              <a:buAutoNum type="arabicPeriod"/>
            </a:pPr>
            <a:r>
              <a:rPr lang="en-GB" sz="1600" dirty="0"/>
              <a:t>The Kings Fund (2013) </a:t>
            </a:r>
            <a:r>
              <a:rPr lang="en-US" sz="1600" i="1" dirty="0"/>
              <a:t>Improving the public's health infographics</a:t>
            </a:r>
            <a:r>
              <a:rPr lang="en-US" sz="1600" dirty="0"/>
              <a:t>, available at </a:t>
            </a:r>
            <a:r>
              <a:rPr lang="en-US" sz="1600" dirty="0">
                <a:hlinkClick r:id="rId6"/>
              </a:rPr>
              <a:t>https://www.kingsfund.org.uk/audio-video/improving-publics-health-infographics</a:t>
            </a:r>
            <a:r>
              <a:rPr lang="en-US" sz="1600" dirty="0"/>
              <a:t> </a:t>
            </a:r>
            <a:endParaRPr lang="en-GB" sz="1600" dirty="0"/>
          </a:p>
          <a:p>
            <a:pPr marL="514350" indent="-514350">
              <a:lnSpc>
                <a:spcPct val="100000"/>
              </a:lnSpc>
              <a:spcBef>
                <a:spcPts val="0"/>
              </a:spcBef>
              <a:buFont typeface="+mj-lt"/>
              <a:buAutoNum type="arabicPeriod"/>
            </a:pPr>
            <a:r>
              <a:rPr lang="en-GB" sz="1600" dirty="0"/>
              <a:t>UK Government (2018) </a:t>
            </a:r>
            <a:r>
              <a:rPr lang="en-US" sz="1600" i="1" dirty="0"/>
              <a:t>The Public Administration and Constitutional Affairs Committee: work of the civil service</a:t>
            </a:r>
            <a:r>
              <a:rPr lang="en-US" sz="1600" dirty="0"/>
              <a:t>, 15th of January 2018.</a:t>
            </a:r>
            <a:endParaRPr lang="en-GB" sz="1600" dirty="0"/>
          </a:p>
        </p:txBody>
      </p:sp>
      <p:sp>
        <p:nvSpPr>
          <p:cNvPr id="4" name="Slide Number Placeholder 3">
            <a:extLst>
              <a:ext uri="{FF2B5EF4-FFF2-40B4-BE49-F238E27FC236}">
                <a16:creationId xmlns:a16="http://schemas.microsoft.com/office/drawing/2014/main" id="{EF3B42F0-B79A-5B3C-6723-40F841EFC530}"/>
              </a:ext>
            </a:extLst>
          </p:cNvPr>
          <p:cNvSpPr>
            <a:spLocks noGrp="1"/>
          </p:cNvSpPr>
          <p:nvPr>
            <p:ph type="sldNum" sz="quarter" idx="12"/>
          </p:nvPr>
        </p:nvSpPr>
        <p:spPr/>
        <p:txBody>
          <a:bodyPr/>
          <a:lstStyle/>
          <a:p>
            <a:fld id="{ECEF3AEB-938C-47C6-B146-9A4D32834ACE}" type="slidenum">
              <a:rPr lang="en-GB" smtClean="0"/>
              <a:t>63</a:t>
            </a:fld>
            <a:endParaRPr lang="en-GB"/>
          </a:p>
        </p:txBody>
      </p:sp>
    </p:spTree>
    <p:extLst>
      <p:ext uri="{BB962C8B-B14F-4D97-AF65-F5344CB8AC3E}">
        <p14:creationId xmlns:p14="http://schemas.microsoft.com/office/powerpoint/2010/main" val="30096974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E3874-DFAA-6C75-9057-D39168AA93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501FD0A-6C7F-6D7B-7649-4D68627D4113}"/>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0DF7BD69-18E1-33C4-1229-3A2A849CAB6B}"/>
              </a:ext>
            </a:extLst>
          </p:cNvPr>
          <p:cNvSpPr>
            <a:spLocks noGrp="1"/>
          </p:cNvSpPr>
          <p:nvPr>
            <p:ph type="sldNum" sz="quarter" idx="12"/>
          </p:nvPr>
        </p:nvSpPr>
        <p:spPr/>
        <p:txBody>
          <a:bodyPr/>
          <a:lstStyle/>
          <a:p>
            <a:fld id="{ECEF3AEB-938C-47C6-B146-9A4D32834ACE}" type="slidenum">
              <a:rPr lang="en-GB" smtClean="0"/>
              <a:t>64</a:t>
            </a:fld>
            <a:endParaRPr lang="en-GB"/>
          </a:p>
        </p:txBody>
      </p:sp>
    </p:spTree>
    <p:extLst>
      <p:ext uri="{BB962C8B-B14F-4D97-AF65-F5344CB8AC3E}">
        <p14:creationId xmlns:p14="http://schemas.microsoft.com/office/powerpoint/2010/main" val="30379672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06191" y="145814"/>
            <a:ext cx="8034383" cy="6566372"/>
          </a:xfrm>
          <a:prstGeom prst="rect">
            <a:avLst/>
          </a:prstGeom>
          <a:ln w="88900" cap="sq" cmpd="thickThin">
            <a:solidFill>
              <a:srgbClr val="000000"/>
            </a:solidFill>
            <a:prstDash val="solid"/>
            <a:miter lim="800000"/>
          </a:ln>
          <a:effectLst>
            <a:innerShdw blurRad="76200">
              <a:srgbClr val="000000"/>
            </a:innerShdw>
          </a:effectLst>
        </p:spPr>
      </p:pic>
      <p:sp>
        <p:nvSpPr>
          <p:cNvPr id="3" name="TextBox 2">
            <a:extLst>
              <a:ext uri="{FF2B5EF4-FFF2-40B4-BE49-F238E27FC236}">
                <a16:creationId xmlns:a16="http://schemas.microsoft.com/office/drawing/2014/main" id="{EE42792F-D47A-4281-ADE1-59BE2137E327}"/>
              </a:ext>
            </a:extLst>
          </p:cNvPr>
          <p:cNvSpPr txBox="1"/>
          <p:nvPr/>
        </p:nvSpPr>
        <p:spPr>
          <a:xfrm>
            <a:off x="566035" y="5086847"/>
            <a:ext cx="3240156"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0" b="0" i="0" u="none" strike="noStrike" kern="1200" cap="none" spc="0" normalizeH="0" baseline="0" noProof="0" dirty="0">
                <a:ln>
                  <a:noFill/>
                </a:ln>
                <a:solidFill>
                  <a:prstClr val="black"/>
                </a:solidFill>
                <a:effectLst/>
                <a:uLnTx/>
                <a:uFillTx/>
                <a:latin typeface="Calibri" panose="020F0502020204030204"/>
                <a:ea typeface="+mn-ea"/>
                <a:cs typeface="+mn-cs"/>
              </a:rPr>
              <a:t>2017</a:t>
            </a:r>
          </a:p>
        </p:txBody>
      </p:sp>
      <p:sp>
        <p:nvSpPr>
          <p:cNvPr id="4" name="Title 3">
            <a:extLst>
              <a:ext uri="{FF2B5EF4-FFF2-40B4-BE49-F238E27FC236}">
                <a16:creationId xmlns:a16="http://schemas.microsoft.com/office/drawing/2014/main" id="{037102B5-E778-419F-8DF5-AEF1C015326E}"/>
              </a:ext>
            </a:extLst>
          </p:cNvPr>
          <p:cNvSpPr>
            <a:spLocks noGrp="1"/>
          </p:cNvSpPr>
          <p:nvPr>
            <p:ph type="title"/>
          </p:nvPr>
        </p:nvSpPr>
        <p:spPr>
          <a:xfrm>
            <a:off x="566035" y="578360"/>
            <a:ext cx="3093719" cy="4508487"/>
          </a:xfrm>
        </p:spPr>
        <p:txBody>
          <a:bodyPr>
            <a:normAutofit/>
          </a:bodyPr>
          <a:lstStyle/>
          <a:p>
            <a:r>
              <a:rPr lang="en-GB" sz="6000" dirty="0"/>
              <a:t>Many people do not vote</a:t>
            </a:r>
          </a:p>
        </p:txBody>
      </p:sp>
      <p:sp>
        <p:nvSpPr>
          <p:cNvPr id="5" name="Slide Number Placeholder 4">
            <a:extLst>
              <a:ext uri="{FF2B5EF4-FFF2-40B4-BE49-F238E27FC236}">
                <a16:creationId xmlns:a16="http://schemas.microsoft.com/office/drawing/2014/main" id="{A7D8A8D1-A1BC-DEFE-CEFC-19F9472E8F66}"/>
              </a:ext>
            </a:extLst>
          </p:cNvPr>
          <p:cNvSpPr>
            <a:spLocks noGrp="1"/>
          </p:cNvSpPr>
          <p:nvPr>
            <p:ph type="sldNum" sz="quarter" idx="12"/>
          </p:nvPr>
        </p:nvSpPr>
        <p:spPr/>
        <p:txBody>
          <a:bodyPr/>
          <a:lstStyle/>
          <a:p>
            <a:fld id="{13F68B06-01CF-4820-805E-333982771601}" type="slidenum">
              <a:rPr lang="en-GB" smtClean="0"/>
              <a:t>65</a:t>
            </a:fld>
            <a:endParaRPr lang="en-GB"/>
          </a:p>
        </p:txBody>
      </p:sp>
    </p:spTree>
    <p:extLst>
      <p:ext uri="{BB962C8B-B14F-4D97-AF65-F5344CB8AC3E}">
        <p14:creationId xmlns:p14="http://schemas.microsoft.com/office/powerpoint/2010/main" val="335549756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42792F-D47A-4281-ADE1-59BE2137E327}"/>
              </a:ext>
            </a:extLst>
          </p:cNvPr>
          <p:cNvSpPr txBox="1"/>
          <p:nvPr/>
        </p:nvSpPr>
        <p:spPr>
          <a:xfrm>
            <a:off x="296447" y="2672564"/>
            <a:ext cx="3240156"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0" b="0" i="0" u="none" strike="noStrike" kern="1200" cap="none" spc="0" normalizeH="0" baseline="0" noProof="0" dirty="0">
                <a:ln>
                  <a:noFill/>
                </a:ln>
                <a:solidFill>
                  <a:prstClr val="black"/>
                </a:solidFill>
                <a:effectLst/>
                <a:uLnTx/>
                <a:uFillTx/>
                <a:latin typeface="Calibri" panose="020F0502020204030204"/>
                <a:ea typeface="+mn-ea"/>
                <a:cs typeface="+mn-cs"/>
              </a:rPr>
              <a:t>2019</a:t>
            </a:r>
          </a:p>
        </p:txBody>
      </p:sp>
      <p:pic>
        <p:nvPicPr>
          <p:cNvPr id="5" name="Picture 4">
            <a:extLst>
              <a:ext uri="{FF2B5EF4-FFF2-40B4-BE49-F238E27FC236}">
                <a16:creationId xmlns:a16="http://schemas.microsoft.com/office/drawing/2014/main" id="{3456EF76-E89C-41FE-89E7-539DCD22DC39}"/>
              </a:ext>
            </a:extLst>
          </p:cNvPr>
          <p:cNvPicPr>
            <a:picLocks noChangeAspect="1"/>
          </p:cNvPicPr>
          <p:nvPr/>
        </p:nvPicPr>
        <p:blipFill>
          <a:blip r:embed="rId2"/>
          <a:stretch>
            <a:fillRect/>
          </a:stretch>
        </p:blipFill>
        <p:spPr>
          <a:xfrm>
            <a:off x="2627204" y="1228398"/>
            <a:ext cx="9128390" cy="5535209"/>
          </a:xfrm>
          <a:prstGeom prst="rect">
            <a:avLst/>
          </a:prstGeom>
        </p:spPr>
      </p:pic>
      <p:sp>
        <p:nvSpPr>
          <p:cNvPr id="6" name="Title 5">
            <a:extLst>
              <a:ext uri="{FF2B5EF4-FFF2-40B4-BE49-F238E27FC236}">
                <a16:creationId xmlns:a16="http://schemas.microsoft.com/office/drawing/2014/main" id="{70714A11-965D-4854-A941-306B8116A4D1}"/>
              </a:ext>
            </a:extLst>
          </p:cNvPr>
          <p:cNvSpPr>
            <a:spLocks noGrp="1"/>
          </p:cNvSpPr>
          <p:nvPr>
            <p:ph type="title"/>
          </p:nvPr>
        </p:nvSpPr>
        <p:spPr>
          <a:xfrm>
            <a:off x="83976" y="39126"/>
            <a:ext cx="12108024" cy="1325563"/>
          </a:xfrm>
        </p:spPr>
        <p:txBody>
          <a:bodyPr>
            <a:normAutofit fontScale="90000"/>
          </a:bodyPr>
          <a:lstStyle/>
          <a:p>
            <a:r>
              <a:rPr lang="en-GB" sz="6000" dirty="0"/>
              <a:t>Voting preferences change as we get older</a:t>
            </a:r>
          </a:p>
        </p:txBody>
      </p:sp>
      <p:sp>
        <p:nvSpPr>
          <p:cNvPr id="2" name="Slide Number Placeholder 1">
            <a:extLst>
              <a:ext uri="{FF2B5EF4-FFF2-40B4-BE49-F238E27FC236}">
                <a16:creationId xmlns:a16="http://schemas.microsoft.com/office/drawing/2014/main" id="{7012337E-B501-3069-EFBF-95189048A7C0}"/>
              </a:ext>
            </a:extLst>
          </p:cNvPr>
          <p:cNvSpPr>
            <a:spLocks noGrp="1"/>
          </p:cNvSpPr>
          <p:nvPr>
            <p:ph type="sldNum" sz="quarter" idx="12"/>
          </p:nvPr>
        </p:nvSpPr>
        <p:spPr/>
        <p:txBody>
          <a:bodyPr/>
          <a:lstStyle/>
          <a:p>
            <a:fld id="{13F68B06-01CF-4820-805E-333982771601}" type="slidenum">
              <a:rPr lang="en-GB" smtClean="0"/>
              <a:t>66</a:t>
            </a:fld>
            <a:endParaRPr lang="en-GB"/>
          </a:p>
        </p:txBody>
      </p:sp>
    </p:spTree>
    <p:extLst>
      <p:ext uri="{BB962C8B-B14F-4D97-AF65-F5344CB8AC3E}">
        <p14:creationId xmlns:p14="http://schemas.microsoft.com/office/powerpoint/2010/main" val="18377107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3C3550E-AA65-403B-91E4-FCD0DB71BE9A}"/>
              </a:ext>
            </a:extLst>
          </p:cNvPr>
          <p:cNvPicPr>
            <a:picLocks noChangeAspect="1"/>
          </p:cNvPicPr>
          <p:nvPr/>
        </p:nvPicPr>
        <p:blipFill>
          <a:blip r:embed="rId2"/>
          <a:stretch>
            <a:fillRect/>
          </a:stretch>
        </p:blipFill>
        <p:spPr>
          <a:xfrm>
            <a:off x="158297" y="459452"/>
            <a:ext cx="11875406" cy="5939095"/>
          </a:xfrm>
          <a:prstGeom prst="rect">
            <a:avLst/>
          </a:prstGeom>
          <a:ln w="88900" cap="sq" cmpd="thickThin">
            <a:solidFill>
              <a:srgbClr val="000000"/>
            </a:solidFill>
            <a:prstDash val="solid"/>
            <a:miter lim="800000"/>
          </a:ln>
          <a:effectLst>
            <a:innerShdw blurRad="76200">
              <a:srgbClr val="000000"/>
            </a:innerShdw>
          </a:effectLst>
        </p:spPr>
      </p:pic>
      <p:sp>
        <p:nvSpPr>
          <p:cNvPr id="2" name="Slide Number Placeholder 1">
            <a:extLst>
              <a:ext uri="{FF2B5EF4-FFF2-40B4-BE49-F238E27FC236}">
                <a16:creationId xmlns:a16="http://schemas.microsoft.com/office/drawing/2014/main" id="{0D247F6F-EB1D-3D75-227C-FB1C65585DB9}"/>
              </a:ext>
            </a:extLst>
          </p:cNvPr>
          <p:cNvSpPr>
            <a:spLocks noGrp="1"/>
          </p:cNvSpPr>
          <p:nvPr>
            <p:ph type="sldNum" sz="quarter" idx="12"/>
          </p:nvPr>
        </p:nvSpPr>
        <p:spPr/>
        <p:txBody>
          <a:bodyPr/>
          <a:lstStyle/>
          <a:p>
            <a:fld id="{ECEF3AEB-938C-47C6-B146-9A4D32834ACE}" type="slidenum">
              <a:rPr lang="en-GB" smtClean="0"/>
              <a:t>67</a:t>
            </a:fld>
            <a:endParaRPr lang="en-GB"/>
          </a:p>
        </p:txBody>
      </p:sp>
    </p:spTree>
    <p:extLst>
      <p:ext uri="{BB962C8B-B14F-4D97-AF65-F5344CB8AC3E}">
        <p14:creationId xmlns:p14="http://schemas.microsoft.com/office/powerpoint/2010/main" val="160794897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C00B0A-ABAF-4540-9CB3-D0B2FBF397C2}"/>
              </a:ext>
            </a:extLst>
          </p:cNvPr>
          <p:cNvPicPr>
            <a:picLocks noChangeAspect="1"/>
          </p:cNvPicPr>
          <p:nvPr/>
        </p:nvPicPr>
        <p:blipFill>
          <a:blip r:embed="rId2"/>
          <a:stretch>
            <a:fillRect/>
          </a:stretch>
        </p:blipFill>
        <p:spPr>
          <a:xfrm>
            <a:off x="764007" y="178369"/>
            <a:ext cx="10254023" cy="6501262"/>
          </a:xfrm>
          <a:prstGeom prst="rect">
            <a:avLst/>
          </a:prstGeom>
          <a:ln w="228600" cap="sq" cmpd="thickThin">
            <a:solidFill>
              <a:srgbClr val="000000"/>
            </a:solidFill>
            <a:prstDash val="solid"/>
            <a:miter lim="800000"/>
          </a:ln>
          <a:effectLst>
            <a:innerShdw blurRad="76200">
              <a:srgbClr val="000000"/>
            </a:innerShdw>
          </a:effectLst>
        </p:spPr>
      </p:pic>
      <p:sp>
        <p:nvSpPr>
          <p:cNvPr id="6" name="Oval 5">
            <a:extLst>
              <a:ext uri="{FF2B5EF4-FFF2-40B4-BE49-F238E27FC236}">
                <a16:creationId xmlns:a16="http://schemas.microsoft.com/office/drawing/2014/main" id="{BAEF60DD-89F5-4C6F-BBFD-0E6BE4739F2D}"/>
              </a:ext>
            </a:extLst>
          </p:cNvPr>
          <p:cNvSpPr/>
          <p:nvPr/>
        </p:nvSpPr>
        <p:spPr>
          <a:xfrm>
            <a:off x="980621" y="4655703"/>
            <a:ext cx="1150019" cy="161419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534EE1A4-3781-800A-6520-4EA353897EDE}"/>
              </a:ext>
            </a:extLst>
          </p:cNvPr>
          <p:cNvSpPr>
            <a:spLocks noGrp="1"/>
          </p:cNvSpPr>
          <p:nvPr>
            <p:ph type="sldNum" sz="quarter" idx="12"/>
          </p:nvPr>
        </p:nvSpPr>
        <p:spPr/>
        <p:txBody>
          <a:bodyPr/>
          <a:lstStyle/>
          <a:p>
            <a:fld id="{ECEF3AEB-938C-47C6-B146-9A4D32834ACE}" type="slidenum">
              <a:rPr lang="en-GB" smtClean="0"/>
              <a:t>68</a:t>
            </a:fld>
            <a:endParaRPr lang="en-GB"/>
          </a:p>
        </p:txBody>
      </p:sp>
    </p:spTree>
    <p:extLst>
      <p:ext uri="{BB962C8B-B14F-4D97-AF65-F5344CB8AC3E}">
        <p14:creationId xmlns:p14="http://schemas.microsoft.com/office/powerpoint/2010/main" val="3529873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26849D-64B3-4896-A7C9-99795604D96B}"/>
              </a:ext>
            </a:extLst>
          </p:cNvPr>
          <p:cNvSpPr txBox="1"/>
          <p:nvPr/>
        </p:nvSpPr>
        <p:spPr>
          <a:xfrm>
            <a:off x="1705178" y="1628507"/>
            <a:ext cx="9244763" cy="3600986"/>
          </a:xfrm>
          <a:prstGeom prst="rect">
            <a:avLst/>
          </a:prstGeom>
          <a:solidFill>
            <a:srgbClr val="FF0000"/>
          </a:solidFill>
          <a:ln w="76200">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white"/>
                </a:solidFill>
                <a:effectLst/>
                <a:uLnTx/>
                <a:uFillTx/>
                <a:latin typeface="Calibri" panose="020F0502020204030204"/>
                <a:ea typeface="+mn-ea"/>
                <a:cs typeface="+mn-cs"/>
              </a:rPr>
              <a:t>2017 </a:t>
            </a:r>
            <a:r>
              <a:rPr kumimoji="0" lang="en-US" sz="4800" b="0" i="0" u="none" strike="noStrike" kern="1200" cap="none" spc="0" normalizeH="0" baseline="0" noProof="0" dirty="0" err="1">
                <a:ln>
                  <a:noFill/>
                </a:ln>
                <a:solidFill>
                  <a:prstClr val="white"/>
                </a:solidFill>
                <a:effectLst/>
                <a:uLnTx/>
                <a:uFillTx/>
                <a:latin typeface="Calibri" panose="020F0502020204030204"/>
                <a:ea typeface="+mn-ea"/>
                <a:cs typeface="+mn-cs"/>
              </a:rPr>
              <a:t>Labour</a:t>
            </a:r>
            <a:r>
              <a:rPr kumimoji="0" lang="en-US" sz="4800" b="0" i="0" u="none" strike="noStrike" kern="1200" cap="none" spc="0" normalizeH="0" baseline="0" noProof="0" dirty="0">
                <a:ln>
                  <a:noFill/>
                </a:ln>
                <a:solidFill>
                  <a:prstClr val="white"/>
                </a:solidFill>
                <a:effectLst/>
                <a:uLnTx/>
                <a:uFillTx/>
                <a:latin typeface="Calibri" panose="020F0502020204030204"/>
                <a:ea typeface="+mn-ea"/>
                <a:cs typeface="+mn-cs"/>
              </a:rPr>
              <a:t> member survey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rPr>
              <a:t>77% in the ABC1 category</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rPr>
              <a:t>50% London, or southern England</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rPr>
              <a:t>57% graduates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itle 2">
            <a:extLst>
              <a:ext uri="{FF2B5EF4-FFF2-40B4-BE49-F238E27FC236}">
                <a16:creationId xmlns:a16="http://schemas.microsoft.com/office/drawing/2014/main" id="{CBAC8F80-5534-DDB8-7A9A-FC9ABCC91405}"/>
              </a:ext>
            </a:extLst>
          </p:cNvPr>
          <p:cNvSpPr>
            <a:spLocks noGrp="1"/>
          </p:cNvSpPr>
          <p:nvPr>
            <p:ph type="title"/>
          </p:nvPr>
        </p:nvSpPr>
        <p:spPr/>
        <p:txBody>
          <a:bodyPr>
            <a:normAutofit/>
          </a:bodyPr>
          <a:lstStyle/>
          <a:p>
            <a:r>
              <a:rPr lang="en-GB" sz="6000" dirty="0"/>
              <a:t>Labour Party Members</a:t>
            </a:r>
          </a:p>
        </p:txBody>
      </p:sp>
      <p:sp>
        <p:nvSpPr>
          <p:cNvPr id="4" name="Title 2">
            <a:extLst>
              <a:ext uri="{FF2B5EF4-FFF2-40B4-BE49-F238E27FC236}">
                <a16:creationId xmlns:a16="http://schemas.microsoft.com/office/drawing/2014/main" id="{A6A95197-9374-24C0-FE17-EB04746075ED}"/>
              </a:ext>
            </a:extLst>
          </p:cNvPr>
          <p:cNvSpPr txBox="1">
            <a:spLocks/>
          </p:cNvSpPr>
          <p:nvPr/>
        </p:nvSpPr>
        <p:spPr>
          <a:xfrm>
            <a:off x="838200" y="5410159"/>
            <a:ext cx="10515600"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Light" panose="020F0302020204030204"/>
                <a:ea typeface="+mj-ea"/>
                <a:cs typeface="+mj-cs"/>
              </a:rPr>
              <a:t>How has this changed in 70 years?</a:t>
            </a:r>
          </a:p>
        </p:txBody>
      </p:sp>
      <p:sp>
        <p:nvSpPr>
          <p:cNvPr id="5" name="Slide Number Placeholder 4">
            <a:extLst>
              <a:ext uri="{FF2B5EF4-FFF2-40B4-BE49-F238E27FC236}">
                <a16:creationId xmlns:a16="http://schemas.microsoft.com/office/drawing/2014/main" id="{99E2D223-3D7C-F040-8A9C-76412B3A19CD}"/>
              </a:ext>
            </a:extLst>
          </p:cNvPr>
          <p:cNvSpPr>
            <a:spLocks noGrp="1"/>
          </p:cNvSpPr>
          <p:nvPr>
            <p:ph type="sldNum" sz="quarter" idx="12"/>
          </p:nvPr>
        </p:nvSpPr>
        <p:spPr/>
        <p:txBody>
          <a:bodyPr/>
          <a:lstStyle/>
          <a:p>
            <a:fld id="{ECEF3AEB-938C-47C6-B146-9A4D32834ACE}" type="slidenum">
              <a:rPr lang="en-GB" smtClean="0"/>
              <a:t>69</a:t>
            </a:fld>
            <a:endParaRPr lang="en-GB"/>
          </a:p>
        </p:txBody>
      </p:sp>
    </p:spTree>
    <p:extLst>
      <p:ext uri="{BB962C8B-B14F-4D97-AF65-F5344CB8AC3E}">
        <p14:creationId xmlns:p14="http://schemas.microsoft.com/office/powerpoint/2010/main" val="3837809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9088" y="95567"/>
            <a:ext cx="11810032" cy="6200267"/>
          </a:xfrm>
          <a:prstGeom prst="rect">
            <a:avLst/>
          </a:prstGeom>
        </p:spPr>
      </p:pic>
      <p:sp>
        <p:nvSpPr>
          <p:cNvPr id="2" name="Title 1"/>
          <p:cNvSpPr>
            <a:spLocks noGrp="1"/>
          </p:cNvSpPr>
          <p:nvPr>
            <p:ph type="title"/>
          </p:nvPr>
        </p:nvSpPr>
        <p:spPr>
          <a:xfrm>
            <a:off x="0" y="-196183"/>
            <a:ext cx="10515600" cy="1293463"/>
          </a:xfrm>
        </p:spPr>
        <p:txBody>
          <a:bodyPr/>
          <a:lstStyle/>
          <a:p>
            <a:pPr algn="ctr"/>
            <a:r>
              <a:rPr lang="en-GB" b="1" dirty="0">
                <a:solidFill>
                  <a:schemeClr val="bg1"/>
                </a:solidFill>
              </a:rPr>
              <a:t>Where the 7% privately educated dominate</a:t>
            </a:r>
          </a:p>
        </p:txBody>
      </p:sp>
      <p:sp>
        <p:nvSpPr>
          <p:cNvPr id="3" name="Content Placeholder 2"/>
          <p:cNvSpPr>
            <a:spLocks noGrp="1"/>
          </p:cNvSpPr>
          <p:nvPr>
            <p:ph idx="1"/>
          </p:nvPr>
        </p:nvSpPr>
        <p:spPr>
          <a:xfrm>
            <a:off x="3552222" y="2335846"/>
            <a:ext cx="6331140" cy="4055555"/>
          </a:xfrm>
        </p:spPr>
        <p:txBody>
          <a:bodyPr>
            <a:normAutofit/>
          </a:bodyPr>
          <a:lstStyle/>
          <a:p>
            <a:r>
              <a:rPr lang="en-GB" sz="3200" b="1" dirty="0">
                <a:solidFill>
                  <a:schemeClr val="bg1"/>
                </a:solidFill>
              </a:rPr>
              <a:t>30% of MPs</a:t>
            </a:r>
          </a:p>
          <a:p>
            <a:r>
              <a:rPr lang="en-GB" sz="3200" b="1" dirty="0">
                <a:solidFill>
                  <a:schemeClr val="bg1"/>
                </a:solidFill>
              </a:rPr>
              <a:t>74% of High Court judges</a:t>
            </a:r>
          </a:p>
          <a:p>
            <a:r>
              <a:rPr lang="en-GB" sz="3200" b="1" dirty="0">
                <a:solidFill>
                  <a:schemeClr val="bg1"/>
                </a:solidFill>
              </a:rPr>
              <a:t>61% of top doctors </a:t>
            </a:r>
          </a:p>
          <a:p>
            <a:r>
              <a:rPr lang="en-GB" sz="3200" b="1" dirty="0">
                <a:solidFill>
                  <a:schemeClr val="bg1"/>
                </a:solidFill>
              </a:rPr>
              <a:t>52% of senior bankers</a:t>
            </a:r>
          </a:p>
          <a:p>
            <a:r>
              <a:rPr lang="en-GB" sz="3200" b="1" dirty="0">
                <a:solidFill>
                  <a:schemeClr val="bg1"/>
                </a:solidFill>
              </a:rPr>
              <a:t>51% of leading journalists</a:t>
            </a:r>
          </a:p>
          <a:p>
            <a:r>
              <a:rPr lang="en-GB" sz="3200" b="1" dirty="0">
                <a:solidFill>
                  <a:schemeClr val="bg1"/>
                </a:solidFill>
              </a:rPr>
              <a:t>48% of civil servants </a:t>
            </a:r>
          </a:p>
        </p:txBody>
      </p:sp>
      <p:sp>
        <p:nvSpPr>
          <p:cNvPr id="4" name="Slide Number Placeholder 3">
            <a:extLst>
              <a:ext uri="{FF2B5EF4-FFF2-40B4-BE49-F238E27FC236}">
                <a16:creationId xmlns:a16="http://schemas.microsoft.com/office/drawing/2014/main" id="{8EAAD170-3414-6C50-E265-9E6800E79C47}"/>
              </a:ext>
            </a:extLst>
          </p:cNvPr>
          <p:cNvSpPr>
            <a:spLocks noGrp="1"/>
          </p:cNvSpPr>
          <p:nvPr>
            <p:ph type="sldNum" sz="quarter" idx="12"/>
          </p:nvPr>
        </p:nvSpPr>
        <p:spPr/>
        <p:txBody>
          <a:bodyPr/>
          <a:lstStyle/>
          <a:p>
            <a:fld id="{13F68B06-01CF-4820-805E-333982771601}" type="slidenum">
              <a:rPr lang="en-GB" smtClean="0"/>
              <a:t>70</a:t>
            </a:fld>
            <a:endParaRPr lang="en-GB"/>
          </a:p>
        </p:txBody>
      </p:sp>
    </p:spTree>
    <p:extLst>
      <p:ext uri="{BB962C8B-B14F-4D97-AF65-F5344CB8AC3E}">
        <p14:creationId xmlns:p14="http://schemas.microsoft.com/office/powerpoint/2010/main" val="155510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366" y="2063276"/>
            <a:ext cx="7200900" cy="4210050"/>
          </a:xfrm>
          <a:prstGeom prst="rect">
            <a:avLst/>
          </a:prstGeom>
        </p:spPr>
      </p:pic>
      <p:sp>
        <p:nvSpPr>
          <p:cNvPr id="3" name="Title 2"/>
          <p:cNvSpPr>
            <a:spLocks noGrp="1"/>
          </p:cNvSpPr>
          <p:nvPr>
            <p:ph type="title"/>
          </p:nvPr>
        </p:nvSpPr>
        <p:spPr/>
        <p:txBody>
          <a:bodyPr>
            <a:noAutofit/>
          </a:bodyPr>
          <a:lstStyle/>
          <a:p>
            <a:r>
              <a:rPr lang="en-GB" sz="6000" dirty="0"/>
              <a:t>Were older people put off by the winter of discontent?</a:t>
            </a:r>
          </a:p>
        </p:txBody>
      </p:sp>
      <p:pic>
        <p:nvPicPr>
          <p:cNvPr id="4" name="Picture 3"/>
          <p:cNvPicPr>
            <a:picLocks noChangeAspect="1"/>
          </p:cNvPicPr>
          <p:nvPr/>
        </p:nvPicPr>
        <p:blipFill>
          <a:blip r:embed="rId3"/>
          <a:stretch>
            <a:fillRect/>
          </a:stretch>
        </p:blipFill>
        <p:spPr>
          <a:xfrm>
            <a:off x="6354188" y="2020413"/>
            <a:ext cx="5981700" cy="4295775"/>
          </a:xfrm>
          <a:prstGeom prst="rect">
            <a:avLst/>
          </a:prstGeom>
        </p:spPr>
      </p:pic>
      <p:pic>
        <p:nvPicPr>
          <p:cNvPr id="5" name="Picture 4"/>
          <p:cNvPicPr>
            <a:picLocks noChangeAspect="1"/>
          </p:cNvPicPr>
          <p:nvPr/>
        </p:nvPicPr>
        <p:blipFill>
          <a:blip r:embed="rId4"/>
          <a:stretch>
            <a:fillRect/>
          </a:stretch>
        </p:blipFill>
        <p:spPr>
          <a:xfrm>
            <a:off x="2756170" y="2196625"/>
            <a:ext cx="7010400" cy="3943350"/>
          </a:xfrm>
          <a:prstGeom prst="rect">
            <a:avLst/>
          </a:prstGeom>
        </p:spPr>
      </p:pic>
      <p:sp>
        <p:nvSpPr>
          <p:cNvPr id="6" name="Slide Number Placeholder 5">
            <a:extLst>
              <a:ext uri="{FF2B5EF4-FFF2-40B4-BE49-F238E27FC236}">
                <a16:creationId xmlns:a16="http://schemas.microsoft.com/office/drawing/2014/main" id="{5592ECE5-87F0-F66A-5159-0F1879C88C71}"/>
              </a:ext>
            </a:extLst>
          </p:cNvPr>
          <p:cNvSpPr>
            <a:spLocks noGrp="1"/>
          </p:cNvSpPr>
          <p:nvPr>
            <p:ph type="sldNum" sz="quarter" idx="12"/>
          </p:nvPr>
        </p:nvSpPr>
        <p:spPr/>
        <p:txBody>
          <a:bodyPr/>
          <a:lstStyle/>
          <a:p>
            <a:fld id="{13F68B06-01CF-4820-805E-333982771601}" type="slidenum">
              <a:rPr lang="en-GB" smtClean="0"/>
              <a:t>71</a:t>
            </a:fld>
            <a:endParaRPr lang="en-GB"/>
          </a:p>
        </p:txBody>
      </p:sp>
    </p:spTree>
    <p:extLst>
      <p:ext uri="{BB962C8B-B14F-4D97-AF65-F5344CB8AC3E}">
        <p14:creationId xmlns:p14="http://schemas.microsoft.com/office/powerpoint/2010/main" val="119756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2808</TotalTime>
  <Words>2808</Words>
  <Application>Microsoft Office PowerPoint</Application>
  <PresentationFormat>Widescreen</PresentationFormat>
  <Paragraphs>373</Paragraphs>
  <Slides>71</Slides>
  <Notes>1</Notes>
  <HiddenSlides>8</HiddenSlides>
  <MMClips>1</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71</vt:i4>
      </vt:variant>
    </vt:vector>
  </HeadingPairs>
  <TitlesOfParts>
    <vt:vector size="79" baseType="lpstr">
      <vt:lpstr>Arial</vt:lpstr>
      <vt:lpstr>Calibri</vt:lpstr>
      <vt:lpstr>Calibri Light</vt:lpstr>
      <vt:lpstr>Office Theme</vt:lpstr>
      <vt:lpstr>1_Office Theme</vt:lpstr>
      <vt:lpstr>4_Office Theme</vt:lpstr>
      <vt:lpstr>5_Office Theme</vt:lpstr>
      <vt:lpstr>3_Office Theme</vt:lpstr>
      <vt:lpstr>Policing and Society</vt:lpstr>
      <vt:lpstr>Where are we going this week in what is a most expansive, expensive and critical area not just for policing, but for all public services, for Wales and the wider UK?</vt:lpstr>
      <vt:lpstr>Governance </vt:lpstr>
      <vt:lpstr>Governance?</vt:lpstr>
      <vt:lpstr>Raphael’s School of Athens (1509-1511)</vt:lpstr>
      <vt:lpstr>PowerPoint Presentation</vt:lpstr>
      <vt:lpstr>and</vt:lpstr>
      <vt:lpstr>Platonic dialogues:  the Republic</vt:lpstr>
      <vt:lpstr>Athens, 2,500 years ago </vt:lpstr>
      <vt:lpstr>Platonic dialogues: Gorgias</vt:lpstr>
      <vt:lpstr>PowerPoint Presentation</vt:lpstr>
      <vt:lpstr>PowerPoint Presentation</vt:lpstr>
      <vt:lpstr>Alt-right – 2016</vt:lpstr>
      <vt:lpstr>Political Manipulation</vt:lpstr>
      <vt:lpstr>PowerPoint Presentation</vt:lpstr>
      <vt:lpstr>2018</vt:lpstr>
      <vt:lpstr>Is fake news malicious?</vt:lpstr>
      <vt:lpstr>Popularity and power  Reagan – a former actor and  40th President of the USA</vt:lpstr>
      <vt:lpstr>Popularity and power:  Johnson - Have I Got News for You 1999</vt:lpstr>
      <vt:lpstr>Popularity and power:  President Obama – best selling author</vt:lpstr>
      <vt:lpstr>Popularity and power: President Trump and WWE 2007</vt:lpstr>
      <vt:lpstr>Popularity provides a great platform</vt:lpstr>
      <vt:lpstr>Governance?</vt:lpstr>
      <vt:lpstr>PowerPoint Presentation</vt:lpstr>
      <vt:lpstr>Legislation is one thing …</vt:lpstr>
      <vt:lpstr>Behaviour change is something else</vt:lpstr>
      <vt:lpstr>Remember Tom Scholar</vt:lpstr>
      <vt:lpstr>PowerPoint Presentation</vt:lpstr>
      <vt:lpstr>6.11.22</vt:lpstr>
      <vt:lpstr>PowerPoint Presentation</vt:lpstr>
      <vt:lpstr>PowerPoint Presentation</vt:lpstr>
      <vt:lpstr>National to Local</vt:lpstr>
      <vt:lpstr>PowerPoint Presentation</vt:lpstr>
      <vt:lpstr>The Great British Class Survey 2013</vt:lpstr>
      <vt:lpstr>PowerPoint Presentation</vt:lpstr>
      <vt:lpstr>Seven New Social Classes</vt:lpstr>
      <vt:lpstr>Seven New Social Classes</vt:lpstr>
      <vt:lpstr>Seven New Social Classes</vt:lpstr>
      <vt:lpstr>PowerPoint Presentation</vt:lpstr>
      <vt:lpstr>Does it matter what colour rosettes are?</vt:lpstr>
      <vt:lpstr>Paul Embery</vt:lpstr>
      <vt:lpstr>PowerPoint Presentation</vt:lpstr>
      <vt:lpstr>PowerPoint Presentation</vt:lpstr>
      <vt:lpstr>A new order heading towards New Labour</vt:lpstr>
      <vt:lpstr>An exodus in thought and action</vt:lpstr>
      <vt:lpstr>Life chances are predictable</vt:lpstr>
      <vt:lpstr>PowerPoint Presentation</vt:lpstr>
      <vt:lpstr>PowerPoint Presentation</vt:lpstr>
      <vt:lpstr>14th November 2024</vt:lpstr>
      <vt:lpstr>PowerPoint Presentation</vt:lpstr>
      <vt:lpstr>So, what should the priorities be?</vt:lpstr>
      <vt:lpstr>A view from the Civil Service</vt:lpstr>
      <vt:lpstr>Civil Service CEO</vt:lpstr>
      <vt:lpstr>Saying is easy, doing is hard!</vt:lpstr>
      <vt:lpstr>No 1. Civil Servant in the UK</vt:lpstr>
      <vt:lpstr>Media Demands</vt:lpstr>
      <vt:lpstr>Top-down wall-building!</vt:lpstr>
      <vt:lpstr>Short-termism</vt:lpstr>
      <vt:lpstr>Community Control</vt:lpstr>
      <vt:lpstr>Overall Community Welfare</vt:lpstr>
      <vt:lpstr>PowerPoint Presentation</vt:lpstr>
      <vt:lpstr>Time to grip the third rail!</vt:lpstr>
      <vt:lpstr>References</vt:lpstr>
      <vt:lpstr>PowerPoint Presentation</vt:lpstr>
      <vt:lpstr>Many people do not vote</vt:lpstr>
      <vt:lpstr>Voting preferences change as we get older</vt:lpstr>
      <vt:lpstr>PowerPoint Presentation</vt:lpstr>
      <vt:lpstr>PowerPoint Presentation</vt:lpstr>
      <vt:lpstr>Labour Party Members</vt:lpstr>
      <vt:lpstr>Where the 7% privately educated dominate</vt:lpstr>
      <vt:lpstr>Were older people put off by the winter of discontent?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Partnership and Politicians</dc:title>
  <dc:creator>Mike Durke</dc:creator>
  <cp:lastModifiedBy>Mike Durke</cp:lastModifiedBy>
  <cp:revision>44</cp:revision>
  <dcterms:created xsi:type="dcterms:W3CDTF">2021-03-03T17:01:20Z</dcterms:created>
  <dcterms:modified xsi:type="dcterms:W3CDTF">2024-12-01T11:34:36Z</dcterms:modified>
</cp:coreProperties>
</file>