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8"/>
  </p:notesMasterIdLst>
  <p:sldIdLst>
    <p:sldId id="256" r:id="rId2"/>
    <p:sldId id="257" r:id="rId3"/>
    <p:sldId id="258" r:id="rId4"/>
    <p:sldId id="259" r:id="rId5"/>
    <p:sldId id="260" r:id="rId6"/>
    <p:sldId id="261" r:id="rId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6797" autoAdjust="0"/>
  </p:normalViewPr>
  <p:slideViewPr>
    <p:cSldViewPr>
      <p:cViewPr varScale="1">
        <p:scale>
          <a:sx n="110" d="100"/>
          <a:sy n="110" d="100"/>
        </p:scale>
        <p:origin x="1644" y="11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B52E327-5318-4CAD-BC60-78A6A6614E22}" type="datetimeFigureOut">
              <a:rPr lang="en-GB" smtClean="0"/>
              <a:t>17/02/2020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9D363A1-8416-4BC6-80E6-B5634824043F}" type="slidenum">
              <a:rPr lang="en-GB" smtClean="0"/>
              <a:t>‹#›</a:t>
            </a:fld>
            <a:endParaRPr lang="en-GB"/>
          </a:p>
        </p:txBody>
      </p:sp>
    </p:spTree>
    <p:extLst>
      <p:ext uri="{BB962C8B-B14F-4D97-AF65-F5344CB8AC3E}">
        <p14:creationId xmlns:p14="http://schemas.microsoft.com/office/powerpoint/2010/main" val="12870725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learningaway.org.uk/wp-content/uploads/Learning_Away_summary_spreads_small_FINAL-SUMMARY.pdf" TargetMode="External"/><Relationship Id="rId2" Type="http://schemas.openxmlformats.org/officeDocument/2006/relationships/slide" Target="../slides/slide6.xml"/><Relationship Id="rId1" Type="http://schemas.openxmlformats.org/officeDocument/2006/relationships/notesMaster" Target="../notesMasters/notesMaster1.xml"/><Relationship Id="rId6" Type="http://schemas.openxmlformats.org/officeDocument/2006/relationships/hyperlink" Target="http://learningaway.org.uk/case-studies/" TargetMode="External"/><Relationship Id="rId5" Type="http://schemas.openxmlformats.org/officeDocument/2006/relationships/hyperlink" Target="http://learningaway.org.uk/wp-content/uploads/LA-Final-Report-May-2015-1.pdf" TargetMode="External"/><Relationship Id="rId4" Type="http://schemas.openxmlformats.org/officeDocument/2006/relationships/hyperlink" Target="http://learningaway.org.uk/wp-content/uploads/Learning-Away_executive-summary.pdf"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9D363A1-8416-4BC6-80E6-B5634824043F}" type="slidenum">
              <a:rPr lang="en-GB" smtClean="0"/>
              <a:t>1</a:t>
            </a:fld>
            <a:endParaRPr lang="en-GB"/>
          </a:p>
        </p:txBody>
      </p:sp>
    </p:spTree>
    <p:extLst>
      <p:ext uri="{BB962C8B-B14F-4D97-AF65-F5344CB8AC3E}">
        <p14:creationId xmlns:p14="http://schemas.microsoft.com/office/powerpoint/2010/main" val="23232612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Propose practical ways</a:t>
            </a:r>
          </a:p>
          <a:p>
            <a:r>
              <a:rPr lang="en-GB" dirty="0"/>
              <a:t>forward.</a:t>
            </a:r>
          </a:p>
          <a:p>
            <a:r>
              <a:rPr lang="en-GB" dirty="0"/>
              <a:t>• Listen to others and</a:t>
            </a:r>
          </a:p>
          <a:p>
            <a:r>
              <a:rPr lang="en-GB" dirty="0"/>
              <a:t>instructions.</a:t>
            </a:r>
          </a:p>
          <a:p>
            <a:r>
              <a:rPr lang="en-GB" dirty="0"/>
              <a:t>• Work collaboratively with</a:t>
            </a:r>
          </a:p>
          <a:p>
            <a:r>
              <a:rPr lang="en-GB" dirty="0"/>
              <a:t>others.</a:t>
            </a:r>
          </a:p>
          <a:p>
            <a:r>
              <a:rPr lang="en-GB" dirty="0"/>
              <a:t>• Implement ideas from</a:t>
            </a:r>
          </a:p>
          <a:p>
            <a:r>
              <a:rPr lang="en-GB" dirty="0"/>
              <a:t>other members of the team.</a:t>
            </a:r>
          </a:p>
          <a:p>
            <a:r>
              <a:rPr lang="en-GB" dirty="0"/>
              <a:t>• Recognise that others</a:t>
            </a:r>
          </a:p>
          <a:p>
            <a:r>
              <a:rPr lang="en-GB" dirty="0"/>
              <a:t>have a role to play within</a:t>
            </a:r>
          </a:p>
          <a:p>
            <a:r>
              <a:rPr lang="en-GB" dirty="0"/>
              <a:t>the team.</a:t>
            </a:r>
          </a:p>
          <a:p>
            <a:r>
              <a:rPr lang="en-GB" dirty="0"/>
              <a:t>• Help group arrive at a</a:t>
            </a:r>
          </a:p>
          <a:p>
            <a:r>
              <a:rPr lang="en-GB" dirty="0"/>
              <a:t>team decision.</a:t>
            </a:r>
          </a:p>
          <a:p>
            <a:r>
              <a:rPr lang="en-GB" dirty="0"/>
              <a:t>• Evaluate experience and</a:t>
            </a:r>
          </a:p>
          <a:p>
            <a:r>
              <a:rPr lang="en-GB" dirty="0"/>
              <a:t>apply lessons learned.</a:t>
            </a:r>
          </a:p>
          <a:p>
            <a:r>
              <a:rPr lang="en-GB" dirty="0"/>
              <a:t>• Able to take on leadership</a:t>
            </a:r>
          </a:p>
          <a:p>
            <a:r>
              <a:rPr lang="en-GB" dirty="0"/>
              <a:t>role where appropriate.</a:t>
            </a:r>
          </a:p>
          <a:p>
            <a:r>
              <a:rPr lang="en-GB" dirty="0"/>
              <a:t>• Willing to step back and</a:t>
            </a:r>
          </a:p>
          <a:p>
            <a:r>
              <a:rPr lang="en-GB" dirty="0"/>
              <a:t>allow others to take the</a:t>
            </a:r>
          </a:p>
          <a:p>
            <a:r>
              <a:rPr lang="en-GB" dirty="0"/>
              <a:t>lead.</a:t>
            </a:r>
          </a:p>
          <a:p>
            <a:r>
              <a:rPr lang="en-GB" dirty="0"/>
              <a:t>• Try a variety of solutions.</a:t>
            </a:r>
          </a:p>
          <a:p>
            <a:r>
              <a:rPr lang="en-GB" dirty="0"/>
              <a:t>• Vary and adapt ideas.</a:t>
            </a:r>
          </a:p>
        </p:txBody>
      </p:sp>
      <p:sp>
        <p:nvSpPr>
          <p:cNvPr id="4" name="Slide Number Placeholder 3"/>
          <p:cNvSpPr>
            <a:spLocks noGrp="1"/>
          </p:cNvSpPr>
          <p:nvPr>
            <p:ph type="sldNum" sz="quarter" idx="10"/>
          </p:nvPr>
        </p:nvSpPr>
        <p:spPr/>
        <p:txBody>
          <a:bodyPr/>
          <a:lstStyle/>
          <a:p>
            <a:fld id="{19D363A1-8416-4BC6-80E6-B5634824043F}" type="slidenum">
              <a:rPr lang="en-GB" smtClean="0"/>
              <a:t>5</a:t>
            </a:fld>
            <a:endParaRPr lang="en-GB"/>
          </a:p>
        </p:txBody>
      </p:sp>
    </p:spTree>
    <p:extLst>
      <p:ext uri="{BB962C8B-B14F-4D97-AF65-F5344CB8AC3E}">
        <p14:creationId xmlns:p14="http://schemas.microsoft.com/office/powerpoint/2010/main" val="24180443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“Educational Trips and Visits are particularly effective when young people engage in well planned and structured, first hand experiences in small groups, with opportunities to reflect and build upon those experiences.”</a:t>
            </a:r>
          </a:p>
          <a:p>
            <a:r>
              <a:rPr lang="en-GB" sz="1200" b="1" i="0" kern="1200" dirty="0">
                <a:solidFill>
                  <a:schemeClr val="tx1"/>
                </a:solidFill>
                <a:effectLst/>
                <a:latin typeface="+mn-lt"/>
                <a:ea typeface="+mn-ea"/>
                <a:cs typeface="+mn-cs"/>
              </a:rPr>
              <a:t>Learning Away – Impact of Residential experiences on young people</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June 2015 York Consulting published its final independent evaluation of Learning Away residentials, identifying their impacts as well as what it is about the overnight stay that brings about such positive powerful outcomes for young people long after their return to school.</a:t>
            </a:r>
          </a:p>
          <a:p>
            <a:r>
              <a:rPr lang="en-GB" sz="1200" b="0" i="0" kern="1200" dirty="0">
                <a:solidFill>
                  <a:schemeClr val="tx1"/>
                </a:solidFill>
                <a:effectLst/>
                <a:latin typeface="+mn-lt"/>
                <a:ea typeface="+mn-ea"/>
                <a:cs typeface="+mn-cs"/>
              </a:rPr>
              <a:t>On this page we provide a short summary of the evaluation aims and the evaluation methods used. For more in-depth versions of evaluation methods and findings, you can also download Learning </a:t>
            </a:r>
            <a:r>
              <a:rPr lang="en-GB" sz="1200" b="0" i="0" kern="1200" dirty="0" err="1">
                <a:solidFill>
                  <a:schemeClr val="tx1"/>
                </a:solidFill>
                <a:effectLst/>
                <a:latin typeface="+mn-lt"/>
                <a:ea typeface="+mn-ea"/>
                <a:cs typeface="+mn-cs"/>
              </a:rPr>
              <a:t>Away’s</a:t>
            </a:r>
            <a:r>
              <a:rPr lang="en-GB" sz="1200" b="0" i="0" kern="1200" dirty="0">
                <a:solidFill>
                  <a:schemeClr val="tx1"/>
                </a:solidFill>
                <a:effectLst/>
                <a:latin typeface="+mn-lt"/>
                <a:ea typeface="+mn-ea"/>
                <a:cs typeface="+mn-cs"/>
              </a:rPr>
              <a:t> </a:t>
            </a:r>
            <a:r>
              <a:rPr lang="en-GB" sz="1200" b="0" i="0" u="sng" kern="1200" dirty="0">
                <a:solidFill>
                  <a:schemeClr val="tx1"/>
                </a:solidFill>
                <a:effectLst/>
                <a:latin typeface="+mn-lt"/>
                <a:ea typeface="+mn-ea"/>
                <a:cs typeface="+mn-cs"/>
                <a:hlinkClick r:id="rId3"/>
              </a:rPr>
              <a:t>published summary</a:t>
            </a:r>
            <a:r>
              <a:rPr lang="en-GB" sz="1200" b="0" i="0" kern="1200" dirty="0">
                <a:solidFill>
                  <a:schemeClr val="tx1"/>
                </a:solidFill>
                <a:effectLst/>
                <a:latin typeface="+mn-lt"/>
                <a:ea typeface="+mn-ea"/>
                <a:cs typeface="+mn-cs"/>
              </a:rPr>
              <a:t>, and York Consulting’s </a:t>
            </a:r>
            <a:r>
              <a:rPr lang="en-GB" sz="1200" b="0" i="0" u="sng" kern="1200" dirty="0">
                <a:solidFill>
                  <a:schemeClr val="tx1"/>
                </a:solidFill>
                <a:effectLst/>
                <a:latin typeface="+mn-lt"/>
                <a:ea typeface="+mn-ea"/>
                <a:cs typeface="+mn-cs"/>
                <a:hlinkClick r:id="rId4"/>
              </a:rPr>
              <a:t>executive summary</a:t>
            </a:r>
            <a:r>
              <a:rPr lang="en-GB" sz="1200" b="0" i="0" kern="1200" dirty="0">
                <a:solidFill>
                  <a:schemeClr val="tx1"/>
                </a:solidFill>
                <a:effectLst/>
                <a:latin typeface="+mn-lt"/>
                <a:ea typeface="+mn-ea"/>
                <a:cs typeface="+mn-cs"/>
              </a:rPr>
              <a:t> and </a:t>
            </a:r>
            <a:r>
              <a:rPr lang="en-GB" sz="1200" b="0" i="0" u="sng" kern="1200" dirty="0">
                <a:solidFill>
                  <a:schemeClr val="tx1"/>
                </a:solidFill>
                <a:effectLst/>
                <a:latin typeface="+mn-lt"/>
                <a:ea typeface="+mn-ea"/>
                <a:cs typeface="+mn-cs"/>
                <a:hlinkClick r:id="rId5"/>
              </a:rPr>
              <a:t>full report</a:t>
            </a:r>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The evaluation aims</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During the first two years of Learning Away we developed, using early findings from the schools involved, several hypotheses about the impacts we thought Learning Away might have on those involved.  In 2012, Paul Hamlyn Foundation commissioned York Consulting to evaluate the effectiveness of Learning Away. The evaluation had two overarching aims:</a:t>
            </a:r>
          </a:p>
          <a:p>
            <a:r>
              <a:rPr lang="en-GB" sz="1200" b="0" i="0" kern="1200" dirty="0">
                <a:solidFill>
                  <a:schemeClr val="tx1"/>
                </a:solidFill>
                <a:effectLst/>
                <a:latin typeface="+mn-lt"/>
                <a:ea typeface="+mn-ea"/>
                <a:cs typeface="+mn-cs"/>
              </a:rPr>
              <a:t>To test and evidence four key Learning Away propositions focused on the belief that high-quality residential learning: has a strong, positive impact on academic achievement and provides a wide range of student-level outcomes; can transform the learning experience of students; can help to transform schools; and does not need to be expensive.</a:t>
            </a:r>
          </a:p>
          <a:p>
            <a:r>
              <a:rPr lang="en-GB" sz="1200" b="0" i="0" kern="1200" dirty="0">
                <a:solidFill>
                  <a:schemeClr val="tx1"/>
                </a:solidFill>
                <a:effectLst/>
                <a:latin typeface="+mn-lt"/>
                <a:ea typeface="+mn-ea"/>
                <a:cs typeface="+mn-cs"/>
              </a:rPr>
              <a:t> To generate new insights and understanding about how and why residential learning can and does achieve these outcomes.</a:t>
            </a:r>
          </a:p>
          <a:p>
            <a:r>
              <a:rPr lang="en-GB" sz="1200" b="1" i="0" kern="1200" dirty="0">
                <a:solidFill>
                  <a:schemeClr val="tx1"/>
                </a:solidFill>
                <a:effectLst/>
                <a:latin typeface="+mn-lt"/>
                <a:ea typeface="+mn-ea"/>
                <a:cs typeface="+mn-cs"/>
              </a:rPr>
              <a:t>Evaluation methods</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evaluation carried out by York Consulting took a mixed methods approach, which included:</a:t>
            </a:r>
          </a:p>
          <a:p>
            <a:r>
              <a:rPr lang="en-GB" sz="1200" b="0" i="0" kern="1200" dirty="0">
                <a:solidFill>
                  <a:schemeClr val="tx1"/>
                </a:solidFill>
                <a:effectLst/>
                <a:latin typeface="+mn-lt"/>
                <a:ea typeface="+mn-ea"/>
                <a:cs typeface="+mn-cs"/>
              </a:rPr>
              <a:t>1. Student, staff and parent surveys:</a:t>
            </a:r>
          </a:p>
          <a:p>
            <a:r>
              <a:rPr lang="en-GB" sz="1200" b="0" i="0" kern="1200" dirty="0">
                <a:solidFill>
                  <a:schemeClr val="tx1"/>
                </a:solidFill>
                <a:effectLst/>
                <a:latin typeface="+mn-lt"/>
                <a:ea typeface="+mn-ea"/>
                <a:cs typeface="+mn-cs"/>
              </a:rPr>
              <a:t>·       Students completed pre- and post-residential surveys, along with long-term follow-up surveys to capture their views on the impact of Learning Away.</a:t>
            </a:r>
          </a:p>
          <a:p>
            <a:r>
              <a:rPr lang="en-GB" sz="1200" b="0" i="0" kern="1200" dirty="0">
                <a:solidFill>
                  <a:schemeClr val="tx1"/>
                </a:solidFill>
                <a:effectLst/>
                <a:latin typeface="+mn-lt"/>
                <a:ea typeface="+mn-ea"/>
                <a:cs typeface="+mn-cs"/>
              </a:rPr>
              <a:t>·       Staff involved in delivering Learning Away completed pre- and post-residential surveys along with a final staff survey to capture their views on the impact of the programme. Other staff were also asked to complete surveys for individual students where Learning Away was felt to have had a significant impact.</a:t>
            </a:r>
          </a:p>
          <a:p>
            <a:r>
              <a:rPr lang="en-GB" sz="1200" b="0" i="0" kern="1200" dirty="0">
                <a:solidFill>
                  <a:schemeClr val="tx1"/>
                </a:solidFill>
                <a:effectLst/>
                <a:latin typeface="+mn-lt"/>
                <a:ea typeface="+mn-ea"/>
                <a:cs typeface="+mn-cs"/>
              </a:rPr>
              <a:t>·       Parents were asked to complete a survey after their child attended a Learning Away residential.</a:t>
            </a:r>
          </a:p>
          <a:p>
            <a:r>
              <a:rPr lang="en-GB" sz="1200" b="0" i="0" kern="1200" dirty="0">
                <a:solidFill>
                  <a:schemeClr val="tx1"/>
                </a:solidFill>
                <a:effectLst/>
                <a:latin typeface="+mn-lt"/>
                <a:ea typeface="+mn-ea"/>
                <a:cs typeface="+mn-cs"/>
              </a:rPr>
              <a:t>2. Focus groups: undertaken by PHF Learning Away advisors with students and staff post-residential.</a:t>
            </a:r>
          </a:p>
          <a:p>
            <a:r>
              <a:rPr lang="en-GB" sz="1200" b="0" i="0" kern="1200" dirty="0">
                <a:solidFill>
                  <a:schemeClr val="tx1"/>
                </a:solidFill>
                <a:effectLst/>
                <a:latin typeface="+mn-lt"/>
                <a:ea typeface="+mn-ea"/>
                <a:cs typeface="+mn-cs"/>
              </a:rPr>
              <a:t>3. Quantitative data collection: attainment, behaviour and attendance data was collected in partnerships where delivery of the programme was focused on improving outcomes in these areas.</a:t>
            </a:r>
          </a:p>
          <a:p>
            <a:r>
              <a:rPr lang="en-GB" sz="1200" b="0" i="0" kern="1200" dirty="0">
                <a:solidFill>
                  <a:schemeClr val="tx1"/>
                </a:solidFill>
                <a:effectLst/>
                <a:latin typeface="+mn-lt"/>
                <a:ea typeface="+mn-ea"/>
                <a:cs typeface="+mn-cs"/>
              </a:rPr>
              <a:t>4. Case studies: in-depth </a:t>
            </a:r>
            <a:r>
              <a:rPr lang="en-GB" sz="1200" b="0" i="0" u="sng" kern="1200" dirty="0">
                <a:solidFill>
                  <a:schemeClr val="tx1"/>
                </a:solidFill>
                <a:effectLst/>
                <a:latin typeface="+mn-lt"/>
                <a:ea typeface="+mn-ea"/>
                <a:cs typeface="+mn-cs"/>
                <a:hlinkClick r:id="rId6"/>
              </a:rPr>
              <a:t>case studies</a:t>
            </a:r>
            <a:r>
              <a:rPr lang="en-GB" sz="1200" b="0" i="0" kern="1200" dirty="0">
                <a:solidFill>
                  <a:schemeClr val="tx1"/>
                </a:solidFill>
                <a:effectLst/>
                <a:latin typeface="+mn-lt"/>
                <a:ea typeface="+mn-ea"/>
                <a:cs typeface="+mn-cs"/>
              </a:rPr>
              <a:t> were undertaken to evidence the impact of the programme.</a:t>
            </a:r>
          </a:p>
          <a:p>
            <a:endParaRPr lang="en-GB" dirty="0"/>
          </a:p>
        </p:txBody>
      </p:sp>
      <p:sp>
        <p:nvSpPr>
          <p:cNvPr id="4" name="Slide Number Placeholder 3"/>
          <p:cNvSpPr>
            <a:spLocks noGrp="1"/>
          </p:cNvSpPr>
          <p:nvPr>
            <p:ph type="sldNum" sz="quarter" idx="5"/>
          </p:nvPr>
        </p:nvSpPr>
        <p:spPr/>
        <p:txBody>
          <a:bodyPr/>
          <a:lstStyle/>
          <a:p>
            <a:fld id="{19D363A1-8416-4BC6-80E6-B5634824043F}" type="slidenum">
              <a:rPr lang="en-GB" smtClean="0"/>
              <a:t>6</a:t>
            </a:fld>
            <a:endParaRPr lang="en-GB"/>
          </a:p>
        </p:txBody>
      </p:sp>
    </p:spTree>
    <p:extLst>
      <p:ext uri="{BB962C8B-B14F-4D97-AF65-F5344CB8AC3E}">
        <p14:creationId xmlns:p14="http://schemas.microsoft.com/office/powerpoint/2010/main" val="29186846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9ED84D9-D083-4C5A-B56D-BB3729BC28B8}" type="datetimeFigureOut">
              <a:rPr lang="en-GB" smtClean="0"/>
              <a:t>17/02/2020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C7EC93-AD8D-44F9-B0D0-767F8A43408F}" type="slidenum">
              <a:rPr lang="en-GB" smtClean="0"/>
              <a:t>‹#›</a:t>
            </a:fld>
            <a:endParaRPr lang="en-GB"/>
          </a:p>
        </p:txBody>
      </p:sp>
    </p:spTree>
    <p:extLst>
      <p:ext uri="{BB962C8B-B14F-4D97-AF65-F5344CB8AC3E}">
        <p14:creationId xmlns:p14="http://schemas.microsoft.com/office/powerpoint/2010/main" val="4100061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9ED84D9-D083-4C5A-B56D-BB3729BC28B8}" type="datetimeFigureOut">
              <a:rPr lang="en-GB" smtClean="0"/>
              <a:t>17/02/2020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C7EC93-AD8D-44F9-B0D0-767F8A43408F}" type="slidenum">
              <a:rPr lang="en-GB" smtClean="0"/>
              <a:t>‹#›</a:t>
            </a:fld>
            <a:endParaRPr lang="en-GB"/>
          </a:p>
        </p:txBody>
      </p:sp>
    </p:spTree>
    <p:extLst>
      <p:ext uri="{BB962C8B-B14F-4D97-AF65-F5344CB8AC3E}">
        <p14:creationId xmlns:p14="http://schemas.microsoft.com/office/powerpoint/2010/main" val="7185499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9ED84D9-D083-4C5A-B56D-BB3729BC28B8}" type="datetimeFigureOut">
              <a:rPr lang="en-GB" smtClean="0"/>
              <a:t>17/02/2020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C7EC93-AD8D-44F9-B0D0-767F8A43408F}" type="slidenum">
              <a:rPr lang="en-GB" smtClean="0"/>
              <a:t>‹#›</a:t>
            </a:fld>
            <a:endParaRPr lang="en-GB"/>
          </a:p>
        </p:txBody>
      </p:sp>
    </p:spTree>
    <p:extLst>
      <p:ext uri="{BB962C8B-B14F-4D97-AF65-F5344CB8AC3E}">
        <p14:creationId xmlns:p14="http://schemas.microsoft.com/office/powerpoint/2010/main" val="38602368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9ED84D9-D083-4C5A-B56D-BB3729BC28B8}" type="datetimeFigureOut">
              <a:rPr lang="en-GB" smtClean="0"/>
              <a:t>17/02/2020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C7EC93-AD8D-44F9-B0D0-767F8A43408F}" type="slidenum">
              <a:rPr lang="en-GB" smtClean="0"/>
              <a:t>‹#›</a:t>
            </a:fld>
            <a:endParaRPr lang="en-GB"/>
          </a:p>
        </p:txBody>
      </p:sp>
    </p:spTree>
    <p:extLst>
      <p:ext uri="{BB962C8B-B14F-4D97-AF65-F5344CB8AC3E}">
        <p14:creationId xmlns:p14="http://schemas.microsoft.com/office/powerpoint/2010/main" val="31608621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9ED84D9-D083-4C5A-B56D-BB3729BC28B8}" type="datetimeFigureOut">
              <a:rPr lang="en-GB" smtClean="0"/>
              <a:t>17/02/2020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C7EC93-AD8D-44F9-B0D0-767F8A43408F}" type="slidenum">
              <a:rPr lang="en-GB" smtClean="0"/>
              <a:t>‹#›</a:t>
            </a:fld>
            <a:endParaRPr lang="en-GB"/>
          </a:p>
        </p:txBody>
      </p:sp>
    </p:spTree>
    <p:extLst>
      <p:ext uri="{BB962C8B-B14F-4D97-AF65-F5344CB8AC3E}">
        <p14:creationId xmlns:p14="http://schemas.microsoft.com/office/powerpoint/2010/main" val="34865640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9ED84D9-D083-4C5A-B56D-BB3729BC28B8}" type="datetimeFigureOut">
              <a:rPr lang="en-GB" smtClean="0"/>
              <a:t>17/02/2020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C7EC93-AD8D-44F9-B0D0-767F8A43408F}" type="slidenum">
              <a:rPr lang="en-GB" smtClean="0"/>
              <a:t>‹#›</a:t>
            </a:fld>
            <a:endParaRPr lang="en-GB"/>
          </a:p>
        </p:txBody>
      </p:sp>
    </p:spTree>
    <p:extLst>
      <p:ext uri="{BB962C8B-B14F-4D97-AF65-F5344CB8AC3E}">
        <p14:creationId xmlns:p14="http://schemas.microsoft.com/office/powerpoint/2010/main" val="7139708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9ED84D9-D083-4C5A-B56D-BB3729BC28B8}" type="datetimeFigureOut">
              <a:rPr lang="en-GB" smtClean="0"/>
              <a:t>17/02/2020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C7EC93-AD8D-44F9-B0D0-767F8A43408F}" type="slidenum">
              <a:rPr lang="en-GB" smtClean="0"/>
              <a:t>‹#›</a:t>
            </a:fld>
            <a:endParaRPr lang="en-GB"/>
          </a:p>
        </p:txBody>
      </p:sp>
    </p:spTree>
    <p:extLst>
      <p:ext uri="{BB962C8B-B14F-4D97-AF65-F5344CB8AC3E}">
        <p14:creationId xmlns:p14="http://schemas.microsoft.com/office/powerpoint/2010/main" val="11796161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9ED84D9-D083-4C5A-B56D-BB3729BC28B8}" type="datetimeFigureOut">
              <a:rPr lang="en-GB" smtClean="0"/>
              <a:t>17/02/2020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C7EC93-AD8D-44F9-B0D0-767F8A43408F}" type="slidenum">
              <a:rPr lang="en-GB" smtClean="0"/>
              <a:t>‹#›</a:t>
            </a:fld>
            <a:endParaRPr lang="en-GB"/>
          </a:p>
        </p:txBody>
      </p:sp>
    </p:spTree>
    <p:extLst>
      <p:ext uri="{BB962C8B-B14F-4D97-AF65-F5344CB8AC3E}">
        <p14:creationId xmlns:p14="http://schemas.microsoft.com/office/powerpoint/2010/main" val="5433141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9ED84D9-D083-4C5A-B56D-BB3729BC28B8}" type="datetimeFigureOut">
              <a:rPr lang="en-GB" smtClean="0"/>
              <a:t>17/02/2020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C7EC93-AD8D-44F9-B0D0-767F8A43408F}" type="slidenum">
              <a:rPr lang="en-GB" smtClean="0"/>
              <a:t>‹#›</a:t>
            </a:fld>
            <a:endParaRPr lang="en-GB"/>
          </a:p>
        </p:txBody>
      </p:sp>
    </p:spTree>
    <p:extLst>
      <p:ext uri="{BB962C8B-B14F-4D97-AF65-F5344CB8AC3E}">
        <p14:creationId xmlns:p14="http://schemas.microsoft.com/office/powerpoint/2010/main" val="22534389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9ED84D9-D083-4C5A-B56D-BB3729BC28B8}" type="datetimeFigureOut">
              <a:rPr lang="en-GB" smtClean="0"/>
              <a:t>17/02/2020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C7EC93-AD8D-44F9-B0D0-767F8A43408F}" type="slidenum">
              <a:rPr lang="en-GB" smtClean="0"/>
              <a:t>‹#›</a:t>
            </a:fld>
            <a:endParaRPr lang="en-GB"/>
          </a:p>
        </p:txBody>
      </p:sp>
    </p:spTree>
    <p:extLst>
      <p:ext uri="{BB962C8B-B14F-4D97-AF65-F5344CB8AC3E}">
        <p14:creationId xmlns:p14="http://schemas.microsoft.com/office/powerpoint/2010/main" val="15572744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9ED84D9-D083-4C5A-B56D-BB3729BC28B8}" type="datetimeFigureOut">
              <a:rPr lang="en-GB" smtClean="0"/>
              <a:t>17/02/2020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C7EC93-AD8D-44F9-B0D0-767F8A43408F}" type="slidenum">
              <a:rPr lang="en-GB" smtClean="0"/>
              <a:t>‹#›</a:t>
            </a:fld>
            <a:endParaRPr lang="en-GB"/>
          </a:p>
        </p:txBody>
      </p:sp>
    </p:spTree>
    <p:extLst>
      <p:ext uri="{BB962C8B-B14F-4D97-AF65-F5344CB8AC3E}">
        <p14:creationId xmlns:p14="http://schemas.microsoft.com/office/powerpoint/2010/main" val="37712013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ED84D9-D083-4C5A-B56D-BB3729BC28B8}" type="datetimeFigureOut">
              <a:rPr lang="en-GB" smtClean="0"/>
              <a:t>17/02/2020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C7EC93-AD8D-44F9-B0D0-767F8A43408F}" type="slidenum">
              <a:rPr lang="en-GB" smtClean="0"/>
              <a:t>‹#›</a:t>
            </a:fld>
            <a:endParaRPr lang="en-GB"/>
          </a:p>
        </p:txBody>
      </p:sp>
    </p:spTree>
    <p:extLst>
      <p:ext uri="{BB962C8B-B14F-4D97-AF65-F5344CB8AC3E}">
        <p14:creationId xmlns:p14="http://schemas.microsoft.com/office/powerpoint/2010/main" val="3016522684"/>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7.png"/></Relationships>
</file>

<file path=ppt/slides/_rels/slide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Picture 2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flipH="1">
            <a:off x="2990152" y="5727382"/>
            <a:ext cx="1581054" cy="13687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2" name="Picture 2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76515" y="5262002"/>
            <a:ext cx="1979712" cy="17139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6" name="Picture 12" descr="Image result for clipart abseil"/>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 y="28121"/>
            <a:ext cx="2144495" cy="4192967"/>
          </a:xfrm>
          <a:prstGeom prst="rect">
            <a:avLst/>
          </a:prstGeom>
          <a:noFill/>
          <a:ln>
            <a:noFill/>
          </a:ln>
        </p:spPr>
      </p:pic>
      <p:pic>
        <p:nvPicPr>
          <p:cNvPr id="1038" name="Picture 14" descr="Related image"/>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31809" y="5262002"/>
            <a:ext cx="1948854" cy="1679605"/>
          </a:xfrm>
          <a:prstGeom prst="rect">
            <a:avLst/>
          </a:prstGeom>
          <a:noFill/>
          <a:extLst>
            <a:ext uri="{909E8E84-426E-40DD-AFC4-6F175D3DCCD1}">
              <a14:hiddenFill xmlns:a14="http://schemas.microsoft.com/office/drawing/2010/main">
                <a:solidFill>
                  <a:srgbClr val="FFFFFF"/>
                </a:solidFill>
              </a14:hiddenFill>
            </a:ext>
          </a:extLst>
        </p:spPr>
      </p:pic>
      <p:pic>
        <p:nvPicPr>
          <p:cNvPr id="1039" name="Picture 1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571206" y="5241931"/>
            <a:ext cx="1951037" cy="1682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40" name="Picture 1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450000" y="5319365"/>
            <a:ext cx="1951037" cy="1682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41" name="Picture 1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341030" y="5105380"/>
            <a:ext cx="2098944" cy="1810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42" name="Picture 18"/>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42618" y="5345856"/>
            <a:ext cx="1951037" cy="1682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43" name="Picture 1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45720" y="5248608"/>
            <a:ext cx="1935990" cy="16760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44" name="Picture 2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flipH="1">
            <a:off x="7887315" y="5572817"/>
            <a:ext cx="1581054" cy="13687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itle 4"/>
          <p:cNvSpPr>
            <a:spLocks noGrp="1"/>
          </p:cNvSpPr>
          <p:nvPr>
            <p:ph type="ctrTitle"/>
          </p:nvPr>
        </p:nvSpPr>
        <p:spPr>
          <a:xfrm>
            <a:off x="2341030" y="476672"/>
            <a:ext cx="6516699" cy="4320480"/>
          </a:xfrm>
        </p:spPr>
        <p:txBody>
          <a:bodyPr>
            <a:normAutofit/>
          </a:bodyPr>
          <a:lstStyle/>
          <a:p>
            <a:r>
              <a:rPr lang="en-GB" sz="5000" dirty="0"/>
              <a:t>Key Stage 3  </a:t>
            </a:r>
            <a:br>
              <a:rPr lang="en-GB" sz="5000" dirty="0"/>
            </a:br>
            <a:r>
              <a:rPr lang="en-GB" sz="5000" dirty="0"/>
              <a:t>Outdoor Adventurous Activity Programme</a:t>
            </a:r>
          </a:p>
        </p:txBody>
      </p:sp>
      <p:pic>
        <p:nvPicPr>
          <p:cNvPr id="1026"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401037" y="5499201"/>
            <a:ext cx="1320466" cy="11457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450000" y="5268682"/>
            <a:ext cx="1317625" cy="1146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825751" y="5111037"/>
            <a:ext cx="1317625" cy="1146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9" name="Picture 5"/>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817045" y="5572817"/>
            <a:ext cx="1317625" cy="1146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0" name="Picture 6"/>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16225" y="5319365"/>
            <a:ext cx="1317625" cy="1146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1" name="Picture 7"/>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401037" y="5404735"/>
            <a:ext cx="1004814" cy="8740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2" name="Picture 8"/>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244408" y="5345856"/>
            <a:ext cx="1317625" cy="1146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3" name="Picture 9"/>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176515" y="5381479"/>
            <a:ext cx="1317625" cy="1146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4" name="Picture 10"/>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31809" y="5489253"/>
            <a:ext cx="1317625" cy="1146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10" name="Straight Connector 9"/>
          <p:cNvCxnSpPr/>
          <p:nvPr/>
        </p:nvCxnSpPr>
        <p:spPr>
          <a:xfrm>
            <a:off x="1770755" y="3847564"/>
            <a:ext cx="144016" cy="1994205"/>
          </a:xfrm>
          <a:prstGeom prst="line">
            <a:avLst/>
          </a:prstGeom>
        </p:spPr>
        <p:style>
          <a:lnRef idx="1">
            <a:schemeClr val="dk1"/>
          </a:lnRef>
          <a:fillRef idx="0">
            <a:schemeClr val="dk1"/>
          </a:fillRef>
          <a:effectRef idx="0">
            <a:schemeClr val="dk1"/>
          </a:effectRef>
          <a:fontRef idx="minor">
            <a:schemeClr val="tx1"/>
          </a:fontRef>
        </p:style>
      </p:cxnSp>
      <p:pic>
        <p:nvPicPr>
          <p:cNvPr id="13" name="Picture 12"/>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770755" y="3913930"/>
            <a:ext cx="158750" cy="20050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037845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8520" y="5085709"/>
            <a:ext cx="2097087" cy="1811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25576" y="5046662"/>
            <a:ext cx="2097087" cy="1811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2"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68" y="5085709"/>
            <a:ext cx="2097087" cy="1811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3"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80655" y="5085709"/>
            <a:ext cx="2097087" cy="1811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4" name="Picture 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40698" y="5089988"/>
            <a:ext cx="2097087" cy="1811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5"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52320" y="5046662"/>
            <a:ext cx="2097087" cy="1811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6" name="Picture 8"/>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21978" y="5480587"/>
            <a:ext cx="1182741" cy="10215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7" name="Picture 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19872" y="5186527"/>
            <a:ext cx="1593031" cy="13759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8" name="Picture 10"/>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943305" y="5612430"/>
            <a:ext cx="606847" cy="5241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9" name="Picture 11"/>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829198" y="5002139"/>
            <a:ext cx="1413136" cy="12205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60" name="Picture 1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89680" y="4929377"/>
            <a:ext cx="2283035" cy="19719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p:cNvSpPr/>
          <p:nvPr/>
        </p:nvSpPr>
        <p:spPr>
          <a:xfrm>
            <a:off x="241208" y="260647"/>
            <a:ext cx="8651272" cy="3908762"/>
          </a:xfrm>
          <a:prstGeom prst="rect">
            <a:avLst/>
          </a:prstGeom>
        </p:spPr>
        <p:txBody>
          <a:bodyPr wrap="square">
            <a:spAutoFit/>
          </a:bodyPr>
          <a:lstStyle/>
          <a:p>
            <a:pPr algn="ctr"/>
            <a:r>
              <a:rPr lang="en-GB" sz="3200" dirty="0"/>
              <a:t>The Journey in Mind – Key Stage 3 Unit of Work </a:t>
            </a:r>
          </a:p>
          <a:p>
            <a:endParaRPr lang="en-GB" sz="2400" dirty="0"/>
          </a:p>
          <a:p>
            <a:endParaRPr lang="en-GB" sz="2400" dirty="0"/>
          </a:p>
          <a:p>
            <a:r>
              <a:rPr lang="en-GB" sz="2400" dirty="0"/>
              <a:t>Pupils will be expected to work resourcefully and cohesively in groups to plan, develop, execute and reflect on a journey plan for a fictional expedition to an isolated region. </a:t>
            </a:r>
          </a:p>
          <a:p>
            <a:endParaRPr lang="en-GB" sz="2400" dirty="0"/>
          </a:p>
          <a:p>
            <a:r>
              <a:rPr lang="en-GB" sz="2400" dirty="0"/>
              <a:t>In line with the name of this unit of work, it will aim to address the physical and psychological complications that potentially might be encountered when planning and executing an expedition. </a:t>
            </a:r>
          </a:p>
        </p:txBody>
      </p:sp>
    </p:spTree>
    <p:extLst>
      <p:ext uri="{BB962C8B-B14F-4D97-AF65-F5344CB8AC3E}">
        <p14:creationId xmlns:p14="http://schemas.microsoft.com/office/powerpoint/2010/main" val="2693946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8520" y="5085709"/>
            <a:ext cx="2097087" cy="1811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25576" y="5046662"/>
            <a:ext cx="2097087" cy="1811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2"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68" y="5085709"/>
            <a:ext cx="2097087" cy="1811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3"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80655" y="5085709"/>
            <a:ext cx="2097087" cy="1811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4" name="Picture 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40698" y="5089988"/>
            <a:ext cx="2097087" cy="1811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5"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52320" y="5046662"/>
            <a:ext cx="2097087" cy="1811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6" name="Picture 8"/>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21978" y="5480587"/>
            <a:ext cx="1182741" cy="10215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7" name="Picture 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19872" y="5186527"/>
            <a:ext cx="1593031" cy="13759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8" name="Picture 10"/>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943305" y="5612430"/>
            <a:ext cx="606847" cy="5241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9" name="Picture 11"/>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829198" y="5002139"/>
            <a:ext cx="1413136" cy="12205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60" name="Picture 1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89680" y="4929377"/>
            <a:ext cx="2283035" cy="19719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p:cNvSpPr/>
          <p:nvPr/>
        </p:nvSpPr>
        <p:spPr>
          <a:xfrm>
            <a:off x="215286" y="32113"/>
            <a:ext cx="8640960" cy="5047536"/>
          </a:xfrm>
          <a:prstGeom prst="rect">
            <a:avLst/>
          </a:prstGeom>
        </p:spPr>
        <p:txBody>
          <a:bodyPr wrap="square">
            <a:spAutoFit/>
          </a:bodyPr>
          <a:lstStyle/>
          <a:p>
            <a:pPr algn="ctr"/>
            <a:r>
              <a:rPr lang="en-GB" sz="2800" dirty="0"/>
              <a:t>Weekly Progression of the Expedition Journey </a:t>
            </a:r>
          </a:p>
          <a:p>
            <a:pPr algn="ctr"/>
            <a:r>
              <a:rPr lang="en-GB" sz="2800" dirty="0"/>
              <a:t>(Weeks 1 to 3)</a:t>
            </a:r>
          </a:p>
          <a:p>
            <a:pPr algn="ctr"/>
            <a:endParaRPr lang="en-GB" sz="1400" dirty="0"/>
          </a:p>
          <a:p>
            <a:pPr marL="514350" indent="-514350">
              <a:buFont typeface="+mj-lt"/>
              <a:buAutoNum type="arabicPeriod"/>
            </a:pPr>
            <a:r>
              <a:rPr lang="en-GB" sz="1400" b="1" dirty="0"/>
              <a:t>SETTING THE SCENE; </a:t>
            </a:r>
            <a:r>
              <a:rPr lang="en-GB" sz="1400" dirty="0"/>
              <a:t>Formation of suitable groups based on aptitude and overall numbers, an appropriate mix should ideally be selected for each group. Give the students 3 exemplar regions of where they would like to journey to for the expedition. Allow the students time to work together to decide where. Once all groups have made an informed group decision, ask them to review the components of that particular journey, highlighting the duration, logistical factors and environmental factors of the region.  </a:t>
            </a:r>
          </a:p>
          <a:p>
            <a:pPr marL="514350" indent="-514350">
              <a:buFont typeface="+mj-lt"/>
              <a:buAutoNum type="arabicPeriod"/>
            </a:pPr>
            <a:endParaRPr lang="en-GB" sz="1400" dirty="0"/>
          </a:p>
          <a:p>
            <a:pPr marL="514350" indent="-514350">
              <a:buFont typeface="+mj-lt"/>
              <a:buAutoNum type="arabicPeriod"/>
            </a:pPr>
            <a:r>
              <a:rPr lang="en-GB" sz="1400" b="1" dirty="0"/>
              <a:t>THE DIRECTION OF THE JOURNEY; </a:t>
            </a:r>
            <a:r>
              <a:rPr lang="en-GB" sz="1400" dirty="0"/>
              <a:t>The groups will need to be briefed on the direction of the journey i.e. the approach to the region, navigation and effective and safe orienteering as a group. This weeks session will include navigational techniques including; Geographic coordinate systems, map and compass work, basic geography and topography features such as natural hazards. Activities will include, working with numbers, teamwork, communication and problem solving by orienteering and working out their geographical position using coordinates.  </a:t>
            </a:r>
          </a:p>
          <a:p>
            <a:pPr marL="514350" indent="-514350">
              <a:buFont typeface="+mj-lt"/>
              <a:buAutoNum type="arabicPeriod"/>
            </a:pPr>
            <a:endParaRPr lang="en-GB" sz="1400" dirty="0"/>
          </a:p>
          <a:p>
            <a:pPr marL="514350" indent="-514350">
              <a:buFont typeface="+mj-lt"/>
              <a:buAutoNum type="arabicPeriod"/>
            </a:pPr>
            <a:r>
              <a:rPr lang="en-GB" sz="1400" b="1" dirty="0"/>
              <a:t>PROBLEMS AND CHALLENGES OF THE JOURNEY; </a:t>
            </a:r>
            <a:r>
              <a:rPr lang="en-GB" sz="1400" dirty="0"/>
              <a:t>The groups are to be set tasks relating to the essential logistical hurdles of their expeditions such as; food, water, sleeping, shelter and fuel for cooking are just a few hurdles to overcome. Students are to be allowed to be creative by taking initiative for their own groups success. Activities will include working out calorific counts for individual days including types of suitable expedition food, setting up tents and shelter building, and finally camp logistics and arrangements.    </a:t>
            </a:r>
            <a:r>
              <a:rPr lang="en-GB" sz="1400" b="1" dirty="0"/>
              <a:t>   </a:t>
            </a:r>
          </a:p>
        </p:txBody>
      </p:sp>
    </p:spTree>
    <p:extLst>
      <p:ext uri="{BB962C8B-B14F-4D97-AF65-F5344CB8AC3E}">
        <p14:creationId xmlns:p14="http://schemas.microsoft.com/office/powerpoint/2010/main" val="41050069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8520" y="5085709"/>
            <a:ext cx="2097087" cy="1811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25576" y="5046662"/>
            <a:ext cx="2097087" cy="1811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2"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68" y="5085709"/>
            <a:ext cx="2097087" cy="1811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3"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80655" y="5085709"/>
            <a:ext cx="2097087" cy="1811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4" name="Picture 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40698" y="5089988"/>
            <a:ext cx="2097087" cy="1811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5"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52320" y="5046662"/>
            <a:ext cx="2097087" cy="1811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6" name="Picture 8"/>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21978" y="5480587"/>
            <a:ext cx="1182741" cy="10215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7" name="Picture 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19872" y="5186527"/>
            <a:ext cx="1593031" cy="13759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8" name="Picture 10"/>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943305" y="5612430"/>
            <a:ext cx="606847" cy="5241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9" name="Picture 11"/>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829198" y="5002139"/>
            <a:ext cx="1413136" cy="12205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60" name="Picture 1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89680" y="4929377"/>
            <a:ext cx="2283035" cy="19719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p:cNvSpPr/>
          <p:nvPr/>
        </p:nvSpPr>
        <p:spPr>
          <a:xfrm>
            <a:off x="215286" y="0"/>
            <a:ext cx="8640960" cy="5109091"/>
          </a:xfrm>
          <a:prstGeom prst="rect">
            <a:avLst/>
          </a:prstGeom>
        </p:spPr>
        <p:txBody>
          <a:bodyPr wrap="square">
            <a:spAutoFit/>
          </a:bodyPr>
          <a:lstStyle/>
          <a:p>
            <a:pPr lvl="0" algn="ctr"/>
            <a:r>
              <a:rPr lang="en-GB" sz="2800" dirty="0"/>
              <a:t>Weekly Progression of the Expedition Journey </a:t>
            </a:r>
          </a:p>
          <a:p>
            <a:pPr lvl="0" algn="ctr"/>
            <a:r>
              <a:rPr lang="en-GB" sz="2800" dirty="0"/>
              <a:t>(Weeks 4 to 6)</a:t>
            </a:r>
          </a:p>
          <a:p>
            <a:pPr lvl="0" algn="ctr"/>
            <a:endParaRPr lang="en-GB" dirty="0"/>
          </a:p>
          <a:p>
            <a:pPr marL="541338" lvl="0" indent="-541338">
              <a:buAutoNum type="arabicPeriod" startAt="4"/>
            </a:pPr>
            <a:r>
              <a:rPr lang="en-GB" sz="1400" b="1" dirty="0"/>
              <a:t>THE PHYSICAL TEAM CHALLENGE OF THE EXPEDITION; </a:t>
            </a:r>
            <a:r>
              <a:rPr lang="en-GB" sz="1400" dirty="0"/>
              <a:t>The groups will need to be briefed on the physical features of their expedition mainly relating to how the team will operate as a unit to focus on the physical features of their proposed expedition. This session will aim to allow groups to work as a team to negotiate a set of physical problem solving situations. Activities will include, typical problem solving games such as blindfolded line ups, river crossing, the corn the chicken and the fox.  </a:t>
            </a:r>
          </a:p>
          <a:p>
            <a:pPr lvl="0"/>
            <a:endParaRPr lang="en-GB" sz="1400" dirty="0"/>
          </a:p>
          <a:p>
            <a:pPr marL="457200" indent="-457200">
              <a:buFont typeface="Arial" panose="020B0604020202020204" pitchFamily="34" charset="0"/>
              <a:buAutoNum type="arabicPeriod" startAt="5"/>
            </a:pPr>
            <a:r>
              <a:rPr lang="en-GB" sz="1400" b="1" dirty="0"/>
              <a:t>THE PHYSICAL CHALLENEGE OF THE EPEDITION; </a:t>
            </a:r>
            <a:r>
              <a:rPr lang="en-GB" sz="1400" dirty="0"/>
              <a:t>The Following on from last week the groups will need to be briefed on the physical features of their expedition. Integration of the school newly developed challenge course will be a central feature for this week. Groups will be expected to work together to complete elements of the challenge course together looking out for each others safety and working efficiently to meet the demands of the challenge. Activities will include use of the challenge course as a group and also open green areas for hiking mock-up with a twist.    </a:t>
            </a:r>
          </a:p>
          <a:p>
            <a:pPr lvl="0"/>
            <a:endParaRPr lang="en-GB" sz="1400" dirty="0"/>
          </a:p>
          <a:p>
            <a:pPr marL="457200" lvl="0" indent="-457200">
              <a:buAutoNum type="arabicPeriod" startAt="5"/>
            </a:pPr>
            <a:r>
              <a:rPr lang="en-GB" sz="1400" b="1" dirty="0"/>
              <a:t>FINAL PREPARATION AND REFLECTION ON PLANNING; </a:t>
            </a:r>
            <a:r>
              <a:rPr lang="en-GB" sz="1400" dirty="0"/>
              <a:t>This stage will shift a focus on how the group has worked together for the duration of the unit of work. Reflective practices will be used to facilitate the group in evaluating their contributions and personal effectivity. Activities will include using two methods of debrief; paired discussion and emoji cards to show when questioned on specific themes and scenarios of the unit of work. </a:t>
            </a:r>
          </a:p>
        </p:txBody>
      </p:sp>
    </p:spTree>
    <p:extLst>
      <p:ext uri="{BB962C8B-B14F-4D97-AF65-F5344CB8AC3E}">
        <p14:creationId xmlns:p14="http://schemas.microsoft.com/office/powerpoint/2010/main" val="14087603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520" y="5085709"/>
            <a:ext cx="2097087" cy="1811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25576" y="5046662"/>
            <a:ext cx="2097087" cy="1811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3568" y="5085709"/>
            <a:ext cx="2097087" cy="1811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3"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80655" y="5085709"/>
            <a:ext cx="2097087" cy="1811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4"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40698" y="5089988"/>
            <a:ext cx="2097087" cy="1811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5"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52320" y="5046662"/>
            <a:ext cx="2097087" cy="1811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6" name="Picture 8"/>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021978" y="5480587"/>
            <a:ext cx="1182741" cy="10215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7"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19872" y="5186527"/>
            <a:ext cx="1593031" cy="13759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8" name="Picture 10"/>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943305" y="5612430"/>
            <a:ext cx="606847" cy="5241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9" name="Picture 11"/>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829198" y="5002139"/>
            <a:ext cx="1413136" cy="12205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60" name="Picture 1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89680" y="4929377"/>
            <a:ext cx="2283035" cy="19719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p:cNvSpPr/>
          <p:nvPr/>
        </p:nvSpPr>
        <p:spPr>
          <a:xfrm>
            <a:off x="1907704" y="2420888"/>
            <a:ext cx="5184575" cy="2000548"/>
          </a:xfrm>
          <a:prstGeom prst="rect">
            <a:avLst/>
          </a:prstGeom>
        </p:spPr>
        <p:txBody>
          <a:bodyPr wrap="square">
            <a:spAutoFit/>
          </a:bodyPr>
          <a:lstStyle/>
          <a:p>
            <a:pPr algn="ctr"/>
            <a:r>
              <a:rPr lang="en-GB" sz="3200" b="1" dirty="0"/>
              <a:t>The unit and its place in the Welsh P.E curriculum</a:t>
            </a:r>
          </a:p>
          <a:p>
            <a:endParaRPr lang="en-GB" sz="3200" dirty="0"/>
          </a:p>
          <a:p>
            <a:endParaRPr lang="en-GB" sz="2800" dirty="0"/>
          </a:p>
        </p:txBody>
      </p:sp>
      <p:sp>
        <p:nvSpPr>
          <p:cNvPr id="3" name="Rectangle 2"/>
          <p:cNvSpPr/>
          <p:nvPr/>
        </p:nvSpPr>
        <p:spPr>
          <a:xfrm rot="19914827">
            <a:off x="165403" y="1239020"/>
            <a:ext cx="2353080" cy="400110"/>
          </a:xfrm>
          <a:prstGeom prst="rect">
            <a:avLst/>
          </a:prstGeom>
        </p:spPr>
        <p:txBody>
          <a:bodyPr wrap="none">
            <a:spAutoFit/>
          </a:bodyPr>
          <a:lstStyle/>
          <a:p>
            <a:r>
              <a:rPr lang="en-GB" sz="2000" b="1" dirty="0"/>
              <a:t>Developing Thinking</a:t>
            </a:r>
          </a:p>
        </p:txBody>
      </p:sp>
      <p:sp>
        <p:nvSpPr>
          <p:cNvPr id="4" name="Rectangle 3"/>
          <p:cNvSpPr/>
          <p:nvPr/>
        </p:nvSpPr>
        <p:spPr>
          <a:xfrm rot="2090898">
            <a:off x="6098638" y="1550582"/>
            <a:ext cx="3128292" cy="400110"/>
          </a:xfrm>
          <a:prstGeom prst="rect">
            <a:avLst/>
          </a:prstGeom>
        </p:spPr>
        <p:txBody>
          <a:bodyPr wrap="none">
            <a:spAutoFit/>
          </a:bodyPr>
          <a:lstStyle/>
          <a:p>
            <a:r>
              <a:rPr lang="en-GB" sz="2000" b="1" dirty="0"/>
              <a:t>Developing Communication</a:t>
            </a:r>
          </a:p>
        </p:txBody>
      </p:sp>
      <p:sp>
        <p:nvSpPr>
          <p:cNvPr id="5" name="Rectangle 4"/>
          <p:cNvSpPr/>
          <p:nvPr/>
        </p:nvSpPr>
        <p:spPr>
          <a:xfrm rot="19293973">
            <a:off x="6575575" y="3748997"/>
            <a:ext cx="1775679" cy="400110"/>
          </a:xfrm>
          <a:prstGeom prst="rect">
            <a:avLst/>
          </a:prstGeom>
        </p:spPr>
        <p:txBody>
          <a:bodyPr wrap="none">
            <a:spAutoFit/>
          </a:bodyPr>
          <a:lstStyle/>
          <a:p>
            <a:r>
              <a:rPr lang="en-GB" sz="2000" b="1" dirty="0"/>
              <a:t>Developing ICT</a:t>
            </a:r>
          </a:p>
        </p:txBody>
      </p:sp>
      <p:sp>
        <p:nvSpPr>
          <p:cNvPr id="6" name="Rectangle 5"/>
          <p:cNvSpPr/>
          <p:nvPr/>
        </p:nvSpPr>
        <p:spPr>
          <a:xfrm rot="2167965">
            <a:off x="262702" y="3576975"/>
            <a:ext cx="2316211" cy="400110"/>
          </a:xfrm>
          <a:prstGeom prst="rect">
            <a:avLst/>
          </a:prstGeom>
        </p:spPr>
        <p:txBody>
          <a:bodyPr wrap="none">
            <a:spAutoFit/>
          </a:bodyPr>
          <a:lstStyle/>
          <a:p>
            <a:r>
              <a:rPr lang="en-GB" sz="2000" b="1" dirty="0"/>
              <a:t>Developing Number</a:t>
            </a:r>
          </a:p>
        </p:txBody>
      </p:sp>
      <p:sp>
        <p:nvSpPr>
          <p:cNvPr id="7" name="Rectangle 6"/>
          <p:cNvSpPr/>
          <p:nvPr/>
        </p:nvSpPr>
        <p:spPr>
          <a:xfrm>
            <a:off x="2705944" y="708665"/>
            <a:ext cx="3350148" cy="400110"/>
          </a:xfrm>
          <a:prstGeom prst="rect">
            <a:avLst/>
          </a:prstGeom>
        </p:spPr>
        <p:txBody>
          <a:bodyPr wrap="none">
            <a:spAutoFit/>
          </a:bodyPr>
          <a:lstStyle/>
          <a:p>
            <a:r>
              <a:rPr lang="en-GB" sz="2000" b="1" dirty="0"/>
              <a:t>Personal and Social Education</a:t>
            </a:r>
          </a:p>
        </p:txBody>
      </p:sp>
      <p:sp>
        <p:nvSpPr>
          <p:cNvPr id="8" name="Rectangle 7"/>
          <p:cNvSpPr/>
          <p:nvPr/>
        </p:nvSpPr>
        <p:spPr>
          <a:xfrm>
            <a:off x="3192626" y="4340351"/>
            <a:ext cx="2594108" cy="400110"/>
          </a:xfrm>
          <a:prstGeom prst="rect">
            <a:avLst/>
          </a:prstGeom>
        </p:spPr>
        <p:txBody>
          <a:bodyPr wrap="none">
            <a:spAutoFit/>
          </a:bodyPr>
          <a:lstStyle/>
          <a:p>
            <a:r>
              <a:rPr lang="en-GB" sz="2000" b="1" dirty="0"/>
              <a:t>Adventurous Activities</a:t>
            </a:r>
          </a:p>
        </p:txBody>
      </p:sp>
      <p:sp>
        <p:nvSpPr>
          <p:cNvPr id="9" name="Rectangle 8"/>
          <p:cNvSpPr/>
          <p:nvPr/>
        </p:nvSpPr>
        <p:spPr>
          <a:xfrm>
            <a:off x="553062" y="5659065"/>
            <a:ext cx="8208911" cy="1107996"/>
          </a:xfrm>
          <a:prstGeom prst="rect">
            <a:avLst/>
          </a:prstGeom>
          <a:solidFill>
            <a:schemeClr val="bg1"/>
          </a:solidFill>
        </p:spPr>
        <p:txBody>
          <a:bodyPr wrap="square">
            <a:spAutoFit/>
          </a:bodyPr>
          <a:lstStyle/>
          <a:p>
            <a:r>
              <a:rPr lang="en-GB" sz="1100" dirty="0"/>
              <a:t>Yusuf, et al. (2019) ‘Move Together, Communicate Together: Supporting Pre-schoolers' Communication Skills Through Physical Activities.’ </a:t>
            </a:r>
            <a:r>
              <a:rPr lang="en-GB" sz="1100" i="1" dirty="0"/>
              <a:t>Early Childhood Education Journal</a:t>
            </a:r>
            <a:r>
              <a:rPr lang="en-GB" sz="1100" dirty="0"/>
              <a:t>, 47(6), pp.677–686. (The link between communication and physical activity)</a:t>
            </a:r>
          </a:p>
          <a:p>
            <a:r>
              <a:rPr lang="en-GB" sz="1100" dirty="0"/>
              <a:t>Cooley, S., Burns, J. &amp; Cumming, V. (2015) ‘The role of outdoor adventure education in facilitating group work in higher education.’ </a:t>
            </a:r>
            <a:r>
              <a:rPr lang="en-GB" sz="1100" i="1" dirty="0"/>
              <a:t>Higher Education</a:t>
            </a:r>
            <a:r>
              <a:rPr lang="en-GB" sz="1100" dirty="0"/>
              <a:t>, 69(4), pp.567–582. (How outdoor education / activities can promote effective group work and leadership skills)</a:t>
            </a:r>
          </a:p>
          <a:p>
            <a:r>
              <a:rPr lang="en-GB" sz="1100" dirty="0"/>
              <a:t>Thorburn, M. &amp; Allison, P. (2010) ‘Are we ready to go outdoors now? The prospects for outdoor education during a period of curriculum renewal in Scotland.’ Curriculum Journal, 21(1), pp.97–109. (How outdoor activities can be merged into the curriculum)</a:t>
            </a:r>
          </a:p>
        </p:txBody>
      </p:sp>
    </p:spTree>
    <p:extLst>
      <p:ext uri="{BB962C8B-B14F-4D97-AF65-F5344CB8AC3E}">
        <p14:creationId xmlns:p14="http://schemas.microsoft.com/office/powerpoint/2010/main" val="34266494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520" y="5085709"/>
            <a:ext cx="2097087" cy="1811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25576" y="5046662"/>
            <a:ext cx="2097087" cy="1811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3568" y="5085709"/>
            <a:ext cx="2097087" cy="1811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3"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80655" y="5085709"/>
            <a:ext cx="2097087" cy="1811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4"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40698" y="5089988"/>
            <a:ext cx="2097087" cy="1811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5"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52320" y="5046662"/>
            <a:ext cx="2097087" cy="1811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6" name="Picture 8"/>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021978" y="5480587"/>
            <a:ext cx="1182741" cy="10215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7"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19872" y="5186527"/>
            <a:ext cx="1593031" cy="13759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8" name="Picture 10"/>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943305" y="5612430"/>
            <a:ext cx="606847" cy="5241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9" name="Picture 11"/>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829198" y="5002139"/>
            <a:ext cx="1413136" cy="12205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60" name="Picture 1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89680" y="4929377"/>
            <a:ext cx="2283035" cy="19719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p:cNvSpPr/>
          <p:nvPr/>
        </p:nvSpPr>
        <p:spPr>
          <a:xfrm>
            <a:off x="179512" y="188639"/>
            <a:ext cx="8712968" cy="4585871"/>
          </a:xfrm>
          <a:prstGeom prst="rect">
            <a:avLst/>
          </a:prstGeom>
        </p:spPr>
        <p:txBody>
          <a:bodyPr wrap="square">
            <a:spAutoFit/>
          </a:bodyPr>
          <a:lstStyle/>
          <a:p>
            <a:pPr algn="ctr"/>
            <a:r>
              <a:rPr lang="en-GB" sz="3600" dirty="0"/>
              <a:t>The unit and its transferrable benefits for an individual staying at a residential centre</a:t>
            </a:r>
            <a:endParaRPr lang="en-GB" dirty="0"/>
          </a:p>
          <a:p>
            <a:pPr marL="457200" indent="-457200">
              <a:buFont typeface="Arial" panose="020B0604020202020204" pitchFamily="34" charset="0"/>
              <a:buChar char="•"/>
            </a:pPr>
            <a:r>
              <a:rPr lang="en-GB" sz="2000" dirty="0"/>
              <a:t>Confidence</a:t>
            </a:r>
          </a:p>
          <a:p>
            <a:pPr marL="457200" indent="-457200">
              <a:buFont typeface="Arial" panose="020B0604020202020204" pitchFamily="34" charset="0"/>
              <a:buChar char="•"/>
            </a:pPr>
            <a:r>
              <a:rPr lang="en-GB" sz="2000" dirty="0"/>
              <a:t>Teamwork</a:t>
            </a:r>
          </a:p>
          <a:p>
            <a:pPr marL="457200" indent="-457200">
              <a:buFont typeface="Arial" panose="020B0604020202020204" pitchFamily="34" charset="0"/>
              <a:buChar char="•"/>
            </a:pPr>
            <a:r>
              <a:rPr lang="en-GB" sz="2000" dirty="0"/>
              <a:t>Leadership</a:t>
            </a:r>
          </a:p>
          <a:p>
            <a:pPr marL="457200" indent="-457200">
              <a:buFont typeface="Arial" panose="020B0604020202020204" pitchFamily="34" charset="0"/>
              <a:buChar char="•"/>
            </a:pPr>
            <a:r>
              <a:rPr lang="en-GB" sz="2000" dirty="0"/>
              <a:t>Communication skills </a:t>
            </a:r>
          </a:p>
          <a:p>
            <a:pPr marL="457200" indent="-457200">
              <a:buFont typeface="Arial" panose="020B0604020202020204" pitchFamily="34" charset="0"/>
              <a:buChar char="•"/>
            </a:pPr>
            <a:r>
              <a:rPr lang="en-GB" sz="2000" dirty="0"/>
              <a:t>Diverse and enjoyable way of partaking in physical activity</a:t>
            </a:r>
          </a:p>
          <a:p>
            <a:pPr marL="457200" indent="-457200">
              <a:buFont typeface="Arial" panose="020B0604020202020204" pitchFamily="34" charset="0"/>
              <a:buChar char="•"/>
            </a:pPr>
            <a:r>
              <a:rPr lang="en-GB" sz="2000" dirty="0"/>
              <a:t>Self belief and self efficacy</a:t>
            </a:r>
          </a:p>
          <a:p>
            <a:pPr marL="457200" indent="-457200">
              <a:buFont typeface="Arial" panose="020B0604020202020204" pitchFamily="34" charset="0"/>
              <a:buChar char="•"/>
            </a:pPr>
            <a:r>
              <a:rPr lang="en-GB" sz="2000" dirty="0"/>
              <a:t>Heightened sensory responsiveness</a:t>
            </a:r>
          </a:p>
          <a:p>
            <a:pPr marL="457200" indent="-457200">
              <a:buFont typeface="Arial" panose="020B0604020202020204" pitchFamily="34" charset="0"/>
              <a:buChar char="•"/>
            </a:pPr>
            <a:r>
              <a:rPr lang="en-GB" sz="2000" dirty="0"/>
              <a:t>Building an aesthetical awareness for natural environments.  </a:t>
            </a:r>
          </a:p>
          <a:p>
            <a:pPr marL="457200" indent="-457200">
              <a:buFont typeface="Arial" panose="020B0604020202020204" pitchFamily="34" charset="0"/>
              <a:buChar char="•"/>
            </a:pPr>
            <a:r>
              <a:rPr lang="en-GB" sz="2000" dirty="0"/>
              <a:t>Mentality of being away from home</a:t>
            </a:r>
          </a:p>
          <a:p>
            <a:pPr marL="457200" indent="-457200">
              <a:buFont typeface="Arial" panose="020B0604020202020204" pitchFamily="34" charset="0"/>
              <a:buChar char="•"/>
            </a:pPr>
            <a:r>
              <a:rPr lang="en-GB" sz="2000" dirty="0"/>
              <a:t>Self care and personal reflection </a:t>
            </a:r>
          </a:p>
          <a:p>
            <a:pPr marL="457200" indent="-457200">
              <a:buFont typeface="Arial" panose="020B0604020202020204" pitchFamily="34" charset="0"/>
              <a:buChar char="•"/>
            </a:pPr>
            <a:endParaRPr lang="en-GB" sz="2000" dirty="0"/>
          </a:p>
        </p:txBody>
      </p:sp>
      <p:sp>
        <p:nvSpPr>
          <p:cNvPr id="14" name="Rectangle 13">
            <a:extLst>
              <a:ext uri="{FF2B5EF4-FFF2-40B4-BE49-F238E27FC236}">
                <a16:creationId xmlns:a16="http://schemas.microsoft.com/office/drawing/2014/main" id="{FB0C3887-25DF-444C-978A-30D48F8AB155}"/>
              </a:ext>
            </a:extLst>
          </p:cNvPr>
          <p:cNvSpPr/>
          <p:nvPr/>
        </p:nvSpPr>
        <p:spPr>
          <a:xfrm>
            <a:off x="611560" y="5752144"/>
            <a:ext cx="8208911" cy="1107996"/>
          </a:xfrm>
          <a:prstGeom prst="rect">
            <a:avLst/>
          </a:prstGeom>
          <a:solidFill>
            <a:schemeClr val="bg1"/>
          </a:solidFill>
        </p:spPr>
        <p:txBody>
          <a:bodyPr wrap="square">
            <a:spAutoFit/>
          </a:bodyPr>
          <a:lstStyle/>
          <a:p>
            <a:r>
              <a:rPr lang="en-GB" sz="1100" dirty="0"/>
              <a:t>English Outdoor Council (2018) What are the Benefits? Available at: https://www.englishoutdoorcouncil.org/outdoor-learning/what-are-the-benefits-of-outdoor-learning (Accessed: 15/02/2020). </a:t>
            </a:r>
          </a:p>
          <a:p>
            <a:r>
              <a:rPr lang="en-GB" sz="1100" dirty="0"/>
              <a:t>Fuller, C., Powell, D., Fox, S. (2017) ‘Making gains: the impact of outdoor residential experiences on students’ examination grades and self-efficacy.’ </a:t>
            </a:r>
            <a:r>
              <a:rPr lang="en-GB" sz="1100" i="1" dirty="0"/>
              <a:t>Educational Review</a:t>
            </a:r>
            <a:r>
              <a:rPr lang="en-GB" sz="1100" dirty="0"/>
              <a:t>, 69(2), pp.232–248. (The results reported here strongly suggest that the impact of these visits has been significant in terms of students’ sense of confidence and efficacy and had a statistically significant impact on formal examination results in school.)</a:t>
            </a:r>
          </a:p>
        </p:txBody>
      </p:sp>
    </p:spTree>
    <p:extLst>
      <p:ext uri="{BB962C8B-B14F-4D97-AF65-F5344CB8AC3E}">
        <p14:creationId xmlns:p14="http://schemas.microsoft.com/office/powerpoint/2010/main" val="40232239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3681</TotalTime>
  <Words>1581</Words>
  <Application>Microsoft Office PowerPoint</Application>
  <PresentationFormat>On-screen Show (4:3)</PresentationFormat>
  <Paragraphs>88</Paragraphs>
  <Slides>6</Slides>
  <Notes>3</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6</vt:i4>
      </vt:variant>
    </vt:vector>
  </HeadingPairs>
  <TitlesOfParts>
    <vt:vector size="9" baseType="lpstr">
      <vt:lpstr>Arial</vt:lpstr>
      <vt:lpstr>Calibri</vt:lpstr>
      <vt:lpstr>Office Theme</vt:lpstr>
      <vt:lpstr>Key Stage 3   Outdoor Adventurous Activity Programme</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OUTDOOR ADVENTURE IDEOLOGY</dc:title>
  <dc:creator>Elliot J Davies</dc:creator>
  <cp:lastModifiedBy>Elliot Davies (1704569)</cp:lastModifiedBy>
  <cp:revision>59</cp:revision>
  <dcterms:created xsi:type="dcterms:W3CDTF">2018-01-16T13:19:37Z</dcterms:created>
  <dcterms:modified xsi:type="dcterms:W3CDTF">2020-02-17T11:38:25Z</dcterms:modified>
</cp:coreProperties>
</file>