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 id="2147483744" r:id="rId2"/>
  </p:sldMasterIdLst>
  <p:sldIdLst>
    <p:sldId id="256" r:id="rId3"/>
    <p:sldId id="262" r:id="rId4"/>
    <p:sldId id="264" r:id="rId5"/>
    <p:sldId id="267" r:id="rId6"/>
    <p:sldId id="277" r:id="rId7"/>
    <p:sldId id="278" r:id="rId8"/>
    <p:sldId id="257" r:id="rId9"/>
    <p:sldId id="259" r:id="rId10"/>
    <p:sldId id="260" r:id="rId11"/>
    <p:sldId id="266" r:id="rId12"/>
    <p:sldId id="268" r:id="rId13"/>
    <p:sldId id="269" r:id="rId14"/>
    <p:sldId id="271" r:id="rId15"/>
    <p:sldId id="274" r:id="rId16"/>
    <p:sldId id="276" r:id="rId17"/>
    <p:sldId id="272" r:id="rId18"/>
    <p:sldId id="27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3B3013-5D3C-5085-83FA-EC5F8BE9FA22}" v="6" dt="2022-11-13T11:38:44.799"/>
    <p1510:client id="{2E595AAD-18E8-909D-6870-4647F71601CA}" v="3" dt="2022-11-13T21:22:22.572"/>
    <p1510:client id="{3622C6CE-6727-427C-9E8E-8368A9839C40}" v="784" dt="2022-11-13T21:14:23.261"/>
    <p1510:client id="{45272713-06E5-0221-524D-CF037E1729DD}" v="369" dt="2022-11-13T15:35:10.301"/>
    <p1510:client id="{7D162318-1CF1-2041-AA67-2D1C8BFDC169}" v="39" dt="2022-11-13T14:42:20.758"/>
    <p1510:client id="{81449D08-A807-C62F-3F88-78BFF2055405}" v="9" dt="2022-11-13T23:10:41.944"/>
    <p1510:client id="{8FA59746-24DA-18E6-6F07-B86B71BE1C8E}" v="39" dt="2022-11-13T18:50:15.474"/>
    <p1510:client id="{D55DACAD-ECEC-22A7-3978-DCE90203ABED}" v="8" dt="2022-11-13T21:15:23.441"/>
    <p1510:client id="{D6409D21-0F47-6309-819D-6514C16FDFF4}" v="169" dt="2022-11-13T20:34:00.447"/>
    <p1510:client id="{D7D86C41-CF2E-6FFC-9E0E-89849B11E304}" v="2" dt="2022-11-13T22:27:25.068"/>
    <p1510:client id="{F1F8650B-8FCE-441E-F19D-643B46218069}" v="256" dt="2022-11-13T23:16:21.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BAEA0A-CCD8-492B-8609-D83976D5E4AE}" type="doc">
      <dgm:prSet loTypeId="urn:microsoft.com/office/officeart/2005/8/layout/hProcess9" loCatId="process" qsTypeId="urn:microsoft.com/office/officeart/2005/8/quickstyle/simple1" qsCatId="simple" csTypeId="urn:microsoft.com/office/officeart/2005/8/colors/accent1_2" csCatId="accent1" phldr="1"/>
      <dgm:spPr/>
    </dgm:pt>
    <dgm:pt modelId="{68786C07-4736-404B-B5C8-D57F45C202B6}">
      <dgm:prSet phldrT="[Text]" phldr="0"/>
      <dgm:spPr/>
      <dgm:t>
        <a:bodyPr/>
        <a:lstStyle/>
        <a:p>
          <a:pPr rtl="0"/>
          <a:r>
            <a:rPr lang="en-US">
              <a:latin typeface="Calibri Light" panose="020F0302020204030204"/>
            </a:rPr>
            <a:t>Body movements</a:t>
          </a:r>
          <a:endParaRPr lang="en-US"/>
        </a:p>
      </dgm:t>
    </dgm:pt>
    <dgm:pt modelId="{03371C89-C222-4240-B3DB-43ABBF1A3875}" type="parTrans" cxnId="{01797EF9-6B2F-41CD-9027-70FCE052025A}">
      <dgm:prSet/>
      <dgm:spPr/>
    </dgm:pt>
    <dgm:pt modelId="{57ECE9F4-D09D-4983-89BD-0298ED9849DE}" type="sibTrans" cxnId="{01797EF9-6B2F-41CD-9027-70FCE052025A}">
      <dgm:prSet/>
      <dgm:spPr/>
    </dgm:pt>
    <dgm:pt modelId="{CBA519D4-F26E-4A1A-84B1-3D97DCE73987}">
      <dgm:prSet phldrT="[Text]" phldr="0"/>
      <dgm:spPr/>
      <dgm:t>
        <a:bodyPr/>
        <a:lstStyle/>
        <a:p>
          <a:pPr rtl="0"/>
          <a:r>
            <a:rPr lang="en-US">
              <a:latin typeface="Calibri Light" panose="020F0302020204030204"/>
            </a:rPr>
            <a:t>Tone of voice</a:t>
          </a:r>
          <a:endParaRPr lang="en-US"/>
        </a:p>
      </dgm:t>
    </dgm:pt>
    <dgm:pt modelId="{383E3CC5-C78F-43E4-A752-9D9C962E0A54}" type="parTrans" cxnId="{B7757816-C788-45E4-825F-E05897255523}">
      <dgm:prSet/>
      <dgm:spPr/>
    </dgm:pt>
    <dgm:pt modelId="{D691E897-1C24-40A1-9AF9-82F9E2EA5E8C}" type="sibTrans" cxnId="{B7757816-C788-45E4-825F-E05897255523}">
      <dgm:prSet/>
      <dgm:spPr/>
    </dgm:pt>
    <dgm:pt modelId="{7B1D92A0-A3A1-4758-B7A2-A86807592784}">
      <dgm:prSet phldrT="[Text]" phldr="0"/>
      <dgm:spPr/>
      <dgm:t>
        <a:bodyPr/>
        <a:lstStyle/>
        <a:p>
          <a:pPr rtl="0"/>
          <a:r>
            <a:rPr lang="en-US">
              <a:latin typeface="Calibri Light" panose="020F0302020204030204"/>
            </a:rPr>
            <a:t>Facial expression</a:t>
          </a:r>
          <a:endParaRPr lang="en-US"/>
        </a:p>
      </dgm:t>
    </dgm:pt>
    <dgm:pt modelId="{D9523055-77A8-44DC-AA47-96B6A1AF0096}" type="parTrans" cxnId="{B595EF6F-CE9F-4306-9FBD-C44A17230BAF}">
      <dgm:prSet/>
      <dgm:spPr/>
    </dgm:pt>
    <dgm:pt modelId="{39B941C0-50D3-4D4B-8AF0-26BD8108CCB1}" type="sibTrans" cxnId="{B595EF6F-CE9F-4306-9FBD-C44A17230BAF}">
      <dgm:prSet/>
      <dgm:spPr/>
    </dgm:pt>
    <dgm:pt modelId="{D44F5539-3EE1-44C3-98EB-38A38293C975}" type="pres">
      <dgm:prSet presAssocID="{8BBAEA0A-CCD8-492B-8609-D83976D5E4AE}" presName="CompostProcess" presStyleCnt="0">
        <dgm:presLayoutVars>
          <dgm:dir/>
          <dgm:resizeHandles val="exact"/>
        </dgm:presLayoutVars>
      </dgm:prSet>
      <dgm:spPr/>
    </dgm:pt>
    <dgm:pt modelId="{E25B253C-D6FB-414D-9A74-90EB147F1EFE}" type="pres">
      <dgm:prSet presAssocID="{8BBAEA0A-CCD8-492B-8609-D83976D5E4AE}" presName="arrow" presStyleLbl="bgShp" presStyleIdx="0" presStyleCnt="1"/>
      <dgm:spPr/>
    </dgm:pt>
    <dgm:pt modelId="{D8080223-16F4-4694-AEAB-C3912ED692F5}" type="pres">
      <dgm:prSet presAssocID="{8BBAEA0A-CCD8-492B-8609-D83976D5E4AE}" presName="linearProcess" presStyleCnt="0"/>
      <dgm:spPr/>
    </dgm:pt>
    <dgm:pt modelId="{94D47137-0F69-4880-BA15-C11651BE96D8}" type="pres">
      <dgm:prSet presAssocID="{68786C07-4736-404B-B5C8-D57F45C202B6}" presName="textNode" presStyleLbl="node1" presStyleIdx="0" presStyleCnt="3">
        <dgm:presLayoutVars>
          <dgm:bulletEnabled val="1"/>
        </dgm:presLayoutVars>
      </dgm:prSet>
      <dgm:spPr/>
    </dgm:pt>
    <dgm:pt modelId="{EB694F06-F740-482D-94AB-952573F0E127}" type="pres">
      <dgm:prSet presAssocID="{57ECE9F4-D09D-4983-89BD-0298ED9849DE}" presName="sibTrans" presStyleCnt="0"/>
      <dgm:spPr/>
    </dgm:pt>
    <dgm:pt modelId="{356805FD-1CF4-4F88-8DE4-F6F055538D99}" type="pres">
      <dgm:prSet presAssocID="{CBA519D4-F26E-4A1A-84B1-3D97DCE73987}" presName="textNode" presStyleLbl="node1" presStyleIdx="1" presStyleCnt="3">
        <dgm:presLayoutVars>
          <dgm:bulletEnabled val="1"/>
        </dgm:presLayoutVars>
      </dgm:prSet>
      <dgm:spPr/>
    </dgm:pt>
    <dgm:pt modelId="{5C98E75C-6616-48D4-A32F-3248043F1481}" type="pres">
      <dgm:prSet presAssocID="{D691E897-1C24-40A1-9AF9-82F9E2EA5E8C}" presName="sibTrans" presStyleCnt="0"/>
      <dgm:spPr/>
    </dgm:pt>
    <dgm:pt modelId="{DAA4DDD0-D210-4990-B853-A2785E2F769A}" type="pres">
      <dgm:prSet presAssocID="{7B1D92A0-A3A1-4758-B7A2-A86807592784}" presName="textNode" presStyleLbl="node1" presStyleIdx="2" presStyleCnt="3">
        <dgm:presLayoutVars>
          <dgm:bulletEnabled val="1"/>
        </dgm:presLayoutVars>
      </dgm:prSet>
      <dgm:spPr/>
    </dgm:pt>
  </dgm:ptLst>
  <dgm:cxnLst>
    <dgm:cxn modelId="{25B4DF05-4265-4AD4-9B01-8A4C8866C7FD}" type="presOf" srcId="{8BBAEA0A-CCD8-492B-8609-D83976D5E4AE}" destId="{D44F5539-3EE1-44C3-98EB-38A38293C975}" srcOrd="0" destOrd="0" presId="urn:microsoft.com/office/officeart/2005/8/layout/hProcess9"/>
    <dgm:cxn modelId="{B7757816-C788-45E4-825F-E05897255523}" srcId="{8BBAEA0A-CCD8-492B-8609-D83976D5E4AE}" destId="{CBA519D4-F26E-4A1A-84B1-3D97DCE73987}" srcOrd="1" destOrd="0" parTransId="{383E3CC5-C78F-43E4-A752-9D9C962E0A54}" sibTransId="{D691E897-1C24-40A1-9AF9-82F9E2EA5E8C}"/>
    <dgm:cxn modelId="{A76BB818-121F-420F-A9AA-B61FDD23D0A3}" type="presOf" srcId="{7B1D92A0-A3A1-4758-B7A2-A86807592784}" destId="{DAA4DDD0-D210-4990-B853-A2785E2F769A}" srcOrd="0" destOrd="0" presId="urn:microsoft.com/office/officeart/2005/8/layout/hProcess9"/>
    <dgm:cxn modelId="{CE6F3435-23AA-4307-8DC5-38413B90FAFE}" type="presOf" srcId="{CBA519D4-F26E-4A1A-84B1-3D97DCE73987}" destId="{356805FD-1CF4-4F88-8DE4-F6F055538D99}" srcOrd="0" destOrd="0" presId="urn:microsoft.com/office/officeart/2005/8/layout/hProcess9"/>
    <dgm:cxn modelId="{B595EF6F-CE9F-4306-9FBD-C44A17230BAF}" srcId="{8BBAEA0A-CCD8-492B-8609-D83976D5E4AE}" destId="{7B1D92A0-A3A1-4758-B7A2-A86807592784}" srcOrd="2" destOrd="0" parTransId="{D9523055-77A8-44DC-AA47-96B6A1AF0096}" sibTransId="{39B941C0-50D3-4D4B-8AF0-26BD8108CCB1}"/>
    <dgm:cxn modelId="{36A0328C-7EA0-4A10-A904-37BE42D522A8}" type="presOf" srcId="{68786C07-4736-404B-B5C8-D57F45C202B6}" destId="{94D47137-0F69-4880-BA15-C11651BE96D8}" srcOrd="0" destOrd="0" presId="urn:microsoft.com/office/officeart/2005/8/layout/hProcess9"/>
    <dgm:cxn modelId="{01797EF9-6B2F-41CD-9027-70FCE052025A}" srcId="{8BBAEA0A-CCD8-492B-8609-D83976D5E4AE}" destId="{68786C07-4736-404B-B5C8-D57F45C202B6}" srcOrd="0" destOrd="0" parTransId="{03371C89-C222-4240-B3DB-43ABBF1A3875}" sibTransId="{57ECE9F4-D09D-4983-89BD-0298ED9849DE}"/>
    <dgm:cxn modelId="{685678CC-D1E6-4053-AD92-9FC560EFDDBE}" type="presParOf" srcId="{D44F5539-3EE1-44C3-98EB-38A38293C975}" destId="{E25B253C-D6FB-414D-9A74-90EB147F1EFE}" srcOrd="0" destOrd="0" presId="urn:microsoft.com/office/officeart/2005/8/layout/hProcess9"/>
    <dgm:cxn modelId="{8B6583C6-034D-4962-B22A-B013C4364E1F}" type="presParOf" srcId="{D44F5539-3EE1-44C3-98EB-38A38293C975}" destId="{D8080223-16F4-4694-AEAB-C3912ED692F5}" srcOrd="1" destOrd="0" presId="urn:microsoft.com/office/officeart/2005/8/layout/hProcess9"/>
    <dgm:cxn modelId="{9F36A3FF-26FD-4025-8809-137DCB4F134C}" type="presParOf" srcId="{D8080223-16F4-4694-AEAB-C3912ED692F5}" destId="{94D47137-0F69-4880-BA15-C11651BE96D8}" srcOrd="0" destOrd="0" presId="urn:microsoft.com/office/officeart/2005/8/layout/hProcess9"/>
    <dgm:cxn modelId="{E6EB1451-02AA-4D86-AE58-2CB894E14F98}" type="presParOf" srcId="{D8080223-16F4-4694-AEAB-C3912ED692F5}" destId="{EB694F06-F740-482D-94AB-952573F0E127}" srcOrd="1" destOrd="0" presId="urn:microsoft.com/office/officeart/2005/8/layout/hProcess9"/>
    <dgm:cxn modelId="{8FC97B4E-1CB7-4166-8BFD-FED8EB32F31B}" type="presParOf" srcId="{D8080223-16F4-4694-AEAB-C3912ED692F5}" destId="{356805FD-1CF4-4F88-8DE4-F6F055538D99}" srcOrd="2" destOrd="0" presId="urn:microsoft.com/office/officeart/2005/8/layout/hProcess9"/>
    <dgm:cxn modelId="{6C6AB417-4FEF-447D-9521-53264A17A029}" type="presParOf" srcId="{D8080223-16F4-4694-AEAB-C3912ED692F5}" destId="{5C98E75C-6616-48D4-A32F-3248043F1481}" srcOrd="3" destOrd="0" presId="urn:microsoft.com/office/officeart/2005/8/layout/hProcess9"/>
    <dgm:cxn modelId="{B830BFA2-D44A-4C3E-A531-CF36FB599C77}" type="presParOf" srcId="{D8080223-16F4-4694-AEAB-C3912ED692F5}" destId="{DAA4DDD0-D210-4990-B853-A2785E2F769A}"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DB0E19-27A9-462D-A728-4C2C62726F7C}" type="doc">
      <dgm:prSet loTypeId="urn:microsoft.com/office/officeart/2005/8/layout/hProcess9" loCatId="process" qsTypeId="urn:microsoft.com/office/officeart/2005/8/quickstyle/simple1" qsCatId="simple" csTypeId="urn:microsoft.com/office/officeart/2005/8/colors/accent1_2" csCatId="accent1" phldr="1"/>
      <dgm:spPr/>
    </dgm:pt>
    <dgm:pt modelId="{127CB262-C655-4A7D-9BA4-C85DB652FF90}">
      <dgm:prSet phldrT="[Text]" phldr="0"/>
      <dgm:spPr/>
      <dgm:t>
        <a:bodyPr/>
        <a:lstStyle/>
        <a:p>
          <a:pPr rtl="0"/>
          <a:r>
            <a:rPr lang="en-US"/>
            <a:t>Body language</a:t>
          </a:r>
        </a:p>
      </dgm:t>
    </dgm:pt>
    <dgm:pt modelId="{C4D0000A-A1EC-4A49-9610-56F81CF97D48}" type="parTrans" cxnId="{3F5D324C-D8EE-45EC-ABF7-1AE0122CCFF1}">
      <dgm:prSet/>
      <dgm:spPr/>
    </dgm:pt>
    <dgm:pt modelId="{E27E8B0D-9190-4A94-8E31-E834F6391A1E}" type="sibTrans" cxnId="{3F5D324C-D8EE-45EC-ABF7-1AE0122CCFF1}">
      <dgm:prSet/>
      <dgm:spPr/>
    </dgm:pt>
    <dgm:pt modelId="{A016E744-1F1A-4F46-BC21-BB7E41CA1A8B}" type="pres">
      <dgm:prSet presAssocID="{66DB0E19-27A9-462D-A728-4C2C62726F7C}" presName="CompostProcess" presStyleCnt="0">
        <dgm:presLayoutVars>
          <dgm:dir/>
          <dgm:resizeHandles val="exact"/>
        </dgm:presLayoutVars>
      </dgm:prSet>
      <dgm:spPr/>
    </dgm:pt>
    <dgm:pt modelId="{598068E2-CDD3-4DCF-971A-9F6660F8F78B}" type="pres">
      <dgm:prSet presAssocID="{66DB0E19-27A9-462D-A728-4C2C62726F7C}" presName="arrow" presStyleLbl="bgShp" presStyleIdx="0" presStyleCnt="1"/>
      <dgm:spPr/>
    </dgm:pt>
    <dgm:pt modelId="{E32A4B5C-39EF-4928-BB42-070E47FC5C3F}" type="pres">
      <dgm:prSet presAssocID="{66DB0E19-27A9-462D-A728-4C2C62726F7C}" presName="linearProcess" presStyleCnt="0"/>
      <dgm:spPr/>
    </dgm:pt>
    <dgm:pt modelId="{A794F452-E844-47B5-B47B-F49A789F5C8C}" type="pres">
      <dgm:prSet presAssocID="{127CB262-C655-4A7D-9BA4-C85DB652FF90}" presName="textNode" presStyleLbl="node1" presStyleIdx="0" presStyleCnt="1">
        <dgm:presLayoutVars>
          <dgm:bulletEnabled val="1"/>
        </dgm:presLayoutVars>
      </dgm:prSet>
      <dgm:spPr/>
    </dgm:pt>
  </dgm:ptLst>
  <dgm:cxnLst>
    <dgm:cxn modelId="{3F5D324C-D8EE-45EC-ABF7-1AE0122CCFF1}" srcId="{66DB0E19-27A9-462D-A728-4C2C62726F7C}" destId="{127CB262-C655-4A7D-9BA4-C85DB652FF90}" srcOrd="0" destOrd="0" parTransId="{C4D0000A-A1EC-4A49-9610-56F81CF97D48}" sibTransId="{E27E8B0D-9190-4A94-8E31-E834F6391A1E}"/>
    <dgm:cxn modelId="{A1F98EA3-B4D3-4168-8387-F2940AAF57F8}" type="presOf" srcId="{66DB0E19-27A9-462D-A728-4C2C62726F7C}" destId="{A016E744-1F1A-4F46-BC21-BB7E41CA1A8B}" srcOrd="0" destOrd="0" presId="urn:microsoft.com/office/officeart/2005/8/layout/hProcess9"/>
    <dgm:cxn modelId="{5E7564D0-79F7-43BE-9979-DAA47237DAD1}" type="presOf" srcId="{127CB262-C655-4A7D-9BA4-C85DB652FF90}" destId="{A794F452-E844-47B5-B47B-F49A789F5C8C}" srcOrd="0" destOrd="0" presId="urn:microsoft.com/office/officeart/2005/8/layout/hProcess9"/>
    <dgm:cxn modelId="{922CC917-FC20-4F54-B4CD-780B45B43462}" type="presParOf" srcId="{A016E744-1F1A-4F46-BC21-BB7E41CA1A8B}" destId="{598068E2-CDD3-4DCF-971A-9F6660F8F78B}" srcOrd="0" destOrd="0" presId="urn:microsoft.com/office/officeart/2005/8/layout/hProcess9"/>
    <dgm:cxn modelId="{A0AE337F-3727-4A90-A02B-5474B1F3CF6F}" type="presParOf" srcId="{A016E744-1F1A-4F46-BC21-BB7E41CA1A8B}" destId="{E32A4B5C-39EF-4928-BB42-070E47FC5C3F}" srcOrd="1" destOrd="0" presId="urn:microsoft.com/office/officeart/2005/8/layout/hProcess9"/>
    <dgm:cxn modelId="{377EF390-6969-4122-A7A1-D93BC2E03D99}" type="presParOf" srcId="{E32A4B5C-39EF-4928-BB42-070E47FC5C3F}" destId="{A794F452-E844-47B5-B47B-F49A789F5C8C}" srcOrd="0" destOrd="0" presId="urn:microsoft.com/office/officeart/2005/8/layout/hProcess9"/>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9DB7F4-1ABD-4E1E-A725-E034EF2AED3F}" type="doc">
      <dgm:prSet loTypeId="urn:microsoft.com/office/officeart/2005/8/layout/arrow2" loCatId="process" qsTypeId="urn:microsoft.com/office/officeart/2005/8/quickstyle/simple1" qsCatId="simple" csTypeId="urn:microsoft.com/office/officeart/2005/8/colors/accent1_2" csCatId="accent1" phldr="1"/>
      <dgm:spPr/>
    </dgm:pt>
    <dgm:pt modelId="{AD8F77F3-F7FD-4FC9-BC75-422F8E1BE117}">
      <dgm:prSet phldrT="[Text]" phldr="0"/>
      <dgm:spPr/>
      <dgm:t>
        <a:bodyPr/>
        <a:lstStyle/>
        <a:p>
          <a:pPr rtl="0"/>
          <a:r>
            <a:rPr lang="en-US">
              <a:latin typeface="Calibri Light" panose="020F0302020204030204"/>
            </a:rPr>
            <a:t>Resolving conflicts between team members</a:t>
          </a:r>
          <a:endParaRPr lang="en-US"/>
        </a:p>
      </dgm:t>
    </dgm:pt>
    <dgm:pt modelId="{0A1AB671-01F0-4E41-83C6-40989C82BCFC}" type="parTrans" cxnId="{F1E7A5D2-C28E-4CCE-8D0D-EBF375F9CA98}">
      <dgm:prSet/>
      <dgm:spPr/>
    </dgm:pt>
    <dgm:pt modelId="{22AA44CB-39DC-4608-8575-09AD8EE45C80}" type="sibTrans" cxnId="{F1E7A5D2-C28E-4CCE-8D0D-EBF375F9CA98}">
      <dgm:prSet/>
      <dgm:spPr/>
    </dgm:pt>
    <dgm:pt modelId="{EA4366A9-0388-4FCC-BF3F-6AD949694561}">
      <dgm:prSet phldrT="[Text]" phldr="0"/>
      <dgm:spPr/>
      <dgm:t>
        <a:bodyPr/>
        <a:lstStyle/>
        <a:p>
          <a:pPr rtl="0"/>
          <a:r>
            <a:rPr lang="en-US">
              <a:latin typeface="Calibri Light" panose="020F0302020204030204"/>
            </a:rPr>
            <a:t>Helps building relationships</a:t>
          </a:r>
          <a:r>
            <a:rPr lang="en-US">
              <a:latin typeface="Calibri Light"/>
              <a:cs typeface="Calibri Light"/>
            </a:rPr>
            <a:t> and increases teamwork</a:t>
          </a:r>
          <a:endParaRPr lang="en-US"/>
        </a:p>
      </dgm:t>
    </dgm:pt>
    <dgm:pt modelId="{C8481854-3FD8-4F34-96AA-5B85077A59B5}" type="parTrans" cxnId="{A9440ADF-739D-4C66-889E-892F99AA8182}">
      <dgm:prSet/>
      <dgm:spPr/>
    </dgm:pt>
    <dgm:pt modelId="{609D9D06-70F5-4C37-A3CC-57F0288EE075}" type="sibTrans" cxnId="{A9440ADF-739D-4C66-889E-892F99AA8182}">
      <dgm:prSet/>
      <dgm:spPr/>
    </dgm:pt>
    <dgm:pt modelId="{9F1D28DE-4F03-466F-AA53-86728840A9F8}">
      <dgm:prSet phldrT="[Text]" phldr="0"/>
      <dgm:spPr/>
      <dgm:t>
        <a:bodyPr/>
        <a:lstStyle/>
        <a:p>
          <a:pPr rtl="0"/>
          <a:r>
            <a:rPr lang="en-US">
              <a:latin typeface="Calibri Light"/>
              <a:cs typeface="Calibri Light"/>
            </a:rPr>
            <a:t>Reduce misinterpretation of information</a:t>
          </a:r>
        </a:p>
      </dgm:t>
    </dgm:pt>
    <dgm:pt modelId="{E136E593-1CBA-40B5-9151-B4CBC3A3F002}" type="parTrans" cxnId="{844A1D57-EF80-47DC-8CD1-03B0A0676AB8}">
      <dgm:prSet/>
      <dgm:spPr/>
    </dgm:pt>
    <dgm:pt modelId="{75F4EB18-2413-477B-883F-600E23EC3AD7}" type="sibTrans" cxnId="{844A1D57-EF80-47DC-8CD1-03B0A0676AB8}">
      <dgm:prSet/>
      <dgm:spPr/>
    </dgm:pt>
    <dgm:pt modelId="{A93A90DB-0C15-4787-98F6-D8993F1AA432}" type="pres">
      <dgm:prSet presAssocID="{729DB7F4-1ABD-4E1E-A725-E034EF2AED3F}" presName="arrowDiagram" presStyleCnt="0">
        <dgm:presLayoutVars>
          <dgm:chMax val="5"/>
          <dgm:dir/>
          <dgm:resizeHandles val="exact"/>
        </dgm:presLayoutVars>
      </dgm:prSet>
      <dgm:spPr/>
    </dgm:pt>
    <dgm:pt modelId="{2CF00AF0-250D-4439-BDB7-E8159E00F86A}" type="pres">
      <dgm:prSet presAssocID="{729DB7F4-1ABD-4E1E-A725-E034EF2AED3F}" presName="arrow" presStyleLbl="bgShp" presStyleIdx="0" presStyleCnt="1"/>
      <dgm:spPr/>
    </dgm:pt>
    <dgm:pt modelId="{87EFBE38-34D8-4DEE-A486-634A48B08750}" type="pres">
      <dgm:prSet presAssocID="{729DB7F4-1ABD-4E1E-A725-E034EF2AED3F}" presName="arrowDiagram3" presStyleCnt="0"/>
      <dgm:spPr/>
    </dgm:pt>
    <dgm:pt modelId="{747BD35F-1A74-4C97-8838-71486A47540B}" type="pres">
      <dgm:prSet presAssocID="{AD8F77F3-F7FD-4FC9-BC75-422F8E1BE117}" presName="bullet3a" presStyleLbl="node1" presStyleIdx="0" presStyleCnt="3"/>
      <dgm:spPr/>
    </dgm:pt>
    <dgm:pt modelId="{07C2E838-2FB5-4153-902E-57C86CAEBFAC}" type="pres">
      <dgm:prSet presAssocID="{AD8F77F3-F7FD-4FC9-BC75-422F8E1BE117}" presName="textBox3a" presStyleLbl="revTx" presStyleIdx="0" presStyleCnt="3">
        <dgm:presLayoutVars>
          <dgm:bulletEnabled val="1"/>
        </dgm:presLayoutVars>
      </dgm:prSet>
      <dgm:spPr/>
    </dgm:pt>
    <dgm:pt modelId="{7DD0522C-475F-4A31-9103-A7A8F6EE8297}" type="pres">
      <dgm:prSet presAssocID="{EA4366A9-0388-4FCC-BF3F-6AD949694561}" presName="bullet3b" presStyleLbl="node1" presStyleIdx="1" presStyleCnt="3"/>
      <dgm:spPr/>
    </dgm:pt>
    <dgm:pt modelId="{0B3536E6-A56E-444B-ADB6-61B67D61111B}" type="pres">
      <dgm:prSet presAssocID="{EA4366A9-0388-4FCC-BF3F-6AD949694561}" presName="textBox3b" presStyleLbl="revTx" presStyleIdx="1" presStyleCnt="3">
        <dgm:presLayoutVars>
          <dgm:bulletEnabled val="1"/>
        </dgm:presLayoutVars>
      </dgm:prSet>
      <dgm:spPr/>
    </dgm:pt>
    <dgm:pt modelId="{030EBB98-4882-48AD-8A65-942FC1D556F6}" type="pres">
      <dgm:prSet presAssocID="{9F1D28DE-4F03-466F-AA53-86728840A9F8}" presName="bullet3c" presStyleLbl="node1" presStyleIdx="2" presStyleCnt="3"/>
      <dgm:spPr/>
    </dgm:pt>
    <dgm:pt modelId="{4BCADA99-DCE3-4797-8E06-78B10D3CEAF3}" type="pres">
      <dgm:prSet presAssocID="{9F1D28DE-4F03-466F-AA53-86728840A9F8}" presName="textBox3c" presStyleLbl="revTx" presStyleIdx="2" presStyleCnt="3">
        <dgm:presLayoutVars>
          <dgm:bulletEnabled val="1"/>
        </dgm:presLayoutVars>
      </dgm:prSet>
      <dgm:spPr/>
    </dgm:pt>
  </dgm:ptLst>
  <dgm:cxnLst>
    <dgm:cxn modelId="{BE37EC5B-056A-4D7B-8DDF-478043EBB29B}" type="presOf" srcId="{AD8F77F3-F7FD-4FC9-BC75-422F8E1BE117}" destId="{07C2E838-2FB5-4153-902E-57C86CAEBFAC}" srcOrd="0" destOrd="0" presId="urn:microsoft.com/office/officeart/2005/8/layout/arrow2"/>
    <dgm:cxn modelId="{844A1D57-EF80-47DC-8CD1-03B0A0676AB8}" srcId="{729DB7F4-1ABD-4E1E-A725-E034EF2AED3F}" destId="{9F1D28DE-4F03-466F-AA53-86728840A9F8}" srcOrd="2" destOrd="0" parTransId="{E136E593-1CBA-40B5-9151-B4CBC3A3F002}" sibTransId="{75F4EB18-2413-477B-883F-600E23EC3AD7}"/>
    <dgm:cxn modelId="{A80EA3B8-860B-44AB-B6C5-62AAEA4A95E5}" type="presOf" srcId="{9F1D28DE-4F03-466F-AA53-86728840A9F8}" destId="{4BCADA99-DCE3-4797-8E06-78B10D3CEAF3}" srcOrd="0" destOrd="0" presId="urn:microsoft.com/office/officeart/2005/8/layout/arrow2"/>
    <dgm:cxn modelId="{979CCABC-C7AD-463C-8D4B-27AC8F6B74EE}" type="presOf" srcId="{729DB7F4-1ABD-4E1E-A725-E034EF2AED3F}" destId="{A93A90DB-0C15-4787-98F6-D8993F1AA432}" srcOrd="0" destOrd="0" presId="urn:microsoft.com/office/officeart/2005/8/layout/arrow2"/>
    <dgm:cxn modelId="{F1E7A5D2-C28E-4CCE-8D0D-EBF375F9CA98}" srcId="{729DB7F4-1ABD-4E1E-A725-E034EF2AED3F}" destId="{AD8F77F3-F7FD-4FC9-BC75-422F8E1BE117}" srcOrd="0" destOrd="0" parTransId="{0A1AB671-01F0-4E41-83C6-40989C82BCFC}" sibTransId="{22AA44CB-39DC-4608-8575-09AD8EE45C80}"/>
    <dgm:cxn modelId="{A9440ADF-739D-4C66-889E-892F99AA8182}" srcId="{729DB7F4-1ABD-4E1E-A725-E034EF2AED3F}" destId="{EA4366A9-0388-4FCC-BF3F-6AD949694561}" srcOrd="1" destOrd="0" parTransId="{C8481854-3FD8-4F34-96AA-5B85077A59B5}" sibTransId="{609D9D06-70F5-4C37-A3CC-57F0288EE075}"/>
    <dgm:cxn modelId="{97EE75F0-2802-491D-885B-83C2CFB006EE}" type="presOf" srcId="{EA4366A9-0388-4FCC-BF3F-6AD949694561}" destId="{0B3536E6-A56E-444B-ADB6-61B67D61111B}" srcOrd="0" destOrd="0" presId="urn:microsoft.com/office/officeart/2005/8/layout/arrow2"/>
    <dgm:cxn modelId="{23CDD112-E018-4A5E-92EA-D66451F279FC}" type="presParOf" srcId="{A93A90DB-0C15-4787-98F6-D8993F1AA432}" destId="{2CF00AF0-250D-4439-BDB7-E8159E00F86A}" srcOrd="0" destOrd="0" presId="urn:microsoft.com/office/officeart/2005/8/layout/arrow2"/>
    <dgm:cxn modelId="{F05A20B3-BA61-4BF4-A26A-8EE084F85503}" type="presParOf" srcId="{A93A90DB-0C15-4787-98F6-D8993F1AA432}" destId="{87EFBE38-34D8-4DEE-A486-634A48B08750}" srcOrd="1" destOrd="0" presId="urn:microsoft.com/office/officeart/2005/8/layout/arrow2"/>
    <dgm:cxn modelId="{9DFEBF5F-68A6-4D41-AEAC-DEA2514A0BB8}" type="presParOf" srcId="{87EFBE38-34D8-4DEE-A486-634A48B08750}" destId="{747BD35F-1A74-4C97-8838-71486A47540B}" srcOrd="0" destOrd="0" presId="urn:microsoft.com/office/officeart/2005/8/layout/arrow2"/>
    <dgm:cxn modelId="{162842FA-4614-48D8-BD09-A52A4A33B3AE}" type="presParOf" srcId="{87EFBE38-34D8-4DEE-A486-634A48B08750}" destId="{07C2E838-2FB5-4153-902E-57C86CAEBFAC}" srcOrd="1" destOrd="0" presId="urn:microsoft.com/office/officeart/2005/8/layout/arrow2"/>
    <dgm:cxn modelId="{1EDF669E-74C7-4B3E-86E5-18D109A298F3}" type="presParOf" srcId="{87EFBE38-34D8-4DEE-A486-634A48B08750}" destId="{7DD0522C-475F-4A31-9103-A7A8F6EE8297}" srcOrd="2" destOrd="0" presId="urn:microsoft.com/office/officeart/2005/8/layout/arrow2"/>
    <dgm:cxn modelId="{80A3100A-46FA-4614-BE60-A81637303243}" type="presParOf" srcId="{87EFBE38-34D8-4DEE-A486-634A48B08750}" destId="{0B3536E6-A56E-444B-ADB6-61B67D61111B}" srcOrd="3" destOrd="0" presId="urn:microsoft.com/office/officeart/2005/8/layout/arrow2"/>
    <dgm:cxn modelId="{CF01148C-20FA-4273-85AB-6E269D078A21}" type="presParOf" srcId="{87EFBE38-34D8-4DEE-A486-634A48B08750}" destId="{030EBB98-4882-48AD-8A65-942FC1D556F6}" srcOrd="4" destOrd="0" presId="urn:microsoft.com/office/officeart/2005/8/layout/arrow2"/>
    <dgm:cxn modelId="{16E32128-0CF3-427E-A4EF-3BAA57BD4175}" type="presParOf" srcId="{87EFBE38-34D8-4DEE-A486-634A48B08750}" destId="{4BCADA99-DCE3-4797-8E06-78B10D3CEAF3}" srcOrd="5"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698880-4808-4389-A290-DCE97EA8FFDB}"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F4F1CF6A-078B-4012-AD63-F47DDCA5FDCC}">
      <dgm:prSet phldrT="[Text]" phldr="0"/>
      <dgm:spPr/>
      <dgm:t>
        <a:bodyPr/>
        <a:lstStyle/>
        <a:p>
          <a:pPr rtl="0"/>
          <a:r>
            <a:rPr lang="en-US">
              <a:latin typeface="Century Gothic" panose="020B0502020202020204"/>
            </a:rPr>
            <a:t>Eye contact</a:t>
          </a:r>
          <a:endParaRPr lang="en-US"/>
        </a:p>
      </dgm:t>
    </dgm:pt>
    <dgm:pt modelId="{EA4BC364-4D70-4C61-8BF7-DE737D0C64E9}" type="parTrans" cxnId="{73548FE3-731E-4CB2-8F9E-C893440EAFC8}">
      <dgm:prSet/>
      <dgm:spPr/>
      <dgm:t>
        <a:bodyPr/>
        <a:lstStyle/>
        <a:p>
          <a:endParaRPr lang="en-US"/>
        </a:p>
      </dgm:t>
    </dgm:pt>
    <dgm:pt modelId="{E555AA92-6AD1-485E-B321-BC1F94F0032C}" type="sibTrans" cxnId="{73548FE3-731E-4CB2-8F9E-C893440EAFC8}">
      <dgm:prSet/>
      <dgm:spPr/>
      <dgm:t>
        <a:bodyPr/>
        <a:lstStyle/>
        <a:p>
          <a:endParaRPr lang="en-US"/>
        </a:p>
      </dgm:t>
    </dgm:pt>
    <dgm:pt modelId="{5D9AF430-7C09-443F-8347-A7E21DF615A3}">
      <dgm:prSet phldrT="[Text]" phldr="0"/>
      <dgm:spPr/>
      <dgm:t>
        <a:bodyPr/>
        <a:lstStyle/>
        <a:p>
          <a:pPr rtl="0"/>
          <a:r>
            <a:rPr lang="en-US">
              <a:latin typeface="Century Gothic" panose="020B0502020202020204"/>
            </a:rPr>
            <a:t>Facial expression</a:t>
          </a:r>
          <a:endParaRPr lang="en-US"/>
        </a:p>
      </dgm:t>
    </dgm:pt>
    <dgm:pt modelId="{DF4EDE59-0D6B-48BB-BFD5-3916211CDA2B}" type="parTrans" cxnId="{6CB31C16-0929-431F-A4B7-B348BE7B13AF}">
      <dgm:prSet/>
      <dgm:spPr/>
      <dgm:t>
        <a:bodyPr/>
        <a:lstStyle/>
        <a:p>
          <a:endParaRPr lang="en-US"/>
        </a:p>
      </dgm:t>
    </dgm:pt>
    <dgm:pt modelId="{690FCF13-2A5D-438F-9BAE-65AF13B2E03C}" type="sibTrans" cxnId="{6CB31C16-0929-431F-A4B7-B348BE7B13AF}">
      <dgm:prSet/>
      <dgm:spPr/>
      <dgm:t>
        <a:bodyPr/>
        <a:lstStyle/>
        <a:p>
          <a:endParaRPr lang="en-US"/>
        </a:p>
      </dgm:t>
    </dgm:pt>
    <dgm:pt modelId="{69276C72-6F07-41A5-B01B-C8B4BEA12351}">
      <dgm:prSet phldrT="[Text]" phldr="0"/>
      <dgm:spPr/>
      <dgm:t>
        <a:bodyPr/>
        <a:lstStyle/>
        <a:p>
          <a:r>
            <a:rPr lang="en-US">
              <a:latin typeface="Century Gothic" panose="020B0502020202020204"/>
            </a:rPr>
            <a:t>Handshake</a:t>
          </a:r>
          <a:endParaRPr lang="en-US"/>
        </a:p>
      </dgm:t>
    </dgm:pt>
    <dgm:pt modelId="{8FF9E525-B50C-48FA-BF41-04260FD7C3B5}" type="parTrans" cxnId="{DAB3C0BF-44AF-492D-B704-335EDEB7A249}">
      <dgm:prSet/>
      <dgm:spPr/>
      <dgm:t>
        <a:bodyPr/>
        <a:lstStyle/>
        <a:p>
          <a:endParaRPr lang="en-US"/>
        </a:p>
      </dgm:t>
    </dgm:pt>
    <dgm:pt modelId="{8831D25A-D53B-49C2-BB96-AEE999C88E73}" type="sibTrans" cxnId="{DAB3C0BF-44AF-492D-B704-335EDEB7A249}">
      <dgm:prSet/>
      <dgm:spPr/>
      <dgm:t>
        <a:bodyPr/>
        <a:lstStyle/>
        <a:p>
          <a:endParaRPr lang="en-US"/>
        </a:p>
      </dgm:t>
    </dgm:pt>
    <dgm:pt modelId="{B0D5378B-18DC-4648-ACEF-9C90E89979A7}">
      <dgm:prSet phldrT="[Text]" phldr="0"/>
      <dgm:spPr/>
      <dgm:t>
        <a:bodyPr/>
        <a:lstStyle/>
        <a:p>
          <a:r>
            <a:rPr lang="en-US">
              <a:latin typeface="Century Gothic" panose="020B0502020202020204"/>
            </a:rPr>
            <a:t>Posture</a:t>
          </a:r>
          <a:endParaRPr lang="en-US"/>
        </a:p>
      </dgm:t>
    </dgm:pt>
    <dgm:pt modelId="{3F147793-DD8B-4DE8-8FD6-302BC1E316B6}" type="parTrans" cxnId="{A339834A-4421-4EFA-96EF-DA777F7EDD9B}">
      <dgm:prSet/>
      <dgm:spPr/>
      <dgm:t>
        <a:bodyPr/>
        <a:lstStyle/>
        <a:p>
          <a:endParaRPr lang="en-US"/>
        </a:p>
      </dgm:t>
    </dgm:pt>
    <dgm:pt modelId="{6DAA508E-AC0C-4BDB-A0D6-F06AB2AFFB5F}" type="sibTrans" cxnId="{A339834A-4421-4EFA-96EF-DA777F7EDD9B}">
      <dgm:prSet/>
      <dgm:spPr/>
      <dgm:t>
        <a:bodyPr/>
        <a:lstStyle/>
        <a:p>
          <a:endParaRPr lang="en-US"/>
        </a:p>
      </dgm:t>
    </dgm:pt>
    <dgm:pt modelId="{9018B995-0A84-448D-A265-4BBF57B75F51}">
      <dgm:prSet phldrT="[Text]" phldr="0"/>
      <dgm:spPr/>
      <dgm:t>
        <a:bodyPr/>
        <a:lstStyle/>
        <a:p>
          <a:r>
            <a:rPr lang="en-US">
              <a:latin typeface="Century Gothic" panose="020B0502020202020204"/>
            </a:rPr>
            <a:t>Gestures</a:t>
          </a:r>
          <a:endParaRPr lang="en-US"/>
        </a:p>
      </dgm:t>
    </dgm:pt>
    <dgm:pt modelId="{6FA46750-B6E4-494A-AAF9-2BF89C0F2692}" type="parTrans" cxnId="{BFBCB009-2315-4958-B9EB-8CB836C25AB5}">
      <dgm:prSet/>
      <dgm:spPr/>
      <dgm:t>
        <a:bodyPr/>
        <a:lstStyle/>
        <a:p>
          <a:endParaRPr lang="en-US"/>
        </a:p>
      </dgm:t>
    </dgm:pt>
    <dgm:pt modelId="{F2FABF92-7EF8-433F-AC8F-3FF484DD8847}" type="sibTrans" cxnId="{BFBCB009-2315-4958-B9EB-8CB836C25AB5}">
      <dgm:prSet/>
      <dgm:spPr/>
      <dgm:t>
        <a:bodyPr/>
        <a:lstStyle/>
        <a:p>
          <a:endParaRPr lang="en-US"/>
        </a:p>
      </dgm:t>
    </dgm:pt>
    <dgm:pt modelId="{35D4472E-28BD-482E-9488-18C6866A2A0F}" type="pres">
      <dgm:prSet presAssocID="{19698880-4808-4389-A290-DCE97EA8FFDB}" presName="outerComposite" presStyleCnt="0">
        <dgm:presLayoutVars>
          <dgm:chMax val="5"/>
          <dgm:dir/>
          <dgm:resizeHandles val="exact"/>
        </dgm:presLayoutVars>
      </dgm:prSet>
      <dgm:spPr/>
    </dgm:pt>
    <dgm:pt modelId="{4651E5FF-55F6-49B8-BCEA-531F03CC5A8D}" type="pres">
      <dgm:prSet presAssocID="{19698880-4808-4389-A290-DCE97EA8FFDB}" presName="dummyMaxCanvas" presStyleCnt="0">
        <dgm:presLayoutVars/>
      </dgm:prSet>
      <dgm:spPr/>
    </dgm:pt>
    <dgm:pt modelId="{F138E178-A31B-452C-97ED-25E8E8164BB6}" type="pres">
      <dgm:prSet presAssocID="{19698880-4808-4389-A290-DCE97EA8FFDB}" presName="FiveNodes_1" presStyleLbl="node1" presStyleIdx="0" presStyleCnt="5">
        <dgm:presLayoutVars>
          <dgm:bulletEnabled val="1"/>
        </dgm:presLayoutVars>
      </dgm:prSet>
      <dgm:spPr/>
    </dgm:pt>
    <dgm:pt modelId="{5A965C54-2443-49AA-9D18-69E7AA1776F7}" type="pres">
      <dgm:prSet presAssocID="{19698880-4808-4389-A290-DCE97EA8FFDB}" presName="FiveNodes_2" presStyleLbl="node1" presStyleIdx="1" presStyleCnt="5">
        <dgm:presLayoutVars>
          <dgm:bulletEnabled val="1"/>
        </dgm:presLayoutVars>
      </dgm:prSet>
      <dgm:spPr/>
    </dgm:pt>
    <dgm:pt modelId="{67C4AEEA-46B3-43F2-BAC6-E8641074CEF7}" type="pres">
      <dgm:prSet presAssocID="{19698880-4808-4389-A290-DCE97EA8FFDB}" presName="FiveNodes_3" presStyleLbl="node1" presStyleIdx="2" presStyleCnt="5">
        <dgm:presLayoutVars>
          <dgm:bulletEnabled val="1"/>
        </dgm:presLayoutVars>
      </dgm:prSet>
      <dgm:spPr/>
    </dgm:pt>
    <dgm:pt modelId="{3E4FE46E-C0F6-4A08-8423-4FC57A3802AD}" type="pres">
      <dgm:prSet presAssocID="{19698880-4808-4389-A290-DCE97EA8FFDB}" presName="FiveNodes_4" presStyleLbl="node1" presStyleIdx="3" presStyleCnt="5">
        <dgm:presLayoutVars>
          <dgm:bulletEnabled val="1"/>
        </dgm:presLayoutVars>
      </dgm:prSet>
      <dgm:spPr/>
    </dgm:pt>
    <dgm:pt modelId="{DA6830B5-D242-4AAA-B8C7-08EF3CE7F80E}" type="pres">
      <dgm:prSet presAssocID="{19698880-4808-4389-A290-DCE97EA8FFDB}" presName="FiveNodes_5" presStyleLbl="node1" presStyleIdx="4" presStyleCnt="5">
        <dgm:presLayoutVars>
          <dgm:bulletEnabled val="1"/>
        </dgm:presLayoutVars>
      </dgm:prSet>
      <dgm:spPr/>
    </dgm:pt>
    <dgm:pt modelId="{EA3EE455-1896-4800-BFE9-5859AA773947}" type="pres">
      <dgm:prSet presAssocID="{19698880-4808-4389-A290-DCE97EA8FFDB}" presName="FiveConn_1-2" presStyleLbl="fgAccFollowNode1" presStyleIdx="0" presStyleCnt="4">
        <dgm:presLayoutVars>
          <dgm:bulletEnabled val="1"/>
        </dgm:presLayoutVars>
      </dgm:prSet>
      <dgm:spPr/>
    </dgm:pt>
    <dgm:pt modelId="{C0EB6117-4B63-48C0-AD44-1AF8525FEA40}" type="pres">
      <dgm:prSet presAssocID="{19698880-4808-4389-A290-DCE97EA8FFDB}" presName="FiveConn_2-3" presStyleLbl="fgAccFollowNode1" presStyleIdx="1" presStyleCnt="4">
        <dgm:presLayoutVars>
          <dgm:bulletEnabled val="1"/>
        </dgm:presLayoutVars>
      </dgm:prSet>
      <dgm:spPr/>
    </dgm:pt>
    <dgm:pt modelId="{EAAF9353-19D3-4F1A-B8D5-91C3DBFBEDDD}" type="pres">
      <dgm:prSet presAssocID="{19698880-4808-4389-A290-DCE97EA8FFDB}" presName="FiveConn_3-4" presStyleLbl="fgAccFollowNode1" presStyleIdx="2" presStyleCnt="4">
        <dgm:presLayoutVars>
          <dgm:bulletEnabled val="1"/>
        </dgm:presLayoutVars>
      </dgm:prSet>
      <dgm:spPr/>
    </dgm:pt>
    <dgm:pt modelId="{9A1612D7-D001-4BD3-9850-5CEE04E0A576}" type="pres">
      <dgm:prSet presAssocID="{19698880-4808-4389-A290-DCE97EA8FFDB}" presName="FiveConn_4-5" presStyleLbl="fgAccFollowNode1" presStyleIdx="3" presStyleCnt="4">
        <dgm:presLayoutVars>
          <dgm:bulletEnabled val="1"/>
        </dgm:presLayoutVars>
      </dgm:prSet>
      <dgm:spPr/>
    </dgm:pt>
    <dgm:pt modelId="{0C4BBB3E-2E20-4B73-829B-B8487470D7FF}" type="pres">
      <dgm:prSet presAssocID="{19698880-4808-4389-A290-DCE97EA8FFDB}" presName="FiveNodes_1_text" presStyleLbl="node1" presStyleIdx="4" presStyleCnt="5">
        <dgm:presLayoutVars>
          <dgm:bulletEnabled val="1"/>
        </dgm:presLayoutVars>
      </dgm:prSet>
      <dgm:spPr/>
    </dgm:pt>
    <dgm:pt modelId="{B8104B77-7422-481A-8DE9-B7AC44D1A5D0}" type="pres">
      <dgm:prSet presAssocID="{19698880-4808-4389-A290-DCE97EA8FFDB}" presName="FiveNodes_2_text" presStyleLbl="node1" presStyleIdx="4" presStyleCnt="5">
        <dgm:presLayoutVars>
          <dgm:bulletEnabled val="1"/>
        </dgm:presLayoutVars>
      </dgm:prSet>
      <dgm:spPr/>
    </dgm:pt>
    <dgm:pt modelId="{440D58BF-E934-418A-A33B-D2FA2F9EBD72}" type="pres">
      <dgm:prSet presAssocID="{19698880-4808-4389-A290-DCE97EA8FFDB}" presName="FiveNodes_3_text" presStyleLbl="node1" presStyleIdx="4" presStyleCnt="5">
        <dgm:presLayoutVars>
          <dgm:bulletEnabled val="1"/>
        </dgm:presLayoutVars>
      </dgm:prSet>
      <dgm:spPr/>
    </dgm:pt>
    <dgm:pt modelId="{83253336-0A37-404E-838D-EF553C4D60D3}" type="pres">
      <dgm:prSet presAssocID="{19698880-4808-4389-A290-DCE97EA8FFDB}" presName="FiveNodes_4_text" presStyleLbl="node1" presStyleIdx="4" presStyleCnt="5">
        <dgm:presLayoutVars>
          <dgm:bulletEnabled val="1"/>
        </dgm:presLayoutVars>
      </dgm:prSet>
      <dgm:spPr/>
    </dgm:pt>
    <dgm:pt modelId="{32298D65-C916-4BF0-A2F8-1AE28EC7FBA9}" type="pres">
      <dgm:prSet presAssocID="{19698880-4808-4389-A290-DCE97EA8FFDB}" presName="FiveNodes_5_text" presStyleLbl="node1" presStyleIdx="4" presStyleCnt="5">
        <dgm:presLayoutVars>
          <dgm:bulletEnabled val="1"/>
        </dgm:presLayoutVars>
      </dgm:prSet>
      <dgm:spPr/>
    </dgm:pt>
  </dgm:ptLst>
  <dgm:cxnLst>
    <dgm:cxn modelId="{BFBCB009-2315-4958-B9EB-8CB836C25AB5}" srcId="{19698880-4808-4389-A290-DCE97EA8FFDB}" destId="{9018B995-0A84-448D-A265-4BBF57B75F51}" srcOrd="4" destOrd="0" parTransId="{6FA46750-B6E4-494A-AAF9-2BF89C0F2692}" sibTransId="{F2FABF92-7EF8-433F-AC8F-3FF484DD8847}"/>
    <dgm:cxn modelId="{6CB31C16-0929-431F-A4B7-B348BE7B13AF}" srcId="{19698880-4808-4389-A290-DCE97EA8FFDB}" destId="{5D9AF430-7C09-443F-8347-A7E21DF615A3}" srcOrd="1" destOrd="0" parTransId="{DF4EDE59-0D6B-48BB-BFD5-3916211CDA2B}" sibTransId="{690FCF13-2A5D-438F-9BAE-65AF13B2E03C}"/>
    <dgm:cxn modelId="{6E4BA31A-3A3C-4B52-9C04-38EA68F3BFED}" type="presOf" srcId="{69276C72-6F07-41A5-B01B-C8B4BEA12351}" destId="{440D58BF-E934-418A-A33B-D2FA2F9EBD72}" srcOrd="1" destOrd="0" presId="urn:microsoft.com/office/officeart/2005/8/layout/vProcess5"/>
    <dgm:cxn modelId="{FAA00020-D2B1-43D7-BF0D-BE60CCBEC1B0}" type="presOf" srcId="{B0D5378B-18DC-4648-ACEF-9C90E89979A7}" destId="{3E4FE46E-C0F6-4A08-8423-4FC57A3802AD}" srcOrd="0" destOrd="0" presId="urn:microsoft.com/office/officeart/2005/8/layout/vProcess5"/>
    <dgm:cxn modelId="{A38E692B-787A-48E9-A031-B59443C9EDA7}" type="presOf" srcId="{E555AA92-6AD1-485E-B321-BC1F94F0032C}" destId="{EA3EE455-1896-4800-BFE9-5859AA773947}" srcOrd="0" destOrd="0" presId="urn:microsoft.com/office/officeart/2005/8/layout/vProcess5"/>
    <dgm:cxn modelId="{0D00AE62-0546-4B9E-B565-26425116182B}" type="presOf" srcId="{69276C72-6F07-41A5-B01B-C8B4BEA12351}" destId="{67C4AEEA-46B3-43F2-BAC6-E8641074CEF7}" srcOrd="0" destOrd="0" presId="urn:microsoft.com/office/officeart/2005/8/layout/vProcess5"/>
    <dgm:cxn modelId="{A1E88B48-F75B-47CA-8431-AB9F0D550635}" type="presOf" srcId="{5D9AF430-7C09-443F-8347-A7E21DF615A3}" destId="{5A965C54-2443-49AA-9D18-69E7AA1776F7}" srcOrd="0" destOrd="0" presId="urn:microsoft.com/office/officeart/2005/8/layout/vProcess5"/>
    <dgm:cxn modelId="{A339834A-4421-4EFA-96EF-DA777F7EDD9B}" srcId="{19698880-4808-4389-A290-DCE97EA8FFDB}" destId="{B0D5378B-18DC-4648-ACEF-9C90E89979A7}" srcOrd="3" destOrd="0" parTransId="{3F147793-DD8B-4DE8-8FD6-302BC1E316B6}" sibTransId="{6DAA508E-AC0C-4BDB-A0D6-F06AB2AFFB5F}"/>
    <dgm:cxn modelId="{C10CBD6A-4FE7-4036-9220-9C230137377C}" type="presOf" srcId="{6DAA508E-AC0C-4BDB-A0D6-F06AB2AFFB5F}" destId="{9A1612D7-D001-4BD3-9850-5CEE04E0A576}" srcOrd="0" destOrd="0" presId="urn:microsoft.com/office/officeart/2005/8/layout/vProcess5"/>
    <dgm:cxn modelId="{0155496B-DB02-44D0-B4D8-D228B1F13C92}" type="presOf" srcId="{F4F1CF6A-078B-4012-AD63-F47DDCA5FDCC}" destId="{F138E178-A31B-452C-97ED-25E8E8164BB6}" srcOrd="0" destOrd="0" presId="urn:microsoft.com/office/officeart/2005/8/layout/vProcess5"/>
    <dgm:cxn modelId="{F3956053-0811-46E2-9128-D5BB3EFDD155}" type="presOf" srcId="{9018B995-0A84-448D-A265-4BBF57B75F51}" destId="{32298D65-C916-4BF0-A2F8-1AE28EC7FBA9}" srcOrd="1" destOrd="0" presId="urn:microsoft.com/office/officeart/2005/8/layout/vProcess5"/>
    <dgm:cxn modelId="{6B8C8D73-49A6-4A5F-9CF8-0BA9D3F76F95}" type="presOf" srcId="{B0D5378B-18DC-4648-ACEF-9C90E89979A7}" destId="{83253336-0A37-404E-838D-EF553C4D60D3}" srcOrd="1" destOrd="0" presId="urn:microsoft.com/office/officeart/2005/8/layout/vProcess5"/>
    <dgm:cxn modelId="{32953D7F-541E-4A0F-882D-A17C3A18AC8F}" type="presOf" srcId="{8831D25A-D53B-49C2-BB96-AEE999C88E73}" destId="{EAAF9353-19D3-4F1A-B8D5-91C3DBFBEDDD}" srcOrd="0" destOrd="0" presId="urn:microsoft.com/office/officeart/2005/8/layout/vProcess5"/>
    <dgm:cxn modelId="{06BAE4A3-C7E1-4957-BC66-DAFF4B60C9D6}" type="presOf" srcId="{19698880-4808-4389-A290-DCE97EA8FFDB}" destId="{35D4472E-28BD-482E-9488-18C6866A2A0F}" srcOrd="0" destOrd="0" presId="urn:microsoft.com/office/officeart/2005/8/layout/vProcess5"/>
    <dgm:cxn modelId="{DAB3C0BF-44AF-492D-B704-335EDEB7A249}" srcId="{19698880-4808-4389-A290-DCE97EA8FFDB}" destId="{69276C72-6F07-41A5-B01B-C8B4BEA12351}" srcOrd="2" destOrd="0" parTransId="{8FF9E525-B50C-48FA-BF41-04260FD7C3B5}" sibTransId="{8831D25A-D53B-49C2-BB96-AEE999C88E73}"/>
    <dgm:cxn modelId="{9A97C8C9-5D8E-4F70-AEE9-E9D1906A0A7F}" type="presOf" srcId="{9018B995-0A84-448D-A265-4BBF57B75F51}" destId="{DA6830B5-D242-4AAA-B8C7-08EF3CE7F80E}" srcOrd="0" destOrd="0" presId="urn:microsoft.com/office/officeart/2005/8/layout/vProcess5"/>
    <dgm:cxn modelId="{6983F7D4-960E-4488-9D5B-F7AA5EE218C5}" type="presOf" srcId="{F4F1CF6A-078B-4012-AD63-F47DDCA5FDCC}" destId="{0C4BBB3E-2E20-4B73-829B-B8487470D7FF}" srcOrd="1" destOrd="0" presId="urn:microsoft.com/office/officeart/2005/8/layout/vProcess5"/>
    <dgm:cxn modelId="{EF7358D8-88DC-4DEE-9648-017EE6E1FFE9}" type="presOf" srcId="{690FCF13-2A5D-438F-9BAE-65AF13B2E03C}" destId="{C0EB6117-4B63-48C0-AD44-1AF8525FEA40}" srcOrd="0" destOrd="0" presId="urn:microsoft.com/office/officeart/2005/8/layout/vProcess5"/>
    <dgm:cxn modelId="{73548FE3-731E-4CB2-8F9E-C893440EAFC8}" srcId="{19698880-4808-4389-A290-DCE97EA8FFDB}" destId="{F4F1CF6A-078B-4012-AD63-F47DDCA5FDCC}" srcOrd="0" destOrd="0" parTransId="{EA4BC364-4D70-4C61-8BF7-DE737D0C64E9}" sibTransId="{E555AA92-6AD1-485E-B321-BC1F94F0032C}"/>
    <dgm:cxn modelId="{EDD64BF5-61CA-4051-8E7D-DE51940FC433}" type="presOf" srcId="{5D9AF430-7C09-443F-8347-A7E21DF615A3}" destId="{B8104B77-7422-481A-8DE9-B7AC44D1A5D0}" srcOrd="1" destOrd="0" presId="urn:microsoft.com/office/officeart/2005/8/layout/vProcess5"/>
    <dgm:cxn modelId="{3C26E6AB-0979-4BD9-B231-584292FEBE69}" type="presParOf" srcId="{35D4472E-28BD-482E-9488-18C6866A2A0F}" destId="{4651E5FF-55F6-49B8-BCEA-531F03CC5A8D}" srcOrd="0" destOrd="0" presId="urn:microsoft.com/office/officeart/2005/8/layout/vProcess5"/>
    <dgm:cxn modelId="{55B76091-1179-4412-A93A-4470FC2586DC}" type="presParOf" srcId="{35D4472E-28BD-482E-9488-18C6866A2A0F}" destId="{F138E178-A31B-452C-97ED-25E8E8164BB6}" srcOrd="1" destOrd="0" presId="urn:microsoft.com/office/officeart/2005/8/layout/vProcess5"/>
    <dgm:cxn modelId="{629AD47B-1301-4D54-B31A-C15893598902}" type="presParOf" srcId="{35D4472E-28BD-482E-9488-18C6866A2A0F}" destId="{5A965C54-2443-49AA-9D18-69E7AA1776F7}" srcOrd="2" destOrd="0" presId="urn:microsoft.com/office/officeart/2005/8/layout/vProcess5"/>
    <dgm:cxn modelId="{D2C5F839-48EF-41EF-BAB2-24457F6449F7}" type="presParOf" srcId="{35D4472E-28BD-482E-9488-18C6866A2A0F}" destId="{67C4AEEA-46B3-43F2-BAC6-E8641074CEF7}" srcOrd="3" destOrd="0" presId="urn:microsoft.com/office/officeart/2005/8/layout/vProcess5"/>
    <dgm:cxn modelId="{1F90417A-7903-4ADE-8D9B-07330C40D9CE}" type="presParOf" srcId="{35D4472E-28BD-482E-9488-18C6866A2A0F}" destId="{3E4FE46E-C0F6-4A08-8423-4FC57A3802AD}" srcOrd="4" destOrd="0" presId="urn:microsoft.com/office/officeart/2005/8/layout/vProcess5"/>
    <dgm:cxn modelId="{75F9E372-B637-4CD4-B77A-A02CAD1F6F07}" type="presParOf" srcId="{35D4472E-28BD-482E-9488-18C6866A2A0F}" destId="{DA6830B5-D242-4AAA-B8C7-08EF3CE7F80E}" srcOrd="5" destOrd="0" presId="urn:microsoft.com/office/officeart/2005/8/layout/vProcess5"/>
    <dgm:cxn modelId="{EADB7379-E93A-4CF3-B7D5-22C1435FF696}" type="presParOf" srcId="{35D4472E-28BD-482E-9488-18C6866A2A0F}" destId="{EA3EE455-1896-4800-BFE9-5859AA773947}" srcOrd="6" destOrd="0" presId="urn:microsoft.com/office/officeart/2005/8/layout/vProcess5"/>
    <dgm:cxn modelId="{1B5A83B4-EC2B-43C1-88C4-64A5329F3AB4}" type="presParOf" srcId="{35D4472E-28BD-482E-9488-18C6866A2A0F}" destId="{C0EB6117-4B63-48C0-AD44-1AF8525FEA40}" srcOrd="7" destOrd="0" presId="urn:microsoft.com/office/officeart/2005/8/layout/vProcess5"/>
    <dgm:cxn modelId="{4575E487-5AC3-4BB9-A9F2-75B2B736606E}" type="presParOf" srcId="{35D4472E-28BD-482E-9488-18C6866A2A0F}" destId="{EAAF9353-19D3-4F1A-B8D5-91C3DBFBEDDD}" srcOrd="8" destOrd="0" presId="urn:microsoft.com/office/officeart/2005/8/layout/vProcess5"/>
    <dgm:cxn modelId="{0119C5C3-672E-49FF-94B1-F4BD783B6003}" type="presParOf" srcId="{35D4472E-28BD-482E-9488-18C6866A2A0F}" destId="{9A1612D7-D001-4BD3-9850-5CEE04E0A576}" srcOrd="9" destOrd="0" presId="urn:microsoft.com/office/officeart/2005/8/layout/vProcess5"/>
    <dgm:cxn modelId="{932F68CE-04B6-47CB-89B5-57323CB98B28}" type="presParOf" srcId="{35D4472E-28BD-482E-9488-18C6866A2A0F}" destId="{0C4BBB3E-2E20-4B73-829B-B8487470D7FF}" srcOrd="10" destOrd="0" presId="urn:microsoft.com/office/officeart/2005/8/layout/vProcess5"/>
    <dgm:cxn modelId="{4416E1D9-69A9-4FB0-A31C-6AC53B0B9684}" type="presParOf" srcId="{35D4472E-28BD-482E-9488-18C6866A2A0F}" destId="{B8104B77-7422-481A-8DE9-B7AC44D1A5D0}" srcOrd="11" destOrd="0" presId="urn:microsoft.com/office/officeart/2005/8/layout/vProcess5"/>
    <dgm:cxn modelId="{07CDD66D-033C-440E-BBCD-8CA579D8F232}" type="presParOf" srcId="{35D4472E-28BD-482E-9488-18C6866A2A0F}" destId="{440D58BF-E934-418A-A33B-D2FA2F9EBD72}" srcOrd="12" destOrd="0" presId="urn:microsoft.com/office/officeart/2005/8/layout/vProcess5"/>
    <dgm:cxn modelId="{098BF251-C19E-4C60-AC2B-513AABF41A49}" type="presParOf" srcId="{35D4472E-28BD-482E-9488-18C6866A2A0F}" destId="{83253336-0A37-404E-838D-EF553C4D60D3}" srcOrd="13" destOrd="0" presId="urn:microsoft.com/office/officeart/2005/8/layout/vProcess5"/>
    <dgm:cxn modelId="{75DD942B-9B2C-4FE1-95BF-76885E53498A}" type="presParOf" srcId="{35D4472E-28BD-482E-9488-18C6866A2A0F}" destId="{32298D65-C916-4BF0-A2F8-1AE28EC7FBA9}" srcOrd="14"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096412-AD30-455C-8471-B9353160553D}"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E3F4E7B5-8F32-4A7D-AFF1-2235FEDDCB36}">
      <dgm:prSet/>
      <dgm:spPr/>
      <dgm:t>
        <a:bodyPr/>
        <a:lstStyle/>
        <a:p>
          <a:r>
            <a:rPr lang="en-GB"/>
            <a:t>In a workplace, such as Amazon, communicating face-to-face can bring many benefits, helping to achieve their ambitious target in an efficient manner, without any limitations.</a:t>
          </a:r>
          <a:endParaRPr lang="en-US"/>
        </a:p>
      </dgm:t>
    </dgm:pt>
    <dgm:pt modelId="{FE786CFD-57C5-47B2-ABA3-FA5D9859559C}" type="parTrans" cxnId="{95B68A94-7638-41DE-AF60-B557ABA45A6E}">
      <dgm:prSet/>
      <dgm:spPr/>
      <dgm:t>
        <a:bodyPr/>
        <a:lstStyle/>
        <a:p>
          <a:endParaRPr lang="en-US"/>
        </a:p>
      </dgm:t>
    </dgm:pt>
    <dgm:pt modelId="{E3EC568B-97BC-4EFC-B7F4-6237E6D3016D}" type="sibTrans" cxnId="{95B68A94-7638-41DE-AF60-B557ABA45A6E}">
      <dgm:prSet/>
      <dgm:spPr/>
      <dgm:t>
        <a:bodyPr/>
        <a:lstStyle/>
        <a:p>
          <a:endParaRPr lang="en-US"/>
        </a:p>
      </dgm:t>
    </dgm:pt>
    <dgm:pt modelId="{464EFEBB-D8BD-4222-A627-C4A5B3BC5AA6}">
      <dgm:prSet/>
      <dgm:spPr/>
      <dgm:t>
        <a:bodyPr/>
        <a:lstStyle/>
        <a:p>
          <a:r>
            <a:rPr lang="en-GB"/>
            <a:t>For example, this choice of communication could build trust among employees because it shows that you value them and whatever they have to say.</a:t>
          </a:r>
          <a:endParaRPr lang="en-US"/>
        </a:p>
      </dgm:t>
    </dgm:pt>
    <dgm:pt modelId="{01FB29E4-2FFD-488E-AF59-71CBAA6DA2EE}" type="parTrans" cxnId="{895AE52E-029E-40B5-A662-8D1516869260}">
      <dgm:prSet/>
      <dgm:spPr/>
      <dgm:t>
        <a:bodyPr/>
        <a:lstStyle/>
        <a:p>
          <a:endParaRPr lang="en-US"/>
        </a:p>
      </dgm:t>
    </dgm:pt>
    <dgm:pt modelId="{EC50DE38-C84E-4A83-895E-4595129255F9}" type="sibTrans" cxnId="{895AE52E-029E-40B5-A662-8D1516869260}">
      <dgm:prSet/>
      <dgm:spPr/>
      <dgm:t>
        <a:bodyPr/>
        <a:lstStyle/>
        <a:p>
          <a:endParaRPr lang="en-US"/>
        </a:p>
      </dgm:t>
    </dgm:pt>
    <dgm:pt modelId="{55DABE94-0BA0-40CE-9F9D-AAF9F9D2869A}">
      <dgm:prSet/>
      <dgm:spPr/>
      <dgm:t>
        <a:bodyPr/>
        <a:lstStyle/>
        <a:p>
          <a:r>
            <a:rPr lang="en-GB"/>
            <a:t>The non-verbal cues are key in this type of communication because it helps the person you are communicating with assess if you are credible and worth building a relationship with. </a:t>
          </a:r>
          <a:endParaRPr lang="en-US"/>
        </a:p>
      </dgm:t>
    </dgm:pt>
    <dgm:pt modelId="{6D9DE707-86E9-4529-9874-5044BBD5C2CB}" type="parTrans" cxnId="{B5278F79-7E5D-434D-80E3-3345C68B93F3}">
      <dgm:prSet/>
      <dgm:spPr/>
      <dgm:t>
        <a:bodyPr/>
        <a:lstStyle/>
        <a:p>
          <a:endParaRPr lang="en-US"/>
        </a:p>
      </dgm:t>
    </dgm:pt>
    <dgm:pt modelId="{ECA4C106-1C99-46B3-ACD0-5FCBD3424266}" type="sibTrans" cxnId="{B5278F79-7E5D-434D-80E3-3345C68B93F3}">
      <dgm:prSet/>
      <dgm:spPr/>
      <dgm:t>
        <a:bodyPr/>
        <a:lstStyle/>
        <a:p>
          <a:endParaRPr lang="en-US"/>
        </a:p>
      </dgm:t>
    </dgm:pt>
    <dgm:pt modelId="{8EC82ED9-FCC4-4F05-85A9-8741D82BEAB2}" type="pres">
      <dgm:prSet presAssocID="{3F096412-AD30-455C-8471-B9353160553D}" presName="outerComposite" presStyleCnt="0">
        <dgm:presLayoutVars>
          <dgm:chMax val="5"/>
          <dgm:dir/>
          <dgm:resizeHandles val="exact"/>
        </dgm:presLayoutVars>
      </dgm:prSet>
      <dgm:spPr/>
    </dgm:pt>
    <dgm:pt modelId="{7F5B0399-391E-42DC-B5F7-80BAB24BED8D}" type="pres">
      <dgm:prSet presAssocID="{3F096412-AD30-455C-8471-B9353160553D}" presName="dummyMaxCanvas" presStyleCnt="0">
        <dgm:presLayoutVars/>
      </dgm:prSet>
      <dgm:spPr/>
    </dgm:pt>
    <dgm:pt modelId="{AF625F79-C01A-403F-A78A-B82634DBDD60}" type="pres">
      <dgm:prSet presAssocID="{3F096412-AD30-455C-8471-B9353160553D}" presName="ThreeNodes_1" presStyleLbl="node1" presStyleIdx="0" presStyleCnt="3">
        <dgm:presLayoutVars>
          <dgm:bulletEnabled val="1"/>
        </dgm:presLayoutVars>
      </dgm:prSet>
      <dgm:spPr/>
    </dgm:pt>
    <dgm:pt modelId="{F0CEAB71-E38D-4392-910E-B33044D0DF4F}" type="pres">
      <dgm:prSet presAssocID="{3F096412-AD30-455C-8471-B9353160553D}" presName="ThreeNodes_2" presStyleLbl="node1" presStyleIdx="1" presStyleCnt="3">
        <dgm:presLayoutVars>
          <dgm:bulletEnabled val="1"/>
        </dgm:presLayoutVars>
      </dgm:prSet>
      <dgm:spPr/>
    </dgm:pt>
    <dgm:pt modelId="{A9D9D0F7-525A-4F67-ACAC-3EF9BC843AAB}" type="pres">
      <dgm:prSet presAssocID="{3F096412-AD30-455C-8471-B9353160553D}" presName="ThreeNodes_3" presStyleLbl="node1" presStyleIdx="2" presStyleCnt="3">
        <dgm:presLayoutVars>
          <dgm:bulletEnabled val="1"/>
        </dgm:presLayoutVars>
      </dgm:prSet>
      <dgm:spPr/>
    </dgm:pt>
    <dgm:pt modelId="{A6F2CE8C-5F96-4CD3-9D5C-882A1FED418F}" type="pres">
      <dgm:prSet presAssocID="{3F096412-AD30-455C-8471-B9353160553D}" presName="ThreeConn_1-2" presStyleLbl="fgAccFollowNode1" presStyleIdx="0" presStyleCnt="2">
        <dgm:presLayoutVars>
          <dgm:bulletEnabled val="1"/>
        </dgm:presLayoutVars>
      </dgm:prSet>
      <dgm:spPr/>
    </dgm:pt>
    <dgm:pt modelId="{F141CBAE-78A5-43D1-B6E6-DA6735C62DD1}" type="pres">
      <dgm:prSet presAssocID="{3F096412-AD30-455C-8471-B9353160553D}" presName="ThreeConn_2-3" presStyleLbl="fgAccFollowNode1" presStyleIdx="1" presStyleCnt="2">
        <dgm:presLayoutVars>
          <dgm:bulletEnabled val="1"/>
        </dgm:presLayoutVars>
      </dgm:prSet>
      <dgm:spPr/>
    </dgm:pt>
    <dgm:pt modelId="{C4213BEB-5D89-4633-B0E1-F4762B0D9AB7}" type="pres">
      <dgm:prSet presAssocID="{3F096412-AD30-455C-8471-B9353160553D}" presName="ThreeNodes_1_text" presStyleLbl="node1" presStyleIdx="2" presStyleCnt="3">
        <dgm:presLayoutVars>
          <dgm:bulletEnabled val="1"/>
        </dgm:presLayoutVars>
      </dgm:prSet>
      <dgm:spPr/>
    </dgm:pt>
    <dgm:pt modelId="{4FCB03E5-7639-4673-881D-DCD2C25693FD}" type="pres">
      <dgm:prSet presAssocID="{3F096412-AD30-455C-8471-B9353160553D}" presName="ThreeNodes_2_text" presStyleLbl="node1" presStyleIdx="2" presStyleCnt="3">
        <dgm:presLayoutVars>
          <dgm:bulletEnabled val="1"/>
        </dgm:presLayoutVars>
      </dgm:prSet>
      <dgm:spPr/>
    </dgm:pt>
    <dgm:pt modelId="{07D62CAE-2198-431A-A78B-B41EE292079B}" type="pres">
      <dgm:prSet presAssocID="{3F096412-AD30-455C-8471-B9353160553D}" presName="ThreeNodes_3_text" presStyleLbl="node1" presStyleIdx="2" presStyleCnt="3">
        <dgm:presLayoutVars>
          <dgm:bulletEnabled val="1"/>
        </dgm:presLayoutVars>
      </dgm:prSet>
      <dgm:spPr/>
    </dgm:pt>
  </dgm:ptLst>
  <dgm:cxnLst>
    <dgm:cxn modelId="{9AAFE603-B171-431F-A430-CCFDBC35FDAE}" type="presOf" srcId="{E3F4E7B5-8F32-4A7D-AFF1-2235FEDDCB36}" destId="{C4213BEB-5D89-4633-B0E1-F4762B0D9AB7}" srcOrd="1" destOrd="0" presId="urn:microsoft.com/office/officeart/2005/8/layout/vProcess5"/>
    <dgm:cxn modelId="{895AE52E-029E-40B5-A662-8D1516869260}" srcId="{3F096412-AD30-455C-8471-B9353160553D}" destId="{464EFEBB-D8BD-4222-A627-C4A5B3BC5AA6}" srcOrd="1" destOrd="0" parTransId="{01FB29E4-2FFD-488E-AF59-71CBAA6DA2EE}" sibTransId="{EC50DE38-C84E-4A83-895E-4595129255F9}"/>
    <dgm:cxn modelId="{0B09C739-6B23-42F2-BDB7-1203FCE8474F}" type="presOf" srcId="{464EFEBB-D8BD-4222-A627-C4A5B3BC5AA6}" destId="{F0CEAB71-E38D-4392-910E-B33044D0DF4F}" srcOrd="0" destOrd="0" presId="urn:microsoft.com/office/officeart/2005/8/layout/vProcess5"/>
    <dgm:cxn modelId="{E7ACE26A-67BE-4D0C-9378-168FE7B956DF}" type="presOf" srcId="{55DABE94-0BA0-40CE-9F9D-AAF9F9D2869A}" destId="{A9D9D0F7-525A-4F67-ACAC-3EF9BC843AAB}" srcOrd="0" destOrd="0" presId="urn:microsoft.com/office/officeart/2005/8/layout/vProcess5"/>
    <dgm:cxn modelId="{8628946D-B3BE-4649-A13D-1E642885054E}" type="presOf" srcId="{EC50DE38-C84E-4A83-895E-4595129255F9}" destId="{F141CBAE-78A5-43D1-B6E6-DA6735C62DD1}" srcOrd="0" destOrd="0" presId="urn:microsoft.com/office/officeart/2005/8/layout/vProcess5"/>
    <dgm:cxn modelId="{721E1B74-9DE6-4030-BCF4-0D1CD0373F82}" type="presOf" srcId="{55DABE94-0BA0-40CE-9F9D-AAF9F9D2869A}" destId="{07D62CAE-2198-431A-A78B-B41EE292079B}" srcOrd="1" destOrd="0" presId="urn:microsoft.com/office/officeart/2005/8/layout/vProcess5"/>
    <dgm:cxn modelId="{F19D5359-E3F2-4ACB-8D2F-4E4819A05062}" type="presOf" srcId="{464EFEBB-D8BD-4222-A627-C4A5B3BC5AA6}" destId="{4FCB03E5-7639-4673-881D-DCD2C25693FD}" srcOrd="1" destOrd="0" presId="urn:microsoft.com/office/officeart/2005/8/layout/vProcess5"/>
    <dgm:cxn modelId="{B5278F79-7E5D-434D-80E3-3345C68B93F3}" srcId="{3F096412-AD30-455C-8471-B9353160553D}" destId="{55DABE94-0BA0-40CE-9F9D-AAF9F9D2869A}" srcOrd="2" destOrd="0" parTransId="{6D9DE707-86E9-4529-9874-5044BBD5C2CB}" sibTransId="{ECA4C106-1C99-46B3-ACD0-5FCBD3424266}"/>
    <dgm:cxn modelId="{AC6D6381-92CF-47E0-BA3B-19AEDC68B50F}" type="presOf" srcId="{E3F4E7B5-8F32-4A7D-AFF1-2235FEDDCB36}" destId="{AF625F79-C01A-403F-A78A-B82634DBDD60}" srcOrd="0" destOrd="0" presId="urn:microsoft.com/office/officeart/2005/8/layout/vProcess5"/>
    <dgm:cxn modelId="{95B68A94-7638-41DE-AF60-B557ABA45A6E}" srcId="{3F096412-AD30-455C-8471-B9353160553D}" destId="{E3F4E7B5-8F32-4A7D-AFF1-2235FEDDCB36}" srcOrd="0" destOrd="0" parTransId="{FE786CFD-57C5-47B2-ABA3-FA5D9859559C}" sibTransId="{E3EC568B-97BC-4EFC-B7F4-6237E6D3016D}"/>
    <dgm:cxn modelId="{450494B8-B28D-4BF3-A743-3DF7CEA5D96A}" type="presOf" srcId="{E3EC568B-97BC-4EFC-B7F4-6237E6D3016D}" destId="{A6F2CE8C-5F96-4CD3-9D5C-882A1FED418F}" srcOrd="0" destOrd="0" presId="urn:microsoft.com/office/officeart/2005/8/layout/vProcess5"/>
    <dgm:cxn modelId="{5CCC43BC-53F4-4C15-9E0E-A651B875298C}" type="presOf" srcId="{3F096412-AD30-455C-8471-B9353160553D}" destId="{8EC82ED9-FCC4-4F05-85A9-8741D82BEAB2}" srcOrd="0" destOrd="0" presId="urn:microsoft.com/office/officeart/2005/8/layout/vProcess5"/>
    <dgm:cxn modelId="{DA521FDE-2EE4-40A0-8703-38B4EB8865CC}" type="presParOf" srcId="{8EC82ED9-FCC4-4F05-85A9-8741D82BEAB2}" destId="{7F5B0399-391E-42DC-B5F7-80BAB24BED8D}" srcOrd="0" destOrd="0" presId="urn:microsoft.com/office/officeart/2005/8/layout/vProcess5"/>
    <dgm:cxn modelId="{68F71DC5-AF6D-4218-8842-420EC985D3EC}" type="presParOf" srcId="{8EC82ED9-FCC4-4F05-85A9-8741D82BEAB2}" destId="{AF625F79-C01A-403F-A78A-B82634DBDD60}" srcOrd="1" destOrd="0" presId="urn:microsoft.com/office/officeart/2005/8/layout/vProcess5"/>
    <dgm:cxn modelId="{350530BE-81F2-4D16-BA49-FE57FDD6A63D}" type="presParOf" srcId="{8EC82ED9-FCC4-4F05-85A9-8741D82BEAB2}" destId="{F0CEAB71-E38D-4392-910E-B33044D0DF4F}" srcOrd="2" destOrd="0" presId="urn:microsoft.com/office/officeart/2005/8/layout/vProcess5"/>
    <dgm:cxn modelId="{2E2189FD-8CE7-4097-9693-F1E7CCCC946D}" type="presParOf" srcId="{8EC82ED9-FCC4-4F05-85A9-8741D82BEAB2}" destId="{A9D9D0F7-525A-4F67-ACAC-3EF9BC843AAB}" srcOrd="3" destOrd="0" presId="urn:microsoft.com/office/officeart/2005/8/layout/vProcess5"/>
    <dgm:cxn modelId="{A331778B-26CE-4A2E-8E3A-808B247995CE}" type="presParOf" srcId="{8EC82ED9-FCC4-4F05-85A9-8741D82BEAB2}" destId="{A6F2CE8C-5F96-4CD3-9D5C-882A1FED418F}" srcOrd="4" destOrd="0" presId="urn:microsoft.com/office/officeart/2005/8/layout/vProcess5"/>
    <dgm:cxn modelId="{BB2F7F73-F597-444B-BA75-DF7D9176BCF0}" type="presParOf" srcId="{8EC82ED9-FCC4-4F05-85A9-8741D82BEAB2}" destId="{F141CBAE-78A5-43D1-B6E6-DA6735C62DD1}" srcOrd="5" destOrd="0" presId="urn:microsoft.com/office/officeart/2005/8/layout/vProcess5"/>
    <dgm:cxn modelId="{AEBFDC8B-C258-499E-8BDD-7778B65BAFFE}" type="presParOf" srcId="{8EC82ED9-FCC4-4F05-85A9-8741D82BEAB2}" destId="{C4213BEB-5D89-4633-B0E1-F4762B0D9AB7}" srcOrd="6" destOrd="0" presId="urn:microsoft.com/office/officeart/2005/8/layout/vProcess5"/>
    <dgm:cxn modelId="{E2FA8EB7-F1CE-441A-96A3-1B6B19C0555E}" type="presParOf" srcId="{8EC82ED9-FCC4-4F05-85A9-8741D82BEAB2}" destId="{4FCB03E5-7639-4673-881D-DCD2C25693FD}" srcOrd="7" destOrd="0" presId="urn:microsoft.com/office/officeart/2005/8/layout/vProcess5"/>
    <dgm:cxn modelId="{568E6826-1CE5-41D6-BAB8-22A0F5C1FE9B}" type="presParOf" srcId="{8EC82ED9-FCC4-4F05-85A9-8741D82BEAB2}" destId="{07D62CAE-2198-431A-A78B-B41EE292079B}" srcOrd="8"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5B253C-D6FB-414D-9A74-90EB147F1EFE}">
      <dsp:nvSpPr>
        <dsp:cNvPr id="0" name=""/>
        <dsp:cNvSpPr/>
      </dsp:nvSpPr>
      <dsp:spPr>
        <a:xfrm>
          <a:off x="594178" y="0"/>
          <a:ext cx="6734023" cy="357293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D47137-0F69-4880-BA15-C11651BE96D8}">
      <dsp:nvSpPr>
        <dsp:cNvPr id="0" name=""/>
        <dsp:cNvSpPr/>
      </dsp:nvSpPr>
      <dsp:spPr>
        <a:xfrm>
          <a:off x="1692" y="1071879"/>
          <a:ext cx="2537153" cy="142917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Calibri Light" panose="020F0302020204030204"/>
            </a:rPr>
            <a:t>Body movements</a:t>
          </a:r>
          <a:endParaRPr lang="en-US" sz="3500" kern="1200"/>
        </a:p>
      </dsp:txBody>
      <dsp:txXfrm>
        <a:off x="71458" y="1141645"/>
        <a:ext cx="2397621" cy="1289640"/>
      </dsp:txXfrm>
    </dsp:sp>
    <dsp:sp modelId="{356805FD-1CF4-4F88-8DE4-F6F055538D99}">
      <dsp:nvSpPr>
        <dsp:cNvPr id="0" name=""/>
        <dsp:cNvSpPr/>
      </dsp:nvSpPr>
      <dsp:spPr>
        <a:xfrm>
          <a:off x="2692613" y="1071879"/>
          <a:ext cx="2537153" cy="142917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Calibri Light" panose="020F0302020204030204"/>
            </a:rPr>
            <a:t>Tone of voice</a:t>
          </a:r>
          <a:endParaRPr lang="en-US" sz="3500" kern="1200"/>
        </a:p>
      </dsp:txBody>
      <dsp:txXfrm>
        <a:off x="2762379" y="1141645"/>
        <a:ext cx="2397621" cy="1289640"/>
      </dsp:txXfrm>
    </dsp:sp>
    <dsp:sp modelId="{DAA4DDD0-D210-4990-B853-A2785E2F769A}">
      <dsp:nvSpPr>
        <dsp:cNvPr id="0" name=""/>
        <dsp:cNvSpPr/>
      </dsp:nvSpPr>
      <dsp:spPr>
        <a:xfrm>
          <a:off x="5383533" y="1071879"/>
          <a:ext cx="2537153" cy="142917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Calibri Light" panose="020F0302020204030204"/>
            </a:rPr>
            <a:t>Facial expression</a:t>
          </a:r>
          <a:endParaRPr lang="en-US" sz="3500" kern="1200"/>
        </a:p>
      </dsp:txBody>
      <dsp:txXfrm>
        <a:off x="5453299" y="1141645"/>
        <a:ext cx="2397621" cy="1289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8068E2-CDD3-4DCF-971A-9F6660F8F78B}">
      <dsp:nvSpPr>
        <dsp:cNvPr id="0" name=""/>
        <dsp:cNvSpPr/>
      </dsp:nvSpPr>
      <dsp:spPr>
        <a:xfrm>
          <a:off x="668564" y="0"/>
          <a:ext cx="7577061" cy="2740779"/>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94F452-E844-47B5-B47B-F49A789F5C8C}">
      <dsp:nvSpPr>
        <dsp:cNvPr id="0" name=""/>
        <dsp:cNvSpPr/>
      </dsp:nvSpPr>
      <dsp:spPr>
        <a:xfrm>
          <a:off x="1949979" y="822233"/>
          <a:ext cx="5014231" cy="109631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rtl="0">
            <a:lnSpc>
              <a:spcPct val="90000"/>
            </a:lnSpc>
            <a:spcBef>
              <a:spcPct val="0"/>
            </a:spcBef>
            <a:spcAft>
              <a:spcPct val="35000"/>
            </a:spcAft>
            <a:buNone/>
          </a:pPr>
          <a:r>
            <a:rPr lang="en-US" sz="4600" kern="1200"/>
            <a:t>Body language</a:t>
          </a:r>
        </a:p>
      </dsp:txBody>
      <dsp:txXfrm>
        <a:off x="2003496" y="875750"/>
        <a:ext cx="4907197" cy="9892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F00AF0-250D-4439-BDB7-E8159E00F86A}">
      <dsp:nvSpPr>
        <dsp:cNvPr id="0" name=""/>
        <dsp:cNvSpPr/>
      </dsp:nvSpPr>
      <dsp:spPr>
        <a:xfrm>
          <a:off x="175138" y="0"/>
          <a:ext cx="6761721" cy="4226076"/>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7BD35F-1A74-4C97-8838-71486A47540B}">
      <dsp:nvSpPr>
        <dsp:cNvPr id="0" name=""/>
        <dsp:cNvSpPr/>
      </dsp:nvSpPr>
      <dsp:spPr>
        <a:xfrm>
          <a:off x="1033877" y="2916837"/>
          <a:ext cx="175804" cy="17580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C2E838-2FB5-4153-902E-57C86CAEBFAC}">
      <dsp:nvSpPr>
        <dsp:cNvPr id="0" name=""/>
        <dsp:cNvSpPr/>
      </dsp:nvSpPr>
      <dsp:spPr>
        <a:xfrm>
          <a:off x="1121779" y="3004740"/>
          <a:ext cx="1575481" cy="122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155" tIns="0" rIns="0" bIns="0" numCol="1" spcCol="1270" anchor="t" anchorCtr="0">
          <a:noAutofit/>
        </a:bodyPr>
        <a:lstStyle/>
        <a:p>
          <a:pPr marL="0" lvl="0" indent="0" algn="l" defTabSz="666750" rtl="0">
            <a:lnSpc>
              <a:spcPct val="90000"/>
            </a:lnSpc>
            <a:spcBef>
              <a:spcPct val="0"/>
            </a:spcBef>
            <a:spcAft>
              <a:spcPct val="35000"/>
            </a:spcAft>
            <a:buNone/>
          </a:pPr>
          <a:r>
            <a:rPr lang="en-US" sz="1500" kern="1200">
              <a:latin typeface="Calibri Light" panose="020F0302020204030204"/>
            </a:rPr>
            <a:t>Resolving conflicts between team members</a:t>
          </a:r>
          <a:endParaRPr lang="en-US" sz="1500" kern="1200"/>
        </a:p>
      </dsp:txBody>
      <dsp:txXfrm>
        <a:off x="1121779" y="3004740"/>
        <a:ext cx="1575481" cy="1221335"/>
      </dsp:txXfrm>
    </dsp:sp>
    <dsp:sp modelId="{7DD0522C-475F-4A31-9103-A7A8F6EE8297}">
      <dsp:nvSpPr>
        <dsp:cNvPr id="0" name=""/>
        <dsp:cNvSpPr/>
      </dsp:nvSpPr>
      <dsp:spPr>
        <a:xfrm>
          <a:off x="2585692" y="1768190"/>
          <a:ext cx="317800" cy="31780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3536E6-A56E-444B-ADB6-61B67D61111B}">
      <dsp:nvSpPr>
        <dsp:cNvPr id="0" name=""/>
        <dsp:cNvSpPr/>
      </dsp:nvSpPr>
      <dsp:spPr>
        <a:xfrm>
          <a:off x="2744592" y="1927090"/>
          <a:ext cx="1622813" cy="2298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396" tIns="0" rIns="0" bIns="0" numCol="1" spcCol="1270" anchor="t" anchorCtr="0">
          <a:noAutofit/>
        </a:bodyPr>
        <a:lstStyle/>
        <a:p>
          <a:pPr marL="0" lvl="0" indent="0" algn="l" defTabSz="666750" rtl="0">
            <a:lnSpc>
              <a:spcPct val="90000"/>
            </a:lnSpc>
            <a:spcBef>
              <a:spcPct val="0"/>
            </a:spcBef>
            <a:spcAft>
              <a:spcPct val="35000"/>
            </a:spcAft>
            <a:buNone/>
          </a:pPr>
          <a:r>
            <a:rPr lang="en-US" sz="1500" kern="1200">
              <a:latin typeface="Calibri Light" panose="020F0302020204030204"/>
            </a:rPr>
            <a:t>Helps building relationships</a:t>
          </a:r>
          <a:r>
            <a:rPr lang="en-US" sz="1500" kern="1200">
              <a:latin typeface="Calibri Light"/>
              <a:cs typeface="Calibri Light"/>
            </a:rPr>
            <a:t> and increases teamwork</a:t>
          </a:r>
          <a:endParaRPr lang="en-US" sz="1500" kern="1200"/>
        </a:p>
      </dsp:txBody>
      <dsp:txXfrm>
        <a:off x="2744592" y="1927090"/>
        <a:ext cx="1622813" cy="2298985"/>
      </dsp:txXfrm>
    </dsp:sp>
    <dsp:sp modelId="{030EBB98-4882-48AD-8A65-942FC1D556F6}">
      <dsp:nvSpPr>
        <dsp:cNvPr id="0" name=""/>
        <dsp:cNvSpPr/>
      </dsp:nvSpPr>
      <dsp:spPr>
        <a:xfrm>
          <a:off x="4451927" y="1069197"/>
          <a:ext cx="439511" cy="43951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CADA99-DCE3-4797-8E06-78B10D3CEAF3}">
      <dsp:nvSpPr>
        <dsp:cNvPr id="0" name=""/>
        <dsp:cNvSpPr/>
      </dsp:nvSpPr>
      <dsp:spPr>
        <a:xfrm>
          <a:off x="4671683" y="1288953"/>
          <a:ext cx="1622813" cy="29371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888" tIns="0" rIns="0" bIns="0" numCol="1" spcCol="1270" anchor="t" anchorCtr="0">
          <a:noAutofit/>
        </a:bodyPr>
        <a:lstStyle/>
        <a:p>
          <a:pPr marL="0" lvl="0" indent="0" algn="l" defTabSz="666750" rtl="0">
            <a:lnSpc>
              <a:spcPct val="90000"/>
            </a:lnSpc>
            <a:spcBef>
              <a:spcPct val="0"/>
            </a:spcBef>
            <a:spcAft>
              <a:spcPct val="35000"/>
            </a:spcAft>
            <a:buNone/>
          </a:pPr>
          <a:r>
            <a:rPr lang="en-US" sz="1500" kern="1200">
              <a:latin typeface="Calibri Light"/>
              <a:cs typeface="Calibri Light"/>
            </a:rPr>
            <a:t>Reduce misinterpretation of information</a:t>
          </a:r>
        </a:p>
      </dsp:txBody>
      <dsp:txXfrm>
        <a:off x="4671683" y="1288953"/>
        <a:ext cx="1622813" cy="29371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38E178-A31B-452C-97ED-25E8E8164BB6}">
      <dsp:nvSpPr>
        <dsp:cNvPr id="0" name=""/>
        <dsp:cNvSpPr/>
      </dsp:nvSpPr>
      <dsp:spPr>
        <a:xfrm>
          <a:off x="0" y="0"/>
          <a:ext cx="8389434" cy="612769"/>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US" sz="2700" kern="1200">
              <a:latin typeface="Century Gothic" panose="020B0502020202020204"/>
            </a:rPr>
            <a:t>Eye contact</a:t>
          </a:r>
          <a:endParaRPr lang="en-US" sz="2700" kern="1200"/>
        </a:p>
      </dsp:txBody>
      <dsp:txXfrm>
        <a:off x="17947" y="17947"/>
        <a:ext cx="7656515" cy="576875"/>
      </dsp:txXfrm>
    </dsp:sp>
    <dsp:sp modelId="{5A965C54-2443-49AA-9D18-69E7AA1776F7}">
      <dsp:nvSpPr>
        <dsp:cNvPr id="0" name=""/>
        <dsp:cNvSpPr/>
      </dsp:nvSpPr>
      <dsp:spPr>
        <a:xfrm>
          <a:off x="626483" y="697876"/>
          <a:ext cx="8389434" cy="612769"/>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US" sz="2700" kern="1200">
              <a:latin typeface="Century Gothic" panose="020B0502020202020204"/>
            </a:rPr>
            <a:t>Facial expression</a:t>
          </a:r>
          <a:endParaRPr lang="en-US" sz="2700" kern="1200"/>
        </a:p>
      </dsp:txBody>
      <dsp:txXfrm>
        <a:off x="644430" y="715823"/>
        <a:ext cx="7328756" cy="576875"/>
      </dsp:txXfrm>
    </dsp:sp>
    <dsp:sp modelId="{67C4AEEA-46B3-43F2-BAC6-E8641074CEF7}">
      <dsp:nvSpPr>
        <dsp:cNvPr id="0" name=""/>
        <dsp:cNvSpPr/>
      </dsp:nvSpPr>
      <dsp:spPr>
        <a:xfrm>
          <a:off x="1252967" y="1395753"/>
          <a:ext cx="8389434" cy="612769"/>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latin typeface="Century Gothic" panose="020B0502020202020204"/>
            </a:rPr>
            <a:t>Handshake</a:t>
          </a:r>
          <a:endParaRPr lang="en-US" sz="2700" kern="1200"/>
        </a:p>
      </dsp:txBody>
      <dsp:txXfrm>
        <a:off x="1270914" y="1413700"/>
        <a:ext cx="7328756" cy="576875"/>
      </dsp:txXfrm>
    </dsp:sp>
    <dsp:sp modelId="{3E4FE46E-C0F6-4A08-8423-4FC57A3802AD}">
      <dsp:nvSpPr>
        <dsp:cNvPr id="0" name=""/>
        <dsp:cNvSpPr/>
      </dsp:nvSpPr>
      <dsp:spPr>
        <a:xfrm>
          <a:off x="1879451" y="2093630"/>
          <a:ext cx="8389434" cy="612769"/>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latin typeface="Century Gothic" panose="020B0502020202020204"/>
            </a:rPr>
            <a:t>Posture</a:t>
          </a:r>
          <a:endParaRPr lang="en-US" sz="2700" kern="1200"/>
        </a:p>
      </dsp:txBody>
      <dsp:txXfrm>
        <a:off x="1897398" y="2111577"/>
        <a:ext cx="7328756" cy="576875"/>
      </dsp:txXfrm>
    </dsp:sp>
    <dsp:sp modelId="{DA6830B5-D242-4AAA-B8C7-08EF3CE7F80E}">
      <dsp:nvSpPr>
        <dsp:cNvPr id="0" name=""/>
        <dsp:cNvSpPr/>
      </dsp:nvSpPr>
      <dsp:spPr>
        <a:xfrm>
          <a:off x="2505935" y="2791507"/>
          <a:ext cx="8389434" cy="612769"/>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latin typeface="Century Gothic" panose="020B0502020202020204"/>
            </a:rPr>
            <a:t>Gestures</a:t>
          </a:r>
          <a:endParaRPr lang="en-US" sz="2700" kern="1200"/>
        </a:p>
      </dsp:txBody>
      <dsp:txXfrm>
        <a:off x="2523882" y="2809454"/>
        <a:ext cx="7328756" cy="576875"/>
      </dsp:txXfrm>
    </dsp:sp>
    <dsp:sp modelId="{EA3EE455-1896-4800-BFE9-5859AA773947}">
      <dsp:nvSpPr>
        <dsp:cNvPr id="0" name=""/>
        <dsp:cNvSpPr/>
      </dsp:nvSpPr>
      <dsp:spPr>
        <a:xfrm>
          <a:off x="7991134" y="447662"/>
          <a:ext cx="398300" cy="398300"/>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080751" y="447662"/>
        <a:ext cx="219066" cy="299721"/>
      </dsp:txXfrm>
    </dsp:sp>
    <dsp:sp modelId="{C0EB6117-4B63-48C0-AD44-1AF8525FEA40}">
      <dsp:nvSpPr>
        <dsp:cNvPr id="0" name=""/>
        <dsp:cNvSpPr/>
      </dsp:nvSpPr>
      <dsp:spPr>
        <a:xfrm>
          <a:off x="8617618" y="1145539"/>
          <a:ext cx="398300" cy="398300"/>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707235" y="1145539"/>
        <a:ext cx="219066" cy="299721"/>
      </dsp:txXfrm>
    </dsp:sp>
    <dsp:sp modelId="{EAAF9353-19D3-4F1A-B8D5-91C3DBFBEDDD}">
      <dsp:nvSpPr>
        <dsp:cNvPr id="0" name=""/>
        <dsp:cNvSpPr/>
      </dsp:nvSpPr>
      <dsp:spPr>
        <a:xfrm>
          <a:off x="9244102" y="1833203"/>
          <a:ext cx="398300" cy="398300"/>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333719" y="1833203"/>
        <a:ext cx="219066" cy="299721"/>
      </dsp:txXfrm>
    </dsp:sp>
    <dsp:sp modelId="{9A1612D7-D001-4BD3-9850-5CEE04E0A576}">
      <dsp:nvSpPr>
        <dsp:cNvPr id="0" name=""/>
        <dsp:cNvSpPr/>
      </dsp:nvSpPr>
      <dsp:spPr>
        <a:xfrm>
          <a:off x="9870585" y="2537888"/>
          <a:ext cx="398300" cy="398300"/>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960202" y="2537888"/>
        <a:ext cx="219066" cy="2997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625F79-C01A-403F-A78A-B82634DBDD60}">
      <dsp:nvSpPr>
        <dsp:cNvPr id="0" name=""/>
        <dsp:cNvSpPr/>
      </dsp:nvSpPr>
      <dsp:spPr>
        <a:xfrm>
          <a:off x="0" y="0"/>
          <a:ext cx="9261064" cy="102128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a workplace, such as Amazon, communicating face-to-face can bring many benefits, helping to achieve their ambitious target in an efficient manner, without any limitations.</a:t>
          </a:r>
          <a:endParaRPr lang="en-US" sz="1900" kern="1200"/>
        </a:p>
      </dsp:txBody>
      <dsp:txXfrm>
        <a:off x="29912" y="29912"/>
        <a:ext cx="8159021" cy="961459"/>
      </dsp:txXfrm>
    </dsp:sp>
    <dsp:sp modelId="{F0CEAB71-E38D-4392-910E-B33044D0DF4F}">
      <dsp:nvSpPr>
        <dsp:cNvPr id="0" name=""/>
        <dsp:cNvSpPr/>
      </dsp:nvSpPr>
      <dsp:spPr>
        <a:xfrm>
          <a:off x="817152" y="1191496"/>
          <a:ext cx="9261064" cy="1021283"/>
        </a:xfrm>
        <a:prstGeom prst="roundRect">
          <a:avLst>
            <a:gd name="adj" fmla="val 10000"/>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For example, this choice of communication could build trust among employees because it shows that you value them and whatever they have to say.</a:t>
          </a:r>
          <a:endParaRPr lang="en-US" sz="1900" kern="1200"/>
        </a:p>
      </dsp:txBody>
      <dsp:txXfrm>
        <a:off x="847064" y="1221408"/>
        <a:ext cx="7720253" cy="961459"/>
      </dsp:txXfrm>
    </dsp:sp>
    <dsp:sp modelId="{A9D9D0F7-525A-4F67-ACAC-3EF9BC843AAB}">
      <dsp:nvSpPr>
        <dsp:cNvPr id="0" name=""/>
        <dsp:cNvSpPr/>
      </dsp:nvSpPr>
      <dsp:spPr>
        <a:xfrm>
          <a:off x="1634305" y="2382993"/>
          <a:ext cx="9261064" cy="1021283"/>
        </a:xfrm>
        <a:prstGeom prst="roundRect">
          <a:avLst>
            <a:gd name="adj" fmla="val 10000"/>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non-verbal cues are key in this type of communication because it helps the person you are communicating with assess if you are credible and worth building a relationship with. </a:t>
          </a:r>
          <a:endParaRPr lang="en-US" sz="1900" kern="1200"/>
        </a:p>
      </dsp:txBody>
      <dsp:txXfrm>
        <a:off x="1664217" y="2412905"/>
        <a:ext cx="7720253" cy="961459"/>
      </dsp:txXfrm>
    </dsp:sp>
    <dsp:sp modelId="{A6F2CE8C-5F96-4CD3-9D5C-882A1FED418F}">
      <dsp:nvSpPr>
        <dsp:cNvPr id="0" name=""/>
        <dsp:cNvSpPr/>
      </dsp:nvSpPr>
      <dsp:spPr>
        <a:xfrm>
          <a:off x="8597230" y="774473"/>
          <a:ext cx="663834" cy="663834"/>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746593" y="774473"/>
        <a:ext cx="365108" cy="499535"/>
      </dsp:txXfrm>
    </dsp:sp>
    <dsp:sp modelId="{F141CBAE-78A5-43D1-B6E6-DA6735C62DD1}">
      <dsp:nvSpPr>
        <dsp:cNvPr id="0" name=""/>
        <dsp:cNvSpPr/>
      </dsp:nvSpPr>
      <dsp:spPr>
        <a:xfrm>
          <a:off x="9414383" y="1959161"/>
          <a:ext cx="663834" cy="663834"/>
        </a:xfrm>
        <a:prstGeom prst="downArrow">
          <a:avLst>
            <a:gd name="adj1" fmla="val 55000"/>
            <a:gd name="adj2" fmla="val 45000"/>
          </a:avLst>
        </a:prstGeom>
        <a:solidFill>
          <a:schemeClr val="accent2">
            <a:tint val="40000"/>
            <a:alpha val="90000"/>
            <a:hueOff val="-20604185"/>
            <a:satOff val="1061"/>
            <a:lumOff val="55"/>
            <a:alphaOff val="0"/>
          </a:schemeClr>
        </a:solidFill>
        <a:ln w="19050" cap="rnd" cmpd="sng" algn="ctr">
          <a:solidFill>
            <a:schemeClr val="accent2">
              <a:tint val="40000"/>
              <a:alpha val="90000"/>
              <a:hueOff val="-20604185"/>
              <a:satOff val="1061"/>
              <a:lumOff val="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9563746" y="1959161"/>
        <a:ext cx="365108" cy="49953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919174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74581074"/>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76694088"/>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61524696"/>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03504118"/>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51123992"/>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8169304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022980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9599228"/>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36455257"/>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42948364"/>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16928233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87972254"/>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875172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13977413"/>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3493684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28869177"/>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0387D9-82B1-499D-97D4-F0EE22751F7D}"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9191747"/>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DBD438D-B646-436E-94D0-7D23A1F6DE45}"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74581074"/>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993360-0AFA-478F-A1F2-F6923AF77A69}"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76694088"/>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A33BF53-4C80-4D59-86B5-E3A17D4572D4}" type="datetime1">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61524696"/>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E054CB2-F748-495B-90F0-DF18DC4C6C89}" type="datetime1">
              <a:rPr lang="en-US" smtClean="0"/>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03504118"/>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F9832E4F-B455-4443-B860-83F7BAFCAB70}" type="datetime1">
              <a:rPr lang="en-US" smtClean="0"/>
              <a:t>11/13/2022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51123992"/>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E692922-2E3E-4774-AA6C-4AE4B47EBB76}" type="datetime1">
              <a:rPr lang="en-US" smtClean="0"/>
              <a:t>11/13/2022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81693044"/>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025250C-4A5D-4177-AEEF-BB7AF184F6D3}" type="datetime1">
              <a:rPr lang="en-US" smtClean="0"/>
              <a:t>11/13/2022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02298054"/>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E01F6B-ED24-466D-8EC2-BA790E76DD0C}" type="datetime1">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9599228"/>
      </p:ext>
    </p:extLst>
  </p:cSld>
  <p:clrMapOvr>
    <a:masterClrMapping/>
  </p:clrMapOvr>
  <p:hf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35BF33-900C-4BA1-AB40-B3A86ED2DBB0}" type="datetime1">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36455257"/>
      </p:ext>
    </p:extLst>
  </p:cSld>
  <p:clrMapOvr>
    <a:masterClrMapping/>
  </p:clrMapOvr>
  <p:hf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BE94B60-3950-4342-B635-1B0AC634D812}"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42948364"/>
      </p:ext>
    </p:extLst>
  </p:cSld>
  <p:clrMapOvr>
    <a:masterClrMapping/>
  </p:clrMapOvr>
  <p:hf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B5BCED-6703-40FC-9150-6844C21BDF90}"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169282336"/>
      </p:ext>
    </p:extLst>
  </p:cSld>
  <p:clrMapOvr>
    <a:masterClrMapping/>
  </p:clrMapOvr>
  <p:hf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DC03DA-5724-4223-A1EB-1352A92EBCBD}"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87972254"/>
      </p:ext>
    </p:extLst>
  </p:cSld>
  <p:clrMapOvr>
    <a:masterClrMapping/>
  </p:clrMapOvr>
  <p:hf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2671BF3-999D-4431-AB54-73759BFEAD67}" type="datetime1">
              <a:rPr lang="en-US" smtClean="0"/>
              <a:t>11/13/2022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8751729"/>
      </p:ext>
    </p:extLst>
  </p:cSld>
  <p:clrMapOvr>
    <a:masterClrMapping/>
  </p:clrMapOvr>
  <p:hf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5EFBBBD-B25F-46DB-AC20-9889B6F12F54}" type="datetime1">
              <a:rPr lang="en-US" smtClean="0"/>
              <a:t>11/13/2022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13977413"/>
      </p:ext>
    </p:extLst>
  </p:cSld>
  <p:clrMapOvr>
    <a:masterClrMapping/>
  </p:clrMapOvr>
  <p:hf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C437E3-0685-4B87-994B-8E112FF4DEF7}"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34936841"/>
      </p:ext>
    </p:extLst>
  </p:cSld>
  <p:clrMapOvr>
    <a:masterClrMapping/>
  </p:clrMapOvr>
  <p:hf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90E8E0-64F5-4D98-A368-963BB42C6F82}"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2886917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21" Type="http://schemas.openxmlformats.org/officeDocument/2006/relationships/image" Target="../media/image4.png"/><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image" Target="../media/image3.png"/><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2.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11/13/2022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699891293"/>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41FEEA6-BCFC-4132-A3A3-3DAB15110769}" type="datetime1">
              <a:rPr lang="en-US" smtClean="0"/>
              <a:t>11/13/2022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699891293"/>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2.png"/><Relationship Id="rId7"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1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3.png"/><Relationship Id="rId7" Type="http://schemas.openxmlformats.org/officeDocument/2006/relationships/diagramLayout" Target="../diagrams/layout4.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Data" Target="../diagrams/data4.xml"/><Relationship Id="rId5" Type="http://schemas.openxmlformats.org/officeDocument/2006/relationships/image" Target="../media/image5.png"/><Relationship Id="rId10" Type="http://schemas.microsoft.com/office/2007/relationships/diagramDrawing" Target="../diagrams/drawing4.xml"/><Relationship Id="rId4" Type="http://schemas.openxmlformats.org/officeDocument/2006/relationships/image" Target="../media/image4.png"/><Relationship Id="rId9" Type="http://schemas.openxmlformats.org/officeDocument/2006/relationships/diagramColors" Target="../diagrams/colors4.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image" Target="../media/image3.png"/><Relationship Id="rId7" Type="http://schemas.openxmlformats.org/officeDocument/2006/relationships/diagramLayout" Target="../diagrams/layout5.xml"/><Relationship Id="rId2" Type="http://schemas.openxmlformats.org/officeDocument/2006/relationships/image" Target="../media/image2.png"/><Relationship Id="rId1" Type="http://schemas.openxmlformats.org/officeDocument/2006/relationships/slideLayout" Target="../slideLayouts/slideLayout24.xml"/><Relationship Id="rId6" Type="http://schemas.openxmlformats.org/officeDocument/2006/relationships/diagramData" Target="../diagrams/data5.xml"/><Relationship Id="rId5" Type="http://schemas.openxmlformats.org/officeDocument/2006/relationships/image" Target="../media/image5.png"/><Relationship Id="rId10" Type="http://schemas.microsoft.com/office/2007/relationships/diagramDrawing" Target="../diagrams/drawing5.xml"/><Relationship Id="rId4" Type="http://schemas.openxmlformats.org/officeDocument/2006/relationships/image" Target="../media/image4.png"/><Relationship Id="rId9" Type="http://schemas.openxmlformats.org/officeDocument/2006/relationships/diagramColors" Target="../diagrams/colors5.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8" Type="http://schemas.openxmlformats.org/officeDocument/2006/relationships/hyperlink" Target="https://www-jstor-org.ezproxy.uwtsd.ac.uk/stable/j.ctt9qgstp" TargetMode="External"/><Relationship Id="rId13" Type="http://schemas.openxmlformats.org/officeDocument/2006/relationships/hyperlink" Target="https://www.vonage.co.uk/resources/articles/7-ways-video-conferencing-brings-teams-together-and-boosts-productivity/" TargetMode="External"/><Relationship Id="rId3" Type="http://schemas.openxmlformats.org/officeDocument/2006/relationships/image" Target="../media/image3.png"/><Relationship Id="rId7" Type="http://schemas.openxmlformats.org/officeDocument/2006/relationships/hyperlink" Target="https://www.proquest.com/docview/2512930124?accountid=130472&amp;parentSessionId=Yk19FnX56a1UD8m5W4nfpyWsPA6YIz36ONiFksoBHQE%3D&amp;pq-origsite=primo" TargetMode="External"/><Relationship Id="rId12" Type="http://schemas.openxmlformats.org/officeDocument/2006/relationships/hyperlink" Target="https://open.lib.umn.edu/communication/chapter/1-2-the-communication-process" TargetMode="External"/><Relationship Id="rId2" Type="http://schemas.openxmlformats.org/officeDocument/2006/relationships/image" Target="../media/image2.png"/><Relationship Id="rId1" Type="http://schemas.openxmlformats.org/officeDocument/2006/relationships/slideLayout" Target="../slideLayouts/slideLayout24.xml"/><Relationship Id="rId6" Type="http://schemas.openxmlformats.org/officeDocument/2006/relationships/hyperlink" Target="https://www.wisc-online.com/learn/humanities/communication/oic22421/describing-the-transactional-communication-mo" TargetMode="External"/><Relationship Id="rId11" Type="http://schemas.openxmlformats.org/officeDocument/2006/relationships/hyperlink" Target="https://digiaide.com/interactive-model-of-communication/" TargetMode="External"/><Relationship Id="rId5" Type="http://schemas.openxmlformats.org/officeDocument/2006/relationships/image" Target="../media/image5.png"/><Relationship Id="rId10" Type="http://schemas.openxmlformats.org/officeDocument/2006/relationships/hyperlink" Target="https://www.oxbridgeacademy.edu.za/blog/top-body-language-tips-make-good-first-impression/" TargetMode="External"/><Relationship Id="rId4" Type="http://schemas.openxmlformats.org/officeDocument/2006/relationships/image" Target="../media/image4.png"/><Relationship Id="rId9" Type="http://schemas.openxmlformats.org/officeDocument/2006/relationships/hyperlink" Target="https://uk.indeed.com/career-advice/career-development/face-to-face-communication"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table, indoor, desk&#10;&#10;Description automatically generated">
            <a:extLst>
              <a:ext uri="{FF2B5EF4-FFF2-40B4-BE49-F238E27FC236}">
                <a16:creationId xmlns:a16="http://schemas.microsoft.com/office/drawing/2014/main" id="{11F0E887-1F9E-2CB0-5080-F5143620D822}"/>
              </a:ext>
            </a:extLst>
          </p:cNvPr>
          <p:cNvPicPr>
            <a:picLocks noChangeAspect="1"/>
          </p:cNvPicPr>
          <p:nvPr/>
        </p:nvPicPr>
        <p:blipFill rotWithShape="1">
          <a:blip r:embed="rId2">
            <a:alphaModFix amt="40000"/>
          </a:blip>
          <a:srcRect t="26707" r="9091" b="17253"/>
          <a:stretch/>
        </p:blipFill>
        <p:spPr>
          <a:xfrm>
            <a:off x="-1900497" y="382504"/>
            <a:ext cx="12191980" cy="6857990"/>
          </a:xfrm>
          <a:prstGeom prst="rect">
            <a:avLst/>
          </a:prstGeom>
        </p:spPr>
      </p:pic>
      <p:sp>
        <p:nvSpPr>
          <p:cNvPr id="2" name="Title 1"/>
          <p:cNvSpPr>
            <a:spLocks noGrp="1"/>
          </p:cNvSpPr>
          <p:nvPr>
            <p:ph type="ctrTitle"/>
          </p:nvPr>
        </p:nvSpPr>
        <p:spPr>
          <a:xfrm>
            <a:off x="1154955" y="1302658"/>
            <a:ext cx="8825658" cy="3474723"/>
          </a:xfrm>
        </p:spPr>
        <p:txBody>
          <a:bodyPr>
            <a:normAutofit/>
          </a:bodyPr>
          <a:lstStyle/>
          <a:p>
            <a:pPr>
              <a:lnSpc>
                <a:spcPct val="90000"/>
              </a:lnSpc>
            </a:pPr>
            <a:r>
              <a:rPr lang="en-GB" sz="2000">
                <a:solidFill>
                  <a:schemeClr val="tx1"/>
                </a:solidFill>
                <a:ea typeface="+mj-lt"/>
                <a:cs typeface="+mj-lt"/>
              </a:rPr>
              <a:t>Strategies for Effective Communication in a Business Setting</a:t>
            </a:r>
            <a:br>
              <a:rPr lang="en-GB" sz="1800">
                <a:ea typeface="+mj-lt"/>
                <a:cs typeface="+mj-lt"/>
              </a:rPr>
            </a:br>
            <a:br>
              <a:rPr lang="en-GB" sz="1800">
                <a:ea typeface="+mj-lt"/>
                <a:cs typeface="+mj-lt"/>
              </a:rPr>
            </a:br>
            <a:r>
              <a:rPr lang="en-GB" sz="1800">
                <a:solidFill>
                  <a:schemeClr val="tx1"/>
                </a:solidFill>
              </a:rPr>
              <a:t>Student names/ numbers:</a:t>
            </a:r>
            <a:br>
              <a:rPr lang="en-GB" sz="1800"/>
            </a:br>
            <a:r>
              <a:rPr lang="en-GB" sz="1800">
                <a:solidFill>
                  <a:schemeClr val="tx1"/>
                </a:solidFill>
              </a:rPr>
              <a:t>Teodora Stoyanova - 2125443</a:t>
            </a:r>
            <a:br>
              <a:rPr lang="en-GB" sz="1800"/>
            </a:br>
            <a:r>
              <a:rPr lang="en-GB" sz="1800">
                <a:solidFill>
                  <a:schemeClr val="tx1"/>
                </a:solidFill>
              </a:rPr>
              <a:t>Asen </a:t>
            </a:r>
            <a:r>
              <a:rPr lang="en-GB" sz="1800" err="1">
                <a:solidFill>
                  <a:schemeClr val="tx1"/>
                </a:solidFill>
              </a:rPr>
              <a:t>Chipilov</a:t>
            </a:r>
            <a:r>
              <a:rPr lang="en-GB" sz="1800">
                <a:solidFill>
                  <a:schemeClr val="tx1"/>
                </a:solidFill>
              </a:rPr>
              <a:t> -</a:t>
            </a:r>
            <a:r>
              <a:rPr lang="en-US" sz="1800">
                <a:solidFill>
                  <a:schemeClr val="tx1"/>
                </a:solidFill>
              </a:rPr>
              <a:t> 2128091</a:t>
            </a:r>
            <a:br>
              <a:rPr lang="en-GB" sz="1800"/>
            </a:br>
            <a:r>
              <a:rPr lang="en-GB" sz="1800">
                <a:solidFill>
                  <a:schemeClr val="tx1"/>
                </a:solidFill>
              </a:rPr>
              <a:t>Andrea Tudorache - 2130698</a:t>
            </a:r>
            <a:br>
              <a:rPr lang="en-GB" sz="1800"/>
            </a:br>
            <a:r>
              <a:rPr lang="en-GB" sz="1800">
                <a:solidFill>
                  <a:schemeClr val="tx1"/>
                </a:solidFill>
              </a:rPr>
              <a:t>Laura Lojewski - 2128409</a:t>
            </a:r>
            <a:br>
              <a:rPr lang="en-GB" sz="1800"/>
            </a:br>
            <a:br>
              <a:rPr lang="en-GB" sz="1800"/>
            </a:br>
            <a:r>
              <a:rPr lang="en-GB" sz="1800">
                <a:solidFill>
                  <a:schemeClr val="tx1"/>
                </a:solidFill>
              </a:rPr>
              <a:t>Module: Effective Team Working and Communication (BMSW_4002)</a:t>
            </a:r>
            <a:br>
              <a:rPr lang="en-GB" sz="1800"/>
            </a:br>
            <a:br>
              <a:rPr lang="en-GB" sz="1800"/>
            </a:br>
            <a:r>
              <a:rPr lang="en-GB" sz="1800">
                <a:solidFill>
                  <a:schemeClr val="tx1"/>
                </a:solidFill>
              </a:rPr>
              <a:t>Module lead: </a:t>
            </a:r>
            <a:r>
              <a:rPr lang="en-US" sz="1800">
                <a:solidFill>
                  <a:schemeClr val="tx1"/>
                </a:solidFill>
              </a:rPr>
              <a:t>Hafiz Rahmani</a:t>
            </a:r>
            <a:endParaRPr lang="en-GB" sz="1800">
              <a:solidFill>
                <a:schemeClr val="tx1"/>
              </a:solidFill>
            </a:endParaRPr>
          </a:p>
        </p:txBody>
      </p:sp>
      <p:sp>
        <p:nvSpPr>
          <p:cNvPr id="3" name="Subtitle 2"/>
          <p:cNvSpPr>
            <a:spLocks noGrp="1"/>
          </p:cNvSpPr>
          <p:nvPr>
            <p:ph type="subTitle" idx="1"/>
          </p:nvPr>
        </p:nvSpPr>
        <p:spPr>
          <a:xfrm>
            <a:off x="1154955" y="4777380"/>
            <a:ext cx="8825658" cy="861420"/>
          </a:xfrm>
        </p:spPr>
        <p:txBody>
          <a:bodyPr vert="horz" lIns="91440" tIns="45720" rIns="91440" bIns="45720" rtlCol="0">
            <a:normAutofit/>
          </a:bodyPr>
          <a:lstStyle/>
          <a:p>
            <a:endParaRPr lang="en-GB">
              <a:solidFill>
                <a:schemeClr val="tx1"/>
              </a:solidFill>
              <a:cs typeface="Calibri"/>
            </a:endParaRPr>
          </a:p>
          <a:p>
            <a:endParaRPr lang="en-GB">
              <a:solidFill>
                <a:schemeClr val="tx1"/>
              </a:solidFill>
              <a:cs typeface="Calibri"/>
            </a:endParaRPr>
          </a:p>
        </p:txBody>
      </p:sp>
      <p:sp>
        <p:nvSpPr>
          <p:cNvPr id="20" name="Rectangle 19">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Slide Number Placeholder 4">
            <a:extLst>
              <a:ext uri="{FF2B5EF4-FFF2-40B4-BE49-F238E27FC236}">
                <a16:creationId xmlns:a16="http://schemas.microsoft.com/office/drawing/2014/main" id="{44612ADD-DE16-7B8B-E8A4-41D2733A24EA}"/>
              </a:ext>
            </a:extLst>
          </p:cNvPr>
          <p:cNvSpPr>
            <a:spLocks noGrp="1"/>
          </p:cNvSpPr>
          <p:nvPr>
            <p:ph type="sldNum" sz="quarter" idx="12"/>
          </p:nvPr>
        </p:nvSpPr>
        <p:spPr/>
        <p:txBody>
          <a:bodyPr/>
          <a:lstStyle/>
          <a:p>
            <a:fld id="{D57F1E4F-1CFF-5643-939E-02111984F565}" type="slidenum">
              <a:rPr lang="en-US" dirty="0"/>
              <a:t>1</a:t>
            </a:fld>
            <a:endParaRPr lang="en-GB"/>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B0D5-8204-01A4-A230-EFF9C22F225F}"/>
              </a:ext>
            </a:extLst>
          </p:cNvPr>
          <p:cNvSpPr>
            <a:spLocks noGrp="1"/>
          </p:cNvSpPr>
          <p:nvPr>
            <p:ph type="title"/>
          </p:nvPr>
        </p:nvSpPr>
        <p:spPr>
          <a:xfrm>
            <a:off x="1498781" y="1076093"/>
            <a:ext cx="3057236" cy="639338"/>
          </a:xfrm>
        </p:spPr>
        <p:txBody>
          <a:bodyPr/>
          <a:lstStyle/>
          <a:p>
            <a:r>
              <a:rPr lang="en-GB" sz="2800"/>
              <a:t>Introduction</a:t>
            </a:r>
          </a:p>
        </p:txBody>
      </p:sp>
      <p:pic>
        <p:nvPicPr>
          <p:cNvPr id="5" name="Picture 5" descr="A picture containing website&#10;&#10;Description automatically generated">
            <a:extLst>
              <a:ext uri="{FF2B5EF4-FFF2-40B4-BE49-F238E27FC236}">
                <a16:creationId xmlns:a16="http://schemas.microsoft.com/office/drawing/2014/main" id="{A8352D04-56FC-31D5-0867-0344518F3FB8}"/>
              </a:ext>
            </a:extLst>
          </p:cNvPr>
          <p:cNvPicPr>
            <a:picLocks noGrp="1" noChangeAspect="1"/>
          </p:cNvPicPr>
          <p:nvPr>
            <p:ph idx="1"/>
          </p:nvPr>
        </p:nvPicPr>
        <p:blipFill>
          <a:blip r:embed="rId2"/>
          <a:stretch>
            <a:fillRect/>
          </a:stretch>
        </p:blipFill>
        <p:spPr>
          <a:xfrm>
            <a:off x="1168947" y="2229664"/>
            <a:ext cx="4054629" cy="3928249"/>
          </a:xfrm>
        </p:spPr>
      </p:pic>
      <p:sp>
        <p:nvSpPr>
          <p:cNvPr id="4" name="Text Placeholder 3">
            <a:extLst>
              <a:ext uri="{FF2B5EF4-FFF2-40B4-BE49-F238E27FC236}">
                <a16:creationId xmlns:a16="http://schemas.microsoft.com/office/drawing/2014/main" id="{65B2E177-05C7-7480-B6D1-8708B46205E7}"/>
              </a:ext>
            </a:extLst>
          </p:cNvPr>
          <p:cNvSpPr>
            <a:spLocks noGrp="1"/>
          </p:cNvSpPr>
          <p:nvPr>
            <p:ph type="body" sz="half" idx="2"/>
          </p:nvPr>
        </p:nvSpPr>
        <p:spPr>
          <a:xfrm>
            <a:off x="5745539" y="2571719"/>
            <a:ext cx="3930745" cy="3202257"/>
          </a:xfrm>
        </p:spPr>
        <p:txBody>
          <a:bodyPr vert="horz" lIns="91440" tIns="45720" rIns="91440" bIns="45720" rtlCol="0" anchor="t">
            <a:normAutofit/>
          </a:bodyPr>
          <a:lstStyle/>
          <a:p>
            <a:r>
              <a:rPr lang="en-GB">
                <a:ea typeface="+mj-lt"/>
                <a:cs typeface="+mj-lt"/>
              </a:rPr>
              <a:t>Amazon is an internet based business that facilitates delivery of products all over the world, they also provide digital streaming, cloud computing and artificial intelligence services. They have become the mainstream e-goods purchase website over the past 20 years</a:t>
            </a:r>
            <a:endParaRPr lang="en-US"/>
          </a:p>
          <a:p>
            <a:r>
              <a:rPr lang="en-GB">
                <a:ea typeface="+mj-lt"/>
                <a:cs typeface="+mj-lt"/>
              </a:rPr>
              <a:t>They overview the transactions between users and intervene in disputes as the mediator, ensuring high user satisfaction and keeping scammers out of their domain</a:t>
            </a:r>
            <a:endParaRPr lang="en-GB"/>
          </a:p>
          <a:p>
            <a:endParaRPr lang="en-GB"/>
          </a:p>
        </p:txBody>
      </p:sp>
      <p:sp>
        <p:nvSpPr>
          <p:cNvPr id="6" name="TextBox 5">
            <a:extLst>
              <a:ext uri="{FF2B5EF4-FFF2-40B4-BE49-F238E27FC236}">
                <a16:creationId xmlns:a16="http://schemas.microsoft.com/office/drawing/2014/main" id="{AAA351DD-A79D-8CCC-6880-F8DD4F929AA4}"/>
              </a:ext>
            </a:extLst>
          </p:cNvPr>
          <p:cNvSpPr txBox="1"/>
          <p:nvPr/>
        </p:nvSpPr>
        <p:spPr>
          <a:xfrm>
            <a:off x="1496120" y="6342256"/>
            <a:ext cx="34334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Teodora Stoyanova</a:t>
            </a:r>
            <a:endParaRPr lang="en-US"/>
          </a:p>
        </p:txBody>
      </p:sp>
      <p:sp>
        <p:nvSpPr>
          <p:cNvPr id="3" name="Slide Number Placeholder 2">
            <a:extLst>
              <a:ext uri="{FF2B5EF4-FFF2-40B4-BE49-F238E27FC236}">
                <a16:creationId xmlns:a16="http://schemas.microsoft.com/office/drawing/2014/main" id="{40202DE2-1596-35A2-CFE9-6095DC4282B9}"/>
              </a:ext>
            </a:extLst>
          </p:cNvPr>
          <p:cNvSpPr>
            <a:spLocks noGrp="1"/>
          </p:cNvSpPr>
          <p:nvPr>
            <p:ph type="sldNum" sz="quarter" idx="12"/>
          </p:nvPr>
        </p:nvSpPr>
        <p:spPr/>
        <p:txBody>
          <a:bodyPr/>
          <a:lstStyle/>
          <a:p>
            <a:fld id="{D57F1E4F-1CFF-5643-939E-02111984F565}" type="slidenum">
              <a:rPr lang="en-US" dirty="0"/>
              <a:t>2</a:t>
            </a:fld>
            <a:endParaRPr lang="en-GB"/>
          </a:p>
        </p:txBody>
      </p:sp>
    </p:spTree>
    <p:extLst>
      <p:ext uri="{BB962C8B-B14F-4D97-AF65-F5344CB8AC3E}">
        <p14:creationId xmlns:p14="http://schemas.microsoft.com/office/powerpoint/2010/main" val="2031867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2" name="Picture 11">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0" name="Rectangle 19">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6B42653A-00F8-40F8-9BAA-AFDE65366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D85582E-5C24-4E50-94D0-EBDFCAF82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Freeform 16">
            <a:extLst>
              <a:ext uri="{FF2B5EF4-FFF2-40B4-BE49-F238E27FC236}">
                <a16:creationId xmlns:a16="http://schemas.microsoft.com/office/drawing/2014/main" id="{D2CF7175-D926-4ED8-BF71-C9046B886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2">
              <a:alpha val="20000"/>
            </a:schemeClr>
          </a:solidFill>
          <a:ln>
            <a:noFill/>
          </a:ln>
        </p:spPr>
        <p:txBody>
          <a:bodyPr rtlCol="0" anchor="ctr"/>
          <a:lstStyle/>
          <a:p>
            <a:pPr algn="ctr"/>
            <a:endParaRPr lang="en-US">
              <a:solidFill>
                <a:schemeClr val="tx1"/>
              </a:solidFill>
            </a:endParaRPr>
          </a:p>
        </p:txBody>
      </p:sp>
      <p:sp useBgFill="1">
        <p:nvSpPr>
          <p:cNvPr id="28" name="Freeform 5">
            <a:extLst>
              <a:ext uri="{FF2B5EF4-FFF2-40B4-BE49-F238E27FC236}">
                <a16:creationId xmlns:a16="http://schemas.microsoft.com/office/drawing/2014/main" id="{CE21D3E3-E417-4B15-9ACE-327E9B12B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4055532"/>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p>
      <p:sp>
        <p:nvSpPr>
          <p:cNvPr id="2" name="Title 1">
            <a:extLst>
              <a:ext uri="{FF2B5EF4-FFF2-40B4-BE49-F238E27FC236}">
                <a16:creationId xmlns:a16="http://schemas.microsoft.com/office/drawing/2014/main" id="{7669E06D-FF0D-6ABB-F30D-B281560E5909}"/>
              </a:ext>
            </a:extLst>
          </p:cNvPr>
          <p:cNvSpPr>
            <a:spLocks noGrp="1"/>
          </p:cNvSpPr>
          <p:nvPr>
            <p:ph type="title"/>
          </p:nvPr>
        </p:nvSpPr>
        <p:spPr>
          <a:xfrm>
            <a:off x="557895" y="5284800"/>
            <a:ext cx="9149350" cy="868026"/>
          </a:xfrm>
        </p:spPr>
        <p:txBody>
          <a:bodyPr vert="horz" lIns="91440" tIns="45720" rIns="91440" bIns="45720" rtlCol="0" anchor="b">
            <a:normAutofit/>
          </a:bodyPr>
          <a:lstStyle/>
          <a:p>
            <a:r>
              <a:rPr lang="en-US"/>
              <a:t>EFFECTIVE COMMUNICATION</a:t>
            </a:r>
          </a:p>
        </p:txBody>
      </p:sp>
      <p:pic>
        <p:nvPicPr>
          <p:cNvPr id="4" name="Picture 4" descr="Text&#10;&#10;Description automatically generated">
            <a:extLst>
              <a:ext uri="{FF2B5EF4-FFF2-40B4-BE49-F238E27FC236}">
                <a16:creationId xmlns:a16="http://schemas.microsoft.com/office/drawing/2014/main" id="{67905CDB-4312-D9FB-169D-5DA1BCA927C0}"/>
              </a:ext>
            </a:extLst>
          </p:cNvPr>
          <p:cNvPicPr>
            <a:picLocks noChangeAspect="1"/>
          </p:cNvPicPr>
          <p:nvPr/>
        </p:nvPicPr>
        <p:blipFill>
          <a:blip r:embed="rId7"/>
          <a:stretch>
            <a:fillRect/>
          </a:stretch>
        </p:blipFill>
        <p:spPr>
          <a:xfrm>
            <a:off x="422244" y="465564"/>
            <a:ext cx="8896876" cy="3291844"/>
          </a:xfrm>
          <a:prstGeom prst="rect">
            <a:avLst/>
          </a:prstGeom>
          <a:effectLst/>
        </p:spPr>
      </p:pic>
      <p:sp>
        <p:nvSpPr>
          <p:cNvPr id="5" name="TextBox 4">
            <a:extLst>
              <a:ext uri="{FF2B5EF4-FFF2-40B4-BE49-F238E27FC236}">
                <a16:creationId xmlns:a16="http://schemas.microsoft.com/office/drawing/2014/main" id="{6F925146-C32C-052D-4239-C5A2A13EE318}"/>
              </a:ext>
            </a:extLst>
          </p:cNvPr>
          <p:cNvSpPr txBox="1"/>
          <p:nvPr/>
        </p:nvSpPr>
        <p:spPr>
          <a:xfrm>
            <a:off x="557895" y="6125119"/>
            <a:ext cx="3240701" cy="369332"/>
          </a:xfrm>
          <a:prstGeom prst="rect">
            <a:avLst/>
          </a:prstGeom>
          <a:noFill/>
        </p:spPr>
        <p:txBody>
          <a:bodyPr wrap="square" rtlCol="0">
            <a:spAutoFit/>
          </a:bodyPr>
          <a:lstStyle/>
          <a:p>
            <a:pPr algn="l"/>
            <a:r>
              <a:rPr lang="en-GB" b="1"/>
              <a:t>By </a:t>
            </a:r>
            <a:r>
              <a:rPr lang="en-GB" b="1" err="1"/>
              <a:t>Teodora</a:t>
            </a:r>
            <a:r>
              <a:rPr lang="en-GB" b="1"/>
              <a:t> </a:t>
            </a:r>
            <a:r>
              <a:rPr lang="en-GB" b="1" err="1"/>
              <a:t>Stoyanova</a:t>
            </a:r>
            <a:r>
              <a:rPr lang="en-GB" b="1"/>
              <a:t> </a:t>
            </a:r>
            <a:endParaRPr lang="en-US" b="1"/>
          </a:p>
        </p:txBody>
      </p:sp>
      <p:sp>
        <p:nvSpPr>
          <p:cNvPr id="3" name="Slide Number Placeholder 2">
            <a:extLst>
              <a:ext uri="{FF2B5EF4-FFF2-40B4-BE49-F238E27FC236}">
                <a16:creationId xmlns:a16="http://schemas.microsoft.com/office/drawing/2014/main" id="{DCDB4248-BA67-83D9-9604-EC703457CFEE}"/>
              </a:ext>
            </a:extLst>
          </p:cNvPr>
          <p:cNvSpPr>
            <a:spLocks noGrp="1"/>
          </p:cNvSpPr>
          <p:nvPr>
            <p:ph type="sldNum" sz="quarter" idx="12"/>
          </p:nvPr>
        </p:nvSpPr>
        <p:spPr/>
        <p:txBody>
          <a:bodyPr/>
          <a:lstStyle/>
          <a:p>
            <a:fld id="{D57F1E4F-1CFF-5643-939E-02111984F565}" type="slidenum">
              <a:rPr lang="en-US" dirty="0"/>
              <a:t>3</a:t>
            </a:fld>
            <a:endParaRPr lang="en-GB"/>
          </a:p>
        </p:txBody>
      </p:sp>
    </p:spTree>
    <p:extLst>
      <p:ext uri="{BB962C8B-B14F-4D97-AF65-F5344CB8AC3E}">
        <p14:creationId xmlns:p14="http://schemas.microsoft.com/office/powerpoint/2010/main" val="420587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C1F2D-388A-CFE6-47DF-02C7D6D498F4}"/>
              </a:ext>
            </a:extLst>
          </p:cNvPr>
          <p:cNvSpPr>
            <a:spLocks noGrp="1"/>
          </p:cNvSpPr>
          <p:nvPr>
            <p:ph type="title"/>
          </p:nvPr>
        </p:nvSpPr>
        <p:spPr/>
        <p:txBody>
          <a:bodyPr/>
          <a:lstStyle/>
          <a:p>
            <a:r>
              <a:rPr lang="en-GB" sz="3200"/>
              <a:t>BENEFITS OF EFFECTIVE COMMUNICATION</a:t>
            </a:r>
          </a:p>
        </p:txBody>
      </p:sp>
      <p:sp>
        <p:nvSpPr>
          <p:cNvPr id="10" name="Content Placeholder 9">
            <a:extLst>
              <a:ext uri="{FF2B5EF4-FFF2-40B4-BE49-F238E27FC236}">
                <a16:creationId xmlns:a16="http://schemas.microsoft.com/office/drawing/2014/main" id="{6C0A810D-A052-129E-E7D1-A1E99A61BAA3}"/>
              </a:ext>
            </a:extLst>
          </p:cNvPr>
          <p:cNvSpPr>
            <a:spLocks noGrp="1"/>
          </p:cNvSpPr>
          <p:nvPr>
            <p:ph idx="1"/>
          </p:nvPr>
        </p:nvSpPr>
        <p:spPr>
          <a:xfrm>
            <a:off x="1103312" y="1210212"/>
            <a:ext cx="9510985" cy="4872812"/>
          </a:xfrm>
        </p:spPr>
        <p:txBody>
          <a:bodyPr vert="horz" lIns="91440" tIns="45720" rIns="91440" bIns="45720" rtlCol="0" anchor="t">
            <a:normAutofit fontScale="77500" lnSpcReduction="20000"/>
          </a:bodyPr>
          <a:lstStyle/>
          <a:p>
            <a:pPr marL="0" indent="0">
              <a:buNone/>
            </a:pPr>
            <a:r>
              <a:rPr lang="en-GB">
                <a:ea typeface="+mj-lt"/>
                <a:cs typeface="+mj-lt"/>
              </a:rPr>
              <a:t>Husain (2013) states that ‘communication has positive correlation with many organizational outputs like performance’, a few ways in which this is true are:</a:t>
            </a:r>
            <a:endParaRPr lang="en-GB"/>
          </a:p>
          <a:p>
            <a:pPr>
              <a:buClr>
                <a:srgbClr val="8AD0D6"/>
              </a:buClr>
            </a:pPr>
            <a:r>
              <a:rPr lang="en-GB">
                <a:ea typeface="+mj-lt"/>
                <a:cs typeface="+mj-lt"/>
              </a:rPr>
              <a:t>Trust is improved amongst staff members when leaders practice effective communication and leave no room for confusion, this is because conflicts can be avoided this way</a:t>
            </a:r>
            <a:endParaRPr lang="en-GB"/>
          </a:p>
          <a:p>
            <a:pPr>
              <a:buClr>
                <a:srgbClr val="8AD0D6"/>
              </a:buClr>
            </a:pPr>
            <a:r>
              <a:rPr lang="en-GB">
                <a:ea typeface="+mj-lt"/>
                <a:cs typeface="+mj-lt"/>
              </a:rPr>
              <a:t>Loyalty grows to the business because staff feels appreciated when leaders communicate effectively and involve themselves in the work rather than managing things from a distance, leading to increased job satisfaction </a:t>
            </a:r>
            <a:endParaRPr lang="en-GB"/>
          </a:p>
          <a:p>
            <a:pPr>
              <a:buClr>
                <a:srgbClr val="8AD0D6"/>
              </a:buClr>
            </a:pPr>
            <a:r>
              <a:rPr lang="en-GB">
                <a:ea typeface="+mj-lt"/>
                <a:cs typeface="+mj-lt"/>
              </a:rPr>
              <a:t>Higher engagement is a direct result of effective communication as there is constant clear contact and relay of information between staff</a:t>
            </a:r>
            <a:endParaRPr lang="en-GB"/>
          </a:p>
          <a:p>
            <a:pPr>
              <a:buClr>
                <a:srgbClr val="8AD0D6"/>
              </a:buClr>
            </a:pPr>
            <a:r>
              <a:rPr lang="en-GB">
                <a:ea typeface="+mj-lt"/>
                <a:cs typeface="+mj-lt"/>
              </a:rPr>
              <a:t>Teamwork is formed by collaboration amongst the team, a culture of effective communication, being clear, timely and kind, strengthens the inner team workings</a:t>
            </a:r>
            <a:endParaRPr lang="en-GB"/>
          </a:p>
          <a:p>
            <a:pPr>
              <a:buClr>
                <a:srgbClr val="8AD0D6"/>
              </a:buClr>
            </a:pPr>
            <a:r>
              <a:rPr lang="en-GB">
                <a:ea typeface="+mj-lt"/>
                <a:cs typeface="+mj-lt"/>
              </a:rPr>
              <a:t>Productivity rises due to staff understanding what it is exactly that they are responsible for and what they need to do to achieve their goals. Removing any possible confusion through clear messages lets staff focus all their energy properly</a:t>
            </a:r>
            <a:endParaRPr lang="en-GB"/>
          </a:p>
          <a:p>
            <a:pPr>
              <a:buClr>
                <a:srgbClr val="8AD0D6"/>
              </a:buClr>
            </a:pPr>
            <a:r>
              <a:rPr lang="en-GB">
                <a:ea typeface="+mj-lt"/>
                <a:cs typeface="+mj-lt"/>
              </a:rPr>
              <a:t>Innovative ideas might come up if everyone fully understands their roles and the details of the task at hand</a:t>
            </a:r>
            <a:endParaRPr lang="en-GB"/>
          </a:p>
          <a:p>
            <a:pPr>
              <a:buClr>
                <a:srgbClr val="8AD0D6"/>
              </a:buClr>
            </a:pPr>
            <a:r>
              <a:rPr lang="en-GB">
                <a:ea typeface="+mj-lt"/>
                <a:cs typeface="+mj-lt"/>
              </a:rPr>
              <a:t>Better relationships with customers will take place, the good habit of communicating clearly within the business will also spread to interactions with clients</a:t>
            </a:r>
            <a:endParaRPr lang="en-GB"/>
          </a:p>
          <a:p>
            <a:pPr>
              <a:buClr>
                <a:srgbClr val="8AD0D6"/>
              </a:buClr>
            </a:pPr>
            <a:endParaRPr lang="en-GB"/>
          </a:p>
        </p:txBody>
      </p:sp>
      <p:pic>
        <p:nvPicPr>
          <p:cNvPr id="8" name="Picture 8">
            <a:extLst>
              <a:ext uri="{FF2B5EF4-FFF2-40B4-BE49-F238E27FC236}">
                <a16:creationId xmlns:a16="http://schemas.microsoft.com/office/drawing/2014/main" id="{3E359273-968F-0048-BA36-0A694656B575}"/>
              </a:ext>
            </a:extLst>
          </p:cNvPr>
          <p:cNvPicPr>
            <a:picLocks noChangeAspect="1"/>
          </p:cNvPicPr>
          <p:nvPr/>
        </p:nvPicPr>
        <p:blipFill>
          <a:blip r:embed="rId2"/>
          <a:stretch>
            <a:fillRect/>
          </a:stretch>
        </p:blipFill>
        <p:spPr>
          <a:xfrm>
            <a:off x="4724400" y="3211382"/>
            <a:ext cx="2743200" cy="435236"/>
          </a:xfrm>
          <a:prstGeom prst="rect">
            <a:avLst/>
          </a:prstGeom>
        </p:spPr>
      </p:pic>
      <p:sp>
        <p:nvSpPr>
          <p:cNvPr id="11" name="TextBox 10">
            <a:extLst>
              <a:ext uri="{FF2B5EF4-FFF2-40B4-BE49-F238E27FC236}">
                <a16:creationId xmlns:a16="http://schemas.microsoft.com/office/drawing/2014/main" id="{8BD95F4E-A782-1ADE-8875-F0EA198DB027}"/>
              </a:ext>
            </a:extLst>
          </p:cNvPr>
          <p:cNvSpPr txBox="1"/>
          <p:nvPr/>
        </p:nvSpPr>
        <p:spPr>
          <a:xfrm>
            <a:off x="1199443" y="6544027"/>
            <a:ext cx="43860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Teodora Stoyanova</a:t>
            </a:r>
          </a:p>
        </p:txBody>
      </p:sp>
      <p:sp>
        <p:nvSpPr>
          <p:cNvPr id="3" name="Slide Number Placeholder 2">
            <a:extLst>
              <a:ext uri="{FF2B5EF4-FFF2-40B4-BE49-F238E27FC236}">
                <a16:creationId xmlns:a16="http://schemas.microsoft.com/office/drawing/2014/main" id="{F6DF0C00-A01C-11C4-8A03-31C55D347B3B}"/>
              </a:ext>
            </a:extLst>
          </p:cNvPr>
          <p:cNvSpPr>
            <a:spLocks noGrp="1"/>
          </p:cNvSpPr>
          <p:nvPr>
            <p:ph type="sldNum" sz="quarter" idx="12"/>
          </p:nvPr>
        </p:nvSpPr>
        <p:spPr/>
        <p:txBody>
          <a:bodyPr/>
          <a:lstStyle/>
          <a:p>
            <a:fld id="{D57F1E4F-1CFF-5643-939E-02111984F565}" type="slidenum">
              <a:rPr lang="en-US" dirty="0"/>
              <a:t>4</a:t>
            </a:fld>
            <a:endParaRPr lang="en-GB"/>
          </a:p>
        </p:txBody>
      </p:sp>
    </p:spTree>
    <p:extLst>
      <p:ext uri="{BB962C8B-B14F-4D97-AF65-F5344CB8AC3E}">
        <p14:creationId xmlns:p14="http://schemas.microsoft.com/office/powerpoint/2010/main" val="769046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0ACE69A8-0856-435A-AF80-B9D9121686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3" name="Picture 12">
            <a:extLst>
              <a:ext uri="{FF2B5EF4-FFF2-40B4-BE49-F238E27FC236}">
                <a16:creationId xmlns:a16="http://schemas.microsoft.com/office/drawing/2014/main" id="{4F667001-744F-4B41-B719-BE37463B65C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292215BB-2585-4067-A398-38B95729B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A8F842CF-4441-46EA-9050-0CC06FAA353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BD489763-A86B-4678-B9C3-772B8E2091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1" name="Rectangle 20">
            <a:extLst>
              <a:ext uri="{FF2B5EF4-FFF2-40B4-BE49-F238E27FC236}">
                <a16:creationId xmlns:a16="http://schemas.microsoft.com/office/drawing/2014/main" id="{158CC225-8360-4EF4-8C6D-26706C0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Freeform 23">
            <a:extLst>
              <a:ext uri="{FF2B5EF4-FFF2-40B4-BE49-F238E27FC236}">
                <a16:creationId xmlns:a16="http://schemas.microsoft.com/office/drawing/2014/main" id="{CCE7D24F-F52E-46A0-8314-AF2F261E3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5" name="Freeform 5">
            <a:extLst>
              <a:ext uri="{FF2B5EF4-FFF2-40B4-BE49-F238E27FC236}">
                <a16:creationId xmlns:a16="http://schemas.microsoft.com/office/drawing/2014/main" id="{CA9344C3-D11A-4C0B-8E86-F36B21701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27" name="Rectangle 26">
            <a:extLst>
              <a:ext uri="{FF2B5EF4-FFF2-40B4-BE49-F238E27FC236}">
                <a16:creationId xmlns:a16="http://schemas.microsoft.com/office/drawing/2014/main" id="{829B6B18-63C7-47C4-B422-38F28E99A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11" y="0"/>
            <a:ext cx="6098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149AA1BD-D390-6D72-307A-6EA20FDCFB25}"/>
              </a:ext>
            </a:extLst>
          </p:cNvPr>
          <p:cNvPicPr>
            <a:picLocks noChangeAspect="1"/>
          </p:cNvPicPr>
          <p:nvPr/>
        </p:nvPicPr>
        <p:blipFill>
          <a:blip r:embed="rId7"/>
          <a:stretch>
            <a:fillRect/>
          </a:stretch>
        </p:blipFill>
        <p:spPr>
          <a:xfrm>
            <a:off x="6094408" y="736362"/>
            <a:ext cx="2627752" cy="1985229"/>
          </a:xfrm>
          <a:prstGeom prst="rect">
            <a:avLst/>
          </a:prstGeom>
          <a:effectLst/>
        </p:spPr>
      </p:pic>
      <p:pic>
        <p:nvPicPr>
          <p:cNvPr id="6" name="Picture 6">
            <a:extLst>
              <a:ext uri="{FF2B5EF4-FFF2-40B4-BE49-F238E27FC236}">
                <a16:creationId xmlns:a16="http://schemas.microsoft.com/office/drawing/2014/main" id="{1BC2907A-ACC4-7A62-B579-93FB36FBFEFD}"/>
              </a:ext>
            </a:extLst>
          </p:cNvPr>
          <p:cNvPicPr>
            <a:picLocks noChangeAspect="1"/>
          </p:cNvPicPr>
          <p:nvPr/>
        </p:nvPicPr>
        <p:blipFill>
          <a:blip r:embed="rId8"/>
          <a:stretch>
            <a:fillRect/>
          </a:stretch>
        </p:blipFill>
        <p:spPr>
          <a:xfrm>
            <a:off x="8916129" y="989921"/>
            <a:ext cx="2627752" cy="1478110"/>
          </a:xfrm>
          <a:prstGeom prst="rect">
            <a:avLst/>
          </a:prstGeom>
          <a:effectLst/>
        </p:spPr>
      </p:pic>
      <p:sp>
        <p:nvSpPr>
          <p:cNvPr id="29" name="Rectangle 28">
            <a:extLst>
              <a:ext uri="{FF2B5EF4-FFF2-40B4-BE49-F238E27FC236}">
                <a16:creationId xmlns:a16="http://schemas.microsoft.com/office/drawing/2014/main" id="{D3090EBF-8A58-4AB8-81D6-55B2CB794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81122BD3-52B2-E09D-1A99-4971B233A55F}"/>
              </a:ext>
            </a:extLst>
          </p:cNvPr>
          <p:cNvSpPr txBox="1"/>
          <p:nvPr/>
        </p:nvSpPr>
        <p:spPr>
          <a:xfrm>
            <a:off x="646113" y="2052918"/>
            <a:ext cx="4165146" cy="419548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accent1">
                  <a:lumMod val="60000"/>
                  <a:lumOff val="40000"/>
                </a:schemeClr>
              </a:buClr>
              <a:buSzPct val="80000"/>
              <a:buFont typeface="Wingdings 3" charset="2"/>
              <a:buChar char=""/>
            </a:pPr>
            <a:r>
              <a:rPr lang="en-US">
                <a:latin typeface="+mj-lt"/>
                <a:ea typeface="+mj-ea"/>
                <a:cs typeface="+mj-cs"/>
              </a:rPr>
              <a:t>What are the models of communication?</a:t>
            </a:r>
          </a:p>
        </p:txBody>
      </p:sp>
      <p:pic>
        <p:nvPicPr>
          <p:cNvPr id="5" name="Picture 5" descr="Diagram&#10;&#10;Description automatically generated">
            <a:extLst>
              <a:ext uri="{FF2B5EF4-FFF2-40B4-BE49-F238E27FC236}">
                <a16:creationId xmlns:a16="http://schemas.microsoft.com/office/drawing/2014/main" id="{976971F2-10EA-8609-F22D-B867796168A4}"/>
              </a:ext>
            </a:extLst>
          </p:cNvPr>
          <p:cNvPicPr>
            <a:picLocks noChangeAspect="1"/>
          </p:cNvPicPr>
          <p:nvPr/>
        </p:nvPicPr>
        <p:blipFill>
          <a:blip r:embed="rId9"/>
          <a:stretch>
            <a:fillRect/>
          </a:stretch>
        </p:blipFill>
        <p:spPr>
          <a:xfrm>
            <a:off x="6094410" y="3217247"/>
            <a:ext cx="5449471" cy="2820101"/>
          </a:xfrm>
          <a:prstGeom prst="rect">
            <a:avLst/>
          </a:prstGeom>
          <a:effectLst/>
        </p:spPr>
      </p:pic>
      <p:sp>
        <p:nvSpPr>
          <p:cNvPr id="3" name="TextBox 2">
            <a:extLst>
              <a:ext uri="{FF2B5EF4-FFF2-40B4-BE49-F238E27FC236}">
                <a16:creationId xmlns:a16="http://schemas.microsoft.com/office/drawing/2014/main" id="{12C8F928-AE92-2D19-3AA5-A15657362EDF}"/>
              </a:ext>
            </a:extLst>
          </p:cNvPr>
          <p:cNvSpPr txBox="1"/>
          <p:nvPr/>
        </p:nvSpPr>
        <p:spPr>
          <a:xfrm>
            <a:off x="1008061" y="1055687"/>
            <a:ext cx="1408641" cy="14520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FD7CE29F-301D-093F-B00D-CFE854FA65B9}"/>
              </a:ext>
            </a:extLst>
          </p:cNvPr>
          <p:cNvSpPr txBox="1"/>
          <p:nvPr/>
        </p:nvSpPr>
        <p:spPr>
          <a:xfrm>
            <a:off x="765072" y="6520015"/>
            <a:ext cx="22826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Asen </a:t>
            </a:r>
            <a:r>
              <a:rPr lang="en-GB" err="1"/>
              <a:t>Chipilov</a:t>
            </a:r>
          </a:p>
        </p:txBody>
      </p:sp>
      <p:sp>
        <p:nvSpPr>
          <p:cNvPr id="7" name="Slide Number Placeholder 6">
            <a:extLst>
              <a:ext uri="{FF2B5EF4-FFF2-40B4-BE49-F238E27FC236}">
                <a16:creationId xmlns:a16="http://schemas.microsoft.com/office/drawing/2014/main" id="{5CAACAAB-2BD5-8396-2F89-14C81F190FEF}"/>
              </a:ext>
            </a:extLst>
          </p:cNvPr>
          <p:cNvSpPr>
            <a:spLocks noGrp="1"/>
          </p:cNvSpPr>
          <p:nvPr>
            <p:ph type="sldNum" sz="quarter" idx="12"/>
          </p:nvPr>
        </p:nvSpPr>
        <p:spPr/>
        <p:txBody>
          <a:bodyPr/>
          <a:lstStyle/>
          <a:p>
            <a:fld id="{D57F1E4F-1CFF-5643-939E-02111984F565}" type="slidenum">
              <a:rPr lang="en-US" dirty="0"/>
              <a:t>14</a:t>
            </a:fld>
            <a:endParaRPr lang="en-GB"/>
          </a:p>
        </p:txBody>
      </p:sp>
    </p:spTree>
    <p:extLst>
      <p:ext uri="{BB962C8B-B14F-4D97-AF65-F5344CB8AC3E}">
        <p14:creationId xmlns:p14="http://schemas.microsoft.com/office/powerpoint/2010/main" val="1283928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C9070-C8A5-0094-BF73-5F181574B43F}"/>
              </a:ext>
            </a:extLst>
          </p:cNvPr>
          <p:cNvSpPr>
            <a:spLocks noGrp="1"/>
          </p:cNvSpPr>
          <p:nvPr>
            <p:ph type="title"/>
          </p:nvPr>
        </p:nvSpPr>
        <p:spPr>
          <a:xfrm>
            <a:off x="646111" y="145460"/>
            <a:ext cx="9404723" cy="1511143"/>
          </a:xfrm>
        </p:spPr>
        <p:txBody>
          <a:bodyPr/>
          <a:lstStyle/>
          <a:p>
            <a:r>
              <a:rPr lang="en-GB">
                <a:ea typeface="+mj-lt"/>
                <a:cs typeface="+mj-lt"/>
              </a:rPr>
              <a:t>What models of communication should Tom apply and why?</a:t>
            </a:r>
            <a:endParaRPr lang="en-US"/>
          </a:p>
        </p:txBody>
      </p:sp>
      <p:sp>
        <p:nvSpPr>
          <p:cNvPr id="3" name="Content Placeholder 2">
            <a:extLst>
              <a:ext uri="{FF2B5EF4-FFF2-40B4-BE49-F238E27FC236}">
                <a16:creationId xmlns:a16="http://schemas.microsoft.com/office/drawing/2014/main" id="{B072E5AD-D9B9-A7BF-D809-E3092761427B}"/>
              </a:ext>
            </a:extLst>
          </p:cNvPr>
          <p:cNvSpPr>
            <a:spLocks noGrp="1"/>
          </p:cNvSpPr>
          <p:nvPr>
            <p:ph idx="1"/>
          </p:nvPr>
        </p:nvSpPr>
        <p:spPr>
          <a:xfrm>
            <a:off x="1152473" y="1499855"/>
            <a:ext cx="8946541" cy="4846867"/>
          </a:xfrm>
        </p:spPr>
        <p:txBody>
          <a:bodyPr vert="horz" lIns="91440" tIns="45720" rIns="91440" bIns="45720" rtlCol="0" anchor="t">
            <a:noAutofit/>
          </a:bodyPr>
          <a:lstStyle/>
          <a:p>
            <a:pPr marL="0" indent="0">
              <a:buNone/>
            </a:pPr>
            <a:r>
              <a:rPr lang="en-GB" sz="1600">
                <a:ea typeface="+mj-lt"/>
                <a:cs typeface="+mj-lt"/>
              </a:rPr>
              <a:t>Since Tom is dealing with a huge project which will require lots of planning and teamwork, he should not use the transmissional model, as it can be seen as bossy which can demotivate his workers and will not be very useful in keeping him updated due to the lack of feedback. Feedback and reviews are too important to give up as shown by Clark (2017) who claims ‘49% of consumers trust online reviews more than other sources’</a:t>
            </a:r>
            <a:endParaRPr lang="en-GB" sz="1600"/>
          </a:p>
          <a:p>
            <a:pPr marL="0" indent="0">
              <a:buClr>
                <a:srgbClr val="EF53A5"/>
              </a:buClr>
              <a:buNone/>
            </a:pPr>
            <a:r>
              <a:rPr lang="en-GB" sz="1600">
                <a:ea typeface="+mj-lt"/>
                <a:cs typeface="+mj-lt"/>
              </a:rPr>
              <a:t>A better option would be the interactive model where Tom can engage his workers and listen to their concerns as well as ideas. This removes confusion and can avoid issues by making sure everyone received the message properly and knows what they are doing, as well as letting Tom know of any potential issues he might have overlooked. This can be done in a formal way for example via e-mail or meetings to help record the information discussed, which will also foster trust and teamwork with his staff and would help fix the difference in ideas between his staff members because, ‘both parties can voice their opinions’ as stated by Tiwary, S. (2022)</a:t>
            </a:r>
            <a:endParaRPr lang="en-GB" sz="1600"/>
          </a:p>
          <a:p>
            <a:pPr marL="0" indent="0">
              <a:buClr>
                <a:srgbClr val="EF53A5"/>
              </a:buClr>
              <a:buNone/>
            </a:pPr>
            <a:r>
              <a:rPr lang="en-GB" sz="1600">
                <a:ea typeface="+mj-lt"/>
                <a:cs typeface="+mj-lt"/>
              </a:rPr>
              <a:t>The transactional model could also work as it shares many similarities with the interactive model benefits, mainly the ability to give feedback which can be taken into account by Tom. However this might not be as easy when dealing with large groups of workers as it is hard to pay attention to all of them at once, and it would be easier to co-ordinate it through the interactive model</a:t>
            </a:r>
            <a:endParaRPr lang="en-GB" sz="1600"/>
          </a:p>
          <a:p>
            <a:pPr marL="0" indent="0">
              <a:buClr>
                <a:srgbClr val="EF53A5"/>
              </a:buClr>
              <a:buNone/>
            </a:pPr>
            <a:endParaRPr lang="en-GB" sz="1600"/>
          </a:p>
        </p:txBody>
      </p:sp>
      <p:sp>
        <p:nvSpPr>
          <p:cNvPr id="4" name="TextBox 3">
            <a:extLst>
              <a:ext uri="{FF2B5EF4-FFF2-40B4-BE49-F238E27FC236}">
                <a16:creationId xmlns:a16="http://schemas.microsoft.com/office/drawing/2014/main" id="{2FB0C3E2-36FD-F2BD-AE25-74C0364E260E}"/>
              </a:ext>
            </a:extLst>
          </p:cNvPr>
          <p:cNvSpPr txBox="1"/>
          <p:nvPr/>
        </p:nvSpPr>
        <p:spPr>
          <a:xfrm>
            <a:off x="906411" y="6520017"/>
            <a:ext cx="24792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Asen </a:t>
            </a:r>
            <a:r>
              <a:rPr lang="en-GB" err="1"/>
              <a:t>Chipilov</a:t>
            </a:r>
          </a:p>
        </p:txBody>
      </p:sp>
      <p:sp>
        <p:nvSpPr>
          <p:cNvPr id="5" name="Slide Number Placeholder 4">
            <a:extLst>
              <a:ext uri="{FF2B5EF4-FFF2-40B4-BE49-F238E27FC236}">
                <a16:creationId xmlns:a16="http://schemas.microsoft.com/office/drawing/2014/main" id="{C19083D4-656F-04F1-582B-8D12277C070E}"/>
              </a:ext>
            </a:extLst>
          </p:cNvPr>
          <p:cNvSpPr>
            <a:spLocks noGrp="1"/>
          </p:cNvSpPr>
          <p:nvPr>
            <p:ph type="sldNum" sz="quarter" idx="12"/>
          </p:nvPr>
        </p:nvSpPr>
        <p:spPr/>
        <p:txBody>
          <a:bodyPr/>
          <a:lstStyle/>
          <a:p>
            <a:fld id="{D57F1E4F-1CFF-5643-939E-02111984F565}" type="slidenum">
              <a:rPr lang="en-US" dirty="0"/>
              <a:t>15</a:t>
            </a:fld>
            <a:endParaRPr lang="en-GB"/>
          </a:p>
        </p:txBody>
      </p:sp>
    </p:spTree>
    <p:extLst>
      <p:ext uri="{BB962C8B-B14F-4D97-AF65-F5344CB8AC3E}">
        <p14:creationId xmlns:p14="http://schemas.microsoft.com/office/powerpoint/2010/main" val="11383120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464DB64-670E-DD45-281F-AF6A147E6D27}"/>
              </a:ext>
            </a:extLst>
          </p:cNvPr>
          <p:cNvSpPr>
            <a:spLocks noGrp="1"/>
          </p:cNvSpPr>
          <p:nvPr>
            <p:ph type="title"/>
          </p:nvPr>
        </p:nvSpPr>
        <p:spPr>
          <a:xfrm>
            <a:off x="653143" y="1645920"/>
            <a:ext cx="3522879" cy="4470821"/>
          </a:xfrm>
        </p:spPr>
        <p:txBody>
          <a:bodyPr>
            <a:normAutofit/>
          </a:bodyPr>
          <a:lstStyle/>
          <a:p>
            <a:pPr algn="r"/>
            <a:r>
              <a:rPr lang="en-US" sz="3300">
                <a:solidFill>
                  <a:srgbClr val="FFFFFF"/>
                </a:solidFill>
                <a:cs typeface="Calibri Light"/>
              </a:rPr>
              <a:t>Importance of communication channel </a:t>
            </a:r>
            <a:endParaRPr lang="en-US" sz="3300">
              <a:solidFill>
                <a:srgbClr val="FFFFFF"/>
              </a:solidFill>
            </a:endParaRPr>
          </a:p>
        </p:txBody>
      </p:sp>
      <p:sp>
        <p:nvSpPr>
          <p:cNvPr id="3" name="Content Placeholder 2">
            <a:extLst>
              <a:ext uri="{FF2B5EF4-FFF2-40B4-BE49-F238E27FC236}">
                <a16:creationId xmlns:a16="http://schemas.microsoft.com/office/drawing/2014/main" id="{0E29324B-12D3-2D3C-3661-FE727849BF07}"/>
              </a:ext>
            </a:extLst>
          </p:cNvPr>
          <p:cNvSpPr>
            <a:spLocks noGrp="1"/>
          </p:cNvSpPr>
          <p:nvPr>
            <p:ph idx="1"/>
          </p:nvPr>
        </p:nvSpPr>
        <p:spPr>
          <a:xfrm>
            <a:off x="5204109" y="1240340"/>
            <a:ext cx="5907213" cy="4876401"/>
          </a:xfrm>
        </p:spPr>
        <p:txBody>
          <a:bodyPr vert="horz" lIns="91440" tIns="45720" rIns="91440" bIns="45720" rtlCol="0" anchor="t">
            <a:normAutofit/>
          </a:bodyPr>
          <a:lstStyle/>
          <a:p>
            <a:pPr marL="457200" lvl="1" indent="0">
              <a:buNone/>
            </a:pPr>
            <a:endParaRPr lang="en-US">
              <a:latin typeface="Arial"/>
              <a:cs typeface="Calibri"/>
            </a:endParaRPr>
          </a:p>
          <a:p>
            <a:pPr marL="0" lvl="1" indent="0" algn="just">
              <a:buNone/>
            </a:pPr>
            <a:r>
              <a:rPr lang="en-US">
                <a:latin typeface="Arial"/>
                <a:cs typeface="Calibri"/>
              </a:rPr>
              <a:t>According to the '</a:t>
            </a:r>
            <a:r>
              <a:rPr lang="en-US" err="1">
                <a:latin typeface="Arial"/>
                <a:cs typeface="Calibri"/>
              </a:rPr>
              <a:t>Lendle</a:t>
            </a:r>
            <a:r>
              <a:rPr lang="en-US">
                <a:latin typeface="Arial"/>
                <a:cs typeface="Calibri"/>
              </a:rPr>
              <a:t>-Daft model Channel Richness Hierarchy' the most effective channels of communication are:</a:t>
            </a:r>
          </a:p>
          <a:p>
            <a:pPr lvl="2"/>
            <a:r>
              <a:rPr lang="en-US">
                <a:latin typeface="Arial"/>
                <a:cs typeface="Calibri"/>
              </a:rPr>
              <a:t>face-to-face</a:t>
            </a:r>
          </a:p>
          <a:p>
            <a:pPr lvl="2"/>
            <a:r>
              <a:rPr lang="en-US">
                <a:latin typeface="Arial"/>
                <a:cs typeface="Calibri"/>
              </a:rPr>
              <a:t>video conferencing</a:t>
            </a:r>
          </a:p>
          <a:p>
            <a:pPr lvl="2"/>
            <a:r>
              <a:rPr lang="en-US">
                <a:latin typeface="Arial"/>
                <a:cs typeface="Calibri"/>
              </a:rPr>
              <a:t>Telephone</a:t>
            </a:r>
            <a:endParaRPr lang="en-US">
              <a:latin typeface="Century Gothic" panose="020B0502020202020204"/>
              <a:cs typeface="Calibri"/>
            </a:endParaRPr>
          </a:p>
          <a:p>
            <a:pPr marL="285750" lvl="2" indent="0">
              <a:buClr>
                <a:srgbClr val="EF53A5"/>
              </a:buClr>
              <a:buNone/>
            </a:pPr>
            <a:r>
              <a:rPr lang="en-US">
                <a:latin typeface="Arial"/>
                <a:cs typeface="Calibri"/>
              </a:rPr>
              <a:t>But the channels are low or high richness and </a:t>
            </a:r>
            <a:r>
              <a:rPr lang="en-US">
                <a:latin typeface="Arial"/>
                <a:ea typeface="+mn-lt"/>
                <a:cs typeface="+mn-lt"/>
              </a:rPr>
              <a:t>depending on the message, the communication channel must be clearly chosen for the information to be transmitted and received without doubt or misunderstood.</a:t>
            </a:r>
            <a:endParaRPr lang="en-US"/>
          </a:p>
        </p:txBody>
      </p:sp>
      <p:sp>
        <p:nvSpPr>
          <p:cNvPr id="4" name="TextBox 3">
            <a:extLst>
              <a:ext uri="{FF2B5EF4-FFF2-40B4-BE49-F238E27FC236}">
                <a16:creationId xmlns:a16="http://schemas.microsoft.com/office/drawing/2014/main" id="{DDF7F0D0-D152-3A68-CDC7-ED8EC03E6026}"/>
              </a:ext>
            </a:extLst>
          </p:cNvPr>
          <p:cNvSpPr txBox="1"/>
          <p:nvPr/>
        </p:nvSpPr>
        <p:spPr>
          <a:xfrm>
            <a:off x="10305435" y="6341806"/>
            <a:ext cx="162232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5" name="Slide Number Placeholder 4">
            <a:extLst>
              <a:ext uri="{FF2B5EF4-FFF2-40B4-BE49-F238E27FC236}">
                <a16:creationId xmlns:a16="http://schemas.microsoft.com/office/drawing/2014/main" id="{BED2E6DE-FE14-60D8-A21A-41C6F787BCE3}"/>
              </a:ext>
            </a:extLst>
          </p:cNvPr>
          <p:cNvSpPr>
            <a:spLocks noGrp="1"/>
          </p:cNvSpPr>
          <p:nvPr>
            <p:ph type="sldNum" sz="quarter" idx="12"/>
          </p:nvPr>
        </p:nvSpPr>
        <p:spPr/>
        <p:txBody>
          <a:bodyPr/>
          <a:lstStyle/>
          <a:p>
            <a:fld id="{D57F1E4F-1CFF-5643-939E-02111984F565}" type="slidenum">
              <a:rPr lang="en-US" dirty="0"/>
              <a:t>5</a:t>
            </a:fld>
            <a:endParaRPr lang="en-GB"/>
          </a:p>
        </p:txBody>
      </p:sp>
    </p:spTree>
    <p:extLst>
      <p:ext uri="{BB962C8B-B14F-4D97-AF65-F5344CB8AC3E}">
        <p14:creationId xmlns:p14="http://schemas.microsoft.com/office/powerpoint/2010/main" val="655959156"/>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82F6F8-8DF7-C651-41D6-CDDE12C4CCDC}"/>
              </a:ext>
            </a:extLst>
          </p:cNvPr>
          <p:cNvSpPr txBox="1"/>
          <p:nvPr/>
        </p:nvSpPr>
        <p:spPr>
          <a:xfrm>
            <a:off x="1427438" y="456384"/>
            <a:ext cx="10518295"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US" sz="2400" b="1">
                <a:solidFill>
                  <a:srgbClr val="FFFF00"/>
                </a:solidFill>
                <a:cs typeface="Calibri"/>
              </a:rPr>
              <a:t>Face-to-face</a:t>
            </a:r>
            <a:r>
              <a:rPr lang="en-US">
                <a:solidFill>
                  <a:srgbClr val="FFFF00"/>
                </a:solidFill>
                <a:cs typeface="Calibri"/>
              </a:rPr>
              <a:t> communication includes both verbal and non-verbal elements:</a:t>
            </a:r>
            <a:endParaRPr lang="en-US">
              <a:solidFill>
                <a:srgbClr val="FFFF00"/>
              </a:solidFill>
            </a:endParaRPr>
          </a:p>
          <a:p>
            <a:pPr marL="742950" lvl="1" indent="-285750">
              <a:buFont typeface="Wingdings"/>
              <a:buChar char="ü"/>
            </a:pPr>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p:txBody>
      </p:sp>
      <p:graphicFrame>
        <p:nvGraphicFramePr>
          <p:cNvPr id="19" name="Diagram 19">
            <a:extLst>
              <a:ext uri="{FF2B5EF4-FFF2-40B4-BE49-F238E27FC236}">
                <a16:creationId xmlns:a16="http://schemas.microsoft.com/office/drawing/2014/main" id="{3AD839A4-22D7-FEB6-CD2C-5FEF593359A5}"/>
              </a:ext>
            </a:extLst>
          </p:cNvPr>
          <p:cNvGraphicFramePr/>
          <p:nvPr>
            <p:extLst>
              <p:ext uri="{D42A27DB-BD31-4B8C-83A1-F6EECF244321}">
                <p14:modId xmlns:p14="http://schemas.microsoft.com/office/powerpoint/2010/main" val="1563912229"/>
              </p:ext>
            </p:extLst>
          </p:nvPr>
        </p:nvGraphicFramePr>
        <p:xfrm>
          <a:off x="1427239" y="1019629"/>
          <a:ext cx="7922380" cy="35729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68" name="TextBox 367">
            <a:extLst>
              <a:ext uri="{FF2B5EF4-FFF2-40B4-BE49-F238E27FC236}">
                <a16:creationId xmlns:a16="http://schemas.microsoft.com/office/drawing/2014/main" id="{D3A18EA7-C6A5-B20B-2088-BC6C3F1E1B38}"/>
              </a:ext>
            </a:extLst>
          </p:cNvPr>
          <p:cNvSpPr txBox="1"/>
          <p:nvPr/>
        </p:nvSpPr>
        <p:spPr>
          <a:xfrm>
            <a:off x="13461999" y="2267857"/>
            <a:ext cx="180975"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477" name="Diagram 477">
            <a:extLst>
              <a:ext uri="{FF2B5EF4-FFF2-40B4-BE49-F238E27FC236}">
                <a16:creationId xmlns:a16="http://schemas.microsoft.com/office/drawing/2014/main" id="{A8255EAA-7B16-8BE0-C1CD-14E968DE061E}"/>
              </a:ext>
            </a:extLst>
          </p:cNvPr>
          <p:cNvGraphicFramePr/>
          <p:nvPr>
            <p:extLst>
              <p:ext uri="{D42A27DB-BD31-4B8C-83A1-F6EECF244321}">
                <p14:modId xmlns:p14="http://schemas.microsoft.com/office/powerpoint/2010/main" val="1940198766"/>
              </p:ext>
            </p:extLst>
          </p:nvPr>
        </p:nvGraphicFramePr>
        <p:xfrm>
          <a:off x="834572" y="4024087"/>
          <a:ext cx="8914190" cy="274077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4" name="TextBox 43">
            <a:extLst>
              <a:ext uri="{FF2B5EF4-FFF2-40B4-BE49-F238E27FC236}">
                <a16:creationId xmlns:a16="http://schemas.microsoft.com/office/drawing/2014/main" id="{7CD92B00-5DBD-9F88-98A6-D5E876599E35}"/>
              </a:ext>
            </a:extLst>
          </p:cNvPr>
          <p:cNvSpPr txBox="1"/>
          <p:nvPr/>
        </p:nvSpPr>
        <p:spPr>
          <a:xfrm>
            <a:off x="10139515" y="6212757"/>
            <a:ext cx="167762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11" name="Slide Number Placeholder 10">
            <a:extLst>
              <a:ext uri="{FF2B5EF4-FFF2-40B4-BE49-F238E27FC236}">
                <a16:creationId xmlns:a16="http://schemas.microsoft.com/office/drawing/2014/main" id="{7F4BAA0E-3052-6898-460B-EA5B713CC9B5}"/>
              </a:ext>
            </a:extLst>
          </p:cNvPr>
          <p:cNvSpPr>
            <a:spLocks noGrp="1"/>
          </p:cNvSpPr>
          <p:nvPr>
            <p:ph type="sldNum" sz="quarter" idx="12"/>
          </p:nvPr>
        </p:nvSpPr>
        <p:spPr/>
        <p:txBody>
          <a:bodyPr/>
          <a:lstStyle/>
          <a:p>
            <a:fld id="{D57F1E4F-1CFF-5643-939E-02111984F565}" type="slidenum">
              <a:rPr lang="en-US" dirty="0"/>
              <a:t>6</a:t>
            </a:fld>
            <a:endParaRPr lang="en-GB"/>
          </a:p>
        </p:txBody>
      </p:sp>
    </p:spTree>
    <p:extLst>
      <p:ext uri="{BB962C8B-B14F-4D97-AF65-F5344CB8AC3E}">
        <p14:creationId xmlns:p14="http://schemas.microsoft.com/office/powerpoint/2010/main" val="8841219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E6BB49-DEC1-7ECA-63A6-3CF973FB5960}"/>
              </a:ext>
            </a:extLst>
          </p:cNvPr>
          <p:cNvSpPr txBox="1"/>
          <p:nvPr/>
        </p:nvSpPr>
        <p:spPr>
          <a:xfrm>
            <a:off x="8496905" y="1711477"/>
            <a:ext cx="284192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lvl="1" algn="ctr"/>
            <a:r>
              <a:rPr lang="en-US" sz="2400">
                <a:ea typeface="+mn-lt"/>
                <a:cs typeface="+mn-lt"/>
              </a:rPr>
              <a:t>Better communication </a:t>
            </a:r>
          </a:p>
          <a:p>
            <a:pPr marL="0" lvl="1" algn="ctr"/>
            <a:r>
              <a:rPr lang="en-US" sz="2400">
                <a:ea typeface="+mn-lt"/>
                <a:cs typeface="+mn-lt"/>
              </a:rPr>
              <a:t>between team member</a:t>
            </a:r>
            <a:endParaRPr lang="en-US" sz="2400"/>
          </a:p>
        </p:txBody>
      </p:sp>
      <p:graphicFrame>
        <p:nvGraphicFramePr>
          <p:cNvPr id="3" name="Diagram 3">
            <a:extLst>
              <a:ext uri="{FF2B5EF4-FFF2-40B4-BE49-F238E27FC236}">
                <a16:creationId xmlns:a16="http://schemas.microsoft.com/office/drawing/2014/main" id="{A93A04AE-51DA-8C2B-8507-A018615FBC97}"/>
              </a:ext>
            </a:extLst>
          </p:cNvPr>
          <p:cNvGraphicFramePr/>
          <p:nvPr>
            <p:extLst>
              <p:ext uri="{D42A27DB-BD31-4B8C-83A1-F6EECF244321}">
                <p14:modId xmlns:p14="http://schemas.microsoft.com/office/powerpoint/2010/main" val="1990906084"/>
              </p:ext>
            </p:extLst>
          </p:nvPr>
        </p:nvGraphicFramePr>
        <p:xfrm>
          <a:off x="1098522" y="1511047"/>
          <a:ext cx="7111999" cy="4226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20" name="TextBox 419">
            <a:extLst>
              <a:ext uri="{FF2B5EF4-FFF2-40B4-BE49-F238E27FC236}">
                <a16:creationId xmlns:a16="http://schemas.microsoft.com/office/drawing/2014/main" id="{E1EE6466-92F1-D388-D7EC-80E3A159FBC9}"/>
              </a:ext>
            </a:extLst>
          </p:cNvPr>
          <p:cNvSpPr txBox="1"/>
          <p:nvPr/>
        </p:nvSpPr>
        <p:spPr>
          <a:xfrm>
            <a:off x="1094619" y="568476"/>
            <a:ext cx="500697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cs typeface="Calibri"/>
              </a:rPr>
              <a:t>Face-to-face benefits:</a:t>
            </a:r>
            <a:endParaRPr lang="en-US" sz="2400" b="1"/>
          </a:p>
        </p:txBody>
      </p:sp>
      <p:sp>
        <p:nvSpPr>
          <p:cNvPr id="837" name="TextBox 836">
            <a:extLst>
              <a:ext uri="{FF2B5EF4-FFF2-40B4-BE49-F238E27FC236}">
                <a16:creationId xmlns:a16="http://schemas.microsoft.com/office/drawing/2014/main" id="{BD302B07-3FFB-08F0-E0C0-F011533438A6}"/>
              </a:ext>
            </a:extLst>
          </p:cNvPr>
          <p:cNvSpPr txBox="1"/>
          <p:nvPr/>
        </p:nvSpPr>
        <p:spPr>
          <a:xfrm>
            <a:off x="10121080" y="6268064"/>
            <a:ext cx="162232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12" name="Slide Number Placeholder 11">
            <a:extLst>
              <a:ext uri="{FF2B5EF4-FFF2-40B4-BE49-F238E27FC236}">
                <a16:creationId xmlns:a16="http://schemas.microsoft.com/office/drawing/2014/main" id="{B0B387D4-6AB6-830B-BBFF-29E7608C80AF}"/>
              </a:ext>
            </a:extLst>
          </p:cNvPr>
          <p:cNvSpPr>
            <a:spLocks noGrp="1"/>
          </p:cNvSpPr>
          <p:nvPr>
            <p:ph type="sldNum" sz="quarter" idx="12"/>
          </p:nvPr>
        </p:nvSpPr>
        <p:spPr/>
        <p:txBody>
          <a:bodyPr/>
          <a:lstStyle/>
          <a:p>
            <a:fld id="{D57F1E4F-1CFF-5643-939E-02111984F565}" type="slidenum">
              <a:rPr lang="en-US" dirty="0"/>
              <a:t>7</a:t>
            </a:fld>
            <a:endParaRPr lang="en-GB"/>
          </a:p>
        </p:txBody>
      </p:sp>
    </p:spTree>
    <p:extLst>
      <p:ext uri="{BB962C8B-B14F-4D97-AF65-F5344CB8AC3E}">
        <p14:creationId xmlns:p14="http://schemas.microsoft.com/office/powerpoint/2010/main" val="1865825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20" name="Picture 7">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22" name="Picture 9">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4" name="Oval 11">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6" name="Picture 13">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8" name="Picture 15">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9" name="Picture 3" descr="Top shot of a representation of networks with stick figures.">
            <a:extLst>
              <a:ext uri="{FF2B5EF4-FFF2-40B4-BE49-F238E27FC236}">
                <a16:creationId xmlns:a16="http://schemas.microsoft.com/office/drawing/2014/main" id="{6B977A72-B7B7-94BF-BD29-AD53B5E369BD}"/>
              </a:ext>
            </a:extLst>
          </p:cNvPr>
          <p:cNvPicPr>
            <a:picLocks noChangeAspect="1"/>
          </p:cNvPicPr>
          <p:nvPr/>
        </p:nvPicPr>
        <p:blipFill rotWithShape="1">
          <a:blip r:embed="rId7"/>
          <a:srcRect l="35505" r="19522" b="9"/>
          <a:stretch/>
        </p:blipFill>
        <p:spPr>
          <a:xfrm>
            <a:off x="-1" y="10"/>
            <a:ext cx="4634680" cy="6857990"/>
          </a:xfrm>
          <a:prstGeom prst="rect">
            <a:avLst/>
          </a:prstGeom>
        </p:spPr>
      </p:pic>
      <p:sp>
        <p:nvSpPr>
          <p:cNvPr id="2" name="TextBox 1">
            <a:extLst>
              <a:ext uri="{FF2B5EF4-FFF2-40B4-BE49-F238E27FC236}">
                <a16:creationId xmlns:a16="http://schemas.microsoft.com/office/drawing/2014/main" id="{BD379318-163F-1BAA-ECCB-7FDF82692B33}"/>
              </a:ext>
            </a:extLst>
          </p:cNvPr>
          <p:cNvSpPr txBox="1"/>
          <p:nvPr/>
        </p:nvSpPr>
        <p:spPr>
          <a:xfrm>
            <a:off x="5282381" y="828369"/>
            <a:ext cx="6365212" cy="542003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285750" indent="-285750" defTabSz="457200">
              <a:lnSpc>
                <a:spcPct val="90000"/>
              </a:lnSpc>
              <a:spcBef>
                <a:spcPts val="1000"/>
              </a:spcBef>
              <a:buClr>
                <a:srgbClr val="EF53A5"/>
              </a:buClr>
              <a:buSzPct val="80000"/>
              <a:buFont typeface="Wingdings 3" charset="2"/>
              <a:buChar char=""/>
            </a:pPr>
            <a:r>
              <a:rPr lang="en-US" sz="1400" b="1">
                <a:solidFill>
                  <a:srgbClr val="FFFF00"/>
                </a:solidFill>
                <a:latin typeface="Arial"/>
                <a:ea typeface="+mn-lt"/>
                <a:cs typeface="+mn-lt"/>
              </a:rPr>
              <a:t>Video conferencing</a:t>
            </a:r>
            <a:r>
              <a:rPr lang="en-US" sz="1400">
                <a:solidFill>
                  <a:srgbClr val="FFFF00"/>
                </a:solidFill>
                <a:latin typeface="Arial"/>
                <a:ea typeface="+mn-lt"/>
                <a:cs typeface="+mn-lt"/>
              </a:rPr>
              <a:t> – online meeting in real time that creates virtual face-to-face meeting</a:t>
            </a:r>
            <a:endParaRPr lang="en-US" sz="1400">
              <a:solidFill>
                <a:srgbClr val="FFFF00"/>
              </a:solidFill>
              <a:latin typeface="Arial"/>
              <a:ea typeface="+mj-ea"/>
              <a:cs typeface="Arial"/>
            </a:endParaRPr>
          </a:p>
          <a:p>
            <a:pPr marL="285750" indent="-285750" defTabSz="457200">
              <a:lnSpc>
                <a:spcPct val="90000"/>
              </a:lnSpc>
              <a:spcBef>
                <a:spcPts val="1000"/>
              </a:spcBef>
              <a:buClr>
                <a:srgbClr val="EF53A5"/>
              </a:buClr>
              <a:buSzPct val="80000"/>
              <a:buFont typeface="Wingdings 3" charset="2"/>
              <a:buChar char=""/>
            </a:pPr>
            <a:endParaRPr lang="en-US" sz="1100">
              <a:latin typeface="Arial"/>
              <a:ea typeface="+mj-ea"/>
              <a:cs typeface="Arial"/>
            </a:endParaRPr>
          </a:p>
          <a:p>
            <a:pPr marL="742950" lvl="1" indent="-28575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Allows to maintain a clear way of communication with the team members.</a:t>
            </a:r>
          </a:p>
          <a:p>
            <a:pPr marL="1200150" lvl="2" indent="-28575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Make decisions on the spot rather than sending out an email and wait for everyone's response</a:t>
            </a:r>
          </a:p>
          <a:p>
            <a:pPr lvl="1"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742950" lvl="1" indent="-28575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Allows to read the body language and the tone of participants' voice.</a:t>
            </a:r>
          </a:p>
          <a:p>
            <a:pPr marL="1200150" lvl="2" indent="-28575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Increase decision-making and productivity</a:t>
            </a:r>
          </a:p>
          <a:p>
            <a:pPr lvl="2" indent="-400050"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800100" lvl="2" indent="-34290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Allows everyone from the team to share their screen giving others the opportunity to help remotely with any issue.</a:t>
            </a:r>
          </a:p>
          <a:p>
            <a:pPr marL="914400" lvl="3"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800100" lvl="2" indent="-34290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Gives a team the ability the record meeting or events and can be used by members to catch up with vital information they missed.</a:t>
            </a:r>
          </a:p>
          <a:p>
            <a:pPr marL="800100" lvl="2" indent="-342900"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800100" lvl="2" indent="-34290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Reduce the costs of meeting abroad by effectively meet that person virtually, saving time and money.</a:t>
            </a:r>
          </a:p>
        </p:txBody>
      </p:sp>
      <p:sp>
        <p:nvSpPr>
          <p:cNvPr id="3" name="TextBox 2">
            <a:extLst>
              <a:ext uri="{FF2B5EF4-FFF2-40B4-BE49-F238E27FC236}">
                <a16:creationId xmlns:a16="http://schemas.microsoft.com/office/drawing/2014/main" id="{081CB72E-961F-4279-F04E-18D1B96A15A9}"/>
              </a:ext>
            </a:extLst>
          </p:cNvPr>
          <p:cNvSpPr txBox="1"/>
          <p:nvPr/>
        </p:nvSpPr>
        <p:spPr>
          <a:xfrm>
            <a:off x="10471354" y="6157451"/>
            <a:ext cx="141953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4" name="Slide Number Placeholder 3">
            <a:extLst>
              <a:ext uri="{FF2B5EF4-FFF2-40B4-BE49-F238E27FC236}">
                <a16:creationId xmlns:a16="http://schemas.microsoft.com/office/drawing/2014/main" id="{8013FAA8-0D42-914A-ADDB-7EEF0AF98393}"/>
              </a:ext>
            </a:extLst>
          </p:cNvPr>
          <p:cNvSpPr>
            <a:spLocks noGrp="1"/>
          </p:cNvSpPr>
          <p:nvPr>
            <p:ph type="sldNum" sz="quarter" idx="12"/>
          </p:nvPr>
        </p:nvSpPr>
        <p:spPr/>
        <p:txBody>
          <a:bodyPr/>
          <a:lstStyle/>
          <a:p>
            <a:fld id="{D57F1E4F-1CFF-5643-939E-02111984F565}" type="slidenum">
              <a:rPr lang="en-US" dirty="0"/>
              <a:t>8</a:t>
            </a:fld>
            <a:endParaRPr lang="en-GB"/>
          </a:p>
        </p:txBody>
      </p:sp>
    </p:spTree>
    <p:extLst>
      <p:ext uri="{BB962C8B-B14F-4D97-AF65-F5344CB8AC3E}">
        <p14:creationId xmlns:p14="http://schemas.microsoft.com/office/powerpoint/2010/main" val="2760156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1115DF5-AFBD-4F66-AE21-09484AD45C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33D1B7F8-74CC-4614-855A-84CC82628B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16BEC653-A047-40E7-A65C-5C7D3EDEC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1CA27089-EF20-428F-BEFB-D680CC61A2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1BFA68AB-4F1A-4721-A4D2-0C578829A0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D43CBC87-A39A-44E4-9EE2-21CCD5CED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25482F9D-E110-434E-9B4F-41A3F5CB2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7">
            <a:extLst>
              <a:ext uri="{FF2B5EF4-FFF2-40B4-BE49-F238E27FC236}">
                <a16:creationId xmlns:a16="http://schemas.microsoft.com/office/drawing/2014/main" id="{5779FF2E-BB5C-4805-AAD5-275495A2B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extBox 1">
            <a:extLst>
              <a:ext uri="{FF2B5EF4-FFF2-40B4-BE49-F238E27FC236}">
                <a16:creationId xmlns:a16="http://schemas.microsoft.com/office/drawing/2014/main" id="{6F01A45F-4406-13B7-7A65-9337C9FE61F0}"/>
              </a:ext>
            </a:extLst>
          </p:cNvPr>
          <p:cNvSpPr txBox="1"/>
          <p:nvPr/>
        </p:nvSpPr>
        <p:spPr>
          <a:xfrm>
            <a:off x="648930" y="629267"/>
            <a:ext cx="9252154" cy="101665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0"/>
              </a:spcBef>
              <a:spcAft>
                <a:spcPts val="600"/>
              </a:spcAft>
            </a:pPr>
            <a:r>
              <a:rPr lang="en-US" sz="2000" cap="all">
                <a:solidFill>
                  <a:srgbClr val="FFFF00"/>
                </a:solidFill>
                <a:latin typeface="Arial"/>
                <a:ea typeface="+mj-ea"/>
                <a:cs typeface="Arial"/>
              </a:rPr>
              <a:t>5 BODY LANGUAGE TIPS THAT CAN HELP SET YOU UP FOR SUCCESS IN BUSINESS AND IN LIFE</a:t>
            </a:r>
            <a:endParaRPr lang="en-US" sz="2000">
              <a:solidFill>
                <a:srgbClr val="FFFF00"/>
              </a:solidFill>
              <a:latin typeface="Arial"/>
              <a:ea typeface="+mj-ea"/>
              <a:cs typeface="Arial"/>
            </a:endParaRPr>
          </a:p>
          <a:p>
            <a:pPr defTabSz="457200">
              <a:lnSpc>
                <a:spcPct val="90000"/>
              </a:lnSpc>
              <a:spcBef>
                <a:spcPct val="0"/>
              </a:spcBef>
              <a:spcAft>
                <a:spcPts val="600"/>
              </a:spcAft>
            </a:pPr>
            <a:endParaRPr lang="en-US" sz="2000">
              <a:solidFill>
                <a:srgbClr val="EBEBEB"/>
              </a:solidFill>
              <a:latin typeface="Arial"/>
              <a:ea typeface="+mj-ea"/>
              <a:cs typeface="Arial"/>
            </a:endParaRPr>
          </a:p>
        </p:txBody>
      </p:sp>
      <p:sp>
        <p:nvSpPr>
          <p:cNvPr id="24" name="Rectangle 23">
            <a:extLst>
              <a:ext uri="{FF2B5EF4-FFF2-40B4-BE49-F238E27FC236}">
                <a16:creationId xmlns:a16="http://schemas.microsoft.com/office/drawing/2014/main" id="{6EB83258-50E7-4A51-8C48-ADA7CD7F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A4188960-1398-409C-BA5D-F87CCB74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3" name="Diagram 3">
            <a:extLst>
              <a:ext uri="{FF2B5EF4-FFF2-40B4-BE49-F238E27FC236}">
                <a16:creationId xmlns:a16="http://schemas.microsoft.com/office/drawing/2014/main" id="{C1E6DA04-B0DB-EC9D-C8B8-18CF2826FC42}"/>
              </a:ext>
            </a:extLst>
          </p:cNvPr>
          <p:cNvGraphicFramePr/>
          <p:nvPr>
            <p:extLst>
              <p:ext uri="{D42A27DB-BD31-4B8C-83A1-F6EECF244321}">
                <p14:modId xmlns:p14="http://schemas.microsoft.com/office/powerpoint/2010/main" val="525600858"/>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95" name="TextBox 494">
            <a:extLst>
              <a:ext uri="{FF2B5EF4-FFF2-40B4-BE49-F238E27FC236}">
                <a16:creationId xmlns:a16="http://schemas.microsoft.com/office/drawing/2014/main" id="{BC2E58B1-AC3C-979E-D772-3F33E1A2E679}"/>
              </a:ext>
            </a:extLst>
          </p:cNvPr>
          <p:cNvSpPr txBox="1"/>
          <p:nvPr/>
        </p:nvSpPr>
        <p:spPr>
          <a:xfrm>
            <a:off x="9586451" y="6415548"/>
            <a:ext cx="204633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21" name="Slide Number Placeholder 20">
            <a:extLst>
              <a:ext uri="{FF2B5EF4-FFF2-40B4-BE49-F238E27FC236}">
                <a16:creationId xmlns:a16="http://schemas.microsoft.com/office/drawing/2014/main" id="{CC5DD253-E403-5221-CB76-4111C533525F}"/>
              </a:ext>
            </a:extLst>
          </p:cNvPr>
          <p:cNvSpPr>
            <a:spLocks noGrp="1"/>
          </p:cNvSpPr>
          <p:nvPr>
            <p:ph type="sldNum" sz="quarter" idx="12"/>
          </p:nvPr>
        </p:nvSpPr>
        <p:spPr/>
        <p:txBody>
          <a:bodyPr/>
          <a:lstStyle/>
          <a:p>
            <a:fld id="{D57F1E4F-1CFF-5643-939E-02111984F565}" type="slidenum">
              <a:rPr lang="en-US" dirty="0"/>
              <a:t>9</a:t>
            </a:fld>
            <a:endParaRPr lang="en-GB"/>
          </a:p>
        </p:txBody>
      </p:sp>
    </p:spTree>
    <p:extLst>
      <p:ext uri="{BB962C8B-B14F-4D97-AF65-F5344CB8AC3E}">
        <p14:creationId xmlns:p14="http://schemas.microsoft.com/office/powerpoint/2010/main" val="2865132713"/>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DCA109C2-AB63-C2B9-F571-526A4F90D2EA}"/>
              </a:ext>
            </a:extLst>
          </p:cNvPr>
          <p:cNvPicPr>
            <a:picLocks noChangeAspect="1"/>
          </p:cNvPicPr>
          <p:nvPr/>
        </p:nvPicPr>
        <p:blipFill rotWithShape="1">
          <a:blip r:embed="rId7"/>
          <a:srcRect l="1637" r="51501" b="6250"/>
          <a:stretch/>
        </p:blipFill>
        <p:spPr>
          <a:xfrm>
            <a:off x="-2" y="10"/>
            <a:ext cx="6094407" cy="6857990"/>
          </a:xfrm>
          <a:prstGeom prst="rect">
            <a:avLst/>
          </a:prstGeom>
        </p:spPr>
      </p:pic>
      <p:sp>
        <p:nvSpPr>
          <p:cNvPr id="2" name="TextBox 1">
            <a:extLst>
              <a:ext uri="{FF2B5EF4-FFF2-40B4-BE49-F238E27FC236}">
                <a16:creationId xmlns:a16="http://schemas.microsoft.com/office/drawing/2014/main" id="{A1BCF907-2A02-A766-BB92-7FD2B48CE79D}"/>
              </a:ext>
            </a:extLst>
          </p:cNvPr>
          <p:cNvSpPr txBox="1"/>
          <p:nvPr/>
        </p:nvSpPr>
        <p:spPr>
          <a:xfrm>
            <a:off x="6742108" y="484239"/>
            <a:ext cx="4807163" cy="576416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lumMod val="60000"/>
                  <a:lumOff val="40000"/>
                </a:schemeClr>
              </a:buClr>
              <a:buSzPct val="80000"/>
            </a:pPr>
            <a:r>
              <a:rPr lang="en-US" sz="1400" cap="all">
                <a:solidFill>
                  <a:srgbClr val="FFFF00"/>
                </a:solidFill>
                <a:latin typeface="Arial"/>
                <a:ea typeface="+mj-ea"/>
                <a:cs typeface="Arial"/>
              </a:rPr>
              <a:t>TIPS IN MIND WHEN YOU’RE INTERACTING WITH SOMEONE </a:t>
            </a:r>
            <a:endParaRPr lang="en-US">
              <a:solidFill>
                <a:srgbClr val="FFFF00"/>
              </a:solidFill>
              <a:ea typeface="+mj-ea"/>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SMILE SLOWLY</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Don’t fake it.</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LOWER YOUR VOICE</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A deeper voice is considered to have more authority and confidence.</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MAKE EYE CONTACT</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Eye contact shows that you are interested in the conversation and that you are a good listener.</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HAVE A GOOD POSTURE</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Don’t slouch. Sit or stand up straight.</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LEAN IN</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Move your body slightly forward toward the person you’re talking to – this reflects interest.</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MIRROR THE OTHER PERSON’S MOVEMENTS</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 like smiling when the other person is smiling</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500" cap="all">
              <a:latin typeface="+mj-lt"/>
              <a:ea typeface="+mj-ea"/>
              <a:cs typeface="+mj-cs"/>
            </a:endParaRPr>
          </a:p>
          <a:p>
            <a:pPr defTabSz="457200">
              <a:lnSpc>
                <a:spcPct val="90000"/>
              </a:lnSpc>
              <a:spcBef>
                <a:spcPts val="1000"/>
              </a:spcBef>
              <a:buClr>
                <a:schemeClr val="accent1">
                  <a:lumMod val="60000"/>
                  <a:lumOff val="40000"/>
                </a:schemeClr>
              </a:buClr>
              <a:buSzPct val="80000"/>
              <a:buFont typeface="Wingdings 3" charset="2"/>
              <a:buChar char=""/>
            </a:pPr>
            <a:endParaRPr lang="en-US" sz="500" cap="all">
              <a:latin typeface="+mj-lt"/>
              <a:ea typeface="+mj-ea"/>
              <a:cs typeface="+mj-cs"/>
            </a:endParaRPr>
          </a:p>
        </p:txBody>
      </p:sp>
      <p:sp>
        <p:nvSpPr>
          <p:cNvPr id="5" name="TextBox 4">
            <a:extLst>
              <a:ext uri="{FF2B5EF4-FFF2-40B4-BE49-F238E27FC236}">
                <a16:creationId xmlns:a16="http://schemas.microsoft.com/office/drawing/2014/main" id="{467F4CA0-099F-92C0-A93E-1ECD73203E0B}"/>
              </a:ext>
            </a:extLst>
          </p:cNvPr>
          <p:cNvSpPr txBox="1"/>
          <p:nvPr/>
        </p:nvSpPr>
        <p:spPr>
          <a:xfrm>
            <a:off x="10428338" y="6464710"/>
            <a:ext cx="1450257"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100"/>
          </a:p>
          <a:p>
            <a:r>
              <a:rPr lang="en-US" sz="1100"/>
              <a:t>Laura Lojewski</a:t>
            </a:r>
            <a:endParaRPr lang="en-US"/>
          </a:p>
        </p:txBody>
      </p:sp>
      <p:sp>
        <p:nvSpPr>
          <p:cNvPr id="3" name="Slide Number Placeholder 2">
            <a:extLst>
              <a:ext uri="{FF2B5EF4-FFF2-40B4-BE49-F238E27FC236}">
                <a16:creationId xmlns:a16="http://schemas.microsoft.com/office/drawing/2014/main" id="{8EB99AF2-4521-82A7-FAD6-80A1DA7D2A4A}"/>
              </a:ext>
            </a:extLst>
          </p:cNvPr>
          <p:cNvSpPr>
            <a:spLocks noGrp="1"/>
          </p:cNvSpPr>
          <p:nvPr>
            <p:ph type="sldNum" sz="quarter" idx="12"/>
          </p:nvPr>
        </p:nvSpPr>
        <p:spPr/>
        <p:txBody>
          <a:bodyPr/>
          <a:lstStyle/>
          <a:p>
            <a:fld id="{D57F1E4F-1CFF-5643-939E-02111984F565}" type="slidenum">
              <a:rPr lang="en-US" dirty="0"/>
              <a:t>10</a:t>
            </a:fld>
            <a:endParaRPr lang="en-GB"/>
          </a:p>
        </p:txBody>
      </p:sp>
    </p:spTree>
    <p:extLst>
      <p:ext uri="{BB962C8B-B14F-4D97-AF65-F5344CB8AC3E}">
        <p14:creationId xmlns:p14="http://schemas.microsoft.com/office/powerpoint/2010/main" val="1286073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B1115DF5-AFBD-4F66-AE21-09484AD45C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34" name="Picture 33">
            <a:extLst>
              <a:ext uri="{FF2B5EF4-FFF2-40B4-BE49-F238E27FC236}">
                <a16:creationId xmlns:a16="http://schemas.microsoft.com/office/drawing/2014/main" id="{33D1B7F8-74CC-4614-855A-84CC82628B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6" name="Oval 35">
            <a:extLst>
              <a:ext uri="{FF2B5EF4-FFF2-40B4-BE49-F238E27FC236}">
                <a16:creationId xmlns:a16="http://schemas.microsoft.com/office/drawing/2014/main" id="{16BEC653-A047-40E7-A65C-5C7D3EDEC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8" name="Picture 37">
            <a:extLst>
              <a:ext uri="{FF2B5EF4-FFF2-40B4-BE49-F238E27FC236}">
                <a16:creationId xmlns:a16="http://schemas.microsoft.com/office/drawing/2014/main" id="{1CA27089-EF20-428F-BEFB-D680CC61A2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0" name="Picture 39">
            <a:extLst>
              <a:ext uri="{FF2B5EF4-FFF2-40B4-BE49-F238E27FC236}">
                <a16:creationId xmlns:a16="http://schemas.microsoft.com/office/drawing/2014/main" id="{1BFA68AB-4F1A-4721-A4D2-0C578829A0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42" name="Rectangle 41">
            <a:extLst>
              <a:ext uri="{FF2B5EF4-FFF2-40B4-BE49-F238E27FC236}">
                <a16:creationId xmlns:a16="http://schemas.microsoft.com/office/drawing/2014/main" id="{D43CBC87-A39A-44E4-9EE2-21CCD5CED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4" name="Rectangle 43">
            <a:extLst>
              <a:ext uri="{FF2B5EF4-FFF2-40B4-BE49-F238E27FC236}">
                <a16:creationId xmlns:a16="http://schemas.microsoft.com/office/drawing/2014/main" id="{5124803A-C1BC-4BD0-8F1F-75704459B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6" name="Freeform 7">
            <a:extLst>
              <a:ext uri="{FF2B5EF4-FFF2-40B4-BE49-F238E27FC236}">
                <a16:creationId xmlns:a16="http://schemas.microsoft.com/office/drawing/2014/main" id="{EFEF3C48-DBEC-43EF-95B1-E5F74E899B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48" name="Rectangle 47">
            <a:extLst>
              <a:ext uri="{FF2B5EF4-FFF2-40B4-BE49-F238E27FC236}">
                <a16:creationId xmlns:a16="http://schemas.microsoft.com/office/drawing/2014/main" id="{47E04284-BF18-4F10-B2A9-EE1D7C563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lide Number Placeholder 2">
            <a:extLst>
              <a:ext uri="{FF2B5EF4-FFF2-40B4-BE49-F238E27FC236}">
                <a16:creationId xmlns:a16="http://schemas.microsoft.com/office/drawing/2014/main" id="{ED3CD748-0CBE-7D5B-12CA-EB46232AEE04}"/>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457200">
              <a:spcAft>
                <a:spcPts val="600"/>
              </a:spcAft>
            </a:pPr>
            <a:fld id="{D57F1E4F-1CFF-5643-939E-02111984F565}" type="slidenum">
              <a:rPr lang="en-US">
                <a:solidFill>
                  <a:srgbClr val="FFFFFF"/>
                </a:solidFill>
              </a:rPr>
              <a:pPr defTabSz="457200">
                <a:spcAft>
                  <a:spcPts val="600"/>
                </a:spcAft>
              </a:pPr>
              <a:t>11</a:t>
            </a:fld>
            <a:endParaRPr lang="en-US">
              <a:solidFill>
                <a:srgbClr val="FFFFFF"/>
              </a:solidFill>
            </a:endParaRPr>
          </a:p>
        </p:txBody>
      </p:sp>
      <p:sp>
        <p:nvSpPr>
          <p:cNvPr id="50" name="Freeform: Shape 49">
            <a:extLst>
              <a:ext uri="{FF2B5EF4-FFF2-40B4-BE49-F238E27FC236}">
                <a16:creationId xmlns:a16="http://schemas.microsoft.com/office/drawing/2014/main" id="{FE8CD2F6-8CED-45A1-8AD6-5DF2C36A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TextBox 1">
            <a:extLst>
              <a:ext uri="{FF2B5EF4-FFF2-40B4-BE49-F238E27FC236}">
                <a16:creationId xmlns:a16="http://schemas.microsoft.com/office/drawing/2014/main" id="{053A3B51-6B92-7DDF-5C4D-6C21BD611464}"/>
              </a:ext>
            </a:extLst>
          </p:cNvPr>
          <p:cNvGraphicFramePr/>
          <p:nvPr>
            <p:extLst>
              <p:ext uri="{D42A27DB-BD31-4B8C-83A1-F6EECF244321}">
                <p14:modId xmlns:p14="http://schemas.microsoft.com/office/powerpoint/2010/main" val="316569733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29670990"/>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567FBC6-DA05-0AB3-DEB6-D5E688C4929A}"/>
              </a:ext>
            </a:extLst>
          </p:cNvPr>
          <p:cNvSpPr>
            <a:spLocks noGrp="1"/>
          </p:cNvSpPr>
          <p:nvPr>
            <p:ph type="sldNum" sz="quarter" idx="12"/>
          </p:nvPr>
        </p:nvSpPr>
        <p:spPr/>
        <p:txBody>
          <a:bodyPr/>
          <a:lstStyle/>
          <a:p>
            <a:fld id="{D57F1E4F-1CFF-5643-939E-02111984F565}" type="slidenum">
              <a:rPr lang="en-US" dirty="0"/>
              <a:t>12</a:t>
            </a:fld>
            <a:endParaRPr lang="en-US"/>
          </a:p>
        </p:txBody>
      </p:sp>
      <p:sp>
        <p:nvSpPr>
          <p:cNvPr id="3" name="TextBox 2">
            <a:extLst>
              <a:ext uri="{FF2B5EF4-FFF2-40B4-BE49-F238E27FC236}">
                <a16:creationId xmlns:a16="http://schemas.microsoft.com/office/drawing/2014/main" id="{7B6D9197-92A5-EB72-A3CB-D7565E1C8C74}"/>
              </a:ext>
            </a:extLst>
          </p:cNvPr>
          <p:cNvSpPr txBox="1"/>
          <p:nvPr/>
        </p:nvSpPr>
        <p:spPr>
          <a:xfrm>
            <a:off x="571499" y="470647"/>
            <a:ext cx="92952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latin typeface="Arial"/>
                <a:ea typeface="+mn-lt"/>
                <a:cs typeface="+mn-lt"/>
              </a:rPr>
              <a:t>Which communication barriers have or can negatively impact the project team</a:t>
            </a:r>
            <a:endParaRPr lang="en-US" sz="3600">
              <a:latin typeface="Arial"/>
            </a:endParaRPr>
          </a:p>
        </p:txBody>
      </p:sp>
      <p:pic>
        <p:nvPicPr>
          <p:cNvPr id="4" name="Picture 4" descr="Green dialogue boxes">
            <a:extLst>
              <a:ext uri="{FF2B5EF4-FFF2-40B4-BE49-F238E27FC236}">
                <a16:creationId xmlns:a16="http://schemas.microsoft.com/office/drawing/2014/main" id="{63FA0922-3D68-184F-3EEE-6D993388D573}"/>
              </a:ext>
            </a:extLst>
          </p:cNvPr>
          <p:cNvPicPr>
            <a:picLocks noChangeAspect="1"/>
          </p:cNvPicPr>
          <p:nvPr/>
        </p:nvPicPr>
        <p:blipFill>
          <a:blip r:embed="rId2"/>
          <a:stretch>
            <a:fillRect/>
          </a:stretch>
        </p:blipFill>
        <p:spPr>
          <a:xfrm>
            <a:off x="4563979" y="2873984"/>
            <a:ext cx="2743199" cy="2286454"/>
          </a:xfrm>
          <a:prstGeom prst="rect">
            <a:avLst/>
          </a:prstGeom>
        </p:spPr>
      </p:pic>
      <p:sp>
        <p:nvSpPr>
          <p:cNvPr id="5" name="Rectangle 4">
            <a:extLst>
              <a:ext uri="{FF2B5EF4-FFF2-40B4-BE49-F238E27FC236}">
                <a16:creationId xmlns:a16="http://schemas.microsoft.com/office/drawing/2014/main" id="{785663E7-AC40-33BB-9ED3-A5F283F9262B}"/>
              </a:ext>
            </a:extLst>
          </p:cNvPr>
          <p:cNvSpPr/>
          <p:nvPr/>
        </p:nvSpPr>
        <p:spPr>
          <a:xfrm>
            <a:off x="1550737" y="2473159"/>
            <a:ext cx="2272631" cy="7753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Physical barriers</a:t>
            </a:r>
          </a:p>
        </p:txBody>
      </p:sp>
      <p:sp>
        <p:nvSpPr>
          <p:cNvPr id="7" name="Rectangle 6">
            <a:extLst>
              <a:ext uri="{FF2B5EF4-FFF2-40B4-BE49-F238E27FC236}">
                <a16:creationId xmlns:a16="http://schemas.microsoft.com/office/drawing/2014/main" id="{1CED6655-7C41-19DD-C25D-6723EE0B63A4}"/>
              </a:ext>
            </a:extLst>
          </p:cNvPr>
          <p:cNvSpPr/>
          <p:nvPr/>
        </p:nvSpPr>
        <p:spPr>
          <a:xfrm>
            <a:off x="1550736" y="3743159"/>
            <a:ext cx="2272631" cy="7753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Attitudes</a:t>
            </a:r>
            <a:endParaRPr lang="en-US"/>
          </a:p>
        </p:txBody>
      </p:sp>
      <p:sp>
        <p:nvSpPr>
          <p:cNvPr id="8" name="Rectangle 7">
            <a:extLst>
              <a:ext uri="{FF2B5EF4-FFF2-40B4-BE49-F238E27FC236}">
                <a16:creationId xmlns:a16="http://schemas.microsoft.com/office/drawing/2014/main" id="{93E6E28C-7CA2-9972-CA11-BCAB49819790}"/>
              </a:ext>
            </a:extLst>
          </p:cNvPr>
          <p:cNvSpPr/>
          <p:nvPr/>
        </p:nvSpPr>
        <p:spPr>
          <a:xfrm>
            <a:off x="1544051" y="4899528"/>
            <a:ext cx="2285999" cy="7887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err="1"/>
              <a:t>Phychological</a:t>
            </a:r>
            <a:endParaRPr lang="en-US" err="1"/>
          </a:p>
        </p:txBody>
      </p:sp>
      <p:sp>
        <p:nvSpPr>
          <p:cNvPr id="10" name="Rectangle 9">
            <a:extLst>
              <a:ext uri="{FF2B5EF4-FFF2-40B4-BE49-F238E27FC236}">
                <a16:creationId xmlns:a16="http://schemas.microsoft.com/office/drawing/2014/main" id="{A913A011-0B28-DE10-5C03-0F418BF016A4}"/>
              </a:ext>
            </a:extLst>
          </p:cNvPr>
          <p:cNvSpPr/>
          <p:nvPr/>
        </p:nvSpPr>
        <p:spPr>
          <a:xfrm>
            <a:off x="8081210" y="2479842"/>
            <a:ext cx="2392947" cy="7753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Cultural noise</a:t>
            </a:r>
          </a:p>
        </p:txBody>
      </p:sp>
      <p:sp>
        <p:nvSpPr>
          <p:cNvPr id="11" name="Rectangle 10">
            <a:extLst>
              <a:ext uri="{FF2B5EF4-FFF2-40B4-BE49-F238E27FC236}">
                <a16:creationId xmlns:a16="http://schemas.microsoft.com/office/drawing/2014/main" id="{AF90CA48-6BAD-89AA-22D7-30D007C9EE92}"/>
              </a:ext>
            </a:extLst>
          </p:cNvPr>
          <p:cNvSpPr/>
          <p:nvPr/>
        </p:nvSpPr>
        <p:spPr>
          <a:xfrm>
            <a:off x="8081210" y="3830052"/>
            <a:ext cx="2392947" cy="7753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Language</a:t>
            </a:r>
          </a:p>
        </p:txBody>
      </p:sp>
      <p:sp>
        <p:nvSpPr>
          <p:cNvPr id="15" name="Rectangle 14">
            <a:extLst>
              <a:ext uri="{FF2B5EF4-FFF2-40B4-BE49-F238E27FC236}">
                <a16:creationId xmlns:a16="http://schemas.microsoft.com/office/drawing/2014/main" id="{D599D7CB-7800-4700-CEB4-6111576D0C6A}"/>
              </a:ext>
            </a:extLst>
          </p:cNvPr>
          <p:cNvSpPr/>
          <p:nvPr/>
        </p:nvSpPr>
        <p:spPr>
          <a:xfrm>
            <a:off x="8081211" y="4966368"/>
            <a:ext cx="2406313" cy="7753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Jumping to conclusion</a:t>
            </a:r>
          </a:p>
        </p:txBody>
      </p:sp>
    </p:spTree>
    <p:extLst>
      <p:ext uri="{BB962C8B-B14F-4D97-AF65-F5344CB8AC3E}">
        <p14:creationId xmlns:p14="http://schemas.microsoft.com/office/powerpoint/2010/main" val="8745577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F61FDB0-5959-5C95-33E2-3B38905751EA}"/>
              </a:ext>
            </a:extLst>
          </p:cNvPr>
          <p:cNvSpPr>
            <a:spLocks noGrp="1"/>
          </p:cNvSpPr>
          <p:nvPr>
            <p:ph type="sldNum" sz="quarter" idx="12"/>
          </p:nvPr>
        </p:nvSpPr>
        <p:spPr/>
        <p:txBody>
          <a:bodyPr/>
          <a:lstStyle/>
          <a:p>
            <a:fld id="{D57F1E4F-1CFF-5643-939E-02111984F565}" type="slidenum">
              <a:rPr lang="en-US" dirty="0"/>
              <a:t>13</a:t>
            </a:fld>
            <a:endParaRPr lang="en-US"/>
          </a:p>
        </p:txBody>
      </p:sp>
      <p:sp>
        <p:nvSpPr>
          <p:cNvPr id="3" name="TextBox 2">
            <a:extLst>
              <a:ext uri="{FF2B5EF4-FFF2-40B4-BE49-F238E27FC236}">
                <a16:creationId xmlns:a16="http://schemas.microsoft.com/office/drawing/2014/main" id="{7B1C90E1-9248-8150-29B6-1C6011E5D68D}"/>
              </a:ext>
            </a:extLst>
          </p:cNvPr>
          <p:cNvSpPr txBox="1"/>
          <p:nvPr/>
        </p:nvSpPr>
        <p:spPr>
          <a:xfrm>
            <a:off x="441157" y="340894"/>
            <a:ext cx="95250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Physical barriers</a:t>
            </a:r>
            <a:r>
              <a:rPr lang="en-GB" dirty="0"/>
              <a:t>- </a:t>
            </a:r>
            <a:r>
              <a:rPr lang="en-GB" dirty="0">
                <a:ea typeface="+mn-lt"/>
                <a:cs typeface="+mn-lt"/>
              </a:rPr>
              <a:t>A physical barrier is a natural environmental condition that acts as a barrier in communicating by sending a message from the sender to the recipient.</a:t>
            </a:r>
            <a:endParaRPr lang="en-GB" dirty="0"/>
          </a:p>
        </p:txBody>
      </p:sp>
      <p:sp>
        <p:nvSpPr>
          <p:cNvPr id="4" name="TextBox 3">
            <a:extLst>
              <a:ext uri="{FF2B5EF4-FFF2-40B4-BE49-F238E27FC236}">
                <a16:creationId xmlns:a16="http://schemas.microsoft.com/office/drawing/2014/main" id="{C7D3C6E3-BBF0-63C6-AA65-F69E5BA1240D}"/>
              </a:ext>
            </a:extLst>
          </p:cNvPr>
          <p:cNvSpPr txBox="1"/>
          <p:nvPr/>
        </p:nvSpPr>
        <p:spPr>
          <a:xfrm>
            <a:off x="441157" y="1374392"/>
            <a:ext cx="9765631"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Attitudes</a:t>
            </a:r>
            <a:r>
              <a:rPr lang="en-GB" dirty="0"/>
              <a:t>- </a:t>
            </a:r>
            <a:r>
              <a:rPr lang="en-GB" dirty="0">
                <a:ea typeface="+mn-lt"/>
                <a:cs typeface="+mn-lt"/>
              </a:rPr>
              <a:t>Attitudinal barriers are behaviours, perceptions and assumptions that are discriminatory towards people with disabilities.</a:t>
            </a:r>
          </a:p>
          <a:p>
            <a:pPr algn="l"/>
            <a:endParaRPr lang="en-GB" dirty="0"/>
          </a:p>
        </p:txBody>
      </p:sp>
      <p:sp>
        <p:nvSpPr>
          <p:cNvPr id="5" name="TextBox 4">
            <a:extLst>
              <a:ext uri="{FF2B5EF4-FFF2-40B4-BE49-F238E27FC236}">
                <a16:creationId xmlns:a16="http://schemas.microsoft.com/office/drawing/2014/main" id="{7707EBD5-6409-F6A2-042B-ECAC26A3A411}"/>
              </a:ext>
            </a:extLst>
          </p:cNvPr>
          <p:cNvSpPr txBox="1"/>
          <p:nvPr/>
        </p:nvSpPr>
        <p:spPr>
          <a:xfrm>
            <a:off x="481262" y="2386263"/>
            <a:ext cx="10006263"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Psychological</a:t>
            </a:r>
            <a:r>
              <a:rPr lang="en-GB" dirty="0"/>
              <a:t>- </a:t>
            </a:r>
            <a:r>
              <a:rPr lang="en-GB" dirty="0">
                <a:ea typeface="+mn-lt"/>
                <a:cs typeface="+mn-lt"/>
              </a:rPr>
              <a:t>Physiological obstacles to communication are linked to the limits of the human body and the human spirit (memory, attention and perception).</a:t>
            </a:r>
            <a:endParaRPr lang="en-GB" dirty="0"/>
          </a:p>
        </p:txBody>
      </p:sp>
      <p:sp>
        <p:nvSpPr>
          <p:cNvPr id="6" name="TextBox 5">
            <a:extLst>
              <a:ext uri="{FF2B5EF4-FFF2-40B4-BE49-F238E27FC236}">
                <a16:creationId xmlns:a16="http://schemas.microsoft.com/office/drawing/2014/main" id="{DFC45016-F1AF-7FD9-C50A-5FD0B1145C06}"/>
              </a:ext>
            </a:extLst>
          </p:cNvPr>
          <p:cNvSpPr txBox="1"/>
          <p:nvPr/>
        </p:nvSpPr>
        <p:spPr>
          <a:xfrm>
            <a:off x="514684" y="3429000"/>
            <a:ext cx="1010652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Culture noise</a:t>
            </a:r>
            <a:r>
              <a:rPr lang="en-GB" dirty="0"/>
              <a:t>- </a:t>
            </a:r>
            <a:r>
              <a:rPr lang="en-GB" dirty="0">
                <a:ea typeface="+mn-lt"/>
                <a:cs typeface="+mn-lt"/>
              </a:rPr>
              <a:t>Cultural noise is a communication barrier caused by the incorrect interpretation of another person's </a:t>
            </a:r>
            <a:r>
              <a:rPr lang="en-GB" dirty="0" err="1">
                <a:ea typeface="+mn-lt"/>
                <a:cs typeface="+mn-lt"/>
              </a:rPr>
              <a:t>behavior</a:t>
            </a:r>
            <a:r>
              <a:rPr lang="en-GB" dirty="0">
                <a:ea typeface="+mn-lt"/>
                <a:cs typeface="+mn-lt"/>
              </a:rPr>
              <a:t>. Cultural noise is produced, in particular, by non-verbal communication from people of different cultural backgrounds.</a:t>
            </a:r>
            <a:endParaRPr lang="en-GB" dirty="0"/>
          </a:p>
        </p:txBody>
      </p:sp>
      <p:sp>
        <p:nvSpPr>
          <p:cNvPr id="7" name="TextBox 6">
            <a:extLst>
              <a:ext uri="{FF2B5EF4-FFF2-40B4-BE49-F238E27FC236}">
                <a16:creationId xmlns:a16="http://schemas.microsoft.com/office/drawing/2014/main" id="{76FD0B12-D3C2-4034-D389-2DC657289457}"/>
              </a:ext>
            </a:extLst>
          </p:cNvPr>
          <p:cNvSpPr txBox="1"/>
          <p:nvPr/>
        </p:nvSpPr>
        <p:spPr>
          <a:xfrm>
            <a:off x="441158" y="4518525"/>
            <a:ext cx="1068805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Language</a:t>
            </a:r>
            <a:r>
              <a:rPr lang="en-GB" dirty="0"/>
              <a:t>- </a:t>
            </a:r>
            <a:r>
              <a:rPr lang="en-GB" dirty="0">
                <a:ea typeface="+mn-lt"/>
                <a:cs typeface="+mn-lt"/>
              </a:rPr>
              <a:t>There are usually language barriers when two people who speak different languages are unable to understand each other, and there is a language and communication problem.</a:t>
            </a:r>
            <a:endParaRPr lang="en-GB" dirty="0"/>
          </a:p>
        </p:txBody>
      </p:sp>
      <p:sp>
        <p:nvSpPr>
          <p:cNvPr id="8" name="TextBox 7">
            <a:extLst>
              <a:ext uri="{FF2B5EF4-FFF2-40B4-BE49-F238E27FC236}">
                <a16:creationId xmlns:a16="http://schemas.microsoft.com/office/drawing/2014/main" id="{130076DC-2D1E-9047-26B0-F5DCD371906D}"/>
              </a:ext>
            </a:extLst>
          </p:cNvPr>
          <p:cNvSpPr txBox="1"/>
          <p:nvPr/>
        </p:nvSpPr>
        <p:spPr>
          <a:xfrm>
            <a:off x="434474" y="5574632"/>
            <a:ext cx="10888578"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Jumping to conclusion</a:t>
            </a:r>
            <a:r>
              <a:rPr lang="en-GB" dirty="0"/>
              <a:t>- </a:t>
            </a:r>
            <a:r>
              <a:rPr lang="en-GB" dirty="0">
                <a:ea typeface="+mn-lt"/>
                <a:cs typeface="+mn-lt"/>
              </a:rPr>
              <a:t>Jumping to conclusions makes it hard to see situations clearly and increases the chance of making bad decisions.</a:t>
            </a:r>
            <a:endParaRPr lang="en-GB" dirty="0"/>
          </a:p>
        </p:txBody>
      </p:sp>
    </p:spTree>
    <p:extLst>
      <p:ext uri="{BB962C8B-B14F-4D97-AF65-F5344CB8AC3E}">
        <p14:creationId xmlns:p14="http://schemas.microsoft.com/office/powerpoint/2010/main" val="39267886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lide Number Placeholder 2">
            <a:extLst>
              <a:ext uri="{FF2B5EF4-FFF2-40B4-BE49-F238E27FC236}">
                <a16:creationId xmlns:a16="http://schemas.microsoft.com/office/drawing/2014/main" id="{CF1FBF9E-4E5E-EF1B-871E-DFB0387D374F}"/>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457200">
              <a:spcAft>
                <a:spcPts val="600"/>
              </a:spcAft>
            </a:pPr>
            <a:fld id="{D57F1E4F-1CFF-5643-939E-02111984F565}" type="slidenum">
              <a:rPr lang="en-US" dirty="0">
                <a:solidFill>
                  <a:srgbClr val="FFFFFF"/>
                </a:solidFill>
              </a:rPr>
              <a:pPr defTabSz="457200">
                <a:spcAft>
                  <a:spcPts val="600"/>
                </a:spcAft>
              </a:pPr>
              <a:t>16</a:t>
            </a:fld>
            <a:endParaRPr lang="en-US">
              <a:solidFill>
                <a:srgbClr val="FFFFFF"/>
              </a:solidFill>
            </a:endParaRPr>
          </a:p>
        </p:txBody>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extBox 1">
            <a:extLst>
              <a:ext uri="{FF2B5EF4-FFF2-40B4-BE49-F238E27FC236}">
                <a16:creationId xmlns:a16="http://schemas.microsoft.com/office/drawing/2014/main" id="{7DB4116C-201F-EA93-34CB-61C90362AB59}"/>
              </a:ext>
            </a:extLst>
          </p:cNvPr>
          <p:cNvSpPr txBox="1"/>
          <p:nvPr/>
        </p:nvSpPr>
        <p:spPr>
          <a:xfrm>
            <a:off x="1103312" y="452941"/>
            <a:ext cx="8927081" cy="628229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7500" lnSpcReduction="20000"/>
          </a:bodyPr>
          <a:lstStyle/>
          <a:p>
            <a:pPr defTabSz="457200">
              <a:lnSpc>
                <a:spcPct val="90000"/>
              </a:lnSpc>
              <a:spcBef>
                <a:spcPts val="1000"/>
              </a:spcBef>
              <a:buClr>
                <a:schemeClr val="accent1">
                  <a:lumMod val="60000"/>
                  <a:lumOff val="40000"/>
                </a:schemeClr>
              </a:buClr>
              <a:buSzPct val="80000"/>
            </a:pPr>
            <a:r>
              <a:rPr lang="en-US" sz="1600" dirty="0">
                <a:latin typeface="+mj-lt"/>
                <a:ea typeface="+mj-ea"/>
                <a:cs typeface="+mj-cs"/>
              </a:rPr>
              <a:t>REFERENCES</a:t>
            </a:r>
            <a:endParaRPr lang="en-US" sz="1600" dirty="0">
              <a:ea typeface="+mj-ea"/>
              <a:cs typeface="+mj-cs"/>
            </a:endParaRPr>
          </a:p>
          <a:p>
            <a:pPr marL="285750" indent="-285750" defTabSz="457200">
              <a:lnSpc>
                <a:spcPct val="90000"/>
              </a:lnSpc>
              <a:spcBef>
                <a:spcPts val="1000"/>
              </a:spcBef>
              <a:buFont typeface="Arial"/>
              <a:buChar char="•"/>
            </a:pPr>
            <a:endParaRPr lang="en-US" sz="1600">
              <a:ea typeface="+mn-lt"/>
              <a:cs typeface="+mn-lt"/>
            </a:endParaRPr>
          </a:p>
          <a:p>
            <a:pPr marL="285750" indent="-285750" defTabSz="457200">
              <a:buFont typeface="Arial"/>
              <a:buChar char="•"/>
            </a:pPr>
            <a:r>
              <a:rPr lang="en-US" sz="1600" dirty="0">
                <a:ea typeface="+mn-lt"/>
                <a:cs typeface="+mn-lt"/>
              </a:rPr>
              <a:t>Brignall, M. (2022). </a:t>
            </a:r>
            <a:r>
              <a:rPr lang="en-US" sz="1600" i="1" dirty="0">
                <a:ea typeface="+mn-lt"/>
                <a:cs typeface="+mn-lt"/>
              </a:rPr>
              <a:t>Describing the Transactional Communication Model</a:t>
            </a:r>
            <a:r>
              <a:rPr lang="en-US" sz="1600" dirty="0">
                <a:ea typeface="+mn-lt"/>
                <a:cs typeface="+mn-lt"/>
              </a:rPr>
              <a:t>. Available at:</a:t>
            </a:r>
            <a:r>
              <a:rPr lang="en-US" sz="1600" dirty="0">
                <a:ea typeface="+mn-lt"/>
                <a:cs typeface="+mn-lt"/>
                <a:hlinkClick r:id="rId6"/>
              </a:rPr>
              <a:t>https://www.wisc-online.com/learn/humanities/communication/oic22421/describing-the-transactional-communication-mo</a:t>
            </a:r>
            <a:r>
              <a:rPr lang="en-US" sz="1600" dirty="0">
                <a:ea typeface="+mn-lt"/>
                <a:cs typeface="+mn-lt"/>
              </a:rPr>
              <a:t> Accessed: 3 November 2022</a:t>
            </a:r>
            <a:endParaRPr lang="en-US" sz="1600" dirty="0"/>
          </a:p>
          <a:p>
            <a:pPr marL="285750" indent="-285750" defTabSz="457200">
              <a:buFont typeface="Arial"/>
              <a:buChar char="•"/>
            </a:pPr>
            <a:endParaRPr lang="en-US" sz="1600">
              <a:ea typeface="+mn-lt"/>
              <a:cs typeface="+mn-lt"/>
            </a:endParaRPr>
          </a:p>
          <a:p>
            <a:pPr marL="285750" indent="-285750" defTabSz="457200">
              <a:buFont typeface="Arial"/>
              <a:buChar char="•"/>
            </a:pPr>
            <a:r>
              <a:rPr lang="en-US" sz="1600" dirty="0">
                <a:ea typeface="+mn-lt"/>
                <a:cs typeface="+mn-lt"/>
              </a:rPr>
              <a:t>Clark, E. G. (2017). </a:t>
            </a:r>
            <a:r>
              <a:rPr lang="en-US" sz="1600" i="1" dirty="0">
                <a:ea typeface="+mn-lt"/>
                <a:cs typeface="+mn-lt"/>
              </a:rPr>
              <a:t>Integrating consumer feedback into business marketing strategies </a:t>
            </a:r>
            <a:r>
              <a:rPr lang="en-US" sz="1600" dirty="0">
                <a:ea typeface="+mn-lt"/>
                <a:cs typeface="+mn-lt"/>
              </a:rPr>
              <a:t>(Doctoral dissertation, Walden University).</a:t>
            </a:r>
            <a:endParaRPr lang="en-US" sz="1600" dirty="0"/>
          </a:p>
          <a:p>
            <a:pPr marL="285750" indent="-285750" defTabSz="457200">
              <a:lnSpc>
                <a:spcPct val="80000"/>
              </a:lnSpc>
              <a:buFont typeface="Arial"/>
              <a:buChar char="•"/>
            </a:pPr>
            <a:endParaRPr lang="en-US" sz="1600" dirty="0"/>
          </a:p>
          <a:p>
            <a:pPr marL="285750" indent="-285750" defTabSz="457200">
              <a:lnSpc>
                <a:spcPct val="80000"/>
              </a:lnSpc>
              <a:buFont typeface="Arial"/>
              <a:buChar char="•"/>
            </a:pPr>
            <a:r>
              <a:rPr lang="en-US" sz="1600" dirty="0">
                <a:hlinkClick r:id="rId7"/>
              </a:rPr>
              <a:t>Demchenko, V; Khoroshevskaya, J; Krukov, K., Communication Barriers of a Construction Company’s Network Management, IOP Conference Series. Materials Science and Engineering; Bristol Vol. 1079, Iss. 3,  (Mar 2021). DOI:10.1088/1757-899X/1079/3/032089</a:t>
            </a:r>
            <a:endParaRPr lang="en-US" sz="1600" dirty="0"/>
          </a:p>
          <a:p>
            <a:pPr marL="285750" indent="-285750" defTabSz="457200">
              <a:buFont typeface="Arial"/>
              <a:buChar char="•"/>
            </a:pPr>
            <a:endParaRPr lang="en-US" sz="1200" dirty="0"/>
          </a:p>
          <a:p>
            <a:pPr marL="285750" indent="-285750" defTabSz="457200">
              <a:buFont typeface="Arial"/>
              <a:buChar char="•"/>
            </a:pPr>
            <a:r>
              <a:rPr lang="en-US" sz="1500" dirty="0">
                <a:hlinkClick r:id="rId8"/>
              </a:rPr>
              <a:t>Laura Hemingway,  Disabled people and housing: Choices, opportunities and barriers, 2011 Edition: 1 Published by: Bristol University Press, Policy Press https://doi-org.ezproxy.uwtsd.ac.uk/10.2307/j.ctt9qgstp Pages: 224</a:t>
            </a:r>
            <a:endParaRPr lang="en-US" sz="1500" dirty="0"/>
          </a:p>
          <a:p>
            <a:pPr marL="285750" indent="-285750" defTabSz="457200">
              <a:lnSpc>
                <a:spcPct val="90000"/>
              </a:lnSpc>
              <a:spcBef>
                <a:spcPts val="1000"/>
              </a:spcBef>
              <a:buFont typeface="Arial"/>
              <a:buChar char="•"/>
            </a:pPr>
            <a:endParaRPr lang="en-US" sz="1600">
              <a:ea typeface="+mn-lt"/>
              <a:cs typeface="+mn-lt"/>
            </a:endParaRPr>
          </a:p>
          <a:p>
            <a:pPr marL="285750" indent="-285750" defTabSz="457200">
              <a:buClr>
                <a:srgbClr val="EF53A5"/>
              </a:buClr>
              <a:buSzPct val="80000"/>
              <a:buFont typeface="Arial"/>
              <a:buChar char="•"/>
            </a:pPr>
            <a:r>
              <a:rPr lang="en-US" sz="1600" dirty="0">
                <a:ea typeface="+mn-lt"/>
                <a:cs typeface="+mn-lt"/>
              </a:rPr>
              <a:t>Fielding, M. (2006).</a:t>
            </a:r>
            <a:r>
              <a:rPr lang="en-US" sz="1600" i="1" dirty="0">
                <a:ea typeface="+mn-lt"/>
                <a:cs typeface="+mn-lt"/>
              </a:rPr>
              <a:t> Effective communication in </a:t>
            </a:r>
            <a:r>
              <a:rPr lang="en-US" sz="1600" i="1" dirty="0" err="1">
                <a:ea typeface="+mn-lt"/>
                <a:cs typeface="+mn-lt"/>
              </a:rPr>
              <a:t>organisation</a:t>
            </a:r>
            <a:r>
              <a:rPr lang="en-US" sz="1600" dirty="0">
                <a:ea typeface="+mn-lt"/>
                <a:cs typeface="+mn-lt"/>
              </a:rPr>
              <a:t>. Juta and Company Ltd.</a:t>
            </a:r>
            <a:endParaRPr lang="en-US" sz="1600" dirty="0">
              <a:latin typeface="+mj-lt"/>
              <a:ea typeface="+mj-ea"/>
              <a:cs typeface="+mj-cs"/>
            </a:endParaRPr>
          </a:p>
          <a:p>
            <a:pPr marL="285750" indent="-285750" defTabSz="457200">
              <a:buClr>
                <a:srgbClr val="EF53A5"/>
              </a:buClr>
              <a:buSzPct val="80000"/>
              <a:buFont typeface="Arial"/>
              <a:buChar char="•"/>
            </a:pPr>
            <a:endParaRPr lang="en-US" sz="1600">
              <a:ea typeface="+mn-lt"/>
              <a:cs typeface="+mn-lt"/>
            </a:endParaRPr>
          </a:p>
          <a:p>
            <a:pPr marL="285750" indent="-285750" defTabSz="457200">
              <a:buClr>
                <a:srgbClr val="EF53A5"/>
              </a:buClr>
              <a:buSzPct val="80000"/>
              <a:buFont typeface="Arial"/>
              <a:buChar char="•"/>
            </a:pPr>
            <a:r>
              <a:rPr lang="en-US" sz="1600" dirty="0">
                <a:ea typeface="+mn-lt"/>
                <a:cs typeface="+mn-lt"/>
              </a:rPr>
              <a:t>Husain, Z. (2013). Effective communication brings successful organizational change. </a:t>
            </a:r>
            <a:r>
              <a:rPr lang="en-US" sz="1600" i="1" dirty="0">
                <a:ea typeface="+mn-lt"/>
                <a:cs typeface="+mn-lt"/>
              </a:rPr>
              <a:t>The Business &amp; Management Review,</a:t>
            </a:r>
            <a:r>
              <a:rPr lang="en-US" sz="1600" dirty="0">
                <a:ea typeface="+mn-lt"/>
                <a:cs typeface="+mn-lt"/>
              </a:rPr>
              <a:t> 3(2), 43.</a:t>
            </a:r>
            <a:endParaRPr lang="en-US" sz="1600" dirty="0">
              <a:ea typeface="+mj-ea"/>
              <a:cs typeface="+mj-cs"/>
            </a:endParaRPr>
          </a:p>
          <a:p>
            <a:pPr marL="285750" indent="-285750" defTabSz="457200">
              <a:lnSpc>
                <a:spcPct val="90000"/>
              </a:lnSpc>
              <a:spcBef>
                <a:spcPts val="1000"/>
              </a:spcBef>
              <a:buClr>
                <a:srgbClr val="B31166">
                  <a:lumMod val="60000"/>
                  <a:lumOff val="40000"/>
                </a:srgbClr>
              </a:buClr>
              <a:buSzPct val="80000"/>
              <a:buFont typeface="Arial"/>
              <a:buChar char="•"/>
            </a:pPr>
            <a:r>
              <a:rPr lang="en-US" sz="1600" dirty="0">
                <a:latin typeface="+mj-lt"/>
                <a:ea typeface="+mj-ea"/>
                <a:cs typeface="+mj-cs"/>
              </a:rPr>
              <a:t>Indeed (2022),</a:t>
            </a:r>
            <a:r>
              <a:rPr lang="en-US" sz="1600" i="1" dirty="0">
                <a:latin typeface="+mj-lt"/>
                <a:ea typeface="+mj-ea"/>
                <a:cs typeface="+mj-cs"/>
              </a:rPr>
              <a:t> What is face-to-face communication and why is it important?</a:t>
            </a:r>
            <a:r>
              <a:rPr lang="en-US" sz="1600" dirty="0">
                <a:latin typeface="+mj-lt"/>
                <a:ea typeface="+mj-ea"/>
                <a:cs typeface="+mj-cs"/>
              </a:rPr>
              <a:t>. Available at: </a:t>
            </a:r>
            <a:r>
              <a:rPr lang="en-US" sz="1600" dirty="0">
                <a:latin typeface="+mj-lt"/>
                <a:ea typeface="+mj-ea"/>
                <a:cs typeface="+mj-cs"/>
                <a:hlinkClick r:id="rId9"/>
              </a:rPr>
              <a:t>https://uk.indeed.com/career-advice/career-development/face-to-face-communication</a:t>
            </a:r>
            <a:r>
              <a:rPr lang="en-US" sz="1600" dirty="0">
                <a:latin typeface="+mj-lt"/>
                <a:ea typeface="+mj-ea"/>
                <a:cs typeface="+mj-cs"/>
              </a:rPr>
              <a:t> (Accessed: 7.11.2022).</a:t>
            </a:r>
          </a:p>
          <a:p>
            <a:pPr marL="285750" indent="-285750" defTabSz="457200">
              <a:lnSpc>
                <a:spcPct val="90000"/>
              </a:lnSpc>
              <a:spcBef>
                <a:spcPts val="1000"/>
              </a:spcBef>
              <a:buClr>
                <a:srgbClr val="EF53A5"/>
              </a:buClr>
              <a:buSzPct val="80000"/>
              <a:buFont typeface="Arial"/>
              <a:buChar char="•"/>
            </a:pPr>
            <a:r>
              <a:rPr lang="en-US" sz="1600" dirty="0">
                <a:ea typeface="+mn-lt"/>
                <a:cs typeface="+mn-lt"/>
              </a:rPr>
              <a:t>Oxbridge Academy (2014) </a:t>
            </a:r>
            <a:r>
              <a:rPr lang="en-US" sz="1600" i="1" dirty="0">
                <a:ea typeface="+mn-lt"/>
                <a:cs typeface="+mn-lt"/>
              </a:rPr>
              <a:t>Top body language tips to make a good first impression</a:t>
            </a:r>
            <a:r>
              <a:rPr lang="en-US" sz="1600" dirty="0">
                <a:ea typeface="+mn-lt"/>
                <a:cs typeface="+mn-lt"/>
              </a:rPr>
              <a:t>. Available at: </a:t>
            </a:r>
            <a:r>
              <a:rPr lang="en-US" sz="1600" dirty="0">
                <a:ea typeface="+mn-lt"/>
                <a:cs typeface="+mn-lt"/>
                <a:hlinkClick r:id="rId10"/>
              </a:rPr>
              <a:t>https://www.oxbridgeacademy.edu.za/blog/top-body-language-tips-make-good-first-impression/</a:t>
            </a:r>
            <a:r>
              <a:rPr lang="en-US" sz="1600" dirty="0">
                <a:ea typeface="+mn-lt"/>
                <a:cs typeface="+mn-lt"/>
              </a:rPr>
              <a:t> (Accessed: 10.11.2022).</a:t>
            </a:r>
          </a:p>
          <a:p>
            <a:pPr marL="285750" indent="-285750" defTabSz="457200">
              <a:lnSpc>
                <a:spcPct val="90000"/>
              </a:lnSpc>
              <a:spcBef>
                <a:spcPts val="1000"/>
              </a:spcBef>
              <a:buClr>
                <a:schemeClr val="accent1">
                  <a:lumMod val="60000"/>
                  <a:lumOff val="40000"/>
                </a:schemeClr>
              </a:buClr>
              <a:buSzPct val="80000"/>
              <a:buFont typeface="Arial"/>
              <a:buChar char="•"/>
            </a:pPr>
            <a:r>
              <a:rPr lang="en-US" sz="1600" dirty="0">
                <a:ea typeface="+mn-lt"/>
                <a:cs typeface="+mn-lt"/>
              </a:rPr>
              <a:t>Thompson, N. (2018). </a:t>
            </a:r>
            <a:r>
              <a:rPr lang="en-US" sz="1600" i="1" dirty="0">
                <a:ea typeface="+mn-lt"/>
                <a:cs typeface="+mn-lt"/>
              </a:rPr>
              <a:t>Effective communication: A guide for the people professions</a:t>
            </a:r>
            <a:r>
              <a:rPr lang="en-US" sz="1600" dirty="0">
                <a:ea typeface="+mn-lt"/>
                <a:cs typeface="+mn-lt"/>
              </a:rPr>
              <a:t>. Bloomsbury Publishing.</a:t>
            </a:r>
            <a:endParaRPr lang="en-US" sz="1600" dirty="0">
              <a:latin typeface="+mj-lt"/>
              <a:ea typeface="+mj-ea"/>
              <a:cs typeface="+mj-cs"/>
            </a:endParaRPr>
          </a:p>
          <a:p>
            <a:pPr marL="285750" indent="-285750" defTabSz="457200">
              <a:lnSpc>
                <a:spcPct val="90000"/>
              </a:lnSpc>
              <a:spcBef>
                <a:spcPts val="1000"/>
              </a:spcBef>
              <a:buClr>
                <a:srgbClr val="EF53A5"/>
              </a:buClr>
              <a:buSzPct val="80000"/>
              <a:buFont typeface="Arial"/>
              <a:buChar char="•"/>
            </a:pPr>
            <a:endParaRPr lang="en-US" sz="1600">
              <a:ea typeface="+mn-lt"/>
              <a:cs typeface="+mn-lt"/>
            </a:endParaRPr>
          </a:p>
          <a:p>
            <a:pPr marL="285750" indent="-285750" defTabSz="457200">
              <a:buClr>
                <a:srgbClr val="EF53A5"/>
              </a:buClr>
              <a:buSzPct val="80000"/>
              <a:buFont typeface="Arial"/>
              <a:buChar char="•"/>
            </a:pPr>
            <a:r>
              <a:rPr lang="en-US" sz="1600" dirty="0">
                <a:ea typeface="+mn-lt"/>
                <a:cs typeface="+mn-lt"/>
              </a:rPr>
              <a:t>Tiwary, Shivendra ‘Interactive Model of Communication’ [blog] </a:t>
            </a:r>
            <a:r>
              <a:rPr lang="en-US" sz="1600" i="1" dirty="0" err="1">
                <a:ea typeface="+mn-lt"/>
                <a:cs typeface="+mn-lt"/>
              </a:rPr>
              <a:t>Digiaide</a:t>
            </a:r>
            <a:r>
              <a:rPr lang="en-US" sz="1600" dirty="0">
                <a:ea typeface="+mn-lt"/>
                <a:cs typeface="+mn-lt"/>
              </a:rPr>
              <a:t>. 20 January 2022. Available at: </a:t>
            </a:r>
            <a:r>
              <a:rPr lang="en-US" sz="1600" dirty="0">
                <a:ea typeface="+mn-lt"/>
                <a:cs typeface="+mn-lt"/>
                <a:hlinkClick r:id="rId11"/>
              </a:rPr>
              <a:t>https://digiaide.com/interactive-model-of-communication/</a:t>
            </a:r>
            <a:r>
              <a:rPr lang="en-US" sz="1600">
                <a:ea typeface="+mn-lt"/>
                <a:cs typeface="+mn-lt"/>
              </a:rPr>
              <a:t> (</a:t>
            </a:r>
            <a:r>
              <a:rPr lang="en-US" sz="1600" dirty="0">
                <a:ea typeface="+mn-lt"/>
                <a:cs typeface="+mn-lt"/>
              </a:rPr>
              <a:t>Accessed: 3 November 2022</a:t>
            </a:r>
            <a:r>
              <a:rPr lang="en-US" sz="1600">
                <a:ea typeface="+mn-lt"/>
                <a:cs typeface="+mn-lt"/>
              </a:rPr>
              <a:t>)</a:t>
            </a:r>
            <a:endParaRPr lang="en-US" sz="1600" dirty="0">
              <a:latin typeface="+mj-lt"/>
              <a:ea typeface="+mj-ea"/>
              <a:cs typeface="+mj-cs"/>
            </a:endParaRPr>
          </a:p>
          <a:p>
            <a:pPr marL="285750" indent="-285750" defTabSz="457200">
              <a:buClr>
                <a:srgbClr val="EF53A5"/>
              </a:buClr>
              <a:buSzPct val="80000"/>
              <a:buFont typeface="Arial"/>
              <a:buChar char="•"/>
            </a:pPr>
            <a:endParaRPr lang="en-US" sz="1600">
              <a:ea typeface="+mn-lt"/>
              <a:cs typeface="+mn-lt"/>
            </a:endParaRPr>
          </a:p>
          <a:p>
            <a:pPr marL="285750" indent="-285750" defTabSz="457200">
              <a:buClr>
                <a:srgbClr val="EF53A5"/>
              </a:buClr>
              <a:buSzPct val="80000"/>
              <a:buFont typeface="Arial"/>
              <a:buChar char="•"/>
            </a:pPr>
            <a:r>
              <a:rPr lang="en-US" sz="1600" dirty="0">
                <a:ea typeface="+mn-lt"/>
                <a:cs typeface="+mn-lt"/>
              </a:rPr>
              <a:t>University of Minnesota (2016).</a:t>
            </a:r>
            <a:r>
              <a:rPr lang="en-US" sz="1600" i="1" dirty="0">
                <a:ea typeface="+mn-lt"/>
                <a:cs typeface="+mn-lt"/>
              </a:rPr>
              <a:t> 1.2 The Communication Process</a:t>
            </a:r>
            <a:r>
              <a:rPr lang="en-US" sz="1600" dirty="0">
                <a:ea typeface="+mn-lt"/>
                <a:cs typeface="+mn-lt"/>
              </a:rPr>
              <a:t>. Available at: </a:t>
            </a:r>
            <a:r>
              <a:rPr lang="en-US" sz="1600" dirty="0">
                <a:ea typeface="+mn-lt"/>
                <a:cs typeface="+mn-lt"/>
                <a:hlinkClick r:id="rId12"/>
              </a:rPr>
              <a:t>https://open.lib.umn.edu/communication/chapter/1-2-the-communication-process</a:t>
            </a:r>
            <a:r>
              <a:rPr lang="en-US" sz="1600">
                <a:ea typeface="+mn-lt"/>
                <a:cs typeface="+mn-lt"/>
              </a:rPr>
              <a:t> (</a:t>
            </a:r>
            <a:r>
              <a:rPr lang="en-US" sz="1600" dirty="0">
                <a:ea typeface="+mn-lt"/>
                <a:cs typeface="+mn-lt"/>
              </a:rPr>
              <a:t>Accessed: 2 November 2022</a:t>
            </a:r>
            <a:r>
              <a:rPr lang="en-US" sz="1600">
                <a:ea typeface="+mn-lt"/>
                <a:cs typeface="+mn-lt"/>
              </a:rPr>
              <a:t>)</a:t>
            </a:r>
            <a:endParaRPr lang="en-US" sz="1600" dirty="0">
              <a:ea typeface="+mj-ea"/>
              <a:cs typeface="+mj-cs"/>
            </a:endParaRPr>
          </a:p>
          <a:p>
            <a:pPr marL="285750" indent="-285750" defTabSz="457200">
              <a:lnSpc>
                <a:spcPct val="90000"/>
              </a:lnSpc>
              <a:spcBef>
                <a:spcPts val="1000"/>
              </a:spcBef>
              <a:buClr>
                <a:srgbClr val="EF53A5"/>
              </a:buClr>
              <a:buSzPct val="80000"/>
              <a:buFont typeface="Arial"/>
              <a:buChar char="•"/>
            </a:pPr>
            <a:r>
              <a:rPr lang="en-US" sz="1600" dirty="0">
                <a:latin typeface="+mj-lt"/>
                <a:ea typeface="+mj-ea"/>
                <a:cs typeface="+mj-cs"/>
              </a:rPr>
              <a:t>Vonage (2022), </a:t>
            </a:r>
            <a:r>
              <a:rPr lang="en-US" sz="1600" i="1" dirty="0">
                <a:effectLst/>
                <a:latin typeface="+mj-lt"/>
                <a:ea typeface="+mj-ea"/>
                <a:cs typeface="+mj-cs"/>
              </a:rPr>
              <a:t>7 Ways Video Conferencing Brings Teams Together and Boosts Productivity</a:t>
            </a:r>
            <a:r>
              <a:rPr lang="en-US" sz="1600" dirty="0">
                <a:latin typeface="+mj-lt"/>
                <a:ea typeface="+mj-ea"/>
                <a:cs typeface="+mj-cs"/>
              </a:rPr>
              <a:t>. Available at: </a:t>
            </a:r>
            <a:r>
              <a:rPr lang="en-US" sz="1600" dirty="0">
                <a:latin typeface="+mj-lt"/>
                <a:ea typeface="+mj-ea"/>
                <a:cs typeface="+mj-cs"/>
                <a:hlinkClick r:id="rId13">
                  <a:extLst>
                    <a:ext uri="{A12FA001-AC4F-418D-AE19-62706E023703}">
                      <ahyp:hlinkClr xmlns:ahyp="http://schemas.microsoft.com/office/drawing/2018/hyperlinkcolor" val="tx"/>
                    </a:ext>
                  </a:extLst>
                </a:hlinkClick>
              </a:rPr>
              <a:t>https://www.vonage.co.uk/resources/articles/7-ways-video-conferencing-brings-teams-together-and-boosts-productivity/</a:t>
            </a:r>
            <a:r>
              <a:rPr lang="en-US" sz="1600" dirty="0">
                <a:latin typeface="+mj-lt"/>
                <a:ea typeface="+mj-ea"/>
                <a:cs typeface="+mj-cs"/>
              </a:rPr>
              <a:t> (Accessed: 7.11.2022).</a:t>
            </a:r>
          </a:p>
          <a:p>
            <a:pPr marL="285750" indent="-285750" defTabSz="457200">
              <a:lnSpc>
                <a:spcPct val="90000"/>
              </a:lnSpc>
              <a:spcBef>
                <a:spcPts val="1000"/>
              </a:spcBef>
              <a:buClr>
                <a:schemeClr val="accent1">
                  <a:lumMod val="60000"/>
                  <a:lumOff val="40000"/>
                </a:schemeClr>
              </a:buClr>
              <a:buSzPct val="80000"/>
              <a:buFont typeface="Arial"/>
              <a:buChar char="•"/>
            </a:pPr>
            <a:endParaRPr lang="en-US" sz="1600">
              <a:latin typeface="+mj-lt"/>
              <a:ea typeface="+mj-ea"/>
              <a:cs typeface="+mj-cs"/>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400">
              <a:latin typeface="+mj-lt"/>
              <a:ea typeface="+mj-ea"/>
              <a:cs typeface="+mj-cs"/>
            </a:endParaRPr>
          </a:p>
        </p:txBody>
      </p:sp>
    </p:spTree>
    <p:extLst>
      <p:ext uri="{BB962C8B-B14F-4D97-AF65-F5344CB8AC3E}">
        <p14:creationId xmlns:p14="http://schemas.microsoft.com/office/powerpoint/2010/main" val="2027308861"/>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63868797"/>
              </p:ext>
            </p:extLst>
          </p:nvPr>
        </p:nvGraphicFramePr>
        <p:xfrm>
          <a:off x="910166" y="719666"/>
          <a:ext cx="10188575" cy="5453204"/>
        </p:xfrm>
        <a:graphic>
          <a:graphicData uri="http://schemas.openxmlformats.org/drawingml/2006/table">
            <a:tbl>
              <a:tblPr firstRow="1" bandRow="1">
                <a:tableStyleId>{5C22544A-7EE6-4342-B048-85BDC9FD1C3A}</a:tableStyleId>
              </a:tblPr>
              <a:tblGrid>
                <a:gridCol w="3730625">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a:t>Teamwork Evaluation </a:t>
                      </a:r>
                    </a:p>
                  </a:txBody>
                  <a:tcPr/>
                </a:tc>
                <a:tc>
                  <a:txBody>
                    <a:bodyPr/>
                    <a:lstStyle/>
                    <a:p>
                      <a:pPr algn="ctr"/>
                      <a:r>
                        <a:rPr lang="en-GB" sz="2400"/>
                        <a:t>Team responses. </a:t>
                      </a:r>
                    </a:p>
                  </a:txBody>
                  <a:tcPr/>
                </a:tc>
                <a:extLst>
                  <a:ext uri="{0D108BD9-81ED-4DB2-BD59-A6C34878D82A}">
                    <a16:rowId xmlns:a16="http://schemas.microsoft.com/office/drawing/2014/main" val="3160018179"/>
                  </a:ext>
                </a:extLst>
              </a:tr>
              <a:tr h="882562">
                <a:tc>
                  <a:txBody>
                    <a:bodyPr/>
                    <a:lstStyle/>
                    <a:p>
                      <a:r>
                        <a:rPr lang="en-GB"/>
                        <a:t>Who was in your team? </a:t>
                      </a:r>
                    </a:p>
                  </a:txBody>
                  <a:tcPr/>
                </a:tc>
                <a:tc>
                  <a:txBody>
                    <a:bodyPr/>
                    <a:lstStyle/>
                    <a:p>
                      <a:r>
                        <a:rPr kumimoji="0" lang="en-GB" sz="1400" b="0" i="0" u="none" strike="noStrike" kern="1200" cap="none" spc="0" normalizeH="0" baseline="0" noProof="0">
                          <a:ln>
                            <a:noFill/>
                          </a:ln>
                          <a:solidFill>
                            <a:schemeClr val="bg1"/>
                          </a:solidFill>
                          <a:effectLst/>
                          <a:uLnTx/>
                          <a:uFillTx/>
                          <a:latin typeface="+mn-lt"/>
                          <a:ea typeface="+mj-ea"/>
                          <a:cs typeface="+mj-cs"/>
                        </a:rPr>
                        <a:t>Teodora Stoyanova</a:t>
                      </a:r>
                      <a:br>
                        <a:rPr kumimoji="0" lang="en-GB" sz="1400" b="0" i="0" u="none" strike="noStrike" kern="1200" cap="none" spc="0" normalizeH="0" baseline="0" noProof="0">
                          <a:ln>
                            <a:noFill/>
                          </a:ln>
                          <a:solidFill>
                            <a:srgbClr val="000000"/>
                          </a:solidFill>
                          <a:effectLst/>
                          <a:uLnTx/>
                          <a:uFillTx/>
                          <a:latin typeface="+mn-lt"/>
                          <a:ea typeface="+mj-ea"/>
                          <a:cs typeface="+mj-cs"/>
                        </a:rPr>
                      </a:br>
                      <a:r>
                        <a:rPr kumimoji="0" lang="en-GB" sz="1400" b="0" i="0" u="none" strike="noStrike" kern="1200" cap="none" spc="0" normalizeH="0" baseline="0" noProof="0">
                          <a:ln>
                            <a:noFill/>
                          </a:ln>
                          <a:solidFill>
                            <a:schemeClr val="bg1"/>
                          </a:solidFill>
                          <a:effectLst/>
                          <a:uLnTx/>
                          <a:uFillTx/>
                          <a:latin typeface="+mn-lt"/>
                          <a:ea typeface="+mj-ea"/>
                          <a:cs typeface="+mj-cs"/>
                        </a:rPr>
                        <a:t>Asen </a:t>
                      </a:r>
                      <a:r>
                        <a:rPr kumimoji="0" lang="en-GB" sz="1400" b="0" i="0" u="none" strike="noStrike" kern="1200" cap="none" spc="0" normalizeH="0" baseline="0" noProof="0" err="1">
                          <a:ln>
                            <a:noFill/>
                          </a:ln>
                          <a:solidFill>
                            <a:schemeClr val="bg1"/>
                          </a:solidFill>
                          <a:effectLst/>
                          <a:uLnTx/>
                          <a:uFillTx/>
                          <a:latin typeface="+mn-lt"/>
                          <a:ea typeface="+mj-ea"/>
                          <a:cs typeface="+mj-cs"/>
                        </a:rPr>
                        <a:t>Chipilov</a:t>
                      </a:r>
                      <a:br>
                        <a:rPr kumimoji="0" lang="en-GB" sz="1400" b="0" i="0" u="none" strike="noStrike" kern="1200" cap="none" spc="0" normalizeH="0" baseline="0" noProof="0">
                          <a:ln>
                            <a:noFill/>
                          </a:ln>
                          <a:solidFill>
                            <a:srgbClr val="000000"/>
                          </a:solidFill>
                          <a:effectLst/>
                          <a:uLnTx/>
                          <a:uFillTx/>
                          <a:latin typeface="+mn-lt"/>
                          <a:ea typeface="+mj-ea"/>
                          <a:cs typeface="+mj-cs"/>
                        </a:rPr>
                      </a:br>
                      <a:r>
                        <a:rPr kumimoji="0" lang="en-GB" sz="1400" b="0" i="0" u="none" strike="noStrike" kern="1200" cap="none" spc="0" normalizeH="0" baseline="0" noProof="0">
                          <a:ln>
                            <a:noFill/>
                          </a:ln>
                          <a:solidFill>
                            <a:schemeClr val="bg1"/>
                          </a:solidFill>
                          <a:effectLst/>
                          <a:uLnTx/>
                          <a:uFillTx/>
                          <a:latin typeface="+mn-lt"/>
                          <a:ea typeface="+mj-ea"/>
                          <a:cs typeface="+mj-cs"/>
                        </a:rPr>
                        <a:t>Andrea Tudorache</a:t>
                      </a:r>
                      <a:br>
                        <a:rPr kumimoji="0" lang="en-GB" sz="1400" b="0" i="0" u="none" strike="noStrike" kern="1200" cap="none" spc="0" normalizeH="0" baseline="0" noProof="0">
                          <a:ln>
                            <a:noFill/>
                          </a:ln>
                          <a:solidFill>
                            <a:srgbClr val="000000"/>
                          </a:solidFill>
                          <a:effectLst/>
                          <a:uLnTx/>
                          <a:uFillTx/>
                          <a:latin typeface="+mn-lt"/>
                          <a:ea typeface="+mj-ea"/>
                          <a:cs typeface="+mj-cs"/>
                        </a:rPr>
                      </a:br>
                      <a:r>
                        <a:rPr kumimoji="0" lang="en-GB" sz="1400" b="0" i="0" u="none" strike="noStrike" kern="1200" cap="none" spc="0" normalizeH="0" baseline="0" noProof="0">
                          <a:ln>
                            <a:noFill/>
                          </a:ln>
                          <a:solidFill>
                            <a:schemeClr val="bg1"/>
                          </a:solidFill>
                          <a:effectLst/>
                          <a:uLnTx/>
                          <a:uFillTx/>
                          <a:latin typeface="+mn-lt"/>
                          <a:ea typeface="+mj-ea"/>
                          <a:cs typeface="+mj-cs"/>
                        </a:rPr>
                        <a:t>Laura Lojewski</a:t>
                      </a:r>
                      <a:r>
                        <a:rPr lang="en-GB" sz="1400" b="0" i="0" u="none" strike="noStrike" kern="1200" cap="none" spc="0" normalizeH="0" baseline="0" noProof="0">
                          <a:ln>
                            <a:noFill/>
                          </a:ln>
                          <a:solidFill>
                            <a:schemeClr val="bg1"/>
                          </a:solidFill>
                          <a:effectLst/>
                          <a:uLnTx/>
                          <a:uFillTx/>
                          <a:latin typeface="+mn-lt"/>
                          <a:ea typeface="+mj-ea"/>
                          <a:cs typeface="+mj-cs"/>
                        </a:rPr>
                        <a:t> </a:t>
                      </a:r>
                      <a:endParaRPr lang="en-GB">
                        <a:solidFill>
                          <a:schemeClr val="bg1"/>
                        </a:solidFill>
                      </a:endParaRPr>
                    </a:p>
                  </a:txBody>
                  <a:tcPr/>
                </a:tc>
                <a:extLst>
                  <a:ext uri="{0D108BD9-81ED-4DB2-BD59-A6C34878D82A}">
                    <a16:rowId xmlns:a16="http://schemas.microsoft.com/office/drawing/2014/main" val="2318373457"/>
                  </a:ext>
                </a:extLst>
              </a:tr>
              <a:tr h="882562">
                <a:tc>
                  <a:txBody>
                    <a:bodyPr/>
                    <a:lstStyle/>
                    <a:p>
                      <a:pPr marL="0" marR="0" lvl="0" indent="0" algn="l" rtl="0" eaLnBrk="1" fontAlgn="auto" latinLnBrk="0" hangingPunct="1">
                        <a:lnSpc>
                          <a:spcPct val="100000"/>
                        </a:lnSpc>
                        <a:spcBef>
                          <a:spcPts val="0"/>
                        </a:spcBef>
                        <a:spcAft>
                          <a:spcPts val="0"/>
                        </a:spcAft>
                        <a:buClrTx/>
                        <a:buSzTx/>
                        <a:buFontTx/>
                        <a:buNone/>
                      </a:pPr>
                      <a:r>
                        <a:rPr lang="en-GB"/>
                        <a:t>What were the key strengths of your team? </a:t>
                      </a:r>
                    </a:p>
                    <a:p>
                      <a:endParaRPr lang="en-GB"/>
                    </a:p>
                  </a:txBody>
                  <a:tcPr/>
                </a:tc>
                <a:tc>
                  <a:txBody>
                    <a:bodyPr/>
                    <a:lstStyle/>
                    <a:p>
                      <a:endParaRPr lang="en-GB" sz="1400"/>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GB"/>
                    </a:p>
                  </a:txBody>
                  <a:tcPr/>
                </a:tc>
                <a:tc>
                  <a:txBody>
                    <a:bodyPr/>
                    <a:lstStyle/>
                    <a:p>
                      <a:endParaRPr lang="en-GB" sz="1400"/>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endParaRPr lang="en-GB" sz="1400"/>
                    </a:p>
                  </a:txBody>
                  <a:tcPr/>
                </a:tc>
                <a:extLst>
                  <a:ext uri="{0D108BD9-81ED-4DB2-BD59-A6C34878D82A}">
                    <a16:rowId xmlns:a16="http://schemas.microsoft.com/office/drawing/2014/main" val="771358641"/>
                  </a:ext>
                </a:extLst>
              </a:tr>
              <a:tr h="882562">
                <a:tc>
                  <a:txBody>
                    <a:bodyPr/>
                    <a:lstStyle/>
                    <a:p>
                      <a:r>
                        <a:rPr lang="en-GB"/>
                        <a:t>How would you rate your team working? Out of 10? </a:t>
                      </a:r>
                    </a:p>
                  </a:txBody>
                  <a:tcPr/>
                </a:tc>
                <a:tc>
                  <a:txBody>
                    <a:bodyPr/>
                    <a:lstStyle/>
                    <a:p>
                      <a:endParaRPr lang="en-GB"/>
                    </a:p>
                  </a:txBody>
                  <a:tcPr/>
                </a:tc>
                <a:extLst>
                  <a:ext uri="{0D108BD9-81ED-4DB2-BD59-A6C34878D82A}">
                    <a16:rowId xmlns:a16="http://schemas.microsoft.com/office/drawing/2014/main" val="3794105351"/>
                  </a:ext>
                </a:extLst>
              </a:tr>
            </a:tbl>
          </a:graphicData>
        </a:graphic>
      </p:graphicFrame>
      <p:sp>
        <p:nvSpPr>
          <p:cNvPr id="2" name="Slide Number Placeholder 1">
            <a:extLst>
              <a:ext uri="{FF2B5EF4-FFF2-40B4-BE49-F238E27FC236}">
                <a16:creationId xmlns:a16="http://schemas.microsoft.com/office/drawing/2014/main" id="{185787F8-A3BA-4502-099A-99B8FBA4C4A1}"/>
              </a:ext>
            </a:extLst>
          </p:cNvPr>
          <p:cNvSpPr>
            <a:spLocks noGrp="1"/>
          </p:cNvSpPr>
          <p:nvPr>
            <p:ph type="sldNum" sz="quarter" idx="12"/>
          </p:nvPr>
        </p:nvSpPr>
        <p:spPr/>
        <p:txBody>
          <a:bodyPr/>
          <a:lstStyle/>
          <a:p>
            <a:fld id="{D57F1E4F-1CFF-5643-939E-02111984F565}" type="slidenum">
              <a:rPr lang="en-US" smtClean="0"/>
              <a:t>17</a:t>
            </a:fld>
            <a:endParaRPr lang="en-US"/>
          </a:p>
        </p:txBody>
      </p:sp>
    </p:spTree>
    <p:extLst>
      <p:ext uri="{BB962C8B-B14F-4D97-AF65-F5344CB8AC3E}">
        <p14:creationId xmlns:p14="http://schemas.microsoft.com/office/powerpoint/2010/main" val="12676318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2</vt:i4>
      </vt:variant>
      <vt:variant>
        <vt:lpstr>Slide Titles</vt:lpstr>
      </vt:variant>
      <vt:variant>
        <vt:i4>17</vt:i4>
      </vt:variant>
    </vt:vector>
  </HeadingPairs>
  <TitlesOfParts>
    <vt:vector size="19" baseType="lpstr">
      <vt:lpstr>Ion</vt:lpstr>
      <vt:lpstr>Ion</vt:lpstr>
      <vt:lpstr>Strategies for Effective Communication in a Business Setting  Student names/ numbers: Teodora Stoyanova - 2125443 Asen Chipilov - 2128091 Andrea Tudorache - 2130698 Laura Lojewski - 2128409  Module: Effective Team Working and Communication (BMSW_4002)  Module lead: Hafiz Rahmani</vt:lpstr>
      <vt:lpstr>Introduction</vt:lpstr>
      <vt:lpstr>EFFECTIVE COMMUNICATION</vt:lpstr>
      <vt:lpstr>BENEFITS OF EFFECTIVE COMMUNICATION</vt:lpstr>
      <vt:lpstr>PowerPoint Presentation</vt:lpstr>
      <vt:lpstr>What models of communication should Tom apply and why?</vt:lpstr>
      <vt:lpstr>Importance of communication channel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73</cp:revision>
  <dcterms:created xsi:type="dcterms:W3CDTF">2022-11-06T16:01:48Z</dcterms:created>
  <dcterms:modified xsi:type="dcterms:W3CDTF">2022-11-13T23:16:33Z</dcterms:modified>
</cp:coreProperties>
</file>