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9" r:id="rId4"/>
    <p:sldId id="262" r:id="rId5"/>
    <p:sldId id="263" r:id="rId6"/>
    <p:sldId id="264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9" r:id="rId18"/>
    <p:sldId id="282" r:id="rId19"/>
    <p:sldId id="290" r:id="rId20"/>
    <p:sldId id="291" r:id="rId21"/>
    <p:sldId id="292" r:id="rId22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38089F-DF21-465C-B3DD-A42718C73F32}" type="datetimeFigureOut">
              <a:rPr lang="en-GB" smtClean="0"/>
              <a:t>17/08/2023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1C98F-E8AA-4A49-867F-B6A5B2BFD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052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1C98F-E8AA-4A49-867F-B6A5B2BFDF2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20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212973" y="1996820"/>
            <a:ext cx="2773045" cy="13004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136773" y="3438905"/>
            <a:ext cx="2920365" cy="13004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3999" cy="68579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49630" y="298196"/>
            <a:ext cx="7844739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022219" y="1763013"/>
            <a:ext cx="5493384" cy="29425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0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bing.com/videos/search?q=recording%2Bin%2Bhealth%2Band%2Bsocial%2Bcare&amp;&amp;view=detail&amp;mid=DE103A3B4142F70660F4DE103A3B4142F70660F4&amp;&amp;FORM=VRDGAR&amp;ru=%2Fvideos%2Fsearch%3Fq%3Drecording%2Bin%2Bhealth%2Band%2Bsocial%2Bcare%26qpvt%3Drecording%2Bin%2Bhealth%2Band%2Bsocial%2Bcare%26FORM%3DVDRE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3I1NS8cyBE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ajdeSvliLU" TargetMode="External"/><Relationship Id="rId2" Type="http://schemas.openxmlformats.org/officeDocument/2006/relationships/hyperlink" Target="https://www.gov.uk/government/organisations/healthcare-u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ing.com/videos/search?q=recording%2Bin%2Bhealth%2Band%2Bsocial%2Bcare&amp;&amp;view=detail&amp;mid=DE103A3B4142F70660F4DE103A3B4142F70660F4&amp;&amp;FORM=VRDGAR&amp;ru=%2Fvideos%2Fsearch%3Fq%3Drecording%2Bin%2Bhealth%2Band%2Bsocial%2Bcare%26qpvt%3Drecording%2Bin%2Bhealth%2Band%2Bsocial%2Bcare%26FORM%3DVD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59914" y="572515"/>
            <a:ext cx="4424680" cy="1489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13384" marR="405130" algn="ctr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</a:rPr>
              <a:t>Module</a:t>
            </a:r>
            <a:r>
              <a:rPr sz="3200" spc="-15" dirty="0">
                <a:solidFill>
                  <a:srgbClr val="FFFFFF"/>
                </a:solidFill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LCHS4003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Introduction</a:t>
            </a:r>
            <a:r>
              <a:rPr sz="32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endParaRPr sz="3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Health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3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Social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 Care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12641" y="3011551"/>
            <a:ext cx="19196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solidFill>
                  <a:srgbClr val="FFFFCC"/>
                </a:solidFill>
                <a:latin typeface="Segoe UI"/>
                <a:cs typeface="Segoe UI"/>
              </a:rPr>
              <a:t>WEEK</a:t>
            </a:r>
            <a:r>
              <a:rPr sz="3600" b="1" spc="-10" dirty="0">
                <a:solidFill>
                  <a:srgbClr val="FFFFCC"/>
                </a:solidFill>
                <a:latin typeface="Segoe UI"/>
                <a:cs typeface="Segoe UI"/>
              </a:rPr>
              <a:t> </a:t>
            </a:r>
            <a:r>
              <a:rPr sz="3600" b="1" spc="-25" dirty="0">
                <a:solidFill>
                  <a:srgbClr val="FFFFCC"/>
                </a:solidFill>
                <a:latin typeface="Segoe UI"/>
                <a:cs typeface="Segoe UI"/>
              </a:rPr>
              <a:t>10</a:t>
            </a:r>
            <a:endParaRPr sz="36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87929" y="697814"/>
            <a:ext cx="417004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210" dirty="0">
                <a:solidFill>
                  <a:srgbClr val="FFFF00"/>
                </a:solidFill>
                <a:latin typeface="Tahoma"/>
                <a:cs typeface="Tahoma"/>
              </a:rPr>
              <a:t>WELCOME</a:t>
            </a:r>
            <a:endParaRPr sz="6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35173" y="40081"/>
            <a:ext cx="4075429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45" dirty="0"/>
              <a:t>Today</a:t>
            </a:r>
            <a:r>
              <a:rPr sz="4400" spc="-140" dirty="0"/>
              <a:t> </a:t>
            </a:r>
            <a:r>
              <a:rPr sz="4400" dirty="0"/>
              <a:t>we</a:t>
            </a:r>
            <a:r>
              <a:rPr sz="4400" spc="-110" dirty="0"/>
              <a:t> </a:t>
            </a:r>
            <a:r>
              <a:rPr sz="4400" spc="-10" dirty="0"/>
              <a:t>will…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250190" y="1066800"/>
            <a:ext cx="8643620" cy="4507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session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will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include 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following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items:-</a:t>
            </a:r>
            <a:endParaRPr sz="3000" dirty="0">
              <a:latin typeface="Segoe UI"/>
              <a:cs typeface="Segoe UI"/>
            </a:endParaRPr>
          </a:p>
          <a:p>
            <a:pPr marL="354965" marR="5080" indent="-342900">
              <a:lnSpc>
                <a:spcPts val="2880"/>
              </a:lnSpc>
              <a:spcBef>
                <a:spcPts val="6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5" dirty="0">
                <a:latin typeface="Segoe UI"/>
                <a:cs typeface="Segoe UI"/>
              </a:rPr>
              <a:t>To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look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at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exploring</a:t>
            </a:r>
            <a:r>
              <a:rPr sz="3000" spc="-5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role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technology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within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health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and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social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care</a:t>
            </a:r>
            <a:r>
              <a:rPr sz="3000" spc="-10" dirty="0">
                <a:latin typeface="Segoe UI"/>
                <a:cs typeface="Segoe UI"/>
              </a:rPr>
              <a:t> sector.</a:t>
            </a:r>
            <a:endParaRPr sz="3000" dirty="0">
              <a:latin typeface="Segoe UI"/>
              <a:cs typeface="Segoe UI"/>
            </a:endParaRPr>
          </a:p>
          <a:p>
            <a:pPr marL="354965" marR="497840" indent="-342900">
              <a:lnSpc>
                <a:spcPct val="80000"/>
              </a:lnSpc>
              <a:spcBef>
                <a:spcPts val="74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5" dirty="0">
                <a:latin typeface="Segoe UI"/>
                <a:cs typeface="Segoe UI"/>
              </a:rPr>
              <a:t>To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go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through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what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might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be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future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the </a:t>
            </a:r>
            <a:r>
              <a:rPr sz="3000" dirty="0">
                <a:latin typeface="Segoe UI"/>
                <a:cs typeface="Segoe UI"/>
              </a:rPr>
              <a:t>health</a:t>
            </a:r>
            <a:r>
              <a:rPr sz="3000" spc="-4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and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social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care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sector.</a:t>
            </a:r>
            <a:endParaRPr sz="3000" dirty="0">
              <a:latin typeface="Segoe UI"/>
              <a:cs typeface="Segoe UI"/>
            </a:endParaRPr>
          </a:p>
          <a:p>
            <a:pPr marL="354965" marR="17780" indent="-342900">
              <a:lnSpc>
                <a:spcPct val="80000"/>
              </a:lnSpc>
              <a:spcBef>
                <a:spcPts val="72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5" dirty="0">
                <a:latin typeface="Segoe UI"/>
                <a:cs typeface="Segoe UI"/>
              </a:rPr>
              <a:t>To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provide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time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undertake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module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review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of </a:t>
            </a:r>
            <a:r>
              <a:rPr sz="3000" dirty="0">
                <a:latin typeface="Segoe UI"/>
                <a:cs typeface="Segoe UI"/>
              </a:rPr>
              <a:t>what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has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been covered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and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enable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you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to </a:t>
            </a:r>
            <a:r>
              <a:rPr sz="3000" dirty="0">
                <a:latin typeface="Segoe UI"/>
                <a:cs typeface="Segoe UI"/>
              </a:rPr>
              <a:t>complete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module evaluation</a:t>
            </a:r>
            <a:r>
              <a:rPr sz="3000" spc="-4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feedback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on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the </a:t>
            </a:r>
            <a:r>
              <a:rPr sz="3000" dirty="0">
                <a:latin typeface="Segoe UI"/>
                <a:cs typeface="Segoe UI"/>
              </a:rPr>
              <a:t>Moodle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spc="-20" dirty="0">
                <a:latin typeface="Segoe UI"/>
                <a:cs typeface="Segoe UI"/>
              </a:rPr>
              <a:t>site.</a:t>
            </a:r>
            <a:endParaRPr sz="3000" dirty="0">
              <a:latin typeface="Segoe UI"/>
              <a:cs typeface="Segoe UI"/>
            </a:endParaRPr>
          </a:p>
          <a:p>
            <a:pPr marL="354965" marR="21590" indent="-342900">
              <a:lnSpc>
                <a:spcPts val="2880"/>
              </a:lnSpc>
              <a:spcBef>
                <a:spcPts val="7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105" dirty="0">
                <a:latin typeface="Segoe UI"/>
                <a:cs typeface="Segoe UI"/>
              </a:rPr>
              <a:t>To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take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workshop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relating</a:t>
            </a:r>
            <a:r>
              <a:rPr sz="3000" spc="-5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final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assessment </a:t>
            </a:r>
            <a:r>
              <a:rPr sz="3000" dirty="0">
                <a:latin typeface="Segoe UI"/>
                <a:cs typeface="Segoe UI"/>
              </a:rPr>
              <a:t>task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and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provide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time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for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points of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clarification.</a:t>
            </a:r>
            <a:endParaRPr sz="30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79726" y="126238"/>
            <a:ext cx="438404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0815" marR="5080" indent="-15875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In</a:t>
            </a:r>
            <a:r>
              <a:rPr sz="3600" spc="-45" dirty="0"/>
              <a:t> </a:t>
            </a:r>
            <a:r>
              <a:rPr sz="3600" dirty="0"/>
              <a:t>pairs</a:t>
            </a:r>
            <a:r>
              <a:rPr sz="3600" spc="-10" dirty="0"/>
              <a:t> </a:t>
            </a:r>
            <a:r>
              <a:rPr sz="3600" dirty="0"/>
              <a:t>consider</a:t>
            </a:r>
            <a:r>
              <a:rPr sz="3600" spc="-25" dirty="0"/>
              <a:t> the </a:t>
            </a:r>
            <a:r>
              <a:rPr sz="3600" dirty="0"/>
              <a:t>following</a:t>
            </a:r>
            <a:r>
              <a:rPr sz="3600" spc="-55" dirty="0"/>
              <a:t> </a:t>
            </a:r>
            <a:r>
              <a:rPr sz="3600" spc="-10" dirty="0"/>
              <a:t>question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330200" y="1723771"/>
            <a:ext cx="8456930" cy="35007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27100" marR="951230" indent="-390525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latin typeface="Segoe UI"/>
                <a:cs typeface="Segoe UI"/>
              </a:rPr>
              <a:t>“What</a:t>
            </a:r>
            <a:r>
              <a:rPr sz="3000" b="1" spc="-30" dirty="0">
                <a:latin typeface="Segoe UI"/>
                <a:cs typeface="Segoe UI"/>
              </a:rPr>
              <a:t> </a:t>
            </a:r>
            <a:r>
              <a:rPr sz="3000" b="1" dirty="0">
                <a:latin typeface="Segoe UI"/>
                <a:cs typeface="Segoe UI"/>
              </a:rPr>
              <a:t>has</a:t>
            </a:r>
            <a:r>
              <a:rPr sz="3000" b="1" spc="-30" dirty="0">
                <a:latin typeface="Segoe UI"/>
                <a:cs typeface="Segoe UI"/>
              </a:rPr>
              <a:t> </a:t>
            </a:r>
            <a:r>
              <a:rPr sz="3000" b="1" dirty="0">
                <a:latin typeface="Segoe UI"/>
                <a:cs typeface="Segoe UI"/>
              </a:rPr>
              <a:t>changed</a:t>
            </a:r>
            <a:r>
              <a:rPr sz="3000" b="1" spc="-20" dirty="0">
                <a:latin typeface="Segoe UI"/>
                <a:cs typeface="Segoe UI"/>
              </a:rPr>
              <a:t> </a:t>
            </a:r>
            <a:r>
              <a:rPr sz="3000" b="1" dirty="0">
                <a:latin typeface="Segoe UI"/>
                <a:cs typeface="Segoe UI"/>
              </a:rPr>
              <a:t>since</a:t>
            </a:r>
            <a:r>
              <a:rPr sz="3000" b="1" spc="-5" dirty="0">
                <a:latin typeface="Segoe UI"/>
                <a:cs typeface="Segoe UI"/>
              </a:rPr>
              <a:t> </a:t>
            </a:r>
            <a:r>
              <a:rPr sz="3000" b="1" dirty="0">
                <a:latin typeface="Segoe UI"/>
                <a:cs typeface="Segoe UI"/>
              </a:rPr>
              <a:t>the</a:t>
            </a:r>
            <a:r>
              <a:rPr sz="3000" b="1" spc="-25" dirty="0">
                <a:latin typeface="Segoe UI"/>
                <a:cs typeface="Segoe UI"/>
              </a:rPr>
              <a:t> </a:t>
            </a:r>
            <a:r>
              <a:rPr sz="3000" b="1" spc="-10" dirty="0">
                <a:latin typeface="Segoe UI"/>
                <a:cs typeface="Segoe UI"/>
              </a:rPr>
              <a:t>inception </a:t>
            </a:r>
            <a:r>
              <a:rPr sz="3000" b="1" dirty="0">
                <a:latin typeface="Segoe UI"/>
                <a:cs typeface="Segoe UI"/>
              </a:rPr>
              <a:t>of</a:t>
            </a:r>
            <a:r>
              <a:rPr sz="3000" b="1" spc="-35" dirty="0">
                <a:latin typeface="Segoe UI"/>
                <a:cs typeface="Segoe UI"/>
              </a:rPr>
              <a:t> </a:t>
            </a:r>
            <a:r>
              <a:rPr sz="3000" b="1" dirty="0">
                <a:latin typeface="Segoe UI"/>
                <a:cs typeface="Segoe UI"/>
              </a:rPr>
              <a:t>the</a:t>
            </a:r>
            <a:r>
              <a:rPr sz="3000" b="1" spc="-25" dirty="0">
                <a:latin typeface="Segoe UI"/>
                <a:cs typeface="Segoe UI"/>
              </a:rPr>
              <a:t> </a:t>
            </a:r>
            <a:r>
              <a:rPr sz="3000" b="1" dirty="0">
                <a:latin typeface="Segoe UI"/>
                <a:cs typeface="Segoe UI"/>
              </a:rPr>
              <a:t>NHS</a:t>
            </a:r>
            <a:r>
              <a:rPr sz="3000" b="1" spc="-15" dirty="0">
                <a:latin typeface="Segoe UI"/>
                <a:cs typeface="Segoe UI"/>
              </a:rPr>
              <a:t> </a:t>
            </a:r>
            <a:r>
              <a:rPr sz="3000" b="1" dirty="0">
                <a:latin typeface="Segoe UI"/>
                <a:cs typeface="Segoe UI"/>
              </a:rPr>
              <a:t>in</a:t>
            </a:r>
            <a:r>
              <a:rPr sz="3000" b="1" spc="-20" dirty="0">
                <a:latin typeface="Segoe UI"/>
                <a:cs typeface="Segoe UI"/>
              </a:rPr>
              <a:t> </a:t>
            </a:r>
            <a:r>
              <a:rPr sz="3000" b="1" spc="-10" dirty="0">
                <a:latin typeface="Segoe UI"/>
                <a:cs typeface="Segoe UI"/>
              </a:rPr>
              <a:t>1948?”</a:t>
            </a:r>
            <a:endParaRPr sz="30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750">
              <a:latin typeface="Segoe UI"/>
              <a:cs typeface="Segoe UI"/>
            </a:endParaRPr>
          </a:p>
          <a:p>
            <a:pPr marL="355600" marR="5080" indent="-34353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dirty="0">
                <a:latin typeface="Segoe UI"/>
                <a:cs typeface="Segoe UI"/>
              </a:rPr>
              <a:t>Consider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developments over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years,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spc="-20" dirty="0">
                <a:latin typeface="Segoe UI"/>
                <a:cs typeface="Segoe UI"/>
              </a:rPr>
              <a:t>what </a:t>
            </a:r>
            <a:r>
              <a:rPr sz="3000" dirty="0">
                <a:latin typeface="Segoe UI"/>
                <a:cs typeface="Segoe UI"/>
              </a:rPr>
              <a:t>was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it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like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1948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what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it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is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like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now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2022.</a:t>
            </a:r>
            <a:endParaRPr sz="3000">
              <a:latin typeface="Segoe UI"/>
              <a:cs typeface="Segoe UI"/>
            </a:endParaRPr>
          </a:p>
          <a:p>
            <a:pPr marL="355600" marR="506730" indent="-343535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dirty="0">
                <a:latin typeface="Segoe UI"/>
                <a:cs typeface="Segoe UI"/>
              </a:rPr>
              <a:t>Write</a:t>
            </a:r>
            <a:r>
              <a:rPr sz="3000" spc="-5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down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your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ideas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present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back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25" dirty="0">
                <a:latin typeface="Segoe UI"/>
                <a:cs typeface="Segoe UI"/>
              </a:rPr>
              <a:t> the </a:t>
            </a:r>
            <a:r>
              <a:rPr sz="3000" dirty="0">
                <a:latin typeface="Segoe UI"/>
                <a:cs typeface="Segoe UI"/>
              </a:rPr>
              <a:t>whole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student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group.</a:t>
            </a:r>
            <a:endParaRPr sz="30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02332" y="144526"/>
            <a:ext cx="533844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/>
              <a:t>Developments</a:t>
            </a:r>
            <a:r>
              <a:rPr sz="3200" spc="-15" dirty="0"/>
              <a:t> </a:t>
            </a:r>
            <a:r>
              <a:rPr sz="3200" dirty="0"/>
              <a:t>and</a:t>
            </a:r>
            <a:r>
              <a:rPr sz="3200" spc="-35" dirty="0"/>
              <a:t> </a:t>
            </a:r>
            <a:r>
              <a:rPr sz="3200" spc="-10" dirty="0"/>
              <a:t>Changes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186334" y="632205"/>
            <a:ext cx="8268334" cy="5109091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354965" marR="502920" indent="-342900">
              <a:lnSpc>
                <a:spcPct val="80000"/>
              </a:lnSpc>
              <a:spcBef>
                <a:spcPts val="8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goal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&amp;SC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is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that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it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is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free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at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the </a:t>
            </a:r>
            <a:r>
              <a:rPr sz="3000" dirty="0">
                <a:latin typeface="Segoe UI"/>
                <a:cs typeface="Segoe UI"/>
              </a:rPr>
              <a:t>point</a:t>
            </a:r>
            <a:r>
              <a:rPr sz="3000" spc="-4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need.</a:t>
            </a:r>
            <a:endParaRPr sz="3000" dirty="0">
              <a:latin typeface="Segoe UI"/>
              <a:cs typeface="Segoe UI"/>
            </a:endParaRPr>
          </a:p>
          <a:p>
            <a:pPr marL="354965" marR="438150" indent="-342900">
              <a:lnSpc>
                <a:spcPts val="2880"/>
              </a:lnSpc>
              <a:spcBef>
                <a:spcPts val="6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Segoe UI"/>
                <a:cs typeface="Segoe UI"/>
              </a:rPr>
              <a:t>Since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inception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NHS 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and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SC </a:t>
            </a:r>
            <a:r>
              <a:rPr sz="3000" dirty="0">
                <a:latin typeface="Segoe UI"/>
                <a:cs typeface="Segoe UI"/>
              </a:rPr>
              <a:t>sector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has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changed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beyond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all</a:t>
            </a:r>
            <a:r>
              <a:rPr sz="3000" spc="-10" dirty="0">
                <a:latin typeface="Segoe UI"/>
                <a:cs typeface="Segoe UI"/>
              </a:rPr>
              <a:t> recognition. </a:t>
            </a:r>
            <a:r>
              <a:rPr sz="3000" dirty="0">
                <a:latin typeface="Segoe UI"/>
                <a:cs typeface="Segoe UI"/>
              </a:rPr>
              <a:t>There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lang="en-GB" sz="3000" spc="-30">
                <a:latin typeface="Segoe UI"/>
                <a:cs typeface="Segoe UI"/>
              </a:rPr>
              <a:t>are </a:t>
            </a:r>
            <a:r>
              <a:rPr sz="3000">
                <a:latin typeface="Segoe UI"/>
                <a:cs typeface="Segoe UI"/>
              </a:rPr>
              <a:t>many</a:t>
            </a:r>
            <a:r>
              <a:rPr sz="3000" spc="-1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changes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such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as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changes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in </a:t>
            </a:r>
            <a:r>
              <a:rPr sz="3000" dirty="0">
                <a:latin typeface="Segoe UI"/>
                <a:cs typeface="Segoe UI"/>
              </a:rPr>
              <a:t>population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demographics.</a:t>
            </a:r>
            <a:endParaRPr sz="3000" dirty="0">
              <a:latin typeface="Segoe UI"/>
              <a:cs typeface="Segoe UI"/>
            </a:endParaRPr>
          </a:p>
          <a:p>
            <a:pPr marL="354965" marR="5080" indent="-342900">
              <a:lnSpc>
                <a:spcPct val="80000"/>
              </a:lnSpc>
              <a:spcBef>
                <a:spcPts val="750"/>
              </a:spcBef>
              <a:buFont typeface="Arial"/>
              <a:buChar char="•"/>
              <a:tabLst>
                <a:tab pos="354965" algn="l"/>
                <a:tab pos="355600" algn="l"/>
                <a:tab pos="6113780" algn="l"/>
              </a:tabLst>
            </a:pPr>
            <a:r>
              <a:rPr sz="3000" dirty="0">
                <a:latin typeface="Segoe UI"/>
                <a:cs typeface="Segoe UI"/>
              </a:rPr>
              <a:t>H &amp; SC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services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are expect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 be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delivered</a:t>
            </a:r>
            <a:r>
              <a:rPr sz="3000" spc="-25" dirty="0">
                <a:latin typeface="Segoe UI"/>
                <a:cs typeface="Segoe UI"/>
              </a:rPr>
              <a:t> to </a:t>
            </a:r>
            <a:r>
              <a:rPr sz="3000" dirty="0">
                <a:latin typeface="Segoe UI"/>
                <a:cs typeface="Segoe UI"/>
              </a:rPr>
              <a:t>meet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needs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modern </a:t>
            </a:r>
            <a:r>
              <a:rPr sz="3000" spc="-10" dirty="0">
                <a:latin typeface="Segoe UI"/>
                <a:cs typeface="Segoe UI"/>
              </a:rPr>
              <a:t>times.</a:t>
            </a:r>
            <a:r>
              <a:rPr sz="3000" dirty="0">
                <a:latin typeface="Segoe UI"/>
                <a:cs typeface="Segoe UI"/>
              </a:rPr>
              <a:t>	For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example, </a:t>
            </a:r>
            <a:r>
              <a:rPr sz="3000" dirty="0">
                <a:latin typeface="Segoe UI"/>
                <a:cs typeface="Segoe UI"/>
              </a:rPr>
              <a:t>life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expectancy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1948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when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NHS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was </a:t>
            </a:r>
            <a:r>
              <a:rPr sz="3000" dirty="0">
                <a:latin typeface="Segoe UI"/>
                <a:cs typeface="Segoe UI"/>
              </a:rPr>
              <a:t>established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 average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age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men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was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63 </a:t>
            </a:r>
            <a:r>
              <a:rPr sz="3000" dirty="0">
                <a:latin typeface="Segoe UI"/>
                <a:cs typeface="Segoe UI"/>
              </a:rPr>
              <a:t>years,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today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average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age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is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79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years.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For </a:t>
            </a:r>
            <a:r>
              <a:rPr sz="3000" dirty="0">
                <a:latin typeface="Segoe UI"/>
                <a:cs typeface="Segoe UI"/>
              </a:rPr>
              <a:t>women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it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was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61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then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and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is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now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about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83 </a:t>
            </a:r>
            <a:r>
              <a:rPr sz="3000" dirty="0">
                <a:latin typeface="Segoe UI"/>
                <a:cs typeface="Segoe UI"/>
              </a:rPr>
              <a:t>years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spc="-20" dirty="0">
                <a:latin typeface="Segoe UI"/>
                <a:cs typeface="Segoe UI"/>
              </a:rPr>
              <a:t>old.</a:t>
            </a:r>
            <a:endParaRPr sz="30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263778"/>
            <a:ext cx="7971790" cy="5055870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355600" marR="5080" indent="-343535" algn="just">
              <a:lnSpc>
                <a:spcPts val="2880"/>
              </a:lnSpc>
              <a:spcBef>
                <a:spcPts val="795"/>
              </a:spcBef>
              <a:buFont typeface="Arial"/>
              <a:buChar char="•"/>
              <a:tabLst>
                <a:tab pos="356235" algn="l"/>
              </a:tabLst>
            </a:pPr>
            <a:r>
              <a:rPr sz="3000" dirty="0">
                <a:latin typeface="Segoe UI"/>
                <a:cs typeface="Segoe UI"/>
              </a:rPr>
              <a:t>Another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change</a:t>
            </a:r>
            <a:r>
              <a:rPr sz="3000" spc="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is infant mortality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which </a:t>
            </a:r>
            <a:r>
              <a:rPr sz="3000" spc="-25" dirty="0">
                <a:latin typeface="Segoe UI"/>
                <a:cs typeface="Segoe UI"/>
              </a:rPr>
              <a:t>has </a:t>
            </a:r>
            <a:r>
              <a:rPr sz="3000" dirty="0">
                <a:latin typeface="Segoe UI"/>
                <a:cs typeface="Segoe UI"/>
              </a:rPr>
              <a:t>fallen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drastically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e.g.,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1948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it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was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31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deaths </a:t>
            </a:r>
            <a:r>
              <a:rPr sz="3000" dirty="0">
                <a:latin typeface="Segoe UI"/>
                <a:cs typeface="Segoe UI"/>
              </a:rPr>
              <a:t>per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1000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babies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born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3.8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2018.</a:t>
            </a:r>
            <a:endParaRPr sz="3000" dirty="0">
              <a:latin typeface="Segoe UI"/>
              <a:cs typeface="Segoe UI"/>
            </a:endParaRPr>
          </a:p>
          <a:p>
            <a:pPr marL="355600" indent="-343535" algn="just">
              <a:lnSpc>
                <a:spcPts val="3240"/>
              </a:lnSpc>
              <a:spcBef>
                <a:spcPts val="25"/>
              </a:spcBef>
              <a:buFont typeface="Arial"/>
              <a:buChar char="•"/>
              <a:tabLst>
                <a:tab pos="356235" algn="l"/>
              </a:tabLst>
            </a:pP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shift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better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health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care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outcomes</a:t>
            </a:r>
            <a:r>
              <a:rPr sz="3000" spc="20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is</a:t>
            </a:r>
            <a:endParaRPr sz="3000" dirty="0">
              <a:latin typeface="Segoe UI"/>
              <a:cs typeface="Segoe UI"/>
            </a:endParaRPr>
          </a:p>
          <a:p>
            <a:pPr marL="355600">
              <a:lnSpc>
                <a:spcPts val="2880"/>
              </a:lnSpc>
            </a:pPr>
            <a:r>
              <a:rPr sz="3000" dirty="0">
                <a:latin typeface="Segoe UI"/>
                <a:cs typeface="Segoe UI"/>
              </a:rPr>
              <a:t>mainly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due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modern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age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successes</a:t>
            </a:r>
            <a:r>
              <a:rPr sz="3000" spc="4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the</a:t>
            </a:r>
            <a:endParaRPr sz="3000" dirty="0">
              <a:latin typeface="Segoe UI"/>
              <a:cs typeface="Segoe UI"/>
            </a:endParaRPr>
          </a:p>
          <a:p>
            <a:pPr marL="355600" marR="78105">
              <a:lnSpc>
                <a:spcPts val="2880"/>
              </a:lnSpc>
              <a:spcBef>
                <a:spcPts val="335"/>
              </a:spcBef>
            </a:pPr>
            <a:r>
              <a:rPr sz="3000" dirty="0">
                <a:latin typeface="Segoe UI"/>
                <a:cs typeface="Segoe UI"/>
              </a:rPr>
              <a:t>range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treatments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provided</a:t>
            </a:r>
            <a:r>
              <a:rPr sz="3000" spc="-6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treat</a:t>
            </a:r>
            <a:r>
              <a:rPr sz="3000" spc="-5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people </a:t>
            </a:r>
            <a:r>
              <a:rPr sz="3000" dirty="0">
                <a:latin typeface="Segoe UI"/>
                <a:cs typeface="Segoe UI"/>
              </a:rPr>
              <a:t>who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have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long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term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health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conditions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spc="-20" dirty="0">
                <a:latin typeface="Segoe UI"/>
                <a:cs typeface="Segoe UI"/>
              </a:rPr>
              <a:t>such</a:t>
            </a:r>
            <a:endParaRPr sz="3000" dirty="0">
              <a:latin typeface="Segoe UI"/>
              <a:cs typeface="Segoe UI"/>
            </a:endParaRPr>
          </a:p>
          <a:p>
            <a:pPr marL="355600" marR="616585">
              <a:lnSpc>
                <a:spcPts val="2880"/>
              </a:lnSpc>
              <a:spcBef>
                <a:spcPts val="5"/>
              </a:spcBef>
            </a:pPr>
            <a:r>
              <a:rPr sz="3000" dirty="0">
                <a:latin typeface="Segoe UI"/>
                <a:cs typeface="Segoe UI"/>
              </a:rPr>
              <a:t>as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diabetes,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COPD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(emphysema)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or</a:t>
            </a:r>
            <a:r>
              <a:rPr sz="3000" spc="-10" dirty="0">
                <a:latin typeface="Segoe UI"/>
                <a:cs typeface="Segoe UI"/>
              </a:rPr>
              <a:t> blood </a:t>
            </a:r>
            <a:r>
              <a:rPr sz="3000" dirty="0">
                <a:latin typeface="Segoe UI"/>
                <a:cs typeface="Segoe UI"/>
              </a:rPr>
              <a:t>pressure</a:t>
            </a:r>
            <a:r>
              <a:rPr sz="3000" spc="-7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illness.</a:t>
            </a:r>
            <a:r>
              <a:rPr lang="en-GB" sz="3000" spc="-10" dirty="0">
                <a:latin typeface="Segoe UI"/>
                <a:cs typeface="Segoe UI"/>
              </a:rPr>
              <a:t>  </a:t>
            </a:r>
            <a:endParaRPr sz="3000" dirty="0">
              <a:latin typeface="Segoe UI"/>
              <a:cs typeface="Segoe UI"/>
            </a:endParaRPr>
          </a:p>
          <a:p>
            <a:pPr marL="355600" marR="121920" indent="-343535">
              <a:lnSpc>
                <a:spcPts val="2880"/>
              </a:lnSpc>
              <a:spcBef>
                <a:spcPts val="72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NHS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and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SC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looks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at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prevention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-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to </a:t>
            </a:r>
            <a:r>
              <a:rPr sz="3000" dirty="0">
                <a:latin typeface="Segoe UI"/>
                <a:cs typeface="Segoe UI"/>
              </a:rPr>
              <a:t>support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individuals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make healthy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life</a:t>
            </a:r>
            <a:r>
              <a:rPr sz="3000" spc="-10" dirty="0">
                <a:latin typeface="Segoe UI"/>
                <a:cs typeface="Segoe UI"/>
              </a:rPr>
              <a:t>style</a:t>
            </a:r>
            <a:endParaRPr sz="3000" dirty="0">
              <a:latin typeface="Segoe UI"/>
              <a:cs typeface="Segoe UI"/>
            </a:endParaRPr>
          </a:p>
          <a:p>
            <a:pPr marL="355600" marR="265430">
              <a:lnSpc>
                <a:spcPts val="2880"/>
              </a:lnSpc>
            </a:pPr>
            <a:r>
              <a:rPr sz="3000" dirty="0">
                <a:latin typeface="Segoe UI"/>
                <a:cs typeface="Segoe UI"/>
              </a:rPr>
              <a:t>choices,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keep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active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so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as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avoid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health </a:t>
            </a:r>
            <a:r>
              <a:rPr sz="3000" dirty="0">
                <a:latin typeface="Segoe UI"/>
                <a:cs typeface="Segoe UI"/>
              </a:rPr>
              <a:t>or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social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care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needs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long </a:t>
            </a:r>
            <a:r>
              <a:rPr sz="3000" spc="-20" dirty="0">
                <a:latin typeface="Segoe UI"/>
                <a:cs typeface="Segoe UI"/>
              </a:rPr>
              <a:t>run.</a:t>
            </a:r>
            <a:endParaRPr sz="30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6334" y="237490"/>
            <a:ext cx="8338184" cy="5193030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354965" marR="70485" indent="-342900">
              <a:lnSpc>
                <a:spcPts val="3240"/>
              </a:lnSpc>
              <a:spcBef>
                <a:spcPts val="5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adoption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new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technologies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has </a:t>
            </a:r>
            <a:r>
              <a:rPr sz="3000" dirty="0">
                <a:latin typeface="Segoe UI"/>
                <a:cs typeface="Segoe UI"/>
              </a:rPr>
              <a:t>supported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research,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which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has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been </a:t>
            </a:r>
            <a:r>
              <a:rPr sz="3000" spc="-10" dirty="0">
                <a:latin typeface="Segoe UI"/>
                <a:cs typeface="Segoe UI"/>
              </a:rPr>
              <a:t>developed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discover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other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methods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practice</a:t>
            </a:r>
            <a:r>
              <a:rPr sz="3000" spc="-10" dirty="0">
                <a:latin typeface="Segoe UI"/>
                <a:cs typeface="Segoe UI"/>
              </a:rPr>
              <a:t> delivery </a:t>
            </a:r>
            <a:r>
              <a:rPr sz="3000" dirty="0">
                <a:latin typeface="Segoe UI"/>
                <a:cs typeface="Segoe UI"/>
              </a:rPr>
              <a:t>advances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for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better</a:t>
            </a:r>
            <a:r>
              <a:rPr sz="3000" spc="-5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outcomes.</a:t>
            </a:r>
            <a:endParaRPr sz="3000">
              <a:latin typeface="Segoe UI"/>
              <a:cs typeface="Segoe UI"/>
            </a:endParaRPr>
          </a:p>
          <a:p>
            <a:pPr marL="354965" marR="5080" indent="-342900">
              <a:lnSpc>
                <a:spcPts val="3240"/>
              </a:lnSpc>
              <a:spcBef>
                <a:spcPts val="72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spc="-20" dirty="0">
                <a:latin typeface="Segoe UI"/>
                <a:cs typeface="Segoe UI"/>
              </a:rPr>
              <a:t>Technologies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have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changed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way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health </a:t>
            </a:r>
            <a:r>
              <a:rPr sz="3000" dirty="0">
                <a:latin typeface="Segoe UI"/>
                <a:cs typeface="Segoe UI"/>
              </a:rPr>
              <a:t>services are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delivered,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e.g., how</a:t>
            </a:r>
            <a:r>
              <a:rPr sz="3000" spc="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it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assists</a:t>
            </a:r>
            <a:r>
              <a:rPr sz="3000" spc="1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during surgery.</a:t>
            </a:r>
            <a:endParaRPr sz="3000">
              <a:latin typeface="Segoe UI"/>
              <a:cs typeface="Segoe UI"/>
            </a:endParaRPr>
          </a:p>
          <a:p>
            <a:pPr marL="354965" marR="76835" indent="-342900">
              <a:lnSpc>
                <a:spcPct val="90000"/>
              </a:lnSpc>
              <a:spcBef>
                <a:spcPts val="6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desire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for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disease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elimination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has </a:t>
            </a:r>
            <a:r>
              <a:rPr sz="3000" spc="-10" dirty="0">
                <a:latin typeface="Segoe UI"/>
                <a:cs typeface="Segoe UI"/>
              </a:rPr>
              <a:t>altered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lives</a:t>
            </a:r>
            <a:r>
              <a:rPr sz="3000" spc="-4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peoples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for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better,</a:t>
            </a:r>
            <a:r>
              <a:rPr sz="3000" spc="-4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e.g.,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spc="-20" dirty="0">
                <a:latin typeface="Segoe UI"/>
                <a:cs typeface="Segoe UI"/>
              </a:rPr>
              <a:t>roll </a:t>
            </a:r>
            <a:r>
              <a:rPr sz="3000" dirty="0">
                <a:latin typeface="Segoe UI"/>
                <a:cs typeface="Segoe UI"/>
              </a:rPr>
              <a:t>out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4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mass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vaccination</a:t>
            </a:r>
            <a:r>
              <a:rPr sz="3000" spc="-4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programmes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reduce </a:t>
            </a:r>
            <a:r>
              <a:rPr sz="3000" dirty="0">
                <a:latin typeface="Segoe UI"/>
                <a:cs typeface="Segoe UI"/>
              </a:rPr>
              <a:t>infection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or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disease such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as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MMR</a:t>
            </a:r>
            <a:r>
              <a:rPr sz="3000" spc="2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(mumps, </a:t>
            </a:r>
            <a:r>
              <a:rPr sz="3000" dirty="0">
                <a:latin typeface="Segoe UI"/>
                <a:cs typeface="Segoe UI"/>
              </a:rPr>
              <a:t>measles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and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rubella)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Covid-19,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flu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virus.</a:t>
            </a:r>
            <a:endParaRPr sz="30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48180" y="483234"/>
            <a:ext cx="624840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NHS</a:t>
            </a:r>
            <a:r>
              <a:rPr sz="4400" spc="-25" dirty="0"/>
              <a:t> </a:t>
            </a:r>
            <a:r>
              <a:rPr sz="4400" dirty="0"/>
              <a:t>Spine</a:t>
            </a:r>
            <a:r>
              <a:rPr sz="4400" spc="-45" dirty="0"/>
              <a:t> </a:t>
            </a:r>
            <a:r>
              <a:rPr sz="4400" spc="-10" dirty="0"/>
              <a:t>Applications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622501"/>
            <a:ext cx="7598409" cy="10026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2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What</a:t>
            </a:r>
            <a:r>
              <a:rPr sz="3200" u="sng" spc="-1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 </a:t>
            </a:r>
            <a:r>
              <a:rPr sz="32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is</a:t>
            </a:r>
            <a:r>
              <a:rPr sz="3200" u="sng" spc="-2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 </a:t>
            </a:r>
            <a:r>
              <a:rPr sz="32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the</a:t>
            </a:r>
            <a:r>
              <a:rPr sz="32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 </a:t>
            </a:r>
            <a:r>
              <a:rPr sz="32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NHS</a:t>
            </a:r>
            <a:r>
              <a:rPr sz="3200" u="sng" spc="-1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 </a:t>
            </a:r>
            <a:r>
              <a:rPr sz="32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Spine?</a:t>
            </a:r>
            <a:r>
              <a:rPr sz="32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 </a:t>
            </a:r>
            <a:r>
              <a:rPr sz="32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—</a:t>
            </a:r>
            <a:r>
              <a:rPr sz="3200" u="sng" spc="-1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 </a:t>
            </a:r>
            <a:r>
              <a:rPr sz="32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NHS</a:t>
            </a:r>
            <a:r>
              <a:rPr sz="32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 </a:t>
            </a:r>
            <a:r>
              <a:rPr sz="32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Digital</a:t>
            </a:r>
            <a:r>
              <a:rPr sz="3200" u="sng" spc="-3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 </a:t>
            </a:r>
            <a:r>
              <a:rPr sz="3200" u="sng" spc="-5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</a:rPr>
              <a:t>-</a:t>
            </a:r>
            <a:r>
              <a:rPr sz="3200" spc="-50" dirty="0">
                <a:solidFill>
                  <a:srgbClr val="C00000"/>
                </a:solidFill>
                <a:latin typeface="Segoe UI"/>
                <a:cs typeface="Segoe UI"/>
              </a:rPr>
              <a:t> </a:t>
            </a:r>
            <a:r>
              <a:rPr sz="32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  <a:hlinkClick r:id="rId2"/>
              </a:rPr>
              <a:t>Bing</a:t>
            </a:r>
            <a:r>
              <a:rPr sz="3200" u="sng" spc="-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  <a:hlinkClick r:id="rId2"/>
              </a:rPr>
              <a:t> </a:t>
            </a:r>
            <a:r>
              <a:rPr sz="32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Segoe UI"/>
                <a:cs typeface="Segoe UI"/>
                <a:hlinkClick r:id="rId2"/>
              </a:rPr>
              <a:t>video</a:t>
            </a:r>
            <a:endParaRPr sz="3200">
              <a:latin typeface="Segoe UI"/>
              <a:cs typeface="Segoe U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95928" y="2634995"/>
            <a:ext cx="4358639" cy="284987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31520">
              <a:lnSpc>
                <a:spcPct val="100000"/>
              </a:lnSpc>
              <a:spcBef>
                <a:spcPts val="95"/>
              </a:spcBef>
            </a:pPr>
            <a:r>
              <a:rPr dirty="0"/>
              <a:t>The</a:t>
            </a:r>
            <a:r>
              <a:rPr spc="-75" dirty="0"/>
              <a:t> </a:t>
            </a:r>
            <a:r>
              <a:rPr dirty="0"/>
              <a:t>plan</a:t>
            </a:r>
            <a:r>
              <a:rPr spc="-85" dirty="0"/>
              <a:t> </a:t>
            </a:r>
            <a:r>
              <a:rPr dirty="0"/>
              <a:t>and</a:t>
            </a:r>
            <a:r>
              <a:rPr spc="-90" dirty="0"/>
              <a:t> </a:t>
            </a:r>
            <a:r>
              <a:rPr spc="-10" dirty="0"/>
              <a:t>development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3963" y="1124711"/>
            <a:ext cx="8346948" cy="367284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35940" y="5106416"/>
            <a:ext cx="75228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(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67)</a:t>
            </a:r>
            <a:r>
              <a:rPr sz="1800" b="1" u="sng" spc="-2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What</a:t>
            </a:r>
            <a:r>
              <a:rPr sz="1800" b="1" u="sng" spc="-25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will</a:t>
            </a:r>
            <a:r>
              <a:rPr sz="1800" b="1" u="sng" spc="-25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patients</a:t>
            </a:r>
            <a:r>
              <a:rPr sz="1800" b="1" u="sng" spc="-4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get</a:t>
            </a:r>
            <a:r>
              <a:rPr sz="1800" b="1" u="sng" spc="-2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out</a:t>
            </a:r>
            <a:r>
              <a:rPr sz="1800" b="1" u="sng" spc="-3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of</a:t>
            </a:r>
            <a:r>
              <a:rPr sz="1800" b="1" u="sng" spc="-2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the</a:t>
            </a: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NHS</a:t>
            </a:r>
            <a:r>
              <a:rPr sz="1800" b="1" u="sng" spc="-2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Long</a:t>
            </a:r>
            <a:r>
              <a:rPr sz="1800" b="1" u="sng" spc="-15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spc="-2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Term</a:t>
            </a:r>
            <a:r>
              <a:rPr sz="1800" b="1" u="sng" spc="-3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Plan?</a:t>
            </a:r>
            <a:r>
              <a:rPr sz="1800" b="1" u="sng" spc="-2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-</a:t>
            </a: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1800" b="1" u="sng" spc="-1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YouTube</a:t>
            </a:r>
            <a:endParaRPr sz="18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The</a:t>
            </a:r>
            <a:r>
              <a:rPr spc="-80" dirty="0"/>
              <a:t> </a:t>
            </a:r>
            <a:r>
              <a:rPr dirty="0"/>
              <a:t>NHS</a:t>
            </a:r>
            <a:r>
              <a:rPr spc="-85" dirty="0"/>
              <a:t> </a:t>
            </a:r>
            <a:r>
              <a:rPr dirty="0"/>
              <a:t>plan</a:t>
            </a:r>
            <a:r>
              <a:rPr spc="-90" dirty="0"/>
              <a:t> </a:t>
            </a:r>
            <a:r>
              <a:rPr dirty="0"/>
              <a:t>and</a:t>
            </a:r>
            <a:r>
              <a:rPr spc="-90" dirty="0"/>
              <a:t> </a:t>
            </a:r>
            <a:r>
              <a:rPr spc="-10" dirty="0"/>
              <a:t>developments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30200" y="1055878"/>
            <a:ext cx="8545830" cy="505587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355600" marR="153670" indent="-343535">
              <a:lnSpc>
                <a:spcPct val="80000"/>
              </a:lnSpc>
              <a:spcBef>
                <a:spcPts val="820"/>
              </a:spcBef>
              <a:buFont typeface="Arial"/>
              <a:buChar char="•"/>
              <a:tabLst>
                <a:tab pos="355600" algn="l"/>
                <a:tab pos="356235" algn="l"/>
                <a:tab pos="5903595" algn="l"/>
              </a:tabLst>
            </a:pPr>
            <a:r>
              <a:rPr sz="3000" dirty="0">
                <a:latin typeface="Segoe UI"/>
                <a:cs typeface="Segoe UI"/>
              </a:rPr>
              <a:t>10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year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plan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from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2018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2028.</a:t>
            </a:r>
            <a:r>
              <a:rPr sz="3000" dirty="0">
                <a:latin typeface="Segoe UI"/>
                <a:cs typeface="Segoe UI"/>
              </a:rPr>
              <a:t>	The</a:t>
            </a:r>
            <a:r>
              <a:rPr sz="3000" spc="5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delivery</a:t>
            </a:r>
            <a:r>
              <a:rPr sz="3000" spc="30" dirty="0">
                <a:latin typeface="Segoe UI"/>
                <a:cs typeface="Segoe UI"/>
              </a:rPr>
              <a:t> </a:t>
            </a:r>
            <a:r>
              <a:rPr sz="3000" spc="-40" dirty="0">
                <a:latin typeface="Segoe UI"/>
                <a:cs typeface="Segoe UI"/>
              </a:rPr>
              <a:t>of </a:t>
            </a:r>
            <a:r>
              <a:rPr sz="3000" dirty="0">
                <a:latin typeface="Segoe UI"/>
                <a:cs typeface="Segoe UI"/>
              </a:rPr>
              <a:t>services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within the</a:t>
            </a:r>
            <a:r>
              <a:rPr sz="3000" spc="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large </a:t>
            </a:r>
            <a:r>
              <a:rPr sz="3000" spc="-10" dirty="0">
                <a:latin typeface="Segoe UI"/>
                <a:cs typeface="Segoe UI"/>
              </a:rPr>
              <a:t>budget.</a:t>
            </a:r>
            <a:endParaRPr sz="3000" dirty="0">
              <a:latin typeface="Segoe UI"/>
              <a:cs typeface="Segoe UI"/>
            </a:endParaRPr>
          </a:p>
          <a:p>
            <a:pPr marL="355600" indent="-343535">
              <a:lnSpc>
                <a:spcPct val="100000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spc="-105" dirty="0">
                <a:latin typeface="Segoe UI"/>
                <a:cs typeface="Segoe UI"/>
              </a:rPr>
              <a:t>To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address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important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elements in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wider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society.</a:t>
            </a:r>
            <a:endParaRPr sz="3000" dirty="0">
              <a:latin typeface="Segoe UI"/>
              <a:cs typeface="Segoe UI"/>
            </a:endParaRPr>
          </a:p>
          <a:p>
            <a:pPr marL="355600" indent="-343535">
              <a:lnSpc>
                <a:spcPct val="100000"/>
              </a:lnSpc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dirty="0">
                <a:latin typeface="Segoe UI"/>
                <a:cs typeface="Segoe UI"/>
              </a:rPr>
              <a:t>How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deliver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services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meet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citizens </a:t>
            </a:r>
            <a:r>
              <a:rPr sz="3000" spc="-10" dirty="0">
                <a:latin typeface="Segoe UI"/>
                <a:cs typeface="Segoe UI"/>
              </a:rPr>
              <a:t>needs.</a:t>
            </a:r>
            <a:endParaRPr sz="3000" dirty="0">
              <a:latin typeface="Segoe UI"/>
              <a:cs typeface="Segoe UI"/>
            </a:endParaRPr>
          </a:p>
          <a:p>
            <a:pPr marL="355600" marR="52705" indent="-343535">
              <a:lnSpc>
                <a:spcPts val="2880"/>
              </a:lnSpc>
              <a:spcBef>
                <a:spcPts val="69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spc="-105" dirty="0">
                <a:latin typeface="Segoe UI"/>
                <a:cs typeface="Segoe UI"/>
              </a:rPr>
              <a:t>To</a:t>
            </a:r>
            <a:r>
              <a:rPr sz="3000" spc="-4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address</a:t>
            </a:r>
            <a:r>
              <a:rPr sz="3000" spc="-5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core</a:t>
            </a:r>
            <a:r>
              <a:rPr sz="3000" spc="-5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areas</a:t>
            </a:r>
            <a:r>
              <a:rPr sz="3000" spc="-4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5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disease</a:t>
            </a:r>
            <a:r>
              <a:rPr sz="3000" spc="-5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prevention,</a:t>
            </a:r>
            <a:r>
              <a:rPr sz="3000" spc="-60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and </a:t>
            </a:r>
            <a:r>
              <a:rPr sz="3000" dirty="0">
                <a:latin typeface="Segoe UI"/>
                <a:cs typeface="Segoe UI"/>
              </a:rPr>
              <a:t>reduce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illness</a:t>
            </a:r>
            <a:r>
              <a:rPr lang="en-GB" sz="3000" dirty="0">
                <a:latin typeface="Segoe UI"/>
                <a:cs typeface="Segoe UI"/>
              </a:rPr>
              <a:t>es</a:t>
            </a:r>
            <a:r>
              <a:rPr sz="3000" spc="-10" dirty="0">
                <a:latin typeface="Segoe UI"/>
                <a:cs typeface="Segoe UI"/>
              </a:rPr>
              <a:t>.</a:t>
            </a:r>
            <a:endParaRPr sz="3000" dirty="0">
              <a:latin typeface="Segoe UI"/>
              <a:cs typeface="Segoe UI"/>
            </a:endParaRPr>
          </a:p>
          <a:p>
            <a:pPr marL="355600" marR="364490" indent="-343535">
              <a:lnSpc>
                <a:spcPts val="2880"/>
              </a:lnSpc>
              <a:spcBef>
                <a:spcPts val="72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spc="-105" dirty="0">
                <a:latin typeface="Segoe UI"/>
                <a:cs typeface="Segoe UI"/>
              </a:rPr>
              <a:t>To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collect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data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on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ill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health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and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wellbeing</a:t>
            </a:r>
            <a:r>
              <a:rPr sz="3000" spc="-5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and </a:t>
            </a:r>
            <a:r>
              <a:rPr sz="3000" dirty="0">
                <a:latin typeface="Segoe UI"/>
                <a:cs typeface="Segoe UI"/>
              </a:rPr>
              <a:t>how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this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might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effect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different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communities</a:t>
            </a:r>
            <a:r>
              <a:rPr sz="3000" spc="2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or </a:t>
            </a:r>
            <a:r>
              <a:rPr sz="3000" dirty="0">
                <a:latin typeface="Segoe UI"/>
                <a:cs typeface="Segoe UI"/>
              </a:rPr>
              <a:t>sectors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society.</a:t>
            </a:r>
            <a:endParaRPr sz="3000" dirty="0">
              <a:latin typeface="Segoe UI"/>
              <a:cs typeface="Segoe UI"/>
            </a:endParaRPr>
          </a:p>
          <a:p>
            <a:pPr marL="355600" marR="5080" indent="-343535">
              <a:lnSpc>
                <a:spcPts val="2880"/>
              </a:lnSpc>
              <a:spcBef>
                <a:spcPts val="72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spc="-105" dirty="0">
                <a:latin typeface="Segoe UI"/>
                <a:cs typeface="Segoe UI"/>
              </a:rPr>
              <a:t>To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consider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health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inequalities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that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might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be</a:t>
            </a:r>
            <a:r>
              <a:rPr sz="3000" spc="75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due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to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where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people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live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or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where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they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are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born.</a:t>
            </a:r>
            <a:endParaRPr sz="30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3000" dirty="0">
                <a:latin typeface="Arial"/>
                <a:cs typeface="Arial"/>
              </a:rPr>
              <a:t>•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30200" y="237490"/>
            <a:ext cx="8446135" cy="5055870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355600" marR="5080" indent="-343535">
              <a:lnSpc>
                <a:spcPts val="3240"/>
              </a:lnSpc>
              <a:spcBef>
                <a:spcPts val="50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spc="-105" dirty="0">
                <a:latin typeface="Segoe UI"/>
                <a:cs typeface="Segoe UI"/>
              </a:rPr>
              <a:t>To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look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at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structure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NHS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and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how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it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is </a:t>
            </a:r>
            <a:r>
              <a:rPr sz="3000" dirty="0">
                <a:latin typeface="Segoe UI"/>
                <a:cs typeface="Segoe UI"/>
              </a:rPr>
              <a:t>integrated</a:t>
            </a:r>
            <a:r>
              <a:rPr sz="3000" spc="-6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with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social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care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sector.</a:t>
            </a:r>
            <a:endParaRPr sz="3000">
              <a:latin typeface="Segoe UI"/>
              <a:cs typeface="Segoe UI"/>
            </a:endParaRPr>
          </a:p>
          <a:p>
            <a:pPr marL="355600" marR="325120" indent="-343535">
              <a:lnSpc>
                <a:spcPts val="3240"/>
              </a:lnSpc>
              <a:spcBef>
                <a:spcPts val="72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spc="-105" dirty="0">
                <a:latin typeface="Segoe UI"/>
                <a:cs typeface="Segoe UI"/>
              </a:rPr>
              <a:t>To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look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at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how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new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digital</a:t>
            </a:r>
            <a:r>
              <a:rPr sz="3000" spc="-5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routes</a:t>
            </a:r>
            <a:r>
              <a:rPr sz="3000" spc="-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develop</a:t>
            </a:r>
            <a:r>
              <a:rPr sz="3000" spc="-25" dirty="0">
                <a:latin typeface="Segoe UI"/>
                <a:cs typeface="Segoe UI"/>
              </a:rPr>
              <a:t> and </a:t>
            </a:r>
            <a:r>
              <a:rPr sz="3000" dirty="0">
                <a:latin typeface="Segoe UI"/>
                <a:cs typeface="Segoe UI"/>
              </a:rPr>
              <a:t>how</a:t>
            </a:r>
            <a:r>
              <a:rPr sz="3000" spc="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it</a:t>
            </a:r>
            <a:r>
              <a:rPr sz="3000" spc="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helps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support</a:t>
            </a:r>
            <a:r>
              <a:rPr sz="3000" spc="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delivery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of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services.</a:t>
            </a:r>
            <a:endParaRPr sz="3000">
              <a:latin typeface="Segoe UI"/>
              <a:cs typeface="Segoe UI"/>
            </a:endParaRPr>
          </a:p>
          <a:p>
            <a:pPr marL="355600" marR="328295" indent="-343535">
              <a:lnSpc>
                <a:spcPts val="3240"/>
              </a:lnSpc>
              <a:spcBef>
                <a:spcPts val="72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spc="-105" dirty="0">
                <a:latin typeface="Segoe UI"/>
                <a:cs typeface="Segoe UI"/>
              </a:rPr>
              <a:t>To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consult</a:t>
            </a:r>
            <a:r>
              <a:rPr sz="3000" spc="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with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public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and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holding</a:t>
            </a:r>
            <a:r>
              <a:rPr sz="3000" spc="-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H</a:t>
            </a:r>
            <a:r>
              <a:rPr sz="3000" spc="-1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&amp;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SC </a:t>
            </a:r>
            <a:r>
              <a:rPr sz="3000" dirty="0">
                <a:latin typeface="Segoe UI"/>
                <a:cs typeface="Segoe UI"/>
              </a:rPr>
              <a:t>services</a:t>
            </a:r>
            <a:r>
              <a:rPr sz="3000" spc="114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accountable.</a:t>
            </a:r>
            <a:endParaRPr sz="3000">
              <a:latin typeface="Segoe UI"/>
              <a:cs typeface="Segoe UI"/>
            </a:endParaRPr>
          </a:p>
          <a:p>
            <a:pPr marL="355600" marR="761365" indent="-343535">
              <a:lnSpc>
                <a:spcPts val="3240"/>
              </a:lnSpc>
              <a:spcBef>
                <a:spcPts val="72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dirty="0">
                <a:latin typeface="Segoe UI"/>
                <a:cs typeface="Segoe UI"/>
              </a:rPr>
              <a:t>A</a:t>
            </a:r>
            <a:r>
              <a:rPr sz="3000" spc="-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needs</a:t>
            </a:r>
            <a:r>
              <a:rPr sz="3000" spc="2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led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service which</a:t>
            </a:r>
            <a:r>
              <a:rPr sz="3000" spc="1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is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based</a:t>
            </a:r>
            <a:r>
              <a:rPr sz="3000" spc="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on</a:t>
            </a:r>
            <a:r>
              <a:rPr sz="3000" spc="15" dirty="0">
                <a:latin typeface="Segoe UI"/>
                <a:cs typeface="Segoe UI"/>
              </a:rPr>
              <a:t> </a:t>
            </a:r>
            <a:r>
              <a:rPr sz="3000" spc="-20" dirty="0">
                <a:latin typeface="Segoe UI"/>
                <a:cs typeface="Segoe UI"/>
              </a:rPr>
              <a:t>good </a:t>
            </a:r>
            <a:r>
              <a:rPr sz="3000" spc="-10" dirty="0">
                <a:latin typeface="Segoe UI"/>
                <a:cs typeface="Segoe UI"/>
              </a:rPr>
              <a:t>outcomes.</a:t>
            </a:r>
            <a:endParaRPr sz="3000">
              <a:latin typeface="Segoe UI"/>
              <a:cs typeface="Segoe UI"/>
            </a:endParaRPr>
          </a:p>
          <a:p>
            <a:pPr marL="355600" marR="772795" indent="-343535">
              <a:lnSpc>
                <a:spcPts val="3240"/>
              </a:lnSpc>
              <a:spcBef>
                <a:spcPts val="720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dirty="0">
                <a:latin typeface="Segoe UI"/>
                <a:cs typeface="Segoe UI"/>
              </a:rPr>
              <a:t>Workforce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planning,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joined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up</a:t>
            </a:r>
            <a:r>
              <a:rPr sz="3000" spc="-2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thinking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spc="-25" dirty="0">
                <a:latin typeface="Segoe UI"/>
                <a:cs typeface="Segoe UI"/>
              </a:rPr>
              <a:t>and </a:t>
            </a:r>
            <a:r>
              <a:rPr sz="3000" dirty="0">
                <a:latin typeface="Segoe UI"/>
                <a:cs typeface="Segoe UI"/>
              </a:rPr>
              <a:t>collaborative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working.</a:t>
            </a:r>
            <a:endParaRPr sz="3000">
              <a:latin typeface="Segoe UI"/>
              <a:cs typeface="Segoe UI"/>
            </a:endParaRPr>
          </a:p>
          <a:p>
            <a:pPr marL="355600" indent="-343535">
              <a:lnSpc>
                <a:spcPct val="100000"/>
              </a:lnSpc>
              <a:spcBef>
                <a:spcPts val="31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3000" dirty="0">
                <a:latin typeface="Segoe UI"/>
                <a:cs typeface="Segoe UI"/>
              </a:rPr>
              <a:t>Partnerships</a:t>
            </a:r>
            <a:r>
              <a:rPr sz="3000" spc="-45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with</a:t>
            </a:r>
            <a:r>
              <a:rPr sz="3000" spc="-4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the</a:t>
            </a:r>
            <a:r>
              <a:rPr sz="3000" spc="-30" dirty="0">
                <a:latin typeface="Segoe UI"/>
                <a:cs typeface="Segoe UI"/>
              </a:rPr>
              <a:t> </a:t>
            </a:r>
            <a:r>
              <a:rPr sz="3000" dirty="0">
                <a:latin typeface="Segoe UI"/>
                <a:cs typeface="Segoe UI"/>
              </a:rPr>
              <a:t>private</a:t>
            </a:r>
            <a:r>
              <a:rPr sz="3000" spc="-35" dirty="0">
                <a:latin typeface="Segoe UI"/>
                <a:cs typeface="Segoe UI"/>
              </a:rPr>
              <a:t> </a:t>
            </a:r>
            <a:r>
              <a:rPr sz="3000" spc="-10" dirty="0">
                <a:latin typeface="Segoe UI"/>
                <a:cs typeface="Segoe UI"/>
              </a:rPr>
              <a:t>sector.</a:t>
            </a:r>
            <a:endParaRPr sz="30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28850" y="-42545"/>
            <a:ext cx="468630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4325" marR="5080" indent="-302260">
              <a:lnSpc>
                <a:spcPct val="100000"/>
              </a:lnSpc>
              <a:spcBef>
                <a:spcPts val="95"/>
              </a:spcBef>
            </a:pPr>
            <a:r>
              <a:rPr dirty="0"/>
              <a:t>Robotic</a:t>
            </a:r>
            <a:r>
              <a:rPr spc="-254" dirty="0"/>
              <a:t> </a:t>
            </a:r>
            <a:r>
              <a:rPr spc="-10" dirty="0"/>
              <a:t>technology </a:t>
            </a:r>
            <a:r>
              <a:rPr dirty="0"/>
              <a:t>as</a:t>
            </a:r>
            <a:r>
              <a:rPr spc="-60" dirty="0"/>
              <a:t> </a:t>
            </a:r>
            <a:r>
              <a:rPr dirty="0"/>
              <a:t>a</a:t>
            </a:r>
            <a:r>
              <a:rPr spc="-55" dirty="0"/>
              <a:t> </a:t>
            </a:r>
            <a:r>
              <a:rPr dirty="0"/>
              <a:t>way</a:t>
            </a:r>
            <a:r>
              <a:rPr spc="-55" dirty="0"/>
              <a:t> </a:t>
            </a:r>
            <a:r>
              <a:rPr spc="-10" dirty="0"/>
              <a:t>forward</a:t>
            </a: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7680" y="1362455"/>
            <a:ext cx="2674620" cy="206654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355340" y="1241297"/>
            <a:ext cx="5565775" cy="403161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355600" marR="194310" indent="-342900">
              <a:lnSpc>
                <a:spcPct val="80000"/>
              </a:lnSpc>
              <a:spcBef>
                <a:spcPts val="53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1800" b="1" dirty="0">
                <a:latin typeface="Segoe UI"/>
                <a:cs typeface="Segoe UI"/>
              </a:rPr>
              <a:t>Surgical</a:t>
            </a:r>
            <a:r>
              <a:rPr sz="1800" b="1" spc="-3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robots</a:t>
            </a:r>
            <a:r>
              <a:rPr sz="1800" b="1" spc="-4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are</a:t>
            </a:r>
            <a:r>
              <a:rPr sz="1800" b="1" spc="-2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bring</a:t>
            </a:r>
            <a:r>
              <a:rPr sz="1800" b="1" spc="-4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science</a:t>
            </a:r>
            <a:r>
              <a:rPr sz="1800" b="1" spc="-2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fiction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to</a:t>
            </a:r>
            <a:r>
              <a:rPr sz="1800" b="1" spc="-5" dirty="0">
                <a:latin typeface="Segoe UI"/>
                <a:cs typeface="Segoe UI"/>
              </a:rPr>
              <a:t> </a:t>
            </a:r>
            <a:r>
              <a:rPr sz="1800" b="1" spc="-10" dirty="0">
                <a:latin typeface="Segoe UI"/>
                <a:cs typeface="Segoe UI"/>
              </a:rPr>
              <a:t>life, </a:t>
            </a:r>
            <a:r>
              <a:rPr sz="1800" b="1" dirty="0">
                <a:latin typeface="Segoe UI"/>
                <a:cs typeface="Segoe UI"/>
              </a:rPr>
              <a:t>although</a:t>
            </a:r>
            <a:r>
              <a:rPr sz="1800" b="1" spc="-2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these</a:t>
            </a:r>
            <a:r>
              <a:rPr sz="1800" b="1" spc="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are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very</a:t>
            </a:r>
            <a:r>
              <a:rPr sz="1800" b="1" spc="-15" dirty="0">
                <a:latin typeface="Segoe UI"/>
                <a:cs typeface="Segoe UI"/>
              </a:rPr>
              <a:t> </a:t>
            </a:r>
            <a:r>
              <a:rPr sz="1800" b="1" spc="-10" dirty="0">
                <a:latin typeface="Segoe UI"/>
                <a:cs typeface="Segoe UI"/>
              </a:rPr>
              <a:t>expensive.</a:t>
            </a:r>
            <a:endParaRPr sz="1800">
              <a:latin typeface="Segoe UI"/>
              <a:cs typeface="Segoe UI"/>
            </a:endParaRPr>
          </a:p>
          <a:p>
            <a:pPr marL="355600" marR="349250" indent="-342900">
              <a:lnSpc>
                <a:spcPct val="80000"/>
              </a:lnSpc>
              <a:spcBef>
                <a:spcPts val="434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1800" b="1" dirty="0">
                <a:latin typeface="Segoe UI"/>
                <a:cs typeface="Segoe UI"/>
              </a:rPr>
              <a:t>MAKO</a:t>
            </a:r>
            <a:r>
              <a:rPr sz="1800" b="1" spc="-2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machine</a:t>
            </a:r>
            <a:r>
              <a:rPr sz="1800" b="1" spc="-1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carrying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out</a:t>
            </a:r>
            <a:r>
              <a:rPr sz="1800" b="1" spc="-4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hip </a:t>
            </a:r>
            <a:r>
              <a:rPr sz="1800" b="1" spc="-10" dirty="0">
                <a:latin typeface="Segoe UI"/>
                <a:cs typeface="Segoe UI"/>
              </a:rPr>
              <a:t>replacement </a:t>
            </a:r>
            <a:r>
              <a:rPr sz="1800" b="1" dirty="0">
                <a:latin typeface="Segoe UI"/>
                <a:cs typeface="Segoe UI"/>
              </a:rPr>
              <a:t>operations</a:t>
            </a:r>
            <a:r>
              <a:rPr sz="1800" b="1" spc="-5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on</a:t>
            </a:r>
            <a:r>
              <a:rPr sz="1800" b="1" spc="-10" dirty="0">
                <a:latin typeface="Segoe UI"/>
                <a:cs typeface="Segoe UI"/>
              </a:rPr>
              <a:t> patients.</a:t>
            </a:r>
            <a:endParaRPr sz="1800">
              <a:latin typeface="Segoe UI"/>
              <a:cs typeface="Segoe UI"/>
            </a:endParaRPr>
          </a:p>
          <a:p>
            <a:pPr marL="355600" marR="5080" indent="-342900">
              <a:lnSpc>
                <a:spcPts val="1730"/>
              </a:lnSpc>
              <a:spcBef>
                <a:spcPts val="41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1800" b="1" dirty="0">
                <a:latin typeface="Segoe UI"/>
                <a:cs typeface="Segoe UI"/>
              </a:rPr>
              <a:t>The</a:t>
            </a:r>
            <a:r>
              <a:rPr sz="1800" b="1" spc="-3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benefit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of</a:t>
            </a:r>
            <a:r>
              <a:rPr sz="1800" b="1" spc="-2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robotic</a:t>
            </a:r>
            <a:r>
              <a:rPr sz="1800" b="1" spc="-1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surgery</a:t>
            </a:r>
            <a:r>
              <a:rPr sz="1800" b="1" spc="-3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is</a:t>
            </a:r>
            <a:r>
              <a:rPr sz="1800" b="1" spc="-1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it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precision</a:t>
            </a:r>
            <a:r>
              <a:rPr sz="1800" b="1" spc="-35" dirty="0">
                <a:latin typeface="Segoe UI"/>
                <a:cs typeface="Segoe UI"/>
              </a:rPr>
              <a:t> </a:t>
            </a:r>
            <a:r>
              <a:rPr sz="1800" b="1" spc="-25" dirty="0">
                <a:latin typeface="Segoe UI"/>
                <a:cs typeface="Segoe UI"/>
              </a:rPr>
              <a:t>to </a:t>
            </a:r>
            <a:r>
              <a:rPr sz="1800" b="1" dirty="0">
                <a:latin typeface="Segoe UI"/>
                <a:cs typeface="Segoe UI"/>
              </a:rPr>
              <a:t>reduce</a:t>
            </a:r>
            <a:r>
              <a:rPr sz="1800" b="1" spc="-3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pain</a:t>
            </a:r>
            <a:r>
              <a:rPr sz="1800" b="1" spc="-3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and</a:t>
            </a:r>
            <a:r>
              <a:rPr sz="1800" b="1" spc="-3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trauma</a:t>
            </a:r>
            <a:r>
              <a:rPr sz="1800" b="1" spc="-3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on</a:t>
            </a:r>
            <a:r>
              <a:rPr sz="1800" b="1" spc="-1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the</a:t>
            </a:r>
            <a:r>
              <a:rPr sz="1800" b="1" spc="-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patient.</a:t>
            </a:r>
            <a:r>
              <a:rPr sz="1800" b="1" spc="44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This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spc="-25" dirty="0">
                <a:latin typeface="Segoe UI"/>
                <a:cs typeface="Segoe UI"/>
              </a:rPr>
              <a:t>can </a:t>
            </a:r>
            <a:r>
              <a:rPr sz="1800" b="1" dirty="0">
                <a:latin typeface="Segoe UI"/>
                <a:cs typeface="Segoe UI"/>
              </a:rPr>
              <a:t>lead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to</a:t>
            </a:r>
            <a:r>
              <a:rPr sz="1800" b="1" spc="1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a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shorter</a:t>
            </a:r>
            <a:r>
              <a:rPr sz="1800" b="1" spc="1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recovery</a:t>
            </a:r>
            <a:r>
              <a:rPr sz="1800" b="1" spc="-5" dirty="0">
                <a:latin typeface="Segoe UI"/>
                <a:cs typeface="Segoe UI"/>
              </a:rPr>
              <a:t> </a:t>
            </a:r>
            <a:r>
              <a:rPr sz="1800" b="1" spc="-10" dirty="0">
                <a:latin typeface="Segoe UI"/>
                <a:cs typeface="Segoe UI"/>
              </a:rPr>
              <a:t>time.</a:t>
            </a:r>
            <a:endParaRPr sz="1800">
              <a:latin typeface="Segoe UI"/>
              <a:cs typeface="Segoe UI"/>
            </a:endParaRPr>
          </a:p>
          <a:p>
            <a:pPr marL="355600" indent="-342900">
              <a:lnSpc>
                <a:spcPts val="1945"/>
              </a:lnSpc>
              <a:spcBef>
                <a:spcPts val="1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1800" b="1" dirty="0">
                <a:latin typeface="Segoe UI"/>
                <a:cs typeface="Segoe UI"/>
              </a:rPr>
              <a:t>Robotics</a:t>
            </a:r>
            <a:r>
              <a:rPr sz="1800" b="1" spc="-6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provide</a:t>
            </a:r>
            <a:r>
              <a:rPr sz="1800" b="1" spc="-5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accurate</a:t>
            </a:r>
            <a:r>
              <a:rPr sz="1800" b="1" spc="-6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information</a:t>
            </a:r>
            <a:r>
              <a:rPr sz="1800" b="1" spc="-55" dirty="0">
                <a:latin typeface="Segoe UI"/>
                <a:cs typeface="Segoe UI"/>
              </a:rPr>
              <a:t> </a:t>
            </a:r>
            <a:r>
              <a:rPr sz="1800" b="1" spc="-25" dirty="0">
                <a:latin typeface="Segoe UI"/>
                <a:cs typeface="Segoe UI"/>
              </a:rPr>
              <a:t>and</a:t>
            </a:r>
            <a:endParaRPr sz="1800">
              <a:latin typeface="Segoe UI"/>
              <a:cs typeface="Segoe UI"/>
            </a:endParaRPr>
          </a:p>
          <a:p>
            <a:pPr marL="355600" marR="230504">
              <a:lnSpc>
                <a:spcPts val="1730"/>
              </a:lnSpc>
              <a:spcBef>
                <a:spcPts val="200"/>
              </a:spcBef>
            </a:pPr>
            <a:r>
              <a:rPr sz="1800" b="1" dirty="0">
                <a:latin typeface="Segoe UI"/>
                <a:cs typeface="Segoe UI"/>
              </a:rPr>
              <a:t>feedback</a:t>
            </a:r>
            <a:r>
              <a:rPr sz="1800" b="1" spc="-1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loops</a:t>
            </a:r>
            <a:r>
              <a:rPr sz="1800" b="1" spc="-2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to</a:t>
            </a:r>
            <a:r>
              <a:rPr sz="1800" b="1" spc="-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help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support</a:t>
            </a:r>
            <a:r>
              <a:rPr sz="1800" b="1" spc="-3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the surgeon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spc="-25" dirty="0">
                <a:latin typeface="Segoe UI"/>
                <a:cs typeface="Segoe UI"/>
              </a:rPr>
              <a:t>in </a:t>
            </a:r>
            <a:r>
              <a:rPr sz="1800" b="1" dirty="0">
                <a:latin typeface="Segoe UI"/>
                <a:cs typeface="Segoe UI"/>
              </a:rPr>
              <a:t>their roles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during</a:t>
            </a:r>
            <a:r>
              <a:rPr sz="1800" b="1" spc="-3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an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operation.</a:t>
            </a:r>
            <a:r>
              <a:rPr sz="1800" b="1" spc="459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This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is</a:t>
            </a:r>
            <a:r>
              <a:rPr sz="1800" b="1" spc="-10" dirty="0">
                <a:latin typeface="Segoe UI"/>
                <a:cs typeface="Segoe UI"/>
              </a:rPr>
              <a:t> about </a:t>
            </a:r>
            <a:r>
              <a:rPr sz="1800" b="1" dirty="0">
                <a:latin typeface="Segoe UI"/>
                <a:cs typeface="Segoe UI"/>
              </a:rPr>
              <a:t>working</a:t>
            </a:r>
            <a:r>
              <a:rPr sz="1800" b="1" spc="-5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efficiently</a:t>
            </a:r>
            <a:r>
              <a:rPr sz="1800" b="1" spc="-3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during</a:t>
            </a:r>
            <a:r>
              <a:rPr sz="1800" b="1" spc="-5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operations,</a:t>
            </a:r>
            <a:r>
              <a:rPr sz="1800" b="1" spc="-55" dirty="0">
                <a:latin typeface="Segoe UI"/>
                <a:cs typeface="Segoe UI"/>
              </a:rPr>
              <a:t> </a:t>
            </a:r>
            <a:r>
              <a:rPr sz="1800" b="1" spc="-10" dirty="0">
                <a:latin typeface="Segoe UI"/>
                <a:cs typeface="Segoe UI"/>
              </a:rPr>
              <a:t>which</a:t>
            </a:r>
            <a:endParaRPr sz="1800">
              <a:latin typeface="Segoe UI"/>
              <a:cs typeface="Segoe UI"/>
            </a:endParaRPr>
          </a:p>
          <a:p>
            <a:pPr marL="355600">
              <a:lnSpc>
                <a:spcPts val="1525"/>
              </a:lnSpc>
            </a:pPr>
            <a:r>
              <a:rPr sz="1800" b="1" dirty="0">
                <a:latin typeface="Segoe UI"/>
                <a:cs typeface="Segoe UI"/>
              </a:rPr>
              <a:t>includes</a:t>
            </a:r>
            <a:r>
              <a:rPr sz="1800" b="1" spc="-5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the</a:t>
            </a:r>
            <a:r>
              <a:rPr sz="1800" b="1" spc="-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assistance</a:t>
            </a:r>
            <a:r>
              <a:rPr sz="1800" b="1" spc="-5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of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technology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to</a:t>
            </a:r>
            <a:r>
              <a:rPr sz="1800" b="1" spc="-10" dirty="0">
                <a:latin typeface="Segoe UI"/>
                <a:cs typeface="Segoe UI"/>
              </a:rPr>
              <a:t> support</a:t>
            </a:r>
            <a:endParaRPr sz="1800">
              <a:latin typeface="Segoe UI"/>
              <a:cs typeface="Segoe UI"/>
            </a:endParaRPr>
          </a:p>
          <a:p>
            <a:pPr marL="355600" marR="566420">
              <a:lnSpc>
                <a:spcPct val="80000"/>
              </a:lnSpc>
              <a:spcBef>
                <a:spcPts val="215"/>
              </a:spcBef>
            </a:pPr>
            <a:r>
              <a:rPr sz="1800" b="1" dirty="0">
                <a:latin typeface="Segoe UI"/>
                <a:cs typeface="Segoe UI"/>
              </a:rPr>
              <a:t>the</a:t>
            </a:r>
            <a:r>
              <a:rPr sz="1800" b="1" spc="-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health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care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team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perform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its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role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in </a:t>
            </a:r>
            <a:r>
              <a:rPr sz="1800" b="1" spc="-25" dirty="0">
                <a:latin typeface="Segoe UI"/>
                <a:cs typeface="Segoe UI"/>
              </a:rPr>
              <a:t>the </a:t>
            </a:r>
            <a:r>
              <a:rPr sz="1800" b="1" dirty="0">
                <a:latin typeface="Segoe UI"/>
                <a:cs typeface="Segoe UI"/>
              </a:rPr>
              <a:t>most</a:t>
            </a:r>
            <a:r>
              <a:rPr sz="1800" b="1" spc="-3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effective</a:t>
            </a:r>
            <a:r>
              <a:rPr sz="1800" b="1" spc="-15" dirty="0">
                <a:latin typeface="Segoe UI"/>
                <a:cs typeface="Segoe UI"/>
              </a:rPr>
              <a:t> </a:t>
            </a:r>
            <a:r>
              <a:rPr sz="1800" b="1" spc="-20" dirty="0">
                <a:latin typeface="Segoe UI"/>
                <a:cs typeface="Segoe UI"/>
              </a:rPr>
              <a:t>way.</a:t>
            </a:r>
            <a:endParaRPr sz="1800">
              <a:latin typeface="Segoe UI"/>
              <a:cs typeface="Segoe UI"/>
            </a:endParaRPr>
          </a:p>
          <a:p>
            <a:pPr marL="355600" indent="-342900">
              <a:lnSpc>
                <a:spcPts val="1945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1800" b="1" dirty="0">
                <a:latin typeface="Segoe UI"/>
                <a:cs typeface="Segoe UI"/>
              </a:rPr>
              <a:t>The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NHS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only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has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a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limited</a:t>
            </a:r>
            <a:r>
              <a:rPr sz="1800" b="1" spc="-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provision</a:t>
            </a:r>
            <a:r>
              <a:rPr sz="1800" b="1" spc="-2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for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spc="-20" dirty="0">
                <a:latin typeface="Segoe UI"/>
                <a:cs typeface="Segoe UI"/>
              </a:rPr>
              <a:t>such</a:t>
            </a:r>
            <a:endParaRPr sz="1800">
              <a:latin typeface="Segoe UI"/>
              <a:cs typeface="Segoe UI"/>
            </a:endParaRPr>
          </a:p>
          <a:p>
            <a:pPr marL="355600">
              <a:lnSpc>
                <a:spcPts val="1730"/>
              </a:lnSpc>
            </a:pPr>
            <a:r>
              <a:rPr sz="1800" b="1" dirty="0">
                <a:latin typeface="Segoe UI"/>
                <a:cs typeface="Segoe UI"/>
              </a:rPr>
              <a:t>robotic</a:t>
            </a:r>
            <a:r>
              <a:rPr sz="1800" b="1" spc="-5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technologies</a:t>
            </a:r>
            <a:r>
              <a:rPr sz="1800" b="1" spc="-1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at</a:t>
            </a:r>
            <a:r>
              <a:rPr sz="1800" b="1" spc="-2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the</a:t>
            </a:r>
            <a:r>
              <a:rPr sz="1800" b="1" spc="-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present</a:t>
            </a:r>
            <a:r>
              <a:rPr sz="1800" b="1" spc="-2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time</a:t>
            </a:r>
            <a:r>
              <a:rPr sz="1800" b="1" spc="-25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as</a:t>
            </a:r>
            <a:r>
              <a:rPr sz="1800" b="1" spc="-2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it</a:t>
            </a:r>
            <a:r>
              <a:rPr sz="1800" b="1" spc="-10" dirty="0">
                <a:latin typeface="Segoe UI"/>
                <a:cs typeface="Segoe UI"/>
              </a:rPr>
              <a:t> </a:t>
            </a:r>
            <a:r>
              <a:rPr sz="1800" b="1" spc="-25" dirty="0">
                <a:latin typeface="Segoe UI"/>
                <a:cs typeface="Segoe UI"/>
              </a:rPr>
              <a:t>is</a:t>
            </a:r>
            <a:endParaRPr sz="1800">
              <a:latin typeface="Segoe UI"/>
              <a:cs typeface="Segoe UI"/>
            </a:endParaRPr>
          </a:p>
          <a:p>
            <a:pPr marL="355600">
              <a:lnSpc>
                <a:spcPts val="1945"/>
              </a:lnSpc>
            </a:pPr>
            <a:r>
              <a:rPr sz="1800" b="1" dirty="0">
                <a:latin typeface="Segoe UI"/>
                <a:cs typeface="Segoe UI"/>
              </a:rPr>
              <a:t>an</a:t>
            </a:r>
            <a:r>
              <a:rPr sz="1800" b="1" spc="-30" dirty="0">
                <a:latin typeface="Segoe UI"/>
                <a:cs typeface="Segoe UI"/>
              </a:rPr>
              <a:t> </a:t>
            </a:r>
            <a:r>
              <a:rPr sz="1800" b="1" dirty="0">
                <a:latin typeface="Segoe UI"/>
                <a:cs typeface="Segoe UI"/>
              </a:rPr>
              <a:t>expensive</a:t>
            </a:r>
            <a:r>
              <a:rPr sz="1800" b="1" spc="-15" dirty="0">
                <a:latin typeface="Segoe UI"/>
                <a:cs typeface="Segoe UI"/>
              </a:rPr>
              <a:t> </a:t>
            </a:r>
            <a:r>
              <a:rPr sz="1800" b="1" spc="-10" dirty="0">
                <a:latin typeface="Segoe UI"/>
                <a:cs typeface="Segoe UI"/>
              </a:rPr>
              <a:t>provision.</a:t>
            </a:r>
            <a:endParaRPr sz="1800">
              <a:latin typeface="Segoe UI"/>
              <a:cs typeface="Segoe U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0623" y="3683508"/>
            <a:ext cx="2741676" cy="18669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73735">
              <a:lnSpc>
                <a:spcPct val="100000"/>
              </a:lnSpc>
              <a:spcBef>
                <a:spcPts val="100"/>
              </a:spcBef>
            </a:pPr>
            <a:r>
              <a:rPr sz="3200" dirty="0"/>
              <a:t>Current</a:t>
            </a:r>
            <a:r>
              <a:rPr sz="3200" spc="-15" dirty="0"/>
              <a:t> </a:t>
            </a:r>
            <a:r>
              <a:rPr sz="3200" dirty="0"/>
              <a:t>and</a:t>
            </a:r>
            <a:r>
              <a:rPr sz="3200" spc="-15" dirty="0"/>
              <a:t> </a:t>
            </a:r>
            <a:r>
              <a:rPr sz="3200" dirty="0"/>
              <a:t>Future</a:t>
            </a:r>
            <a:r>
              <a:rPr sz="3200" spc="-25" dirty="0"/>
              <a:t> </a:t>
            </a:r>
            <a:r>
              <a:rPr sz="3200" spc="-10" dirty="0"/>
              <a:t>Developments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834339" y="1018133"/>
            <a:ext cx="7313930" cy="429387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580"/>
              </a:spcBef>
              <a:buChar char="•"/>
              <a:tabLst>
                <a:tab pos="355600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Paperless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records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as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digital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records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begin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rolled</a:t>
            </a:r>
            <a:r>
              <a:rPr sz="2000" spc="-20" dirty="0">
                <a:latin typeface="Arial"/>
                <a:cs typeface="Arial"/>
              </a:rPr>
              <a:t> out.</a:t>
            </a:r>
            <a:endParaRPr sz="2000" dirty="0">
              <a:latin typeface="Arial"/>
              <a:cs typeface="Arial"/>
            </a:endParaRPr>
          </a:p>
          <a:p>
            <a:pPr marL="355600" marR="5080" indent="-343535">
              <a:lnSpc>
                <a:spcPct val="100000"/>
              </a:lnSpc>
              <a:spcBef>
                <a:spcPts val="480"/>
              </a:spcBef>
              <a:buChar char="•"/>
              <a:tabLst>
                <a:tab pos="355600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Scanning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of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patients</a:t>
            </a:r>
            <a:r>
              <a:rPr lang="en-GB" sz="2000" dirty="0">
                <a:latin typeface="Arial"/>
                <a:cs typeface="Arial"/>
              </a:rPr>
              <a:t>'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wrist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bands.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This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where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all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patient’s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information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comes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up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on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system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so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it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can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be </a:t>
            </a:r>
            <a:r>
              <a:rPr sz="2000" dirty="0">
                <a:latin typeface="Arial"/>
                <a:cs typeface="Arial"/>
              </a:rPr>
              <a:t>viewed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immediately.</a:t>
            </a:r>
            <a:endParaRPr sz="2000" dirty="0">
              <a:latin typeface="Arial"/>
              <a:cs typeface="Arial"/>
            </a:endParaRPr>
          </a:p>
          <a:p>
            <a:pPr marL="355600" marR="419100" indent="-343535">
              <a:lnSpc>
                <a:spcPct val="100000"/>
              </a:lnSpc>
              <a:spcBef>
                <a:spcPts val="480"/>
              </a:spcBef>
              <a:buChar char="•"/>
              <a:tabLst>
                <a:tab pos="355600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Individual’s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wearing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bio-</a:t>
            </a:r>
            <a:r>
              <a:rPr sz="2000" dirty="0">
                <a:latin typeface="Arial"/>
                <a:cs typeface="Arial"/>
              </a:rPr>
              <a:t>senser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monitor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all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their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health observations.</a:t>
            </a:r>
            <a:endParaRPr sz="2000" dirty="0">
              <a:latin typeface="Arial"/>
              <a:cs typeface="Arial"/>
            </a:endParaRPr>
          </a:p>
          <a:p>
            <a:pPr marL="355600" indent="-343535">
              <a:lnSpc>
                <a:spcPct val="100000"/>
              </a:lnSpc>
              <a:spcBef>
                <a:spcPts val="480"/>
              </a:spcBef>
              <a:buChar char="•"/>
              <a:tabLst>
                <a:tab pos="355600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During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operations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using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scanning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equipment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help</a:t>
            </a:r>
            <a:r>
              <a:rPr sz="2000" spc="-10" dirty="0">
                <a:latin typeface="Arial"/>
                <a:cs typeface="Arial"/>
              </a:rPr>
              <a:t> minimise</a:t>
            </a:r>
            <a:endParaRPr sz="2000" dirty="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evasive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open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surgery.</a:t>
            </a:r>
            <a:endParaRPr sz="2000" dirty="0">
              <a:latin typeface="Arial"/>
              <a:cs typeface="Arial"/>
            </a:endParaRPr>
          </a:p>
          <a:p>
            <a:pPr marL="355600" marR="450850" indent="-343535">
              <a:lnSpc>
                <a:spcPct val="100000"/>
              </a:lnSpc>
              <a:spcBef>
                <a:spcPts val="484"/>
              </a:spcBef>
              <a:buChar char="•"/>
              <a:tabLst>
                <a:tab pos="355600" algn="l"/>
                <a:tab pos="356235" algn="l"/>
              </a:tabLst>
            </a:pPr>
            <a:r>
              <a:rPr sz="2000" dirty="0">
                <a:latin typeface="Arial"/>
                <a:cs typeface="Arial"/>
              </a:rPr>
              <a:t>New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scanning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equipment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look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internally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into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patients</a:t>
            </a:r>
            <a:r>
              <a:rPr lang="en-GB" sz="2000" spc="-10" dirty="0">
                <a:latin typeface="Arial"/>
                <a:cs typeface="Arial"/>
              </a:rPr>
              <a:t>'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bodies.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This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results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there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being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hybrid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function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dirty="0">
                <a:latin typeface="Arial"/>
                <a:cs typeface="Arial"/>
              </a:rPr>
              <a:t>operations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theatres.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This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helps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speed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up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diagnostic </a:t>
            </a:r>
            <a:r>
              <a:rPr sz="2000" dirty="0">
                <a:latin typeface="Arial"/>
                <a:cs typeface="Arial"/>
              </a:rPr>
              <a:t>assessment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process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provide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immediate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treatment </a:t>
            </a:r>
            <a:r>
              <a:rPr sz="2000" dirty="0">
                <a:latin typeface="Arial"/>
                <a:cs typeface="Arial"/>
              </a:rPr>
              <a:t>options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within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medical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team.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428624"/>
            <a:ext cx="8025765" cy="49758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61620" indent="-343535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dirty="0">
                <a:latin typeface="Arial"/>
                <a:cs typeface="Arial"/>
              </a:rPr>
              <a:t>The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role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of</a:t>
            </a:r>
            <a:r>
              <a:rPr sz="2800" spc="-6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hospital</a:t>
            </a:r>
            <a:r>
              <a:rPr sz="2800" spc="-5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care</a:t>
            </a:r>
            <a:r>
              <a:rPr sz="2800" spc="-5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coming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to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the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patients </a:t>
            </a:r>
            <a:r>
              <a:rPr sz="2800" dirty="0">
                <a:latin typeface="Arial"/>
                <a:cs typeface="Arial"/>
              </a:rPr>
              <a:t>into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the</a:t>
            </a:r>
            <a:r>
              <a:rPr sz="2800" spc="-4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home</a:t>
            </a:r>
            <a:r>
              <a:rPr sz="2800" spc="-3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at</a:t>
            </a:r>
            <a:r>
              <a:rPr sz="2800" spc="-3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local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level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due</a:t>
            </a:r>
            <a:r>
              <a:rPr sz="2800" spc="-3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to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portable equipment.</a:t>
            </a:r>
            <a:endParaRPr sz="2800">
              <a:latin typeface="Arial"/>
              <a:cs typeface="Arial"/>
            </a:endParaRPr>
          </a:p>
          <a:p>
            <a:pPr marL="355600" marR="363855" indent="-343535">
              <a:lnSpc>
                <a:spcPct val="100000"/>
              </a:lnSpc>
              <a:spcBef>
                <a:spcPts val="675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dirty="0">
                <a:latin typeface="Arial"/>
                <a:cs typeface="Arial"/>
              </a:rPr>
              <a:t>Reading</a:t>
            </a:r>
            <a:r>
              <a:rPr sz="2800" spc="-6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</a:t>
            </a:r>
            <a:r>
              <a:rPr sz="2800" spc="-6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patients</a:t>
            </a:r>
            <a:r>
              <a:rPr sz="2800" spc="-5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DNA</a:t>
            </a:r>
            <a:r>
              <a:rPr sz="2800" spc="-18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to</a:t>
            </a:r>
            <a:r>
              <a:rPr sz="2800" spc="-6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predict</a:t>
            </a:r>
            <a:r>
              <a:rPr sz="2800" spc="-6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what</a:t>
            </a:r>
            <a:r>
              <a:rPr sz="2800" spc="-5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illness </a:t>
            </a:r>
            <a:r>
              <a:rPr sz="2800" dirty="0">
                <a:latin typeface="Arial"/>
                <a:cs typeface="Arial"/>
              </a:rPr>
              <a:t>might</a:t>
            </a:r>
            <a:r>
              <a:rPr sz="2800" spc="-6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be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in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their</a:t>
            </a:r>
            <a:r>
              <a:rPr sz="2800" spc="-6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genes/genetic</a:t>
            </a:r>
            <a:r>
              <a:rPr sz="2800" spc="-6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coding.</a:t>
            </a:r>
            <a:endParaRPr sz="2800">
              <a:latin typeface="Arial"/>
              <a:cs typeface="Arial"/>
            </a:endParaRPr>
          </a:p>
          <a:p>
            <a:pPr marL="355600" marR="426084" indent="-343535">
              <a:lnSpc>
                <a:spcPct val="100000"/>
              </a:lnSpc>
              <a:spcBef>
                <a:spcPts val="675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dirty="0">
                <a:latin typeface="Arial"/>
                <a:cs typeface="Arial"/>
              </a:rPr>
              <a:t>Decoding</a:t>
            </a:r>
            <a:r>
              <a:rPr sz="2800" spc="-6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person’s</a:t>
            </a:r>
            <a:r>
              <a:rPr sz="2800" spc="-6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genes</a:t>
            </a:r>
            <a:r>
              <a:rPr sz="2800" spc="-6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to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predict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the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spc="-20" dirty="0">
                <a:latin typeface="Arial"/>
                <a:cs typeface="Arial"/>
              </a:rPr>
              <a:t>best </a:t>
            </a:r>
            <a:r>
              <a:rPr sz="2800" dirty="0">
                <a:latin typeface="Arial"/>
                <a:cs typeface="Arial"/>
              </a:rPr>
              <a:t>options</a:t>
            </a:r>
            <a:r>
              <a:rPr sz="2800" spc="-6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and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treatment</a:t>
            </a:r>
            <a:r>
              <a:rPr sz="2800" spc="-6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to</a:t>
            </a:r>
            <a:r>
              <a:rPr sz="2800" spc="-6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meet</a:t>
            </a:r>
            <a:r>
              <a:rPr sz="2800" spc="-5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their</a:t>
            </a:r>
            <a:r>
              <a:rPr sz="2800" spc="-60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needs.</a:t>
            </a:r>
            <a:endParaRPr sz="2800">
              <a:latin typeface="Arial"/>
              <a:cs typeface="Arial"/>
            </a:endParaRPr>
          </a:p>
          <a:p>
            <a:pPr marL="355600" marR="5080" indent="-343535">
              <a:lnSpc>
                <a:spcPct val="100000"/>
              </a:lnSpc>
              <a:spcBef>
                <a:spcPts val="675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dirty="0">
                <a:latin typeface="Arial"/>
                <a:cs typeface="Arial"/>
              </a:rPr>
              <a:t>History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shows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that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the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development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spc="-25" dirty="0">
                <a:latin typeface="Arial"/>
                <a:cs typeface="Arial"/>
              </a:rPr>
              <a:t>of </a:t>
            </a:r>
            <a:r>
              <a:rPr sz="2800" dirty="0">
                <a:latin typeface="Arial"/>
                <a:cs typeface="Arial"/>
              </a:rPr>
              <a:t>technology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can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transform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health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and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social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care. However,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often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it</a:t>
            </a:r>
            <a:r>
              <a:rPr sz="2800" spc="-8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is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private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companies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who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spc="-20" dirty="0">
                <a:latin typeface="Arial"/>
                <a:cs typeface="Arial"/>
              </a:rPr>
              <a:t>hold </a:t>
            </a:r>
            <a:r>
              <a:rPr sz="2800" dirty="0">
                <a:latin typeface="Arial"/>
                <a:cs typeface="Arial"/>
              </a:rPr>
              <a:t>the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rains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to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innovation.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91080" y="153746"/>
            <a:ext cx="556069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87170" algn="l"/>
              </a:tabLst>
            </a:pPr>
            <a:r>
              <a:rPr spc="-20" dirty="0"/>
              <a:t>Some</a:t>
            </a:r>
            <a:r>
              <a:rPr dirty="0"/>
              <a:t>	of</a:t>
            </a:r>
            <a:r>
              <a:rPr spc="-95" dirty="0"/>
              <a:t> </a:t>
            </a:r>
            <a:r>
              <a:rPr dirty="0"/>
              <a:t>the</a:t>
            </a:r>
            <a:r>
              <a:rPr spc="-90" dirty="0"/>
              <a:t> </a:t>
            </a:r>
            <a:r>
              <a:rPr spc="-10" dirty="0"/>
              <a:t>challenges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03592" y="1524000"/>
            <a:ext cx="8535670" cy="3385029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355600" marR="29209" indent="-342900">
              <a:lnSpc>
                <a:spcPct val="80000"/>
              </a:lnSpc>
              <a:spcBef>
                <a:spcPts val="6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200" dirty="0">
                <a:latin typeface="Segoe UI"/>
                <a:cs typeface="Segoe UI"/>
              </a:rPr>
              <a:t>Dangers</a:t>
            </a:r>
            <a:r>
              <a:rPr sz="2200" spc="-8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relate</a:t>
            </a:r>
            <a:r>
              <a:rPr sz="2200" spc="-8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to</a:t>
            </a:r>
            <a:r>
              <a:rPr sz="2200" spc="-9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data</a:t>
            </a:r>
            <a:r>
              <a:rPr sz="2200" spc="-8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accuracy,</a:t>
            </a:r>
            <a:r>
              <a:rPr sz="2200" spc="-10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accessing</a:t>
            </a:r>
            <a:r>
              <a:rPr sz="2200" spc="-8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information,</a:t>
            </a:r>
            <a:r>
              <a:rPr sz="2200" spc="-5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hotspots</a:t>
            </a:r>
            <a:r>
              <a:rPr sz="2200" spc="55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of</a:t>
            </a:r>
            <a:r>
              <a:rPr sz="2200" spc="-7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health</a:t>
            </a:r>
            <a:r>
              <a:rPr sz="2200" spc="-4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and</a:t>
            </a:r>
            <a:r>
              <a:rPr sz="2200" spc="-4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social</a:t>
            </a:r>
            <a:r>
              <a:rPr sz="2200" spc="-5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care</a:t>
            </a:r>
            <a:r>
              <a:rPr sz="2200" spc="-7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demand</a:t>
            </a:r>
            <a:r>
              <a:rPr sz="2200" spc="-4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and</a:t>
            </a:r>
            <a:r>
              <a:rPr sz="2200" spc="-5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clear</a:t>
            </a:r>
            <a:r>
              <a:rPr sz="2200" spc="-6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need</a:t>
            </a:r>
            <a:r>
              <a:rPr sz="2200" spc="-6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assessments</a:t>
            </a:r>
            <a:r>
              <a:rPr sz="2200" spc="-4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e.g., </a:t>
            </a:r>
            <a:r>
              <a:rPr sz="2200" dirty="0">
                <a:latin typeface="Segoe UI"/>
                <a:cs typeface="Segoe UI"/>
              </a:rPr>
              <a:t>maternity</a:t>
            </a:r>
            <a:r>
              <a:rPr sz="2200" spc="-10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services.</a:t>
            </a:r>
            <a:endParaRPr sz="2200" dirty="0">
              <a:latin typeface="Segoe UI"/>
              <a:cs typeface="Segoe UI"/>
            </a:endParaRPr>
          </a:p>
          <a:p>
            <a:pPr marL="355600" marR="1219835" indent="-342900">
              <a:lnSpc>
                <a:spcPct val="80000"/>
              </a:lnSpc>
              <a:spcBef>
                <a:spcPts val="53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200" dirty="0">
                <a:latin typeface="Segoe UI"/>
                <a:cs typeface="Segoe UI"/>
              </a:rPr>
              <a:t>Emergency</a:t>
            </a:r>
            <a:r>
              <a:rPr sz="2200" spc="-6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services,</a:t>
            </a:r>
            <a:r>
              <a:rPr sz="2200" spc="-5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the</a:t>
            </a:r>
            <a:r>
              <a:rPr sz="2200" spc="-3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111</a:t>
            </a:r>
            <a:r>
              <a:rPr sz="2200" spc="-4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service</a:t>
            </a:r>
            <a:r>
              <a:rPr sz="2200" spc="-5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and</a:t>
            </a:r>
            <a:r>
              <a:rPr sz="2200" spc="-3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assessment</a:t>
            </a:r>
            <a:r>
              <a:rPr sz="2200" spc="-30" dirty="0">
                <a:latin typeface="Segoe UI"/>
                <a:cs typeface="Segoe UI"/>
              </a:rPr>
              <a:t> </a:t>
            </a:r>
            <a:r>
              <a:rPr sz="2200" spc="-25" dirty="0">
                <a:latin typeface="Segoe UI"/>
                <a:cs typeface="Segoe UI"/>
              </a:rPr>
              <a:t>and </a:t>
            </a:r>
            <a:r>
              <a:rPr sz="2200" spc="-10" dirty="0">
                <a:latin typeface="Segoe UI"/>
                <a:cs typeface="Segoe UI"/>
              </a:rPr>
              <a:t>treatment.</a:t>
            </a:r>
            <a:endParaRPr sz="2200" dirty="0">
              <a:latin typeface="Segoe UI"/>
              <a:cs typeface="Segoe UI"/>
            </a:endParaRPr>
          </a:p>
          <a:p>
            <a:pPr marL="355600" marR="86360" indent="-342900">
              <a:lnSpc>
                <a:spcPct val="80000"/>
              </a:lnSpc>
              <a:spcBef>
                <a:spcPts val="52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200" dirty="0">
                <a:latin typeface="Segoe UI"/>
                <a:cs typeface="Segoe UI"/>
              </a:rPr>
              <a:t>Waiting</a:t>
            </a:r>
            <a:r>
              <a:rPr sz="2200" spc="-3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in</a:t>
            </a:r>
            <a:r>
              <a:rPr sz="2200" spc="-6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ambulances</a:t>
            </a:r>
            <a:r>
              <a:rPr sz="2200" spc="-4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outside</a:t>
            </a:r>
            <a:r>
              <a:rPr sz="2200" spc="-5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of</a:t>
            </a:r>
            <a:r>
              <a:rPr sz="2200" spc="-6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</a:t>
            </a:r>
            <a:r>
              <a:rPr sz="2200" spc="-7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and</a:t>
            </a:r>
            <a:r>
              <a:rPr sz="2200" spc="-5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E</a:t>
            </a:r>
            <a:r>
              <a:rPr sz="2200" spc="-7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departments</a:t>
            </a:r>
            <a:r>
              <a:rPr sz="2200" spc="-5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waiting</a:t>
            </a:r>
            <a:r>
              <a:rPr sz="2200" spc="-25" dirty="0">
                <a:latin typeface="Segoe UI"/>
                <a:cs typeface="Segoe UI"/>
              </a:rPr>
              <a:t> to </a:t>
            </a:r>
            <a:r>
              <a:rPr sz="2200" dirty="0">
                <a:latin typeface="Segoe UI"/>
                <a:cs typeface="Segoe UI"/>
              </a:rPr>
              <a:t>be</a:t>
            </a:r>
            <a:r>
              <a:rPr sz="2200" spc="-6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seen</a:t>
            </a:r>
            <a:r>
              <a:rPr sz="2200" spc="-4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or</a:t>
            </a:r>
            <a:r>
              <a:rPr sz="2200" spc="-5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people</a:t>
            </a:r>
            <a:r>
              <a:rPr sz="2200" spc="-6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waiting</a:t>
            </a:r>
            <a:r>
              <a:rPr sz="2200" spc="-1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in</a:t>
            </a:r>
            <a:r>
              <a:rPr sz="2200" spc="-4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corridor</a:t>
            </a:r>
            <a:r>
              <a:rPr sz="2200" spc="-5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areas</a:t>
            </a:r>
            <a:r>
              <a:rPr sz="2200" spc="-5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as</a:t>
            </a:r>
            <a:r>
              <a:rPr sz="2200" spc="-4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there</a:t>
            </a:r>
            <a:r>
              <a:rPr sz="2200" spc="-6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are</a:t>
            </a:r>
            <a:r>
              <a:rPr sz="2200" spc="-55" dirty="0">
                <a:latin typeface="Segoe UI"/>
                <a:cs typeface="Segoe UI"/>
              </a:rPr>
              <a:t> </a:t>
            </a:r>
            <a:r>
              <a:rPr sz="2200" spc="-25" dirty="0">
                <a:latin typeface="Segoe UI"/>
                <a:cs typeface="Segoe UI"/>
              </a:rPr>
              <a:t>no </a:t>
            </a:r>
            <a:r>
              <a:rPr sz="2200" dirty="0">
                <a:latin typeface="Segoe UI"/>
                <a:cs typeface="Segoe UI"/>
              </a:rPr>
              <a:t>available</a:t>
            </a:r>
            <a:r>
              <a:rPr sz="2200" spc="-114" dirty="0">
                <a:latin typeface="Segoe UI"/>
                <a:cs typeface="Segoe UI"/>
              </a:rPr>
              <a:t> </a:t>
            </a:r>
            <a:r>
              <a:rPr sz="2200" spc="-20" dirty="0">
                <a:latin typeface="Segoe UI"/>
                <a:cs typeface="Segoe UI"/>
              </a:rPr>
              <a:t>beds.</a:t>
            </a:r>
            <a:endParaRPr sz="2200" dirty="0">
              <a:latin typeface="Segoe UI"/>
              <a:cs typeface="Segoe UI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200" spc="-20" dirty="0">
                <a:latin typeface="Segoe UI"/>
                <a:cs typeface="Segoe UI"/>
              </a:rPr>
              <a:t>Bed-</a:t>
            </a:r>
            <a:r>
              <a:rPr sz="2200" spc="-10" dirty="0">
                <a:latin typeface="Segoe UI"/>
                <a:cs typeface="Segoe UI"/>
              </a:rPr>
              <a:t>blocking.</a:t>
            </a:r>
            <a:endParaRPr sz="2200" dirty="0">
              <a:latin typeface="Segoe UI"/>
              <a:cs typeface="Segoe UI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200" spc="-10" dirty="0">
                <a:latin typeface="Segoe UI"/>
                <a:cs typeface="Segoe UI"/>
              </a:rPr>
              <a:t>Workforce</a:t>
            </a:r>
            <a:r>
              <a:rPr sz="2200" spc="-114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shortages.</a:t>
            </a:r>
            <a:endParaRPr sz="2200" dirty="0">
              <a:latin typeface="Segoe UI"/>
              <a:cs typeface="Segoe UI"/>
            </a:endParaRPr>
          </a:p>
          <a:p>
            <a:pPr marL="355600" indent="-342900">
              <a:lnSpc>
                <a:spcPts val="262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200" dirty="0">
                <a:latin typeface="Segoe UI"/>
                <a:cs typeface="Segoe UI"/>
              </a:rPr>
              <a:t>World</a:t>
            </a:r>
            <a:r>
              <a:rPr sz="2200" spc="-6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events</a:t>
            </a:r>
            <a:r>
              <a:rPr sz="2200" spc="-50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–</a:t>
            </a:r>
            <a:r>
              <a:rPr sz="2200" spc="-55" dirty="0">
                <a:latin typeface="Segoe UI"/>
                <a:cs typeface="Segoe UI"/>
              </a:rPr>
              <a:t> </a:t>
            </a:r>
            <a:r>
              <a:rPr sz="2200" dirty="0">
                <a:latin typeface="Segoe UI"/>
                <a:cs typeface="Segoe UI"/>
              </a:rPr>
              <a:t>the</a:t>
            </a:r>
            <a:r>
              <a:rPr sz="2200" spc="-5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pandemic.</a:t>
            </a:r>
            <a:endParaRPr sz="22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59" y="188976"/>
            <a:ext cx="8712708" cy="561594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9" y="257556"/>
            <a:ext cx="8675370" cy="517779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700" marR="5080" indent="361315">
              <a:lnSpc>
                <a:spcPts val="4750"/>
              </a:lnSpc>
              <a:spcBef>
                <a:spcPts val="705"/>
              </a:spcBef>
            </a:pPr>
            <a:r>
              <a:rPr spc="-10" dirty="0"/>
              <a:t>Module Evaluation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700" marR="5080" indent="304800">
              <a:lnSpc>
                <a:spcPts val="4750"/>
              </a:lnSpc>
              <a:spcBef>
                <a:spcPts val="705"/>
              </a:spcBef>
              <a:tabLst>
                <a:tab pos="2230755" algn="l"/>
              </a:tabLst>
            </a:pPr>
            <a:r>
              <a:rPr dirty="0"/>
              <a:t>Why </a:t>
            </a:r>
            <a:r>
              <a:rPr spc="-25" dirty="0"/>
              <a:t>is</a:t>
            </a:r>
            <a:r>
              <a:rPr dirty="0"/>
              <a:t>	</a:t>
            </a:r>
            <a:r>
              <a:rPr spc="-25" dirty="0"/>
              <a:t>it </a:t>
            </a:r>
            <a:r>
              <a:rPr spc="-10" dirty="0"/>
              <a:t>important?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98929" y="483234"/>
            <a:ext cx="494982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1" dirty="0">
                <a:latin typeface="Segoe UI"/>
                <a:cs typeface="Segoe UI"/>
              </a:rPr>
              <a:t>Module</a:t>
            </a:r>
            <a:r>
              <a:rPr sz="4400" b="1" spc="-15" dirty="0">
                <a:latin typeface="Segoe UI"/>
                <a:cs typeface="Segoe UI"/>
              </a:rPr>
              <a:t> </a:t>
            </a:r>
            <a:r>
              <a:rPr sz="4400" b="1" spc="-10" dirty="0">
                <a:latin typeface="Segoe UI"/>
                <a:cs typeface="Segoe UI"/>
              </a:rPr>
              <a:t>Evaluation</a:t>
            </a:r>
            <a:endParaRPr sz="44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3029711"/>
            <a:ext cx="8506968" cy="241554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35940" y="1706626"/>
            <a:ext cx="7912100" cy="100139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b="1" spc="-30" dirty="0">
                <a:latin typeface="Arial"/>
                <a:cs typeface="Arial"/>
              </a:rPr>
              <a:t>You</a:t>
            </a:r>
            <a:r>
              <a:rPr sz="3200" b="1" spc="-5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will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be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given</a:t>
            </a:r>
            <a:r>
              <a:rPr sz="3200" b="1" spc="-5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15</a:t>
            </a:r>
            <a:r>
              <a:rPr sz="3200" b="1" spc="-5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minutes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to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10" dirty="0">
                <a:latin typeface="Arial"/>
                <a:cs typeface="Arial"/>
              </a:rPr>
              <a:t>complete </a:t>
            </a:r>
            <a:r>
              <a:rPr sz="3200" b="1" dirty="0">
                <a:latin typeface="Arial"/>
                <a:cs typeface="Arial"/>
              </a:rPr>
              <a:t>the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module</a:t>
            </a:r>
            <a:r>
              <a:rPr sz="3200" b="1" spc="-50" dirty="0">
                <a:latin typeface="Arial"/>
                <a:cs typeface="Arial"/>
              </a:rPr>
              <a:t> </a:t>
            </a:r>
            <a:r>
              <a:rPr sz="3200" b="1" spc="-10" dirty="0">
                <a:latin typeface="Arial"/>
                <a:cs typeface="Arial"/>
              </a:rPr>
              <a:t>evaluation.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23185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Questions?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124711"/>
            <a:ext cx="8229600" cy="439216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88408" y="908303"/>
            <a:ext cx="3959351" cy="38160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6240" y="908303"/>
            <a:ext cx="4175759" cy="403250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66694" y="36067"/>
            <a:ext cx="261302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References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5567" y="934338"/>
            <a:ext cx="8571865" cy="39897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68300" marR="17780" indent="-342900" algn="just">
              <a:lnSpc>
                <a:spcPct val="100000"/>
              </a:lnSpc>
              <a:spcBef>
                <a:spcPts val="105"/>
              </a:spcBef>
              <a:buChar char="•"/>
              <a:tabLst>
                <a:tab pos="368300" algn="l"/>
              </a:tabLst>
            </a:pPr>
            <a:r>
              <a:rPr sz="2000" dirty="0">
                <a:latin typeface="Arial"/>
                <a:cs typeface="Arial"/>
              </a:rPr>
              <a:t>Chambers,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D.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Cantrell,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A.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Booth,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A.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(2021)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Rapid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evidence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review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0" dirty="0">
                <a:latin typeface="Arial"/>
                <a:cs typeface="Arial"/>
              </a:rPr>
              <a:t>: </a:t>
            </a:r>
            <a:r>
              <a:rPr sz="2000" dirty="0">
                <a:latin typeface="Arial"/>
                <a:cs typeface="Arial"/>
              </a:rPr>
              <a:t>challenges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to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implementing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digital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data-</a:t>
            </a:r>
            <a:r>
              <a:rPr sz="2000" dirty="0">
                <a:latin typeface="Arial"/>
                <a:cs typeface="Arial"/>
              </a:rPr>
              <a:t>driven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technologies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health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social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care.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Report.</a:t>
            </a:r>
            <a:r>
              <a:rPr sz="2000" spc="-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University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of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Sheffield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Sheffield.</a:t>
            </a:r>
            <a:endParaRPr sz="2000">
              <a:latin typeface="Arial"/>
              <a:cs typeface="Arial"/>
            </a:endParaRPr>
          </a:p>
          <a:p>
            <a:pPr marL="368300" marR="669290" indent="-342900">
              <a:lnSpc>
                <a:spcPct val="100000"/>
              </a:lnSpc>
              <a:spcBef>
                <a:spcPts val="480"/>
              </a:spcBef>
              <a:buChar char="•"/>
              <a:tabLst>
                <a:tab pos="367665" algn="l"/>
                <a:tab pos="368300" algn="l"/>
              </a:tabLst>
            </a:pPr>
            <a:r>
              <a:rPr sz="2000" spc="-10" dirty="0">
                <a:latin typeface="Arial"/>
                <a:cs typeface="Arial"/>
              </a:rPr>
              <a:t>Glasby,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J.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(2017)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Understanding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health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social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care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(3</a:t>
            </a:r>
            <a:r>
              <a:rPr sz="1950" baseline="25641" dirty="0">
                <a:latin typeface="Arial"/>
                <a:cs typeface="Arial"/>
              </a:rPr>
              <a:t>rd</a:t>
            </a:r>
            <a:r>
              <a:rPr sz="1950" spc="262" baseline="25641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edition) </a:t>
            </a:r>
            <a:r>
              <a:rPr sz="2000" dirty="0">
                <a:latin typeface="Arial"/>
                <a:cs typeface="Arial"/>
              </a:rPr>
              <a:t>Bristol: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Policy</a:t>
            </a:r>
            <a:r>
              <a:rPr sz="2000" spc="-10" dirty="0">
                <a:latin typeface="Arial"/>
                <a:cs typeface="Arial"/>
              </a:rPr>
              <a:t> Press.</a:t>
            </a:r>
            <a:endParaRPr sz="2000">
              <a:latin typeface="Arial"/>
              <a:cs typeface="Arial"/>
            </a:endParaRPr>
          </a:p>
          <a:p>
            <a:pPr marL="368300" marR="381635" indent="-342900">
              <a:lnSpc>
                <a:spcPct val="100000"/>
              </a:lnSpc>
              <a:spcBef>
                <a:spcPts val="480"/>
              </a:spcBef>
              <a:buChar char="•"/>
              <a:tabLst>
                <a:tab pos="367665" algn="l"/>
                <a:tab pos="368300" algn="l"/>
              </a:tabLst>
            </a:pPr>
            <a:r>
              <a:rPr sz="2000" spc="-10" dirty="0">
                <a:latin typeface="Arial"/>
                <a:cs typeface="Arial"/>
              </a:rPr>
              <a:t>Glasby,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J.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&amp;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Dickinson,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H.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(2014)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Partnership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working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health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and </a:t>
            </a:r>
            <a:r>
              <a:rPr sz="2000" dirty="0">
                <a:latin typeface="Arial"/>
                <a:cs typeface="Arial"/>
              </a:rPr>
              <a:t>social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care: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what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is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integrated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care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and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how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can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we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deliver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it?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Bristol: </a:t>
            </a:r>
            <a:r>
              <a:rPr sz="2000" dirty="0">
                <a:latin typeface="Arial"/>
                <a:cs typeface="Arial"/>
              </a:rPr>
              <a:t>The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Policy </a:t>
            </a:r>
            <a:r>
              <a:rPr sz="2000" spc="-10" dirty="0">
                <a:latin typeface="Arial"/>
                <a:cs typeface="Arial"/>
              </a:rPr>
              <a:t>Press.</a:t>
            </a:r>
            <a:endParaRPr sz="2000">
              <a:latin typeface="Arial"/>
              <a:cs typeface="Arial"/>
            </a:endParaRPr>
          </a:p>
          <a:p>
            <a:pPr marL="368300" indent="-342900">
              <a:lnSpc>
                <a:spcPct val="100000"/>
              </a:lnSpc>
              <a:spcBef>
                <a:spcPts val="484"/>
              </a:spcBef>
              <a:buChar char="•"/>
              <a:tabLst>
                <a:tab pos="367665" algn="l"/>
                <a:tab pos="368300" algn="l"/>
              </a:tabLst>
            </a:pPr>
            <a:r>
              <a:rPr sz="2000" u="sng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Arial"/>
                <a:cs typeface="Arial"/>
                <a:hlinkClick r:id="rId2"/>
              </a:rPr>
              <a:t>Healthcare</a:t>
            </a:r>
            <a:r>
              <a:rPr sz="2000" u="sng" spc="-60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2000" u="sng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Arial"/>
                <a:cs typeface="Arial"/>
                <a:hlinkClick r:id="rId2"/>
              </a:rPr>
              <a:t>UK -</a:t>
            </a:r>
            <a:r>
              <a:rPr sz="2000" u="sng" spc="-1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2000" u="sng" spc="-20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Arial"/>
                <a:cs typeface="Arial"/>
                <a:hlinkClick r:id="rId2"/>
              </a:rPr>
              <a:t>GOV.UK </a:t>
            </a:r>
            <a:r>
              <a:rPr sz="2000" u="sng" spc="-2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Arial"/>
                <a:cs typeface="Arial"/>
                <a:hlinkClick r:id="rId2"/>
              </a:rPr>
              <a:t>(www.gov.uk)</a:t>
            </a:r>
            <a:r>
              <a:rPr sz="2000" spc="-9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[Access</a:t>
            </a:r>
            <a:r>
              <a:rPr sz="2000" spc="-1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August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2022].</a:t>
            </a:r>
            <a:endParaRPr sz="2000">
              <a:latin typeface="Arial"/>
              <a:cs typeface="Arial"/>
            </a:endParaRPr>
          </a:p>
          <a:p>
            <a:pPr marL="368300" indent="-342900">
              <a:lnSpc>
                <a:spcPct val="100000"/>
              </a:lnSpc>
              <a:spcBef>
                <a:spcPts val="480"/>
              </a:spcBef>
              <a:buFont typeface="Arial"/>
              <a:buChar char="•"/>
              <a:tabLst>
                <a:tab pos="367665" algn="l"/>
                <a:tab pos="368300" algn="l"/>
              </a:tabLst>
            </a:pPr>
            <a:r>
              <a:rPr sz="2000" b="1" u="sng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(67)</a:t>
            </a:r>
            <a:r>
              <a:rPr sz="2000" b="1" u="sng" spc="-4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2000" b="1" u="sng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The</a:t>
            </a:r>
            <a:r>
              <a:rPr sz="2000" b="1" u="sng" spc="-20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2000" b="1" u="sng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NHS</a:t>
            </a:r>
            <a:r>
              <a:rPr sz="2000" b="1" u="sng" spc="-3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2000" b="1" u="sng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of</a:t>
            </a:r>
            <a:r>
              <a:rPr sz="2000" b="1" u="sng" spc="-20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2000" b="1" u="sng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the</a:t>
            </a:r>
            <a:r>
              <a:rPr sz="2000" b="1" u="sng" spc="-3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2000" b="1" u="sng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future</a:t>
            </a:r>
            <a:r>
              <a:rPr sz="2000" b="1" u="sng" spc="-1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2000" b="1" u="sng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–</a:t>
            </a:r>
            <a:r>
              <a:rPr sz="2000" b="1" u="sng" spc="-15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 </a:t>
            </a:r>
            <a:r>
              <a:rPr sz="2000" b="1" u="sng" spc="-40" dirty="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Segoe UI"/>
                <a:cs typeface="Segoe UI"/>
                <a:hlinkClick r:id="rId3"/>
              </a:rPr>
              <a:t>YouTube</a:t>
            </a:r>
            <a:r>
              <a:rPr sz="2000" b="1" spc="-30" dirty="0">
                <a:solidFill>
                  <a:srgbClr val="006FC0"/>
                </a:solidFill>
                <a:latin typeface="Segoe UI"/>
                <a:cs typeface="Segoe UI"/>
              </a:rPr>
              <a:t> </a:t>
            </a:r>
            <a:r>
              <a:rPr sz="2000" dirty="0">
                <a:latin typeface="Segoe UI"/>
                <a:cs typeface="Segoe UI"/>
              </a:rPr>
              <a:t>[Access</a:t>
            </a:r>
            <a:r>
              <a:rPr sz="2000" spc="-30" dirty="0">
                <a:latin typeface="Segoe UI"/>
                <a:cs typeface="Segoe UI"/>
              </a:rPr>
              <a:t> </a:t>
            </a:r>
            <a:r>
              <a:rPr sz="2000" dirty="0">
                <a:latin typeface="Segoe UI"/>
                <a:cs typeface="Segoe UI"/>
              </a:rPr>
              <a:t>2</a:t>
            </a:r>
            <a:r>
              <a:rPr sz="1950" baseline="25641" dirty="0">
                <a:latin typeface="Segoe UI"/>
                <a:cs typeface="Segoe UI"/>
              </a:rPr>
              <a:t>nd</a:t>
            </a:r>
            <a:r>
              <a:rPr sz="1950" spc="254" baseline="25641" dirty="0">
                <a:latin typeface="Segoe UI"/>
                <a:cs typeface="Segoe UI"/>
              </a:rPr>
              <a:t> </a:t>
            </a:r>
            <a:r>
              <a:rPr sz="2000" dirty="0">
                <a:latin typeface="Segoe UI"/>
                <a:cs typeface="Segoe UI"/>
              </a:rPr>
              <a:t>November</a:t>
            </a:r>
            <a:r>
              <a:rPr sz="2000" spc="-10" dirty="0">
                <a:latin typeface="Segoe UI"/>
                <a:cs typeface="Segoe UI"/>
              </a:rPr>
              <a:t> 2022]</a:t>
            </a:r>
            <a:endParaRPr sz="2000">
              <a:latin typeface="Segoe UI"/>
              <a:cs typeface="Segoe UI"/>
            </a:endParaRPr>
          </a:p>
          <a:p>
            <a:pPr marL="368300" marR="423545" indent="-342900">
              <a:lnSpc>
                <a:spcPct val="100000"/>
              </a:lnSpc>
              <a:spcBef>
                <a:spcPts val="480"/>
              </a:spcBef>
              <a:buFont typeface="Arial"/>
              <a:buChar char="•"/>
              <a:tabLst>
                <a:tab pos="367665" algn="l"/>
                <a:tab pos="368300" algn="l"/>
                <a:tab pos="6629400" algn="l"/>
              </a:tabLst>
            </a:pPr>
            <a:r>
              <a:rPr sz="2000" b="1" u="sng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What</a:t>
            </a:r>
            <a:r>
              <a:rPr sz="2000" b="1" u="sng" spc="-50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 </a:t>
            </a:r>
            <a:r>
              <a:rPr sz="2000" b="1" u="sng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is</a:t>
            </a:r>
            <a:r>
              <a:rPr sz="2000" b="1" u="sng" spc="-35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 </a:t>
            </a:r>
            <a:r>
              <a:rPr sz="2000" b="1" u="sng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the</a:t>
            </a:r>
            <a:r>
              <a:rPr sz="2000" b="1" u="sng" spc="-30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 </a:t>
            </a:r>
            <a:r>
              <a:rPr sz="2000" b="1" u="sng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NHS</a:t>
            </a:r>
            <a:r>
              <a:rPr sz="2000" b="1" u="sng" spc="-25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 </a:t>
            </a:r>
            <a:r>
              <a:rPr sz="2000" b="1" u="sng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Spine?</a:t>
            </a:r>
            <a:r>
              <a:rPr sz="2000" b="1" u="sng" spc="-5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 </a:t>
            </a:r>
            <a:r>
              <a:rPr sz="2000" b="1" u="sng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—</a:t>
            </a:r>
            <a:r>
              <a:rPr sz="2000" b="1" u="sng" spc="-25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 </a:t>
            </a:r>
            <a:r>
              <a:rPr sz="2000" b="1" u="sng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NHS</a:t>
            </a:r>
            <a:r>
              <a:rPr sz="2000" b="1" u="sng" spc="-25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 </a:t>
            </a:r>
            <a:r>
              <a:rPr sz="2000" b="1" u="sng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Digital</a:t>
            </a:r>
            <a:r>
              <a:rPr sz="2000" b="1" u="sng" spc="-20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 </a:t>
            </a:r>
            <a:r>
              <a:rPr sz="2000" b="1" u="sng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-</a:t>
            </a:r>
            <a:r>
              <a:rPr sz="2000" b="1" u="sng" spc="-20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 </a:t>
            </a:r>
            <a:r>
              <a:rPr sz="2000" b="1" u="sng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Bing</a:t>
            </a:r>
            <a:r>
              <a:rPr sz="2000" b="1" u="sng" spc="-10" dirty="0">
                <a:solidFill>
                  <a:srgbClr val="548ED4"/>
                </a:solidFill>
                <a:uFill>
                  <a:solidFill>
                    <a:srgbClr val="548ED4"/>
                  </a:solidFill>
                </a:uFill>
                <a:latin typeface="Segoe UI"/>
                <a:cs typeface="Segoe UI"/>
                <a:hlinkClick r:id="rId4"/>
              </a:rPr>
              <a:t> video</a:t>
            </a:r>
            <a:r>
              <a:rPr sz="2000" b="1" dirty="0">
                <a:solidFill>
                  <a:srgbClr val="548ED4"/>
                </a:solidFill>
                <a:latin typeface="Segoe UI"/>
                <a:cs typeface="Segoe UI"/>
              </a:rPr>
              <a:t>	</a:t>
            </a:r>
            <a:r>
              <a:rPr sz="2000" dirty="0">
                <a:latin typeface="Segoe UI"/>
                <a:cs typeface="Segoe UI"/>
              </a:rPr>
              <a:t>[Accessed</a:t>
            </a:r>
            <a:r>
              <a:rPr sz="2000" spc="-35" dirty="0">
                <a:latin typeface="Segoe UI"/>
                <a:cs typeface="Segoe UI"/>
              </a:rPr>
              <a:t> </a:t>
            </a:r>
            <a:r>
              <a:rPr sz="2000" spc="-25" dirty="0">
                <a:latin typeface="Segoe UI"/>
                <a:cs typeface="Segoe UI"/>
              </a:rPr>
              <a:t>2</a:t>
            </a:r>
            <a:r>
              <a:rPr sz="1950" spc="-37" baseline="25641" dirty="0">
                <a:latin typeface="Segoe UI"/>
                <a:cs typeface="Segoe UI"/>
              </a:rPr>
              <a:t>nd </a:t>
            </a:r>
            <a:r>
              <a:rPr sz="2000" dirty="0">
                <a:latin typeface="Segoe UI"/>
                <a:cs typeface="Segoe UI"/>
              </a:rPr>
              <a:t>November</a:t>
            </a:r>
            <a:r>
              <a:rPr sz="2000" spc="-25" dirty="0">
                <a:latin typeface="Segoe UI"/>
                <a:cs typeface="Segoe UI"/>
              </a:rPr>
              <a:t> </a:t>
            </a:r>
            <a:r>
              <a:rPr sz="2000" spc="-10" dirty="0">
                <a:latin typeface="Segoe UI"/>
                <a:cs typeface="Segoe UI"/>
              </a:rPr>
              <a:t>2022]</a:t>
            </a:r>
            <a:endParaRPr sz="20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1243</Words>
  <Application>Microsoft Office PowerPoint</Application>
  <PresentationFormat>On-screen Show (4:3)</PresentationFormat>
  <Paragraphs>89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Segoe UI</vt:lpstr>
      <vt:lpstr>Tahoma</vt:lpstr>
      <vt:lpstr>Office Theme</vt:lpstr>
      <vt:lpstr>Module LCHS4003 Introduction to Health and Social Care</vt:lpstr>
      <vt:lpstr>WELCOME</vt:lpstr>
      <vt:lpstr>Today we will…</vt:lpstr>
      <vt:lpstr>In pairs consider the following question</vt:lpstr>
      <vt:lpstr>Developments and Changes</vt:lpstr>
      <vt:lpstr>PowerPoint Presentation</vt:lpstr>
      <vt:lpstr>PowerPoint Presentation</vt:lpstr>
      <vt:lpstr>NHS Spine Applications</vt:lpstr>
      <vt:lpstr>The plan and development</vt:lpstr>
      <vt:lpstr>The NHS plan and developments</vt:lpstr>
      <vt:lpstr>PowerPoint Presentation</vt:lpstr>
      <vt:lpstr>Robotic technology as a way forward</vt:lpstr>
      <vt:lpstr>Current and Future Developments</vt:lpstr>
      <vt:lpstr>PowerPoint Presentation</vt:lpstr>
      <vt:lpstr>Some of the challenges</vt:lpstr>
      <vt:lpstr>PowerPoint Presentation</vt:lpstr>
      <vt:lpstr>Module Evaluation</vt:lpstr>
      <vt:lpstr>PowerPoint Presentation</vt:lpstr>
      <vt:lpstr>Questions?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Higher Education in Skills for the Workplace  Effective Team Working &amp; Communications (BMSW 4002)  Week 4  Group Decision Making  Dr Azora Hurd a.hurd@uwtsd.ac.uk</dc:title>
  <dc:creator>Azora Hurd</dc:creator>
  <cp:lastModifiedBy>Lizeta Demetriou</cp:lastModifiedBy>
  <cp:revision>9</cp:revision>
  <dcterms:created xsi:type="dcterms:W3CDTF">2022-12-05T08:46:26Z</dcterms:created>
  <dcterms:modified xsi:type="dcterms:W3CDTF">2023-08-17T09:03:35Z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2022-11-12T00:00:00Z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2022-12-05T00:00:00Z</vt:filetime>
  </property>
  <property fmtid="{D5CDD505-2E9C-101B-9397-08002B2CF9AE}" pid="5" name="Producer">
    <vt:lpwstr>Microsoft® PowerPoint® for Microsoft 365</vt:lpwstr>
  </property>
</Properties>
</file>