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40" r:id="rId2"/>
    <p:sldId id="341" r:id="rId3"/>
    <p:sldId id="342" r:id="rId4"/>
    <p:sldId id="344" r:id="rId5"/>
    <p:sldId id="345" r:id="rId6"/>
    <p:sldId id="346" r:id="rId7"/>
    <p:sldId id="347" r:id="rId8"/>
    <p:sldId id="348" r:id="rId9"/>
    <p:sldId id="349" r:id="rId10"/>
    <p:sldId id="350" r:id="rId11"/>
    <p:sldId id="356" r:id="rId12"/>
    <p:sldId id="351" r:id="rId13"/>
    <p:sldId id="352" r:id="rId14"/>
    <p:sldId id="353" r:id="rId15"/>
    <p:sldId id="354" r:id="rId16"/>
    <p:sldId id="35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AA574F-E31C-45B0-947F-9CC8C318FC37}" v="1" dt="2023-10-05T08:29:40.4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8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194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809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682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6694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31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205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533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248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40360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682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5707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F3A9C1-4A33-4428-995C-9ADFB30BDB04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943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15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010287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A2A60B0-CBFA-42FC-88BB-AB03C8F35012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442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babies-learning-starts-first-day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IZ8PkLMMUo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fehack.org/articles/lifestyle/7-reasons-why-beach-vacation-good-for-your-health.html" TargetMode="External"/><Relationship Id="rId7" Type="http://schemas.openxmlformats.org/officeDocument/2006/relationships/image" Target="../media/image7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slide" Target="slide4.xml"/><Relationship Id="rId5" Type="http://schemas.openxmlformats.org/officeDocument/2006/relationships/image" Target="../media/image7.png"/><Relationship Id="rId4" Type="http://schemas.openxmlformats.org/officeDocument/2006/relationships/hyperlink" Target="https://twitter.com/UNICEF/status/7661564662648913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847528" y="116633"/>
            <a:ext cx="4172273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latin typeface="Arial" panose="020B0604020202020204" pitchFamily="34" charset="0"/>
              </a:rPr>
              <a:t>ECEY4008C</a:t>
            </a:r>
          </a:p>
          <a:p>
            <a:pPr marL="0" indent="0">
              <a:buNone/>
              <a:defRPr/>
            </a:pPr>
            <a:r>
              <a:rPr lang="cy-GB" sz="4800" dirty="0">
                <a:latin typeface="Arial" panose="020B0604020202020204" pitchFamily="34" charset="0"/>
              </a:rPr>
              <a:t>Cyfeirnodi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latin typeface="Arial" panose="020B0604020202020204" pitchFamily="34" charset="0"/>
              </a:rPr>
              <a:t>Gwefannau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latin typeface="Arial" panose="020B0604020202020204" pitchFamily="34" charset="0"/>
              </a:rPr>
              <a:t>Erthyglau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latin typeface="Arial" panose="020B0604020202020204" pitchFamily="34" charset="0"/>
              </a:rPr>
              <a:t>Ffynonellau eraill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2" y="137415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ECEY4008</a:t>
            </a:r>
          </a:p>
          <a:p>
            <a:pPr marL="0" indent="0">
              <a:buNone/>
              <a:defRPr/>
            </a:pP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Websites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Other sources</a:t>
            </a:r>
          </a:p>
        </p:txBody>
      </p:sp>
    </p:spTree>
    <p:extLst>
      <p:ext uri="{BB962C8B-B14F-4D97-AF65-F5344CB8AC3E}">
        <p14:creationId xmlns:p14="http://schemas.microsoft.com/office/powerpoint/2010/main" val="3720562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Cynnwys</a:t>
            </a: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		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Content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altLang="en-US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Cyfeirnodi:</a:t>
            </a:r>
          </a:p>
          <a:p>
            <a:pPr>
              <a:defRPr/>
            </a:pPr>
            <a:r>
              <a:rPr lang="cy-GB" altLang="en-US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Gwefannau</a:t>
            </a:r>
          </a:p>
          <a:p>
            <a:pPr>
              <a:defRPr/>
            </a:pPr>
            <a:r>
              <a:rPr lang="cy-GB" altLang="en-US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Siwrnalau academaidd</a:t>
            </a:r>
          </a:p>
          <a:p>
            <a:pPr>
              <a:defRPr/>
            </a:pPr>
            <a:r>
              <a:rPr lang="cy-GB" altLang="en-US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Ffynonellau eraill</a:t>
            </a:r>
            <a:endParaRPr lang="cy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Referencing:</a:t>
            </a:r>
          </a:p>
          <a:p>
            <a:pPr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 articles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Other sources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74623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Adnoddau</a:t>
            </a: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	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Resources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Cyflwyniad PP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Gwefannau defnyddiol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Siwrnalau academaidd defnyddiol</a:t>
            </a:r>
          </a:p>
          <a:p>
            <a:pPr>
              <a:defRPr/>
            </a:pPr>
            <a:r>
              <a:rPr lang="cy-GB" altLang="en-US" sz="2800" kern="0" noProof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Llawlyfr cyfeirnodi/ Cite them Right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PP Presentation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Useful websites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Useful journal articles</a:t>
            </a:r>
          </a:p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 handbook / Cite them Right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1099232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79208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Gwefan</a:t>
            </a:r>
            <a:r>
              <a:rPr lang="en-US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          </a:t>
            </a:r>
            <a:r>
              <a:rPr lang="en-US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Website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052737"/>
            <a:ext cx="4244280" cy="507342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Cyfenw a flaenlythyren gyntaf yr awdur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Blwyddyn gyhoeddi mewn cromfachau crwn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Teitl y wefan mewn ffont italig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Amgaead y cyfrwng [mewn cromfachau sgwâr] (os yn berthnasol)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Ar gael o: Cyfeiriad URL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(Dyddiad darllenwyd y dudalen)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019800" y="1080201"/>
            <a:ext cx="4468688" cy="500141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Author’s surname and first initial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Publication year in round brackets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Website title in italics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Enclose medium [in square brackets] (if relevant)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Available at: URL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(Accessed: date)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398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US" sz="4800" dirty="0">
                <a:latin typeface="Arial" panose="020B0604020202020204" pitchFamily="34" charset="0"/>
              </a:rPr>
              <a:t>Esiampl – </a:t>
            </a:r>
            <a:r>
              <a:rPr lang="en-US" sz="4800" dirty="0" err="1">
                <a:latin typeface="Arial" panose="020B0604020202020204" pitchFamily="34" charset="0"/>
              </a:rPr>
              <a:t>tudalen</a:t>
            </a:r>
            <a:r>
              <a:rPr lang="en-US" sz="4800" dirty="0">
                <a:latin typeface="Arial" panose="020B0604020202020204" pitchFamily="34" charset="0"/>
              </a:rPr>
              <a:t> </a:t>
            </a:r>
            <a:r>
              <a:rPr lang="en-US" sz="4800" dirty="0" err="1">
                <a:latin typeface="Arial" panose="020B0604020202020204" pitchFamily="34" charset="0"/>
              </a:rPr>
              <a:t>o’r</a:t>
            </a:r>
            <a:r>
              <a:rPr lang="en-US" sz="4800" dirty="0">
                <a:latin typeface="Arial" panose="020B0604020202020204" pitchFamily="34" charset="0"/>
              </a:rPr>
              <a:t> We</a:t>
            </a:r>
            <a:br>
              <a:rPr lang="en-US" sz="4800" dirty="0"/>
            </a:br>
            <a:r>
              <a:rPr 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- webpage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Lindon, J. (2011) </a:t>
            </a:r>
            <a:r>
              <a:rPr lang="en-GB" i="1" dirty="0">
                <a:latin typeface="Arial" panose="020B0604020202020204" pitchFamily="34" charset="0"/>
              </a:rPr>
              <a:t>Babies – learning starts from the first day.</a:t>
            </a:r>
            <a:r>
              <a:rPr lang="en-GB" dirty="0">
                <a:latin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hlinkClick r:id="rId3"/>
              </a:rPr>
              <a:t>https://www.early-education.org.uk/babies-learning-starts-first-day</a:t>
            </a:r>
            <a:r>
              <a:rPr lang="en-GB" dirty="0">
                <a:latin typeface="Arial" panose="020B0604020202020204" pitchFamily="34" charset="0"/>
              </a:rPr>
              <a:t> (Accessed: 15 August 2020).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009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775520" y="365127"/>
            <a:ext cx="881241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4800" dirty="0">
                <a:latin typeface="Arial" panose="020B0604020202020204" pitchFamily="34" charset="0"/>
              </a:rPr>
              <a:t>Esiampl – clip </a:t>
            </a:r>
            <a:r>
              <a:rPr lang="en-US" sz="4800" dirty="0" err="1">
                <a:latin typeface="Arial" panose="020B0604020202020204" pitchFamily="34" charset="0"/>
              </a:rPr>
              <a:t>o’r</a:t>
            </a:r>
            <a:r>
              <a:rPr lang="en-US" sz="4800" dirty="0">
                <a:latin typeface="Arial" panose="020B0604020202020204" pitchFamily="34" charset="0"/>
              </a:rPr>
              <a:t> We</a:t>
            </a:r>
            <a:br>
              <a:rPr lang="en-US" sz="4800" dirty="0"/>
            </a:br>
            <a:r>
              <a:rPr 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– clip from the Internet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75520" y="2276872"/>
            <a:ext cx="8435280" cy="324036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>
                <a:latin typeface="+mj-lt"/>
              </a:rPr>
              <a:t>Weisner</a:t>
            </a:r>
            <a:r>
              <a:rPr lang="en-GB" dirty="0">
                <a:latin typeface="+mj-lt"/>
              </a:rPr>
              <a:t>, T. (2016) </a:t>
            </a:r>
            <a:r>
              <a:rPr lang="en-GB" i="1" dirty="0">
                <a:latin typeface="+mj-lt"/>
              </a:rPr>
              <a:t>What is the most important influence on child development. </a:t>
            </a:r>
            <a:r>
              <a:rPr lang="en-GB" dirty="0">
                <a:latin typeface="+mj-lt"/>
              </a:rPr>
              <a:t>12 September</a:t>
            </a:r>
            <a:r>
              <a:rPr lang="en-GB" i="1" dirty="0">
                <a:latin typeface="+mj-lt"/>
              </a:rPr>
              <a:t>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3"/>
              </a:rPr>
              <a:t>https://www.youtube.com/watch?v=gIZ8PkLMMUo</a:t>
            </a:r>
            <a:r>
              <a:rPr lang="en-GB" dirty="0">
                <a:latin typeface="+mj-lt"/>
              </a:rPr>
              <a:t> (Accessed: 15 August 2020).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Cambridge Cosmology (2021) </a:t>
            </a:r>
            <a:r>
              <a:rPr lang="en-GB" b="0" i="1" dirty="0">
                <a:solidFill>
                  <a:srgbClr val="333333"/>
                </a:solidFill>
                <a:effectLst/>
                <a:latin typeface="+mj-lt"/>
              </a:rPr>
              <a:t>Professor Gabriella González: Black holes and gravitational waves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. 12 January. Available at: https://www.youtube.com/watch?v=Txuq1sO8fkY (Accessed: 5 May 2021).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28376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2961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Erthygl o Siwrnal - Print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 Article - Print</a:t>
            </a:r>
            <a:endParaRPr lang="cy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412777"/>
            <a:ext cx="4038600" cy="471338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Cyfenw a blaenlythyren gyntaf yr awdur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Blwyddyn gyhoeddi mewn cromfachau crwn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Teitl yr erthygl o fewn dyfynodau sengl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Teitl y siwrnal mewn italig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Cyfrol, argraffiad/rhan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Tudalennau’r erthygl gyfan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412777"/>
            <a:ext cx="4495800" cy="4713387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</a:rPr>
              <a:t>•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Author’s surname and first initial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Publication year in round brackets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Article title enclosed in single quotation marks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Journal title in italics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Volume, issue/part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Page number range of whole article</a:t>
            </a: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5147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324528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4800" dirty="0">
                <a:latin typeface="Arial" panose="020B0604020202020204" pitchFamily="34" charset="0"/>
              </a:rPr>
              <a:t>Esiampl – </a:t>
            </a:r>
            <a:r>
              <a:rPr lang="en-US" sz="4800" dirty="0" err="1">
                <a:latin typeface="Arial" panose="020B0604020202020204" pitchFamily="34" charset="0"/>
              </a:rPr>
              <a:t>erthygl</a:t>
            </a:r>
            <a:r>
              <a:rPr lang="en-US" sz="4800" dirty="0">
                <a:latin typeface="Arial" panose="020B0604020202020204" pitchFamily="34" charset="0"/>
              </a:rPr>
              <a:t> o </a:t>
            </a:r>
            <a:r>
              <a:rPr lang="en-US" sz="4800" dirty="0" err="1">
                <a:latin typeface="Arial" panose="020B0604020202020204" pitchFamily="34" charset="0"/>
              </a:rPr>
              <a:t>siwrnal</a:t>
            </a:r>
            <a:r>
              <a:rPr lang="en-US" sz="4800" dirty="0">
                <a:latin typeface="Arial" panose="020B0604020202020204" pitchFamily="34" charset="0"/>
              </a:rPr>
              <a:t> (print)</a:t>
            </a:r>
            <a:br>
              <a:rPr lang="en-US" sz="4800" dirty="0"/>
            </a:br>
            <a:r>
              <a:rPr 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– journal article (print)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81200" y="206084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Ribot, K., Hoff, E. and Burridge, A. (2018) ‘Language use contributes to expressive language growth: evidence from bilingual children’, </a:t>
            </a:r>
            <a:r>
              <a:rPr lang="en-US" i="1" dirty="0"/>
              <a:t>Child Development</a:t>
            </a:r>
            <a:r>
              <a:rPr lang="en-US" dirty="0"/>
              <a:t>, 89(3), pp.929-940.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</a:rPr>
              <a:t>Norrie, C. </a:t>
            </a:r>
            <a:r>
              <a:rPr lang="en-GB" b="0" i="1" dirty="0">
                <a:solidFill>
                  <a:srgbClr val="333333"/>
                </a:solidFill>
                <a:effectLst/>
              </a:rPr>
              <a:t>et al</a:t>
            </a:r>
            <a:r>
              <a:rPr lang="en-GB" b="0" i="0" dirty="0">
                <a:solidFill>
                  <a:srgbClr val="333333"/>
                </a:solidFill>
                <a:effectLst/>
              </a:rPr>
              <a:t>. (2012) 'Doing it differently? A review of literature on teaching reflective practice across health and social care professions', </a:t>
            </a:r>
            <a:r>
              <a:rPr lang="en-GB" b="0" i="1" dirty="0">
                <a:solidFill>
                  <a:srgbClr val="333333"/>
                </a:solidFill>
                <a:effectLst/>
              </a:rPr>
              <a:t>Reflective Practice</a:t>
            </a:r>
            <a:r>
              <a:rPr lang="en-GB" b="0" i="0" dirty="0">
                <a:solidFill>
                  <a:srgbClr val="333333"/>
                </a:solidFill>
                <a:effectLst/>
              </a:rPr>
              <a:t>, 13(4), pp. 565–578.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968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1521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fr-FR" altLang="en-US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Erthygl</a:t>
            </a:r>
            <a:r>
              <a:rPr lang="fr-FR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o </a:t>
            </a:r>
            <a:r>
              <a:rPr lang="fr-FR" altLang="en-US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Siwrnal</a:t>
            </a:r>
            <a:r>
              <a:rPr lang="fr-FR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- </a:t>
            </a:r>
            <a:r>
              <a:rPr lang="fr-FR" altLang="en-US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Electroneg</a:t>
            </a:r>
            <a:br>
              <a:rPr lang="fr-FR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fr-FR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 Article - </a:t>
            </a:r>
            <a:r>
              <a:rPr lang="fr-FR" altLang="en-US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Electronic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00201"/>
            <a:ext cx="424428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Yr un fath â'r sleidiau blaenorol yn ogystal â:</a:t>
            </a:r>
          </a:p>
          <a:p>
            <a:pPr>
              <a:defRPr/>
            </a:pPr>
            <a:endParaRPr lang="cy-GB" altLang="en-US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DOI (Adnabod Gwrthrych Digidol) neu URL os nad oes DOI ar gael.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4958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Same as previous slide plus: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DOI (Digital Object Identifier) or URL if no DOI is available.</a:t>
            </a: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485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582386" y="365126"/>
            <a:ext cx="10266142" cy="191174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fr-FR" sz="4800" dirty="0" err="1">
                <a:latin typeface="Arial" panose="020B0604020202020204" pitchFamily="34" charset="0"/>
              </a:rPr>
              <a:t>Esiampl</a:t>
            </a:r>
            <a:r>
              <a:rPr lang="fr-FR" sz="4800" dirty="0">
                <a:latin typeface="Arial" panose="020B0604020202020204" pitchFamily="34" charset="0"/>
              </a:rPr>
              <a:t> – </a:t>
            </a:r>
            <a:r>
              <a:rPr lang="fr-FR" sz="4800" dirty="0" err="1">
                <a:latin typeface="Arial" panose="020B0604020202020204" pitchFamily="34" charset="0"/>
              </a:rPr>
              <a:t>erthygl</a:t>
            </a:r>
            <a:r>
              <a:rPr lang="fr-FR" sz="4800" dirty="0">
                <a:latin typeface="Arial" panose="020B0604020202020204" pitchFamily="34" charset="0"/>
              </a:rPr>
              <a:t> o </a:t>
            </a:r>
            <a:r>
              <a:rPr lang="fr-FR" sz="4800" dirty="0" err="1">
                <a:latin typeface="Arial" panose="020B0604020202020204" pitchFamily="34" charset="0"/>
              </a:rPr>
              <a:t>siwrnal</a:t>
            </a:r>
            <a:r>
              <a:rPr lang="fr-FR" sz="4800" dirty="0">
                <a:latin typeface="Arial" panose="020B0604020202020204" pitchFamily="34" charset="0"/>
              </a:rPr>
              <a:t> (</a:t>
            </a:r>
            <a:r>
              <a:rPr lang="fr-FR" sz="4800" dirty="0" err="1">
                <a:latin typeface="Arial" panose="020B0604020202020204" pitchFamily="34" charset="0"/>
              </a:rPr>
              <a:t>gyda</a:t>
            </a:r>
            <a:r>
              <a:rPr lang="fr-FR" sz="4800" dirty="0">
                <a:latin typeface="Arial" panose="020B0604020202020204" pitchFamily="34" charset="0"/>
              </a:rPr>
              <a:t> url)</a:t>
            </a:r>
            <a:br>
              <a:rPr lang="fr-FR" sz="4800" dirty="0">
                <a:latin typeface="Arial" panose="020B0604020202020204" pitchFamily="34" charset="0"/>
              </a:rPr>
            </a:br>
            <a:r>
              <a:rPr lang="fr-FR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– journal article (</a:t>
            </a:r>
            <a:r>
              <a:rPr lang="fr-FR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with</a:t>
            </a:r>
            <a:r>
              <a:rPr lang="fr-FR" sz="4800" dirty="0">
                <a:solidFill>
                  <a:srgbClr val="0000FF"/>
                </a:solidFill>
                <a:latin typeface="Arial" panose="020B0604020202020204" pitchFamily="34" charset="0"/>
              </a:rPr>
              <a:t> url)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829780" y="2780928"/>
            <a:ext cx="8712968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Ribot, K., Hoff, E. and Burridge, A. (2018) ‘Language use contributes to expressive language growth: Evidence from bilingual children’, </a:t>
            </a:r>
            <a:r>
              <a:rPr lang="en-US" i="1" dirty="0">
                <a:latin typeface="Arial" panose="020B0604020202020204" pitchFamily="34" charset="0"/>
              </a:rPr>
              <a:t>Child Development</a:t>
            </a:r>
            <a:r>
              <a:rPr lang="en-US" dirty="0">
                <a:latin typeface="Arial" panose="020B0604020202020204" pitchFamily="34" charset="0"/>
              </a:rPr>
              <a:t>, 89(3), pp.929-940. </a:t>
            </a:r>
            <a:r>
              <a:rPr lang="en-GB" dirty="0">
                <a:latin typeface="Arial" panose="020B0604020202020204" pitchFamily="34" charset="0"/>
              </a:rPr>
              <a:t>Available </a:t>
            </a:r>
            <a:r>
              <a:rPr lang="en-GB">
                <a:latin typeface="Arial" panose="020B0604020202020204" pitchFamily="34" charset="0"/>
              </a:rPr>
              <a:t>at: http</a:t>
            </a:r>
            <a:r>
              <a:rPr lang="en-GB" dirty="0">
                <a:latin typeface="Arial" panose="020B0604020202020204" pitchFamily="34" charset="0"/>
              </a:rPr>
              <a:t>://www.jstor.org/stable/44376239 (Accessed: 27 May 2021).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116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616DD-36B4-8BA1-903F-89C71E55C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4400" dirty="0" err="1">
                <a:latin typeface="Arial" panose="020B0604020202020204" pitchFamily="34" charset="0"/>
              </a:rPr>
              <a:t>Esiampl</a:t>
            </a:r>
            <a:r>
              <a:rPr lang="fr-FR" sz="4400" dirty="0">
                <a:latin typeface="Arial" panose="020B0604020202020204" pitchFamily="34" charset="0"/>
              </a:rPr>
              <a:t> – </a:t>
            </a:r>
            <a:r>
              <a:rPr lang="fr-FR" sz="4400" dirty="0" err="1">
                <a:latin typeface="Arial" panose="020B0604020202020204" pitchFamily="34" charset="0"/>
              </a:rPr>
              <a:t>erthygl</a:t>
            </a:r>
            <a:r>
              <a:rPr lang="fr-FR" sz="4400" dirty="0">
                <a:latin typeface="Arial" panose="020B0604020202020204" pitchFamily="34" charset="0"/>
              </a:rPr>
              <a:t> o </a:t>
            </a:r>
            <a:r>
              <a:rPr lang="fr-FR" sz="4400" dirty="0" err="1">
                <a:latin typeface="Arial" panose="020B0604020202020204" pitchFamily="34" charset="0"/>
              </a:rPr>
              <a:t>siwrnal</a:t>
            </a:r>
            <a:r>
              <a:rPr lang="fr-FR" sz="4400" dirty="0">
                <a:latin typeface="Arial" panose="020B0604020202020204" pitchFamily="34" charset="0"/>
              </a:rPr>
              <a:t> (</a:t>
            </a:r>
            <a:r>
              <a:rPr lang="fr-FR" sz="4400" dirty="0" err="1">
                <a:latin typeface="Arial" panose="020B0604020202020204" pitchFamily="34" charset="0"/>
              </a:rPr>
              <a:t>gyda</a:t>
            </a:r>
            <a:r>
              <a:rPr lang="fr-FR" sz="4400" dirty="0">
                <a:latin typeface="Arial" panose="020B0604020202020204" pitchFamily="34" charset="0"/>
              </a:rPr>
              <a:t> </a:t>
            </a:r>
            <a:r>
              <a:rPr lang="fr-FR" sz="4400" dirty="0" err="1">
                <a:latin typeface="Arial" panose="020B0604020202020204" pitchFamily="34" charset="0"/>
              </a:rPr>
              <a:t>doi</a:t>
            </a:r>
            <a:r>
              <a:rPr lang="fr-FR" sz="4400" dirty="0">
                <a:latin typeface="Arial" panose="020B0604020202020204" pitchFamily="34" charset="0"/>
              </a:rPr>
              <a:t>)</a:t>
            </a:r>
            <a:br>
              <a:rPr lang="fr-FR" sz="4400" dirty="0">
                <a:latin typeface="Arial" panose="020B0604020202020204" pitchFamily="34" charset="0"/>
              </a:rPr>
            </a:br>
            <a:r>
              <a:rPr lang="fr-FR" sz="4400" dirty="0">
                <a:solidFill>
                  <a:srgbClr val="0000FF"/>
                </a:solidFill>
                <a:latin typeface="Arial" panose="020B0604020202020204" pitchFamily="34" charset="0"/>
              </a:rPr>
              <a:t>Example – journal article (</a:t>
            </a:r>
            <a:r>
              <a:rPr lang="fr-FR" sz="4400" dirty="0" err="1">
                <a:solidFill>
                  <a:srgbClr val="0000FF"/>
                </a:solidFill>
                <a:latin typeface="Arial" panose="020B0604020202020204" pitchFamily="34" charset="0"/>
              </a:rPr>
              <a:t>with</a:t>
            </a:r>
            <a:r>
              <a:rPr lang="fr-FR" sz="44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fr-FR" sz="4400" dirty="0" err="1">
                <a:solidFill>
                  <a:srgbClr val="0000FF"/>
                </a:solidFill>
                <a:latin typeface="Arial" panose="020B0604020202020204" pitchFamily="34" charset="0"/>
              </a:rPr>
              <a:t>doi</a:t>
            </a:r>
            <a:r>
              <a:rPr lang="fr-FR" sz="44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8D110-9C8A-E0C3-5429-AC6A92839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 err="1">
                <a:effectLst/>
              </a:rPr>
              <a:t>Barke</a:t>
            </a:r>
            <a:r>
              <a:rPr lang="en-GB" b="0" i="0" dirty="0">
                <a:effectLst/>
              </a:rPr>
              <a:t>, M. and </a:t>
            </a:r>
            <a:r>
              <a:rPr lang="en-GB" b="0" i="0" dirty="0" err="1">
                <a:effectLst/>
              </a:rPr>
              <a:t>Mowl</a:t>
            </a:r>
            <a:r>
              <a:rPr lang="en-GB" b="0" i="0" dirty="0">
                <a:effectLst/>
              </a:rPr>
              <a:t>, G. (2016) ‘Málaga – a failed resort of the early twentieth century?’, </a:t>
            </a:r>
            <a:r>
              <a:rPr lang="en-GB" b="0" i="1" dirty="0">
                <a:effectLst/>
              </a:rPr>
              <a:t>Journal of Tourism History</a:t>
            </a:r>
            <a:r>
              <a:rPr lang="en-GB" b="0" i="0" dirty="0">
                <a:effectLst/>
              </a:rPr>
              <a:t>, 2(3), pp. 187–212. Available at: https://doi.org/10.1080/1755182X.2010.523145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844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 eich gwaith...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your work…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3536" y="1988840"/>
            <a:ext cx="424428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Noda Ribot, Hoff a Burridge (2018)...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Yn </a:t>
            </a:r>
            <a:r>
              <a:rPr lang="en-US" dirty="0" err="1">
                <a:latin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</a:rPr>
              <a:t> Ribot, Hoff a Burridge (2018)....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Noda </a:t>
            </a:r>
            <a:r>
              <a:rPr lang="en-GB" b="0" i="0" dirty="0" err="1">
                <a:effectLst/>
              </a:rPr>
              <a:t>Barke</a:t>
            </a:r>
            <a:r>
              <a:rPr lang="en-GB" dirty="0"/>
              <a:t> </a:t>
            </a:r>
            <a:r>
              <a:rPr lang="en-GB" b="0" i="0" dirty="0">
                <a:effectLst/>
              </a:rPr>
              <a:t>and </a:t>
            </a:r>
            <a:r>
              <a:rPr lang="en-GB" b="0" i="0" dirty="0" err="1">
                <a:effectLst/>
              </a:rPr>
              <a:t>Mowl</a:t>
            </a:r>
            <a:r>
              <a:rPr lang="en-GB" b="0" i="0" dirty="0">
                <a:effectLst/>
              </a:rPr>
              <a:t> (2016) </a:t>
            </a: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54186" y="1988840"/>
            <a:ext cx="4316288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</a:rPr>
              <a:t>Ribot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, Hoff and Burridge (2018) state…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According to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</a:rPr>
              <a:t>Ribot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, Hoff and Burridge (2018)….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 err="1">
                <a:solidFill>
                  <a:srgbClr val="0000FF"/>
                </a:solidFill>
                <a:effectLst/>
              </a:rPr>
              <a:t>Barke</a:t>
            </a:r>
            <a:r>
              <a:rPr lang="en-GB" b="0" i="0" dirty="0">
                <a:solidFill>
                  <a:srgbClr val="0000FF"/>
                </a:solidFill>
                <a:effectLst/>
              </a:rPr>
              <a:t> and </a:t>
            </a:r>
            <a:r>
              <a:rPr lang="en-GB" b="0" i="0" dirty="0" err="1">
                <a:solidFill>
                  <a:srgbClr val="0000FF"/>
                </a:solidFill>
                <a:effectLst/>
              </a:rPr>
              <a:t>Mowl</a:t>
            </a:r>
            <a:r>
              <a:rPr lang="en-GB" b="0" i="0" dirty="0">
                <a:solidFill>
                  <a:srgbClr val="0000FF"/>
                </a:solidFill>
                <a:effectLst/>
              </a:rPr>
              <a:t> (2016) state….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955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206499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delweddau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images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3555" name="Picture 12" descr="Example of image to refere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214" y="1571625"/>
            <a:ext cx="2403475" cy="240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13" descr="Example of image to referenc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1" y="1571626"/>
            <a:ext cx="2747963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14" descr="Example of image to reference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8" y="3632200"/>
            <a:ext cx="2652712" cy="198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8" name="TextBox 15"/>
          <p:cNvSpPr txBox="1">
            <a:spLocks noChangeArrowheads="1"/>
          </p:cNvSpPr>
          <p:nvPr/>
        </p:nvSpPr>
        <p:spPr bwMode="auto">
          <a:xfrm>
            <a:off x="1573214" y="4016376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Burns, 2015)</a:t>
            </a:r>
            <a:endParaRPr lang="cy-GB" altLang="en-US" sz="2400" dirty="0">
              <a:latin typeface="Times" panose="02020603050405020304" pitchFamily="18" charset="0"/>
            </a:endParaRPr>
          </a:p>
        </p:txBody>
      </p:sp>
      <p:sp>
        <p:nvSpPr>
          <p:cNvPr id="23559" name="TextBox 16"/>
          <p:cNvSpPr txBox="1">
            <a:spLocks noChangeArrowheads="1"/>
          </p:cNvSpPr>
          <p:nvPr/>
        </p:nvSpPr>
        <p:spPr bwMode="auto">
          <a:xfrm>
            <a:off x="7007226" y="5159376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sp>
        <p:nvSpPr>
          <p:cNvPr id="23560" name="TextBox 17"/>
          <p:cNvSpPr txBox="1">
            <a:spLocks noChangeArrowheads="1"/>
          </p:cNvSpPr>
          <p:nvPr/>
        </p:nvSpPr>
        <p:spPr bwMode="auto">
          <a:xfrm>
            <a:off x="7608889" y="3786188"/>
            <a:ext cx="28987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2011)</a:t>
            </a:r>
            <a:endParaRPr lang="cy-GB" altLang="en-US" sz="240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370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263649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delweddau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images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5603" name="Picture 9" descr="Example of image to referenc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4" y="1703389"/>
            <a:ext cx="2797175" cy="234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Box 12"/>
          <p:cNvSpPr txBox="1">
            <a:spLocks noChangeArrowheads="1"/>
          </p:cNvSpPr>
          <p:nvPr/>
        </p:nvSpPr>
        <p:spPr bwMode="auto">
          <a:xfrm>
            <a:off x="6448425" y="4122738"/>
            <a:ext cx="30114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Unicef,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pic>
        <p:nvPicPr>
          <p:cNvPr id="25605" name="Picture 8" descr="Example of image to referen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1628776"/>
            <a:ext cx="3744913" cy="249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TextBox 12"/>
          <p:cNvSpPr txBox="1">
            <a:spLocks noChangeArrowheads="1"/>
          </p:cNvSpPr>
          <p:nvPr/>
        </p:nvSpPr>
        <p:spPr bwMode="auto">
          <a:xfrm>
            <a:off x="1874838" y="4217988"/>
            <a:ext cx="39560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y-GB" altLang="en-US" sz="2400">
                <a:latin typeface="Times" panose="02020603050405020304" pitchFamily="18" charset="0"/>
              </a:rPr>
              <a:t>(Source: Dimitrijevic, no date)</a:t>
            </a:r>
          </a:p>
        </p:txBody>
      </p:sp>
    </p:spTree>
    <p:extLst>
      <p:ext uri="{BB962C8B-B14F-4D97-AF65-F5344CB8AC3E}">
        <p14:creationId xmlns:p14="http://schemas.microsoft.com/office/powerpoint/2010/main" val="41427074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417639"/>
            <a:ext cx="4468688" cy="4171603"/>
          </a:xfrm>
        </p:spPr>
        <p:txBody>
          <a:bodyPr/>
          <a:lstStyle/>
          <a:p>
            <a:r>
              <a:rPr lang="en-GB" sz="3200" dirty="0" err="1">
                <a:latin typeface="Arial" panose="020B0604020202020204" pitchFamily="34" charset="0"/>
              </a:rPr>
              <a:t>Cofiwch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gyfeirio</a:t>
            </a:r>
            <a:r>
              <a:rPr lang="en-GB" sz="3200" dirty="0">
                <a:latin typeface="Arial" panose="020B0604020202020204" pitchFamily="34" charset="0"/>
              </a:rPr>
              <a:t> at Cite them Right</a:t>
            </a:r>
            <a:endParaRPr lang="en-US" sz="32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17639"/>
            <a:ext cx="4495800" cy="4171603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Remember to refer to Cite them Right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569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976311"/>
          </a:xfrm>
        </p:spPr>
        <p:txBody>
          <a:bodyPr>
            <a:normAutofit fontScale="90000"/>
          </a:bodyPr>
          <a:lstStyle/>
          <a:p>
            <a:br>
              <a:rPr lang="en-GB" altLang="en-US" sz="3600" dirty="0"/>
            </a:br>
            <a:r>
              <a:rPr lang="en-GB" altLang="en-US" sz="5300" dirty="0" err="1">
                <a:latin typeface="Arial" panose="020B0604020202020204" pitchFamily="34" charset="0"/>
              </a:rPr>
              <a:t>Cyfeiriadau</a:t>
            </a:r>
            <a:br>
              <a:rPr lang="en-GB" altLang="en-US" sz="5300" dirty="0">
                <a:latin typeface="Arial" panose="020B0604020202020204" pitchFamily="34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</a:rPr>
              <a:t>References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75521" y="1628801"/>
            <a:ext cx="8421523" cy="395922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  <a:defRPr/>
            </a:pPr>
            <a:r>
              <a:rPr lang="cy-GB" altLang="en-US" sz="3400" dirty="0">
                <a:latin typeface="Arial" panose="020B0604020202020204" pitchFamily="34" charset="0"/>
                <a:cs typeface="Arial" panose="020B0604020202020204" pitchFamily="34" charset="0"/>
              </a:rPr>
              <a:t>Burns, A. (2011) Personal Image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[Photograph]. </a:t>
            </a:r>
            <a:endParaRPr lang="cy-GB" alt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3400" dirty="0">
                <a:latin typeface="Arial" panose="020B0604020202020204" pitchFamily="34" charset="0"/>
                <a:cs typeface="Arial" panose="020B0604020202020204" pitchFamily="34" charset="0"/>
              </a:rPr>
              <a:t>Burns, A. (2015) Personal Image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[Photograph]. </a:t>
            </a:r>
            <a:endParaRPr lang="cy-GB" alt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3400" dirty="0">
                <a:latin typeface="Arial" panose="020B0604020202020204" pitchFamily="34" charset="0"/>
                <a:cs typeface="Arial" panose="020B0604020202020204" pitchFamily="34" charset="0"/>
              </a:rPr>
              <a:t>Burns, A. (2016) Personal Image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[Photograph]. </a:t>
            </a:r>
            <a:endParaRPr lang="cy-GB" alt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3400" dirty="0">
                <a:latin typeface="Arial" panose="020B0604020202020204" pitchFamily="34" charset="0"/>
                <a:cs typeface="Arial" panose="020B0604020202020204" pitchFamily="34" charset="0"/>
              </a:rPr>
              <a:t>Dimitrijevic, I. (no date)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Even though you’re not a beach person, you’ll want a beach vacation right after reading this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Available at: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3"/>
              </a:rPr>
              <a:t>http://www.lifehack.org/articles/lifestyle/7-reasons-why-beach-vacation-good-for-your-health.html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(Accessed: 18 August 2016). </a:t>
            </a:r>
            <a:endParaRPr lang="en-GB" alt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Unicef (2016) </a:t>
            </a:r>
            <a:r>
              <a:rPr lang="cy-GB" altLang="en-US" sz="3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Investing in girls’ education benefits everyone.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Available at:  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4"/>
              </a:rPr>
              <a:t>https://twitter.com/UNICEF/status/766156466264891392</a:t>
            </a:r>
            <a:r>
              <a:rPr lang="cy-GB" altLang="en-US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(Accessed: 18 August 2016). 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DE504858-1335-02DE-A47D-8E75566589F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072327692"/>
                  </p:ext>
                </p:extLst>
              </p:nvPr>
            </p:nvGraphicFramePr>
            <p:xfrm>
              <a:off x="1894114" y="19050"/>
              <a:ext cx="3048000" cy="1714500"/>
            </p:xfrm>
            <a:graphic>
              <a:graphicData uri="http://schemas.microsoft.com/office/powerpoint/2016/slidezoom">
                <pslz:sldZm>
                  <pslz:sldZmObj sldId="344" cId="4266398828">
                    <pslz:zmPr id="{7C209843-2B6E-4DA0-961A-F6C9B5FEEAF3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DE504858-1335-02DE-A47D-8E75566589F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894114" y="1905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86650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919</Words>
  <Application>Microsoft Office PowerPoint</Application>
  <PresentationFormat>Widescreen</PresentationFormat>
  <Paragraphs>115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Times</vt:lpstr>
      <vt:lpstr>Office Theme</vt:lpstr>
      <vt:lpstr>PowerPoint Presentation</vt:lpstr>
      <vt:lpstr>Cynnwys   Content</vt:lpstr>
      <vt:lpstr>Adnoddau   Resources</vt:lpstr>
      <vt:lpstr>Gwefan           Website</vt:lpstr>
      <vt:lpstr>Esiampl – tudalen o’r We Example - webpage</vt:lpstr>
      <vt:lpstr>Esiampl – clip o’r We Example – clip from the Internet</vt:lpstr>
      <vt:lpstr>Erthygl o Siwrnal - Print Journal Article - Print</vt:lpstr>
      <vt:lpstr>Esiampl – erthygl o siwrnal (print) Example – journal article (print)</vt:lpstr>
      <vt:lpstr>Erthygl o Siwrnal - Electroneg Journal Article - Electronic</vt:lpstr>
      <vt:lpstr>Esiampl – erthygl o siwrnal (gyda url) Example – journal article (with url)</vt:lpstr>
      <vt:lpstr>Esiampl – erthygl o siwrnal (gyda doi) Example – journal article (with doi)</vt:lpstr>
      <vt:lpstr>Yn eich gwaith... In your work…</vt:lpstr>
      <vt:lpstr>Cyfeirnodi delweddau Referencing images</vt:lpstr>
      <vt:lpstr>Cyfeirnodi delweddau Referencing images</vt:lpstr>
      <vt:lpstr>PowerPoint Presentation</vt:lpstr>
      <vt:lpstr> Cyfeiriadau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7</cp:revision>
  <dcterms:created xsi:type="dcterms:W3CDTF">2022-07-11T13:19:46Z</dcterms:created>
  <dcterms:modified xsi:type="dcterms:W3CDTF">2023-10-13T07:53:33Z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