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66" r:id="rId3"/>
    <p:sldId id="256" r:id="rId4"/>
    <p:sldId id="257" r:id="rId5"/>
    <p:sldId id="258" r:id="rId6"/>
    <p:sldId id="261" r:id="rId7"/>
    <p:sldId id="260" r:id="rId8"/>
    <p:sldId id="262" r:id="rId9"/>
    <p:sldId id="263" r:id="rId10"/>
    <p:sldId id="264" r:id="rId11"/>
    <p:sldId id="265" r:id="rId12"/>
    <p:sldId id="259" r:id="rId13"/>
    <p:sldId id="267" r:id="rId14"/>
    <p:sldId id="268" r:id="rId15"/>
    <p:sldId id="269" r:id="rId16"/>
    <p:sldId id="270" r:id="rId17"/>
    <p:sldId id="271" r:id="rId18"/>
    <p:sldId id="272" r:id="rId19"/>
    <p:sldId id="273" r:id="rId20"/>
    <p:sldId id="274" r:id="rId21"/>
    <p:sldId id="275" r:id="rId22"/>
    <p:sldId id="276" r:id="rId23"/>
    <p:sldId id="27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73A06B6-C7C8-490B-AC4B-845BB2A3BDB3}">
          <p14:sldIdLst>
            <p14:sldId id="266"/>
            <p14:sldId id="256"/>
            <p14:sldId id="257"/>
            <p14:sldId id="258"/>
            <p14:sldId id="261"/>
            <p14:sldId id="260"/>
            <p14:sldId id="262"/>
            <p14:sldId id="263"/>
            <p14:sldId id="264"/>
            <p14:sldId id="265"/>
            <p14:sldId id="259"/>
            <p14:sldId id="267"/>
            <p14:sldId id="268"/>
            <p14:sldId id="269"/>
            <p14:sldId id="270"/>
            <p14:sldId id="271"/>
            <p14:sldId id="272"/>
            <p14:sldId id="273"/>
            <p14:sldId id="274"/>
            <p14:sldId id="275"/>
            <p14:sldId id="276"/>
            <p14:sldId id="277"/>
          </p14:sldIdLst>
        </p14:section>
        <p14:section name="Untitled Section" id="{87F69E99-05C2-4512-A7EC-DA4AA55454A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91" autoAdjust="0"/>
    <p:restoredTop sz="94660"/>
  </p:normalViewPr>
  <p:slideViewPr>
    <p:cSldViewPr>
      <p:cViewPr varScale="1">
        <p:scale>
          <a:sx n="69" d="100"/>
          <a:sy n="69" d="100"/>
        </p:scale>
        <p:origin x="1248" y="-18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E0FACC3-31ED-4F9B-9622-CF58BB6C06BC}"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4133594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0FACC3-31ED-4F9B-9622-CF58BB6C06BC}"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4147523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0FACC3-31ED-4F9B-9622-CF58BB6C06BC}"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2075162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E0FACC3-31ED-4F9B-9622-CF58BB6C06BC}"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1791865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E0FACC3-31ED-4F9B-9622-CF58BB6C06BC}" type="datetimeFigureOut">
              <a:rPr lang="en-GB" smtClean="0"/>
              <a:t>04/12/2018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591806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E0FACC3-31ED-4F9B-9622-CF58BB6C06BC}" type="datetimeFigureOut">
              <a:rPr lang="en-GB" smtClean="0"/>
              <a:t>04/12/2018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44644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0FACC3-31ED-4F9B-9622-CF58BB6C06BC}" type="datetimeFigureOut">
              <a:rPr lang="en-GB" smtClean="0"/>
              <a:t>04/12/2018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3573549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0FACC3-31ED-4F9B-9622-CF58BB6C06BC}"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380947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0FACC3-31ED-4F9B-9622-CF58BB6C06BC}" type="datetimeFigureOut">
              <a:rPr lang="en-GB" smtClean="0"/>
              <a:t>04/12/2018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3177692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0FACC3-31ED-4F9B-9622-CF58BB6C06BC}"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3473626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E0FACC3-31ED-4F9B-9622-CF58BB6C06BC}" type="datetimeFigureOut">
              <a:rPr lang="en-GB" smtClean="0"/>
              <a:t>04/12/2018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D20F33-3161-4703-9FF7-3494FA1FE9EB}" type="slidenum">
              <a:rPr lang="en-GB" smtClean="0"/>
              <a:t>‹#›</a:t>
            </a:fld>
            <a:endParaRPr lang="en-GB"/>
          </a:p>
        </p:txBody>
      </p:sp>
    </p:spTree>
    <p:extLst>
      <p:ext uri="{BB962C8B-B14F-4D97-AF65-F5344CB8AC3E}">
        <p14:creationId xmlns:p14="http://schemas.microsoft.com/office/powerpoint/2010/main" val="237281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2969"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2969" y="3536156"/>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66792594"/>
      </p:ext>
    </p:extLst>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Shape 20"/>
          <p:cNvSpPr>
            <a:spLocks noGrp="1"/>
          </p:cNvSpPr>
          <p:nvPr>
            <p:ph type="pic" idx="13"/>
          </p:nvPr>
        </p:nvSpPr>
        <p:spPr>
          <a:xfrm>
            <a:off x="1129606" y="446485"/>
            <a:ext cx="6875859" cy="4161234"/>
          </a:xfrm>
          <a:prstGeom prst="rect">
            <a:avLst/>
          </a:prstGeom>
        </p:spPr>
        <p:txBody>
          <a:bodyPr lIns="91439" tIns="45719" rIns="91439" bIns="45719" anchor="t">
            <a:noAutofit/>
          </a:bodyPr>
          <a:lstStyle/>
          <a:p>
            <a:endParaRPr/>
          </a:p>
        </p:txBody>
      </p:sp>
      <p:sp>
        <p:nvSpPr>
          <p:cNvPr id="21" name="Shape 21"/>
          <p:cNvSpPr>
            <a:spLocks noGrp="1"/>
          </p:cNvSpPr>
          <p:nvPr>
            <p:ph type="title"/>
          </p:nvPr>
        </p:nvSpPr>
        <p:spPr>
          <a:xfrm>
            <a:off x="892969" y="4723805"/>
            <a:ext cx="7358063" cy="1000125"/>
          </a:xfrm>
          <a:prstGeom prst="rect">
            <a:avLst/>
          </a:prstGeom>
        </p:spPr>
        <p:txBody>
          <a:bodyPr anchor="b"/>
          <a:lstStyle/>
          <a:p>
            <a:r>
              <a:t>Title Text</a:t>
            </a:r>
          </a:p>
        </p:txBody>
      </p:sp>
      <p:sp>
        <p:nvSpPr>
          <p:cNvPr id="22" name="Shape 22"/>
          <p:cNvSpPr>
            <a:spLocks noGrp="1"/>
          </p:cNvSpPr>
          <p:nvPr>
            <p:ph type="body" sz="quarter" idx="1"/>
          </p:nvPr>
        </p:nvSpPr>
        <p:spPr>
          <a:xfrm>
            <a:off x="892969" y="5759649"/>
            <a:ext cx="7358063" cy="794742"/>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r>
              <a:t>Body Level One</a:t>
            </a:r>
          </a:p>
          <a:p>
            <a:pPr lvl="1"/>
            <a:r>
              <a:t>Body Level Two</a:t>
            </a:r>
          </a:p>
          <a:p>
            <a:pPr lvl="2"/>
            <a:r>
              <a:t>Body Level Three</a:t>
            </a:r>
          </a:p>
          <a:p>
            <a:pPr lvl="3"/>
            <a:r>
              <a:t>Body Level Four</a:t>
            </a:r>
          </a:p>
          <a:p>
            <a:pPr lvl="4"/>
            <a:r>
              <a:t>Body Level Five</a:t>
            </a:r>
          </a:p>
        </p:txBody>
      </p:sp>
      <p:sp>
        <p:nvSpPr>
          <p:cNvPr id="23" name="Shape 23"/>
          <p:cNvSpPr>
            <a:spLocks noGrp="1"/>
          </p:cNvSpPr>
          <p:nvPr>
            <p:ph type="sldNum" sz="quarter" idx="2"/>
          </p:nvPr>
        </p:nvSpPr>
        <p:spPr>
          <a:xfrm>
            <a:off x="4437983" y="6500812"/>
            <a:ext cx="304571" cy="297389"/>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42516851"/>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a:spLocks noGrp="1"/>
          </p:cNvSpPr>
          <p:nvPr>
            <p:ph type="title"/>
          </p:nvPr>
        </p:nvSpPr>
        <p:spPr>
          <a:xfrm>
            <a:off x="892969" y="2268141"/>
            <a:ext cx="7358063" cy="2321719"/>
          </a:xfrm>
          <a:prstGeom prst="rect">
            <a:avLst/>
          </a:prstGeom>
        </p:spPr>
        <p:txBody>
          <a:bodyPr/>
          <a:lstStyle/>
          <a:p>
            <a:r>
              <a:t>Title Text</a:t>
            </a:r>
          </a:p>
        </p:txBody>
      </p:sp>
      <p:sp>
        <p:nvSpPr>
          <p:cNvPr id="31" name="Shape 31"/>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474971175"/>
      </p:ext>
    </p:extLst>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sz="half" idx="13"/>
          </p:nvPr>
        </p:nvSpPr>
        <p:spPr>
          <a:xfrm>
            <a:off x="4723805" y="446484"/>
            <a:ext cx="3750469" cy="5786438"/>
          </a:xfrm>
          <a:prstGeom prst="rect">
            <a:avLst/>
          </a:prstGeom>
        </p:spPr>
        <p:txBody>
          <a:bodyPr lIns="91439" tIns="45719" rIns="91439" bIns="45719" anchor="t">
            <a:noAutofit/>
          </a:bodyPr>
          <a:lstStyle/>
          <a:p>
            <a:endParaRPr/>
          </a:p>
        </p:txBody>
      </p:sp>
      <p:sp>
        <p:nvSpPr>
          <p:cNvPr id="39" name="Shape 39"/>
          <p:cNvSpPr>
            <a:spLocks noGrp="1"/>
          </p:cNvSpPr>
          <p:nvPr>
            <p:ph type="title"/>
          </p:nvPr>
        </p:nvSpPr>
        <p:spPr>
          <a:xfrm>
            <a:off x="669726" y="446484"/>
            <a:ext cx="3750469" cy="2803922"/>
          </a:xfrm>
          <a:prstGeom prst="rect">
            <a:avLst/>
          </a:prstGeom>
        </p:spPr>
        <p:txBody>
          <a:bodyPr anchor="b"/>
          <a:lstStyle>
            <a:lvl1pPr>
              <a:defRPr sz="4219"/>
            </a:lvl1pPr>
          </a:lstStyle>
          <a:p>
            <a:r>
              <a:t>Title Text</a:t>
            </a:r>
          </a:p>
        </p:txBody>
      </p:sp>
      <p:sp>
        <p:nvSpPr>
          <p:cNvPr id="40" name="Shape 40"/>
          <p:cNvSpPr>
            <a:spLocks noGrp="1"/>
          </p:cNvSpPr>
          <p:nvPr>
            <p:ph type="body" sz="quarter" idx="1"/>
          </p:nvPr>
        </p:nvSpPr>
        <p:spPr>
          <a:xfrm>
            <a:off x="669726" y="3348633"/>
            <a:ext cx="3750469" cy="2884289"/>
          </a:xfrm>
          <a:prstGeom prst="rect">
            <a:avLst/>
          </a:prstGeom>
        </p:spPr>
        <p:txBody>
          <a:bodyPr anchor="t"/>
          <a:lstStyle>
            <a:lvl1pPr marL="0" indent="0" algn="ctr">
              <a:spcBef>
                <a:spcPts val="0"/>
              </a:spcBef>
              <a:buSzTx/>
              <a:buNone/>
              <a:defRPr sz="2250"/>
            </a:lvl1pPr>
            <a:lvl2pPr marL="0" indent="160729" algn="ctr">
              <a:spcBef>
                <a:spcPts val="0"/>
              </a:spcBef>
              <a:buSzTx/>
              <a:buNone/>
              <a:defRPr sz="2250"/>
            </a:lvl2pPr>
            <a:lvl3pPr marL="0" indent="321457" algn="ctr">
              <a:spcBef>
                <a:spcPts val="0"/>
              </a:spcBef>
              <a:buSzTx/>
              <a:buNone/>
              <a:defRPr sz="2250"/>
            </a:lvl3pPr>
            <a:lvl4pPr marL="0" indent="482186" algn="ctr">
              <a:spcBef>
                <a:spcPts val="0"/>
              </a:spcBef>
              <a:buSzTx/>
              <a:buNone/>
              <a:defRPr sz="2250"/>
            </a:lvl4pPr>
            <a:lvl5pPr marL="0" indent="642915" algn="ctr">
              <a:spcBef>
                <a:spcPts val="0"/>
              </a:spcBef>
              <a:buSzTx/>
              <a:buNone/>
              <a:defRPr sz="2250"/>
            </a:lvl5pPr>
          </a:lstStyle>
          <a:p>
            <a:r>
              <a:t>Body Level One</a:t>
            </a:r>
          </a:p>
          <a:p>
            <a:pPr lvl="1"/>
            <a:r>
              <a:t>Body Level Two</a:t>
            </a:r>
          </a:p>
          <a:p>
            <a:pPr lvl="2"/>
            <a:r>
              <a:t>Body Level Three</a:t>
            </a:r>
          </a:p>
          <a:p>
            <a:pPr lvl="3"/>
            <a:r>
              <a:t>Body Level Four</a:t>
            </a:r>
          </a:p>
          <a:p>
            <a:pPr lvl="4"/>
            <a:r>
              <a:t>Body Level Five</a:t>
            </a:r>
          </a:p>
        </p:txBody>
      </p:sp>
      <p:sp>
        <p:nvSpPr>
          <p:cNvPr id="41" name="Shape 41"/>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529460056"/>
      </p:ext>
    </p:extLst>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Shape 48"/>
          <p:cNvSpPr>
            <a:spLocks noGrp="1"/>
          </p:cNvSpPr>
          <p:nvPr>
            <p:ph type="title"/>
          </p:nvPr>
        </p:nvSpPr>
        <p:spPr>
          <a:prstGeom prst="rect">
            <a:avLst/>
          </a:prstGeom>
        </p:spPr>
        <p:txBody>
          <a:bodyPr/>
          <a:lstStyle/>
          <a:p>
            <a:r>
              <a:t>Title Text</a:t>
            </a:r>
          </a:p>
        </p:txBody>
      </p:sp>
      <p:sp>
        <p:nvSpPr>
          <p:cNvPr id="49" name="Shape 49"/>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937974650"/>
      </p:ext>
    </p:extLst>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Shape 56"/>
          <p:cNvSpPr>
            <a:spLocks noGrp="1"/>
          </p:cNvSpPr>
          <p:nvPr>
            <p:ph type="title"/>
          </p:nvPr>
        </p:nvSpPr>
        <p:spPr>
          <a:prstGeom prst="rect">
            <a:avLst/>
          </a:prstGeom>
        </p:spPr>
        <p:txBody>
          <a:bodyPr/>
          <a:lstStyle/>
          <a:p>
            <a:r>
              <a:t>Title Text</a:t>
            </a:r>
          </a:p>
        </p:txBody>
      </p:sp>
      <p:sp>
        <p:nvSpPr>
          <p:cNvPr id="57" name="Shape 57"/>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 name="Shape 58"/>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092250648"/>
      </p:ext>
    </p:extLst>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Shape 65"/>
          <p:cNvSpPr>
            <a:spLocks noGrp="1"/>
          </p:cNvSpPr>
          <p:nvPr>
            <p:ph type="pic" sz="half" idx="13"/>
          </p:nvPr>
        </p:nvSpPr>
        <p:spPr>
          <a:xfrm>
            <a:off x="4723805" y="1830586"/>
            <a:ext cx="3750469" cy="4420195"/>
          </a:xfrm>
          <a:prstGeom prst="rect">
            <a:avLst/>
          </a:prstGeom>
        </p:spPr>
        <p:txBody>
          <a:bodyPr lIns="91439" tIns="45719" rIns="91439" bIns="45719" anchor="t">
            <a:noAutofit/>
          </a:bodyPr>
          <a:lstStyle/>
          <a:p>
            <a:endParaRPr/>
          </a:p>
        </p:txBody>
      </p:sp>
      <p:sp>
        <p:nvSpPr>
          <p:cNvPr id="66" name="Shape 66"/>
          <p:cNvSpPr>
            <a:spLocks noGrp="1"/>
          </p:cNvSpPr>
          <p:nvPr>
            <p:ph type="title"/>
          </p:nvPr>
        </p:nvSpPr>
        <p:spPr>
          <a:prstGeom prst="rect">
            <a:avLst/>
          </a:prstGeom>
        </p:spPr>
        <p:txBody>
          <a:bodyPr/>
          <a:lstStyle/>
          <a:p>
            <a:r>
              <a:t>Title Text</a:t>
            </a:r>
          </a:p>
        </p:txBody>
      </p:sp>
      <p:sp>
        <p:nvSpPr>
          <p:cNvPr id="67" name="Shape 67"/>
          <p:cNvSpPr>
            <a:spLocks noGrp="1"/>
          </p:cNvSpPr>
          <p:nvPr>
            <p:ph type="body" sz="half" idx="1"/>
          </p:nvPr>
        </p:nvSpPr>
        <p:spPr>
          <a:xfrm>
            <a:off x="669726" y="1830586"/>
            <a:ext cx="3750469" cy="4420195"/>
          </a:xfrm>
          <a:prstGeom prst="rect">
            <a:avLst/>
          </a:prstGeom>
        </p:spPr>
        <p:txBody>
          <a:bodyPr/>
          <a:lstStyle>
            <a:lvl1pPr marL="241093" indent="-241093">
              <a:spcBef>
                <a:spcPts val="2250"/>
              </a:spcBef>
              <a:defRPr sz="1969"/>
            </a:lvl1pPr>
            <a:lvl2pPr marL="482186" indent="-241093">
              <a:spcBef>
                <a:spcPts val="2250"/>
              </a:spcBef>
              <a:defRPr sz="1969"/>
            </a:lvl2pPr>
            <a:lvl3pPr marL="723279" indent="-241093">
              <a:spcBef>
                <a:spcPts val="2250"/>
              </a:spcBef>
              <a:defRPr sz="1969"/>
            </a:lvl3pPr>
            <a:lvl4pPr marL="964372" indent="-241093">
              <a:spcBef>
                <a:spcPts val="2250"/>
              </a:spcBef>
              <a:defRPr sz="1969"/>
            </a:lvl4pPr>
            <a:lvl5pPr marL="1205465" indent="-241093">
              <a:spcBef>
                <a:spcPts val="2250"/>
              </a:spcBef>
              <a:defRPr sz="1969"/>
            </a:lvl5pPr>
          </a:lstStyle>
          <a:p>
            <a:r>
              <a:t>Body Level One</a:t>
            </a:r>
          </a:p>
          <a:p>
            <a:pPr lvl="1"/>
            <a:r>
              <a:t>Body Level Two</a:t>
            </a:r>
          </a:p>
          <a:p>
            <a:pPr lvl="2"/>
            <a:r>
              <a:t>Body Level Three</a:t>
            </a:r>
          </a:p>
          <a:p>
            <a:pPr lvl="3"/>
            <a:r>
              <a:t>Body Level Four</a:t>
            </a:r>
          </a:p>
          <a:p>
            <a:pPr lvl="4"/>
            <a:r>
              <a:t>Body Level Five</a:t>
            </a:r>
          </a:p>
        </p:txBody>
      </p:sp>
      <p:sp>
        <p:nvSpPr>
          <p:cNvPr id="68" name="Shape 68"/>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19238396"/>
      </p:ext>
    </p:extLst>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Shape 75"/>
          <p:cNvSpPr>
            <a:spLocks noGrp="1"/>
          </p:cNvSpPr>
          <p:nvPr>
            <p:ph type="body" idx="1"/>
          </p:nvPr>
        </p:nvSpPr>
        <p:spPr>
          <a:xfrm>
            <a:off x="669727" y="892969"/>
            <a:ext cx="7804547" cy="507206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6" name="Shape 76"/>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2000725202"/>
      </p:ext>
    </p:extLst>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Shape 83"/>
          <p:cNvSpPr>
            <a:spLocks noGrp="1"/>
          </p:cNvSpPr>
          <p:nvPr>
            <p:ph type="pic" sz="quarter" idx="13"/>
          </p:nvPr>
        </p:nvSpPr>
        <p:spPr>
          <a:xfrm>
            <a:off x="4723805" y="3580805"/>
            <a:ext cx="3750469" cy="2652117"/>
          </a:xfrm>
          <a:prstGeom prst="rect">
            <a:avLst/>
          </a:prstGeom>
        </p:spPr>
        <p:txBody>
          <a:bodyPr lIns="91439" tIns="45719" rIns="91439" bIns="45719" anchor="t">
            <a:noAutofit/>
          </a:bodyPr>
          <a:lstStyle/>
          <a:p>
            <a:endParaRPr/>
          </a:p>
        </p:txBody>
      </p:sp>
      <p:sp>
        <p:nvSpPr>
          <p:cNvPr id="84" name="Shape 84"/>
          <p:cNvSpPr>
            <a:spLocks noGrp="1"/>
          </p:cNvSpPr>
          <p:nvPr>
            <p:ph type="pic" sz="quarter" idx="14"/>
          </p:nvPr>
        </p:nvSpPr>
        <p:spPr>
          <a:xfrm>
            <a:off x="4728177" y="625078"/>
            <a:ext cx="3750469" cy="2652117"/>
          </a:xfrm>
          <a:prstGeom prst="rect">
            <a:avLst/>
          </a:prstGeom>
        </p:spPr>
        <p:txBody>
          <a:bodyPr lIns="91439" tIns="45719" rIns="91439" bIns="45719" anchor="t">
            <a:noAutofit/>
          </a:bodyPr>
          <a:lstStyle/>
          <a:p>
            <a:endParaRPr/>
          </a:p>
        </p:txBody>
      </p:sp>
      <p:sp>
        <p:nvSpPr>
          <p:cNvPr id="85" name="Shape 85"/>
          <p:cNvSpPr>
            <a:spLocks noGrp="1"/>
          </p:cNvSpPr>
          <p:nvPr>
            <p:ph type="pic" sz="half" idx="15"/>
          </p:nvPr>
        </p:nvSpPr>
        <p:spPr>
          <a:xfrm>
            <a:off x="669726" y="625078"/>
            <a:ext cx="3750469" cy="5607844"/>
          </a:xfrm>
          <a:prstGeom prst="rect">
            <a:avLst/>
          </a:prstGeom>
        </p:spPr>
        <p:txBody>
          <a:bodyPr lIns="91439" tIns="45719" rIns="91439" bIns="45719" anchor="t">
            <a:noAutofit/>
          </a:bodyPr>
          <a:lstStyle/>
          <a:p>
            <a:endParaRPr/>
          </a:p>
        </p:txBody>
      </p:sp>
      <p:sp>
        <p:nvSpPr>
          <p:cNvPr id="86" name="Shape 86"/>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620040081"/>
      </p:ext>
    </p:extLst>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Shape 93"/>
          <p:cNvSpPr>
            <a:spLocks noGrp="1"/>
          </p:cNvSpPr>
          <p:nvPr>
            <p:ph type="body" sz="quarter" idx="13"/>
          </p:nvPr>
        </p:nvSpPr>
        <p:spPr>
          <a:xfrm>
            <a:off x="892969" y="4473774"/>
            <a:ext cx="7358063" cy="362215"/>
          </a:xfrm>
          <a:prstGeom prst="rect">
            <a:avLst/>
          </a:prstGeom>
        </p:spPr>
        <p:txBody>
          <a:bodyPr anchor="t">
            <a:spAutoFit/>
          </a:bodyPr>
          <a:lstStyle>
            <a:lvl1pPr marL="0" indent="0" algn="ctr">
              <a:spcBef>
                <a:spcPts val="0"/>
              </a:spcBef>
              <a:buSzTx/>
              <a:buNone/>
              <a:defRPr sz="1687"/>
            </a:lvl1pPr>
          </a:lstStyle>
          <a:p>
            <a:r>
              <a:t>–Johnny Appleseed</a:t>
            </a:r>
          </a:p>
        </p:txBody>
      </p:sp>
      <p:sp>
        <p:nvSpPr>
          <p:cNvPr id="94" name="Shape 94"/>
          <p:cNvSpPr>
            <a:spLocks noGrp="1"/>
          </p:cNvSpPr>
          <p:nvPr>
            <p:ph type="body" sz="quarter" idx="14"/>
          </p:nvPr>
        </p:nvSpPr>
        <p:spPr>
          <a:xfrm>
            <a:off x="892969" y="2984579"/>
            <a:ext cx="7358063" cy="513795"/>
          </a:xfrm>
          <a:prstGeom prst="rect">
            <a:avLst/>
          </a:prstGeom>
        </p:spPr>
        <p:txBody>
          <a:bodyPr>
            <a:spAutoFit/>
          </a:bodyPr>
          <a:lstStyle>
            <a:lvl1pPr marL="0" indent="0" algn="ctr">
              <a:spcBef>
                <a:spcPts val="0"/>
              </a:spcBef>
              <a:buSzTx/>
              <a:buNone/>
              <a:defRPr sz="2672"/>
            </a:lvl1pPr>
          </a:lstStyle>
          <a:p>
            <a:r>
              <a:t>“Type a quote here.” </a:t>
            </a:r>
          </a:p>
        </p:txBody>
      </p:sp>
      <p:sp>
        <p:nvSpPr>
          <p:cNvPr id="95" name="Shape 95"/>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854022452"/>
      </p:ext>
    </p:extLst>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Shape 102"/>
          <p:cNvSpPr>
            <a:spLocks noGrp="1"/>
          </p:cNvSpPr>
          <p:nvPr>
            <p:ph type="pic" idx="13"/>
          </p:nvPr>
        </p:nvSpPr>
        <p:spPr>
          <a:xfrm>
            <a:off x="0" y="0"/>
            <a:ext cx="9144000" cy="6858000"/>
          </a:xfrm>
          <a:prstGeom prst="rect">
            <a:avLst/>
          </a:prstGeom>
        </p:spPr>
        <p:txBody>
          <a:bodyPr lIns="91439" tIns="45719" rIns="91439" bIns="45719" anchor="t">
            <a:noAutofit/>
          </a:bodyPr>
          <a:lstStyle/>
          <a:p>
            <a:endParaRPr/>
          </a:p>
        </p:txBody>
      </p:sp>
      <p:sp>
        <p:nvSpPr>
          <p:cNvPr id="103" name="Shape 103"/>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611342491"/>
      </p:ext>
    </p:extLst>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hape 110"/>
          <p:cNvSpPr>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34029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0FACC3-31ED-4F9B-9622-CF58BB6C06BC}" type="datetimeFigureOut">
              <a:rPr lang="en-GB" smtClean="0"/>
              <a:t>04/12/2018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D20F33-3161-4703-9FF7-3494FA1FE9EB}" type="slidenum">
              <a:rPr lang="en-GB" smtClean="0"/>
              <a:t>‹#›</a:t>
            </a:fld>
            <a:endParaRPr lang="en-GB"/>
          </a:p>
        </p:txBody>
      </p:sp>
    </p:spTree>
    <p:extLst>
      <p:ext uri="{BB962C8B-B14F-4D97-AF65-F5344CB8AC3E}">
        <p14:creationId xmlns:p14="http://schemas.microsoft.com/office/powerpoint/2010/main" val="1861466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669727" y="312539"/>
            <a:ext cx="7804547" cy="151804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normAutofit/>
          </a:bodyPr>
          <a:lstStyle/>
          <a:p>
            <a:r>
              <a:t>Title Text</a:t>
            </a:r>
          </a:p>
        </p:txBody>
      </p:sp>
      <p:sp>
        <p:nvSpPr>
          <p:cNvPr id="3" name="Shape 3"/>
          <p:cNvSpPr>
            <a:spLocks noGrp="1"/>
          </p:cNvSpPr>
          <p:nvPr>
            <p:ph type="body" idx="1"/>
          </p:nvPr>
        </p:nvSpPr>
        <p:spPr>
          <a:xfrm>
            <a:off x="669727" y="1830586"/>
            <a:ext cx="7804547" cy="4420195"/>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hape 4"/>
          <p:cNvSpPr>
            <a:spLocks noGrp="1"/>
          </p:cNvSpPr>
          <p:nvPr>
            <p:ph type="sldNum" sz="quarter" idx="2"/>
          </p:nvPr>
        </p:nvSpPr>
        <p:spPr>
          <a:xfrm>
            <a:off x="4437983" y="6505277"/>
            <a:ext cx="304571" cy="297389"/>
          </a:xfrm>
          <a:prstGeom prst="rect">
            <a:avLst/>
          </a:prstGeom>
          <a:ln w="12700">
            <a:miter lim="400000"/>
          </a:ln>
        </p:spPr>
        <p:txBody>
          <a:bodyPr wrap="none" lIns="50800" tIns="50800" rIns="50800" bIns="50800">
            <a:spAutoFit/>
          </a:bodyPr>
          <a:lstStyle>
            <a:lvl1pPr>
              <a:defRPr sz="1266"/>
            </a:lvl1pPr>
          </a:lstStyle>
          <a:p>
            <a:fld id="{86CB4B4D-7CA3-9044-876B-883B54F8677D}" type="slidenum">
              <a:t>‹#›</a:t>
            </a:fld>
            <a:endParaRPr/>
          </a:p>
        </p:txBody>
      </p:sp>
    </p:spTree>
    <p:extLst>
      <p:ext uri="{BB962C8B-B14F-4D97-AF65-F5344CB8AC3E}">
        <p14:creationId xmlns:p14="http://schemas.microsoft.com/office/powerpoint/2010/main" val="11616479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spd="med"/>
  <p:txStyles>
    <p:titleStyle>
      <a:lvl1pPr marL="0" marR="0" indent="0"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1pPr>
      <a:lvl2pPr marL="0" marR="0" indent="160729"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2pPr>
      <a:lvl3pPr marL="0" marR="0" indent="321457"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3pPr>
      <a:lvl4pPr marL="0" marR="0" indent="482186"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4pPr>
      <a:lvl5pPr marL="0" marR="0" indent="642915"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5pPr>
      <a:lvl6pPr marL="0" marR="0" indent="803643"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6pPr>
      <a:lvl7pPr marL="0" marR="0" indent="964372"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7pPr>
      <a:lvl8pPr marL="0" marR="0" indent="1125101"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8pPr>
      <a:lvl9pPr marL="0" marR="0" indent="1285829" algn="ctr" defTabSz="410751" rtl="0" latinLnBrk="0">
        <a:lnSpc>
          <a:spcPct val="100000"/>
        </a:lnSpc>
        <a:spcBef>
          <a:spcPts val="0"/>
        </a:spcBef>
        <a:spcAft>
          <a:spcPts val="0"/>
        </a:spcAft>
        <a:buClrTx/>
        <a:buSzTx/>
        <a:buFontTx/>
        <a:buNone/>
        <a:tabLst/>
        <a:defRPr sz="5625" b="0" i="0" u="none" strike="noStrike" cap="none" spc="0" baseline="0">
          <a:ln>
            <a:noFill/>
          </a:ln>
          <a:solidFill>
            <a:srgbClr val="000000"/>
          </a:solidFill>
          <a:uFillTx/>
          <a:latin typeface="+mn-lt"/>
          <a:ea typeface="+mn-ea"/>
          <a:cs typeface="+mn-cs"/>
          <a:sym typeface="Helvetica Light"/>
        </a:defRPr>
      </a:lvl9pPr>
    </p:titleStyle>
    <p:bodyStyle>
      <a:lvl1pPr marL="312528"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1pPr>
      <a:lvl2pPr marL="625056"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2pPr>
      <a:lvl3pPr marL="937584"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3pPr>
      <a:lvl4pPr marL="1250112"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4pPr>
      <a:lvl5pPr marL="1562640"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5pPr>
      <a:lvl6pPr marL="1875168"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6pPr>
      <a:lvl7pPr marL="2187696"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7pPr>
      <a:lvl8pPr marL="2500224"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8pPr>
      <a:lvl9pPr marL="2812752" marR="0" indent="-312528" algn="l" defTabSz="410751" rtl="0" latinLnBrk="0">
        <a:lnSpc>
          <a:spcPct val="100000"/>
        </a:lnSpc>
        <a:spcBef>
          <a:spcPts val="2953"/>
        </a:spcBef>
        <a:spcAft>
          <a:spcPts val="0"/>
        </a:spcAft>
        <a:buClrTx/>
        <a:buSzPct val="75000"/>
        <a:buFontTx/>
        <a:buChar char="•"/>
        <a:tabLst/>
        <a:defRPr sz="2531" b="0" i="0" u="none" strike="noStrike" cap="none" spc="0" baseline="0">
          <a:ln>
            <a:noFill/>
          </a:ln>
          <a:solidFill>
            <a:srgbClr val="000000"/>
          </a:solidFill>
          <a:uFillTx/>
          <a:latin typeface="+mn-lt"/>
          <a:ea typeface="+mn-ea"/>
          <a:cs typeface="+mn-cs"/>
          <a:sym typeface="Helvetica Light"/>
        </a:defRPr>
      </a:lvl9pPr>
    </p:bodyStyle>
    <p:otherStyle>
      <a:lvl1pPr marL="0" marR="0" indent="0"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1pPr>
      <a:lvl2pPr marL="0" marR="0" indent="160729"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2pPr>
      <a:lvl3pPr marL="0" marR="0" indent="321457"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3pPr>
      <a:lvl4pPr marL="0" marR="0" indent="482186"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4pPr>
      <a:lvl5pPr marL="0" marR="0" indent="642915"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5pPr>
      <a:lvl6pPr marL="0" marR="0" indent="803643"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6pPr>
      <a:lvl7pPr marL="0" marR="0" indent="964372"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7pPr>
      <a:lvl8pPr marL="0" marR="0" indent="1125101"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8pPr>
      <a:lvl9pPr marL="0" marR="0" indent="1285829" algn="ctr" defTabSz="410751" rtl="0" latinLnBrk="0">
        <a:lnSpc>
          <a:spcPct val="100000"/>
        </a:lnSpc>
        <a:spcBef>
          <a:spcPts val="0"/>
        </a:spcBef>
        <a:spcAft>
          <a:spcPts val="0"/>
        </a:spcAft>
        <a:buClrTx/>
        <a:buSzTx/>
        <a:buFontTx/>
        <a:buNone/>
        <a:tabLst/>
        <a:defRPr sz="1266" b="0" i="0" u="none" strike="noStrike" cap="none" spc="0" baseline="0">
          <a:ln>
            <a:noFill/>
          </a:ln>
          <a:solidFill>
            <a:schemeClr val="tx1"/>
          </a:solidFill>
          <a:uFillTx/>
          <a:latin typeface="+mn-lt"/>
          <a:ea typeface="+mn-ea"/>
          <a:cs typeface="+mn-cs"/>
          <a:sym typeface="Helvetica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en.wikipedia.org/wiki/File:Mandarin_Oriental_New_York_Asiate_restaurant.jpg"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59937401@N07/547415524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hyperlink" Target="https://startups.co.uk/how-to-start-a-restaurant/#premises"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hyperlink" Target="https://startups.co.uk/start-up-business-plan-essentials-understanding-your-market/" TargetMode="Externa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8.xml"/><Relationship Id="rId5" Type="http://schemas.openxmlformats.org/officeDocument/2006/relationships/image" Target="../media/image20.jpeg"/><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8.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02047-F59F-4819-9F69-1B878631C99F}"/>
              </a:ext>
            </a:extLst>
          </p:cNvPr>
          <p:cNvSpPr>
            <a:spLocks noGrp="1"/>
          </p:cNvSpPr>
          <p:nvPr>
            <p:ph type="title"/>
          </p:nvPr>
        </p:nvSpPr>
        <p:spPr/>
        <p:txBody>
          <a:bodyPr/>
          <a:lstStyle/>
          <a:p>
            <a:r>
              <a:rPr lang="en-GB" dirty="0"/>
              <a:t>Outline Proposal</a:t>
            </a:r>
            <a:endParaRPr lang="en-US" dirty="0"/>
          </a:p>
        </p:txBody>
      </p:sp>
      <p:sp>
        <p:nvSpPr>
          <p:cNvPr id="3" name="Content Placeholder 2">
            <a:extLst>
              <a:ext uri="{FF2B5EF4-FFF2-40B4-BE49-F238E27FC236}">
                <a16:creationId xmlns:a16="http://schemas.microsoft.com/office/drawing/2014/main" id="{F39BEE14-0838-4581-A75E-B9349A707DF0}"/>
              </a:ext>
            </a:extLst>
          </p:cNvPr>
          <p:cNvSpPr>
            <a:spLocks noGrp="1"/>
          </p:cNvSpPr>
          <p:nvPr>
            <p:ph idx="1"/>
          </p:nvPr>
        </p:nvSpPr>
        <p:spPr>
          <a:xfrm>
            <a:off x="457200" y="1600200"/>
            <a:ext cx="8229600" cy="5791200"/>
          </a:xfrm>
        </p:spPr>
        <p:txBody>
          <a:bodyPr/>
          <a:lstStyle/>
          <a:p>
            <a:r>
              <a:rPr lang="en-GB" dirty="0"/>
              <a:t>Name of Business: Red Chilli Restaurant</a:t>
            </a:r>
          </a:p>
          <a:p>
            <a:r>
              <a:rPr lang="en-GB" dirty="0"/>
              <a:t>Business Owners: Mohammad Hoque, Sayed </a:t>
            </a:r>
            <a:r>
              <a:rPr lang="en-GB" dirty="0" err="1"/>
              <a:t>Jallal</a:t>
            </a:r>
            <a:r>
              <a:rPr lang="en-GB" dirty="0"/>
              <a:t>, </a:t>
            </a:r>
            <a:r>
              <a:rPr lang="en-GB" dirty="0" err="1"/>
              <a:t>Mujibur</a:t>
            </a:r>
            <a:r>
              <a:rPr lang="en-GB" dirty="0"/>
              <a:t> Rahman, Mohammad </a:t>
            </a:r>
            <a:r>
              <a:rPr lang="en-GB" dirty="0" err="1"/>
              <a:t>Faruqi</a:t>
            </a:r>
            <a:r>
              <a:rPr lang="en-GB" dirty="0"/>
              <a:t>, </a:t>
            </a:r>
            <a:r>
              <a:rPr lang="en-GB" dirty="0" err="1"/>
              <a:t>Rihana</a:t>
            </a:r>
            <a:r>
              <a:rPr lang="en-GB" dirty="0"/>
              <a:t> </a:t>
            </a:r>
            <a:r>
              <a:rPr lang="en-GB" dirty="0" err="1"/>
              <a:t>Faris</a:t>
            </a:r>
            <a:endParaRPr lang="en-GB" dirty="0"/>
          </a:p>
          <a:p>
            <a:r>
              <a:rPr lang="en-GB" dirty="0"/>
              <a:t>Mission Statement: Come in Hunger, Go with Happiness</a:t>
            </a:r>
          </a:p>
          <a:p>
            <a:r>
              <a:rPr lang="en-GB" dirty="0"/>
              <a:t>Product and Service: Indian Restaurant and </a:t>
            </a:r>
            <a:r>
              <a:rPr lang="en-GB" dirty="0" smtClean="0"/>
              <a:t>Takeaway</a:t>
            </a:r>
          </a:p>
          <a:p>
            <a:r>
              <a:rPr lang="en-GB" dirty="0" smtClean="0"/>
              <a:t>Head chef</a:t>
            </a:r>
          </a:p>
          <a:p>
            <a:endParaRPr lang="en-GB" dirty="0" smtClean="0"/>
          </a:p>
          <a:p>
            <a:endParaRPr lang="en-GB" dirty="0"/>
          </a:p>
          <a:p>
            <a:pPr marL="0" indent="0">
              <a:buNone/>
            </a:pPr>
            <a:endParaRPr lang="en-US" dirty="0"/>
          </a:p>
        </p:txBody>
      </p:sp>
    </p:spTree>
    <p:extLst>
      <p:ext uri="{BB962C8B-B14F-4D97-AF65-F5344CB8AC3E}">
        <p14:creationId xmlns:p14="http://schemas.microsoft.com/office/powerpoint/2010/main" val="2960039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Source of finance </a:t>
            </a:r>
          </a:p>
        </p:txBody>
      </p:sp>
      <p:sp>
        <p:nvSpPr>
          <p:cNvPr id="3" name="Subtitle 2"/>
          <p:cNvSpPr>
            <a:spLocks noGrp="1"/>
          </p:cNvSpPr>
          <p:nvPr>
            <p:ph type="subTitle" idx="1"/>
          </p:nvPr>
        </p:nvSpPr>
        <p:spPr/>
        <p:txBody>
          <a:bodyPr/>
          <a:lstStyle/>
          <a:p>
            <a:r>
              <a:rPr lang="en-GB" dirty="0"/>
              <a:t>Red chilli restaurant</a:t>
            </a:r>
          </a:p>
          <a:p>
            <a:r>
              <a:rPr lang="en-GB" dirty="0"/>
              <a:t>Mumbles,</a:t>
            </a:r>
          </a:p>
          <a:p>
            <a:r>
              <a:rPr lang="en-GB" dirty="0"/>
              <a:t>Swansea.</a:t>
            </a:r>
          </a:p>
        </p:txBody>
      </p:sp>
      <p:pic>
        <p:nvPicPr>
          <p:cNvPr id="5" name="Picture 4">
            <a:extLst>
              <a:ext uri="{FF2B5EF4-FFF2-40B4-BE49-F238E27FC236}">
                <a16:creationId xmlns:a16="http://schemas.microsoft.com/office/drawing/2014/main" id="{01B679D5-18E9-4FFE-98DC-F840928CF3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38200" y="508889"/>
            <a:ext cx="7620000" cy="1621536"/>
          </a:xfrm>
          <a:prstGeom prst="rect">
            <a:avLst/>
          </a:prstGeom>
        </p:spPr>
      </p:pic>
    </p:spTree>
    <p:extLst>
      <p:ext uri="{BB962C8B-B14F-4D97-AF65-F5344CB8AC3E}">
        <p14:creationId xmlns:p14="http://schemas.microsoft.com/office/powerpoint/2010/main" val="194080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Total cost</a:t>
            </a:r>
          </a:p>
        </p:txBody>
      </p:sp>
      <p:sp>
        <p:nvSpPr>
          <p:cNvPr id="3" name="Content Placeholder 2"/>
          <p:cNvSpPr>
            <a:spLocks noGrp="1"/>
          </p:cNvSpPr>
          <p:nvPr>
            <p:ph idx="1"/>
          </p:nvPr>
        </p:nvSpPr>
        <p:spPr/>
        <p:txBody>
          <a:bodyPr/>
          <a:lstStyle/>
          <a:p>
            <a:r>
              <a:rPr lang="en-GB" dirty="0"/>
              <a:t>Estimated cost 50k</a:t>
            </a:r>
          </a:p>
          <a:p>
            <a:r>
              <a:rPr lang="en-GB" dirty="0"/>
              <a:t>Personal investment around 6k each</a:t>
            </a:r>
          </a:p>
          <a:p>
            <a:r>
              <a:rPr lang="en-GB" dirty="0"/>
              <a:t>Bank loans or overdraft about 10k</a:t>
            </a:r>
          </a:p>
          <a:p>
            <a:r>
              <a:rPr lang="en-GB" dirty="0"/>
              <a:t>Business grants</a:t>
            </a:r>
          </a:p>
        </p:txBody>
      </p:sp>
      <p:pic>
        <p:nvPicPr>
          <p:cNvPr id="5" name="Picture 4">
            <a:extLst>
              <a:ext uri="{FF2B5EF4-FFF2-40B4-BE49-F238E27FC236}">
                <a16:creationId xmlns:a16="http://schemas.microsoft.com/office/drawing/2014/main" id="{04DB3077-902C-4F57-AA56-C923AFB8211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419600" y="3350110"/>
            <a:ext cx="4724400" cy="2445587"/>
          </a:xfrm>
          <a:prstGeom prst="rect">
            <a:avLst/>
          </a:prstGeom>
        </p:spPr>
      </p:pic>
    </p:spTree>
    <p:extLst>
      <p:ext uri="{BB962C8B-B14F-4D97-AF65-F5344CB8AC3E}">
        <p14:creationId xmlns:p14="http://schemas.microsoft.com/office/powerpoint/2010/main" val="2900396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lstStyle/>
          <a:p>
            <a:r>
              <a:rPr lang="en-GB" dirty="0"/>
              <a:t>Segments of costs</a:t>
            </a:r>
          </a:p>
        </p:txBody>
      </p:sp>
      <p:sp>
        <p:nvSpPr>
          <p:cNvPr id="3" name="Content Placeholder 2"/>
          <p:cNvSpPr>
            <a:spLocks noGrp="1"/>
          </p:cNvSpPr>
          <p:nvPr>
            <p:ph idx="4294967295"/>
          </p:nvPr>
        </p:nvSpPr>
        <p:spPr>
          <a:xfrm>
            <a:off x="838200" y="1600201"/>
            <a:ext cx="7391400" cy="3581400"/>
          </a:xfrm>
        </p:spPr>
        <p:txBody>
          <a:bodyPr>
            <a:normAutofit fontScale="70000" lnSpcReduction="20000"/>
          </a:bodyPr>
          <a:lstStyle/>
          <a:p>
            <a:r>
              <a:rPr lang="en-GB" dirty="0"/>
              <a:t>Set up costs estimated 12k - includes counter, signs, fancy lights, menu, chairs and tables etc.</a:t>
            </a:r>
          </a:p>
          <a:p>
            <a:r>
              <a:rPr lang="en-GB" dirty="0"/>
              <a:t>Capital costs estimated 13k – includes cooker, tandoori oven, fridge and freezers, plates and cutleries etc.</a:t>
            </a:r>
          </a:p>
          <a:p>
            <a:r>
              <a:rPr lang="en-GB" dirty="0"/>
              <a:t>Variable costs- depends on total takings of the week, varies every week which includes raw materials, wages, packaging, depreciation etc.</a:t>
            </a:r>
          </a:p>
          <a:p>
            <a:r>
              <a:rPr lang="en-GB" dirty="0"/>
              <a:t>Fixed costs- like utility bills, advertising, insurance, rent and rates etc.</a:t>
            </a:r>
          </a:p>
          <a:p>
            <a:r>
              <a:rPr lang="en-GB" dirty="0"/>
              <a:t>Total cost could be to start the restaurant is likely about 35k.</a:t>
            </a:r>
          </a:p>
          <a:p>
            <a:pPr marL="0" indent="0">
              <a:buNone/>
            </a:pPr>
            <a:r>
              <a:rPr lang="en-GB" dirty="0"/>
              <a:t> </a:t>
            </a:r>
          </a:p>
        </p:txBody>
      </p:sp>
      <p:pic>
        <p:nvPicPr>
          <p:cNvPr id="6" name="Picture 5" descr="Piggy Bank With Coins">
            <a:extLst>
              <a:ext uri="{FF2B5EF4-FFF2-40B4-BE49-F238E27FC236}">
                <a16:creationId xmlns:a16="http://schemas.microsoft.com/office/drawing/2014/main" id="{541EE1E2-12B4-4C49-BB77-03A7CC977BB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438400" y="5181601"/>
            <a:ext cx="4267200" cy="1401761"/>
          </a:xfrm>
          <a:prstGeom prst="rect">
            <a:avLst/>
          </a:prstGeom>
          <a:noFill/>
          <a:ln>
            <a:noFill/>
          </a:ln>
        </p:spPr>
      </p:pic>
    </p:spTree>
    <p:extLst>
      <p:ext uri="{BB962C8B-B14F-4D97-AF65-F5344CB8AC3E}">
        <p14:creationId xmlns:p14="http://schemas.microsoft.com/office/powerpoint/2010/main" val="3746510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A29B1-A32E-4E34-B0CB-E0C1435F49F4}"/>
              </a:ext>
            </a:extLst>
          </p:cNvPr>
          <p:cNvSpPr>
            <a:spLocks noGrp="1"/>
          </p:cNvSpPr>
          <p:nvPr>
            <p:ph type="ctrTitle"/>
          </p:nvPr>
        </p:nvSpPr>
        <p:spPr>
          <a:xfrm>
            <a:off x="685800" y="533401"/>
            <a:ext cx="7772400" cy="1523999"/>
          </a:xfrm>
        </p:spPr>
        <p:txBody>
          <a:bodyPr/>
          <a:lstStyle/>
          <a:p>
            <a:r>
              <a:rPr lang="en-US" dirty="0"/>
              <a:t>Strategy of finance</a:t>
            </a:r>
          </a:p>
        </p:txBody>
      </p:sp>
      <p:sp>
        <p:nvSpPr>
          <p:cNvPr id="3" name="Subtitle 2">
            <a:extLst>
              <a:ext uri="{FF2B5EF4-FFF2-40B4-BE49-F238E27FC236}">
                <a16:creationId xmlns:a16="http://schemas.microsoft.com/office/drawing/2014/main" id="{77292C7F-F7FF-42C1-B23D-E332326C35D1}"/>
              </a:ext>
            </a:extLst>
          </p:cNvPr>
          <p:cNvSpPr>
            <a:spLocks noGrp="1"/>
          </p:cNvSpPr>
          <p:nvPr>
            <p:ph type="subTitle" idx="1"/>
          </p:nvPr>
        </p:nvSpPr>
        <p:spPr>
          <a:xfrm>
            <a:off x="1371600" y="1828800"/>
            <a:ext cx="6400800" cy="4495800"/>
          </a:xfrm>
        </p:spPr>
        <p:txBody>
          <a:bodyPr>
            <a:normAutofit/>
          </a:bodyPr>
          <a:lstStyle/>
          <a:p>
            <a:pPr marL="457200" indent="-457200" algn="l">
              <a:buFont typeface="Arial" panose="020B0604020202020204" pitchFamily="34" charset="0"/>
              <a:buChar char="•"/>
            </a:pPr>
            <a:r>
              <a:rPr lang="en-US" dirty="0"/>
              <a:t>All partners involve in fund raise.</a:t>
            </a:r>
          </a:p>
          <a:p>
            <a:pPr marL="457200" indent="-457200" algn="l">
              <a:buFont typeface="Arial" panose="020B0604020202020204" pitchFamily="34" charset="0"/>
              <a:buChar char="•"/>
            </a:pPr>
            <a:r>
              <a:rPr lang="en-US" dirty="0"/>
              <a:t>Overdraft facilities is cheaper than loans.</a:t>
            </a:r>
          </a:p>
          <a:p>
            <a:pPr marL="457200" indent="-457200" algn="l">
              <a:buFont typeface="Arial" panose="020B0604020202020204" pitchFamily="34" charset="0"/>
              <a:buChar char="•"/>
            </a:pPr>
            <a:r>
              <a:rPr lang="en-US" dirty="0"/>
              <a:t>Some suppliers give interest free credit.</a:t>
            </a:r>
          </a:p>
          <a:p>
            <a:pPr marL="457200" indent="-457200" algn="l">
              <a:buFont typeface="Arial" panose="020B0604020202020204" pitchFamily="34" charset="0"/>
              <a:buChar char="•"/>
            </a:pPr>
            <a:endParaRPr lang="en-US" dirty="0"/>
          </a:p>
          <a:p>
            <a:pPr marL="457200" indent="-457200" algn="l">
              <a:buFont typeface="Arial" panose="020B0604020202020204" pitchFamily="34" charset="0"/>
              <a:buChar char="•"/>
            </a:pPr>
            <a:endParaRPr lang="en-US" dirty="0"/>
          </a:p>
          <a:p>
            <a:pPr marL="457200" indent="-457200" algn="l">
              <a:buFont typeface="Arial" panose="020B0604020202020204" pitchFamily="34" charset="0"/>
              <a:buChar char="•"/>
            </a:pPr>
            <a:endParaRPr lang="en-US" dirty="0"/>
          </a:p>
        </p:txBody>
      </p:sp>
    </p:spTree>
    <p:extLst>
      <p:ext uri="{BB962C8B-B14F-4D97-AF65-F5344CB8AC3E}">
        <p14:creationId xmlns:p14="http://schemas.microsoft.com/office/powerpoint/2010/main" val="1073432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A584DFE-1302-4CD6-91B3-3F0F4BFD96F9}"/>
              </a:ext>
            </a:extLst>
          </p:cNvPr>
          <p:cNvSpPr>
            <a:spLocks noGrp="1"/>
          </p:cNvSpPr>
          <p:nvPr>
            <p:ph type="title"/>
          </p:nvPr>
        </p:nvSpPr>
        <p:spPr>
          <a:xfrm>
            <a:off x="0" y="0"/>
            <a:ext cx="8229600" cy="2121877"/>
          </a:xfrm>
        </p:spPr>
        <p:txBody>
          <a:bodyPr>
            <a:normAutofit/>
          </a:bodyPr>
          <a:lstStyle/>
          <a:p>
            <a:r>
              <a:rPr lang="en-US" dirty="0"/>
              <a:t>Pricing strategy</a:t>
            </a:r>
            <a:br>
              <a:rPr lang="en-US" dirty="0"/>
            </a:br>
            <a:endParaRPr lang="en-US" dirty="0"/>
          </a:p>
        </p:txBody>
      </p:sp>
      <p:sp>
        <p:nvSpPr>
          <p:cNvPr id="7" name="Content Placeholder 6">
            <a:extLst>
              <a:ext uri="{FF2B5EF4-FFF2-40B4-BE49-F238E27FC236}">
                <a16:creationId xmlns:a16="http://schemas.microsoft.com/office/drawing/2014/main" id="{14007AB5-8D0B-4FF3-B630-5CE7DF5460A4}"/>
              </a:ext>
            </a:extLst>
          </p:cNvPr>
          <p:cNvSpPr>
            <a:spLocks noGrp="1"/>
          </p:cNvSpPr>
          <p:nvPr>
            <p:ph idx="1"/>
          </p:nvPr>
        </p:nvSpPr>
        <p:spPr/>
        <p:txBody>
          <a:bodyPr/>
          <a:lstStyle/>
          <a:p>
            <a:r>
              <a:rPr lang="en-GB" dirty="0"/>
              <a:t>Price skimming – setting a higher price and lower it as the market evolves</a:t>
            </a:r>
          </a:p>
          <a:p>
            <a:r>
              <a:rPr lang="en-US" dirty="0"/>
              <a:t>Competitive pricing- setting a price based on what the competitors charge.</a:t>
            </a:r>
          </a:p>
          <a:p>
            <a:r>
              <a:rPr lang="en-US" dirty="0"/>
              <a:t>Price bundling- combining products and services to increase value and sales.</a:t>
            </a:r>
          </a:p>
        </p:txBody>
      </p:sp>
      <p:pic>
        <p:nvPicPr>
          <p:cNvPr id="4" name="Picture 3" descr="Round Brown Coin Lot">
            <a:extLst>
              <a:ext uri="{FF2B5EF4-FFF2-40B4-BE49-F238E27FC236}">
                <a16:creationId xmlns:a16="http://schemas.microsoft.com/office/drawing/2014/main" id="{AEADA330-D04B-4D8A-8E58-90DC32445492}"/>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671002" y="4724400"/>
            <a:ext cx="5801995" cy="1401762"/>
          </a:xfrm>
          <a:prstGeom prst="rect">
            <a:avLst/>
          </a:prstGeom>
          <a:noFill/>
          <a:ln>
            <a:noFill/>
          </a:ln>
        </p:spPr>
      </p:pic>
    </p:spTree>
    <p:extLst>
      <p:ext uri="{BB962C8B-B14F-4D97-AF65-F5344CB8AC3E}">
        <p14:creationId xmlns:p14="http://schemas.microsoft.com/office/powerpoint/2010/main" val="2618637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5BB51D8-60DA-4C52-9B13-9625E38CDEC0}"/>
              </a:ext>
            </a:extLst>
          </p:cNvPr>
          <p:cNvGraphicFramePr>
            <a:graphicFrameLocks noGrp="1"/>
          </p:cNvGraphicFramePr>
          <p:nvPr>
            <p:extLst>
              <p:ext uri="{D42A27DB-BD31-4B8C-83A1-F6EECF244321}">
                <p14:modId xmlns:p14="http://schemas.microsoft.com/office/powerpoint/2010/main" val="2484153951"/>
              </p:ext>
            </p:extLst>
          </p:nvPr>
        </p:nvGraphicFramePr>
        <p:xfrm>
          <a:off x="45737" y="228600"/>
          <a:ext cx="9098263" cy="7366681"/>
        </p:xfrm>
        <a:graphic>
          <a:graphicData uri="http://schemas.openxmlformats.org/drawingml/2006/table">
            <a:tbl>
              <a:tblPr firstRow="1" firstCol="1" bandRow="1" bandCol="1">
                <a:tableStyleId>{5C22544A-7EE6-4342-B048-85BDC9FD1C3A}</a:tableStyleId>
              </a:tblPr>
              <a:tblGrid>
                <a:gridCol w="1072407">
                  <a:extLst>
                    <a:ext uri="{9D8B030D-6E8A-4147-A177-3AD203B41FA5}">
                      <a16:colId xmlns:a16="http://schemas.microsoft.com/office/drawing/2014/main" val="4051713264"/>
                    </a:ext>
                  </a:extLst>
                </a:gridCol>
                <a:gridCol w="614223">
                  <a:extLst>
                    <a:ext uri="{9D8B030D-6E8A-4147-A177-3AD203B41FA5}">
                      <a16:colId xmlns:a16="http://schemas.microsoft.com/office/drawing/2014/main" val="2973322090"/>
                    </a:ext>
                  </a:extLst>
                </a:gridCol>
                <a:gridCol w="677340">
                  <a:extLst>
                    <a:ext uri="{9D8B030D-6E8A-4147-A177-3AD203B41FA5}">
                      <a16:colId xmlns:a16="http://schemas.microsoft.com/office/drawing/2014/main" val="2252787880"/>
                    </a:ext>
                  </a:extLst>
                </a:gridCol>
                <a:gridCol w="545262">
                  <a:extLst>
                    <a:ext uri="{9D8B030D-6E8A-4147-A177-3AD203B41FA5}">
                      <a16:colId xmlns:a16="http://schemas.microsoft.com/office/drawing/2014/main" val="4183947416"/>
                    </a:ext>
                  </a:extLst>
                </a:gridCol>
                <a:gridCol w="473377">
                  <a:extLst>
                    <a:ext uri="{9D8B030D-6E8A-4147-A177-3AD203B41FA5}">
                      <a16:colId xmlns:a16="http://schemas.microsoft.com/office/drawing/2014/main" val="1209960315"/>
                    </a:ext>
                  </a:extLst>
                </a:gridCol>
                <a:gridCol w="440066">
                  <a:extLst>
                    <a:ext uri="{9D8B030D-6E8A-4147-A177-3AD203B41FA5}">
                      <a16:colId xmlns:a16="http://schemas.microsoft.com/office/drawing/2014/main" val="2952737653"/>
                    </a:ext>
                  </a:extLst>
                </a:gridCol>
                <a:gridCol w="455261">
                  <a:extLst>
                    <a:ext uri="{9D8B030D-6E8A-4147-A177-3AD203B41FA5}">
                      <a16:colId xmlns:a16="http://schemas.microsoft.com/office/drawing/2014/main" val="3285739487"/>
                    </a:ext>
                  </a:extLst>
                </a:gridCol>
                <a:gridCol w="533574">
                  <a:extLst>
                    <a:ext uri="{9D8B030D-6E8A-4147-A177-3AD203B41FA5}">
                      <a16:colId xmlns:a16="http://schemas.microsoft.com/office/drawing/2014/main" val="1651011812"/>
                    </a:ext>
                  </a:extLst>
                </a:gridCol>
                <a:gridCol w="710651">
                  <a:extLst>
                    <a:ext uri="{9D8B030D-6E8A-4147-A177-3AD203B41FA5}">
                      <a16:colId xmlns:a16="http://schemas.microsoft.com/office/drawing/2014/main" val="1969151354"/>
                    </a:ext>
                  </a:extLst>
                </a:gridCol>
                <a:gridCol w="809975">
                  <a:extLst>
                    <a:ext uri="{9D8B030D-6E8A-4147-A177-3AD203B41FA5}">
                      <a16:colId xmlns:a16="http://schemas.microsoft.com/office/drawing/2014/main" val="4206303845"/>
                    </a:ext>
                  </a:extLst>
                </a:gridCol>
                <a:gridCol w="675038">
                  <a:extLst>
                    <a:ext uri="{9D8B030D-6E8A-4147-A177-3AD203B41FA5}">
                      <a16:colId xmlns:a16="http://schemas.microsoft.com/office/drawing/2014/main" val="2402379347"/>
                    </a:ext>
                  </a:extLst>
                </a:gridCol>
                <a:gridCol w="800450">
                  <a:extLst>
                    <a:ext uri="{9D8B030D-6E8A-4147-A177-3AD203B41FA5}">
                      <a16:colId xmlns:a16="http://schemas.microsoft.com/office/drawing/2014/main" val="3421338121"/>
                    </a:ext>
                  </a:extLst>
                </a:gridCol>
                <a:gridCol w="760763">
                  <a:extLst>
                    <a:ext uri="{9D8B030D-6E8A-4147-A177-3AD203B41FA5}">
                      <a16:colId xmlns:a16="http://schemas.microsoft.com/office/drawing/2014/main" val="3075403985"/>
                    </a:ext>
                  </a:extLst>
                </a:gridCol>
                <a:gridCol w="529876">
                  <a:extLst>
                    <a:ext uri="{9D8B030D-6E8A-4147-A177-3AD203B41FA5}">
                      <a16:colId xmlns:a16="http://schemas.microsoft.com/office/drawing/2014/main" val="2503574589"/>
                    </a:ext>
                  </a:extLst>
                </a:gridCol>
              </a:tblGrid>
              <a:tr h="306309">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JANUARY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FEBRUARY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MARCH</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APRIL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MAY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JUNE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JULY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AUGUST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SEPTEMBER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OCTOBER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NOVEMBER</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DECEMBER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Total</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1188514727"/>
                  </a:ext>
                </a:extLst>
              </a:tr>
              <a:tr h="263999">
                <a:tc>
                  <a:txBody>
                    <a:bodyPr/>
                    <a:lstStyle/>
                    <a:p>
                      <a:pPr marL="0" marR="0">
                        <a:lnSpc>
                          <a:spcPct val="107000"/>
                        </a:lnSpc>
                        <a:spcBef>
                          <a:spcPts val="0"/>
                        </a:spcBef>
                        <a:spcAft>
                          <a:spcPts val="0"/>
                        </a:spcAft>
                      </a:pPr>
                      <a:r>
                        <a:rPr lang="en-GB" sz="1100">
                          <a:effectLst/>
                        </a:rPr>
                        <a:t>INCOME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143879209"/>
                  </a:ext>
                </a:extLst>
              </a:tr>
              <a:tr h="306309">
                <a:tc>
                  <a:txBody>
                    <a:bodyPr/>
                    <a:lstStyle/>
                    <a:p>
                      <a:pPr marL="0" marR="0">
                        <a:lnSpc>
                          <a:spcPct val="107000"/>
                        </a:lnSpc>
                        <a:spcBef>
                          <a:spcPts val="0"/>
                        </a:spcBef>
                        <a:spcAft>
                          <a:spcPts val="0"/>
                        </a:spcAft>
                      </a:pPr>
                      <a:r>
                        <a:rPr lang="en-GB" sz="1100">
                          <a:effectLst/>
                        </a:rPr>
                        <a:t>SALES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£26500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£26400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£25000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£25000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£26400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£26500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£25000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£25000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£26500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£310300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1961391507"/>
                  </a:ext>
                </a:extLst>
              </a:tr>
              <a:tr h="219170">
                <a:tc>
                  <a:txBody>
                    <a:bodyPr/>
                    <a:lstStyle/>
                    <a:p>
                      <a:pPr marL="0" marR="0">
                        <a:lnSpc>
                          <a:spcPct val="107000"/>
                        </a:lnSpc>
                        <a:spcBef>
                          <a:spcPts val="0"/>
                        </a:spcBef>
                        <a:spcAft>
                          <a:spcPts val="0"/>
                        </a:spcAft>
                      </a:pPr>
                      <a:r>
                        <a:rPr lang="en-GB" sz="1100">
                          <a:effectLst/>
                        </a:rPr>
                        <a:t>LOANS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£15000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525794923"/>
                  </a:ext>
                </a:extLst>
              </a:tr>
              <a:tr h="339155">
                <a:tc>
                  <a:txBody>
                    <a:bodyPr/>
                    <a:lstStyle/>
                    <a:p>
                      <a:pPr marL="0" marR="0">
                        <a:lnSpc>
                          <a:spcPct val="107000"/>
                        </a:lnSpc>
                        <a:spcBef>
                          <a:spcPts val="0"/>
                        </a:spcBef>
                        <a:spcAft>
                          <a:spcPts val="0"/>
                        </a:spcAft>
                      </a:pPr>
                      <a:r>
                        <a:rPr lang="en-GB" sz="1100">
                          <a:effectLst/>
                        </a:rPr>
                        <a:t>INVESTMENT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£30000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499203386"/>
                  </a:ext>
                </a:extLst>
              </a:tr>
              <a:tr h="219170">
                <a:tc>
                  <a:txBody>
                    <a:bodyPr/>
                    <a:lstStyle/>
                    <a:p>
                      <a:pPr marL="0" marR="0">
                        <a:lnSpc>
                          <a:spcPct val="107000"/>
                        </a:lnSpc>
                        <a:spcBef>
                          <a:spcPts val="0"/>
                        </a:spcBef>
                        <a:spcAft>
                          <a:spcPts val="0"/>
                        </a:spcAft>
                      </a:pPr>
                      <a:r>
                        <a:rPr lang="en-GB" sz="1100">
                          <a:effectLst/>
                        </a:rPr>
                        <a:t>TOTAL INCOME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£71500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642768455"/>
                  </a:ext>
                </a:extLst>
              </a:tr>
              <a:tr h="174340">
                <a:tc>
                  <a:txBody>
                    <a:bodyPr/>
                    <a:lstStyle/>
                    <a:p>
                      <a:pPr marL="0" marR="0">
                        <a:lnSpc>
                          <a:spcPct val="107000"/>
                        </a:lnSpc>
                        <a:spcBef>
                          <a:spcPts val="0"/>
                        </a:spcBef>
                        <a:spcAft>
                          <a:spcPts val="0"/>
                        </a:spcAft>
                      </a:pPr>
                      <a:r>
                        <a:rPr lang="en-GB" sz="1100">
                          <a:effectLst/>
                        </a:rPr>
                        <a:t> EXPENDITURE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542453813"/>
                  </a:ext>
                </a:extLst>
              </a:tr>
              <a:tr h="174340">
                <a:tc>
                  <a:txBody>
                    <a:bodyPr/>
                    <a:lstStyle/>
                    <a:p>
                      <a:pPr marL="0" marR="0">
                        <a:lnSpc>
                          <a:spcPct val="107000"/>
                        </a:lnSpc>
                        <a:spcBef>
                          <a:spcPts val="0"/>
                        </a:spcBef>
                        <a:spcAft>
                          <a:spcPts val="0"/>
                        </a:spcAft>
                      </a:pPr>
                      <a:r>
                        <a:rPr lang="en-GB" sz="1100">
                          <a:effectLst/>
                        </a:rPr>
                        <a:t>WAGES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£4608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£4608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£4608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£4608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£55296</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1251599792"/>
                  </a:ext>
                </a:extLst>
              </a:tr>
              <a:tr h="219170">
                <a:tc>
                  <a:txBody>
                    <a:bodyPr/>
                    <a:lstStyle/>
                    <a:p>
                      <a:pPr marL="0" marR="0">
                        <a:lnSpc>
                          <a:spcPct val="107000"/>
                        </a:lnSpc>
                        <a:spcBef>
                          <a:spcPts val="0"/>
                        </a:spcBef>
                        <a:spcAft>
                          <a:spcPts val="0"/>
                        </a:spcAft>
                      </a:pPr>
                      <a:r>
                        <a:rPr lang="en-GB" sz="1100">
                          <a:effectLst/>
                        </a:rPr>
                        <a:t>DRAWING</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£6000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£72000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302138701"/>
                  </a:ext>
                </a:extLst>
              </a:tr>
              <a:tr h="219170">
                <a:tc>
                  <a:txBody>
                    <a:bodyPr/>
                    <a:lstStyle/>
                    <a:p>
                      <a:pPr marL="0" marR="0">
                        <a:lnSpc>
                          <a:spcPct val="107000"/>
                        </a:lnSpc>
                        <a:spcBef>
                          <a:spcPts val="0"/>
                        </a:spcBef>
                        <a:spcAft>
                          <a:spcPts val="0"/>
                        </a:spcAft>
                      </a:pPr>
                      <a:r>
                        <a:rPr lang="en-GB" sz="1100">
                          <a:effectLst/>
                        </a:rPr>
                        <a:t>RENT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£19200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388125323"/>
                  </a:ext>
                </a:extLst>
              </a:tr>
              <a:tr h="219170">
                <a:tc>
                  <a:txBody>
                    <a:bodyPr/>
                    <a:lstStyle/>
                    <a:p>
                      <a:pPr marL="0" marR="0">
                        <a:lnSpc>
                          <a:spcPct val="107000"/>
                        </a:lnSpc>
                        <a:spcBef>
                          <a:spcPts val="0"/>
                        </a:spcBef>
                        <a:spcAft>
                          <a:spcPts val="0"/>
                        </a:spcAft>
                      </a:pPr>
                      <a:r>
                        <a:rPr lang="en-GB" sz="1100">
                          <a:effectLst/>
                        </a:rPr>
                        <a:t>LOANS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£84</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£84</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£84</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667505257"/>
                  </a:ext>
                </a:extLst>
              </a:tr>
              <a:tr h="289847">
                <a:tc>
                  <a:txBody>
                    <a:bodyPr/>
                    <a:lstStyle/>
                    <a:p>
                      <a:pPr marL="0" marR="0">
                        <a:lnSpc>
                          <a:spcPct val="107000"/>
                        </a:lnSpc>
                        <a:spcBef>
                          <a:spcPts val="0"/>
                        </a:spcBef>
                        <a:spcAft>
                          <a:spcPts val="0"/>
                        </a:spcAft>
                      </a:pPr>
                      <a:r>
                        <a:rPr lang="en-GB" sz="1100">
                          <a:effectLst/>
                        </a:rPr>
                        <a:t>ELEC/GAS/WATER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£600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£600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£600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£7200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587724924"/>
                  </a:ext>
                </a:extLst>
              </a:tr>
              <a:tr h="219170">
                <a:tc>
                  <a:txBody>
                    <a:bodyPr/>
                    <a:lstStyle/>
                    <a:p>
                      <a:pPr marL="0" marR="0">
                        <a:lnSpc>
                          <a:spcPct val="107000"/>
                        </a:lnSpc>
                        <a:spcBef>
                          <a:spcPts val="0"/>
                        </a:spcBef>
                        <a:spcAft>
                          <a:spcPts val="0"/>
                        </a:spcAft>
                      </a:pPr>
                      <a:r>
                        <a:rPr lang="en-GB" sz="1100">
                          <a:effectLst/>
                        </a:rPr>
                        <a:t>TEL/INTERNET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£1920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58021047"/>
                  </a:ext>
                </a:extLst>
              </a:tr>
              <a:tr h="219170">
                <a:tc>
                  <a:txBody>
                    <a:bodyPr/>
                    <a:lstStyle/>
                    <a:p>
                      <a:pPr marL="0" marR="0">
                        <a:lnSpc>
                          <a:spcPct val="107000"/>
                        </a:lnSpc>
                        <a:spcBef>
                          <a:spcPts val="0"/>
                        </a:spcBef>
                        <a:spcAft>
                          <a:spcPts val="0"/>
                        </a:spcAft>
                      </a:pPr>
                      <a:r>
                        <a:rPr lang="en-GB" sz="1100">
                          <a:effectLst/>
                        </a:rPr>
                        <a:t>RAW MATERIAL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£4400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£4000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£3900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£3900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£48200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1078114316"/>
                  </a:ext>
                </a:extLst>
              </a:tr>
              <a:tr h="306309">
                <a:tc>
                  <a:txBody>
                    <a:bodyPr/>
                    <a:lstStyle/>
                    <a:p>
                      <a:pPr marL="0" marR="0">
                        <a:lnSpc>
                          <a:spcPct val="107000"/>
                        </a:lnSpc>
                        <a:spcBef>
                          <a:spcPts val="0"/>
                        </a:spcBef>
                        <a:spcAft>
                          <a:spcPts val="0"/>
                        </a:spcAft>
                      </a:pPr>
                      <a:r>
                        <a:rPr lang="en-GB" sz="1100">
                          <a:effectLst/>
                        </a:rPr>
                        <a:t>NAT.INS.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£160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£1920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498000944"/>
                  </a:ext>
                </a:extLst>
              </a:tr>
              <a:tr h="219170">
                <a:tc>
                  <a:txBody>
                    <a:bodyPr/>
                    <a:lstStyle/>
                    <a:p>
                      <a:pPr marL="0" marR="0">
                        <a:lnSpc>
                          <a:spcPct val="107000"/>
                        </a:lnSpc>
                        <a:spcBef>
                          <a:spcPts val="0"/>
                        </a:spcBef>
                        <a:spcAft>
                          <a:spcPts val="0"/>
                        </a:spcAft>
                      </a:pPr>
                      <a:r>
                        <a:rPr lang="en-GB" sz="1100">
                          <a:effectLst/>
                        </a:rPr>
                        <a:t>ADVERTS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£100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£1400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1694413680"/>
                  </a:ext>
                </a:extLst>
              </a:tr>
              <a:tr h="219170">
                <a:tc>
                  <a:txBody>
                    <a:bodyPr/>
                    <a:lstStyle/>
                    <a:p>
                      <a:pPr marL="0" marR="0">
                        <a:lnSpc>
                          <a:spcPct val="107000"/>
                        </a:lnSpc>
                        <a:spcBef>
                          <a:spcPts val="0"/>
                        </a:spcBef>
                        <a:spcAft>
                          <a:spcPts val="0"/>
                        </a:spcAft>
                      </a:pPr>
                      <a:r>
                        <a:rPr lang="en-GB" sz="1100">
                          <a:effectLst/>
                        </a:rPr>
                        <a:t>PETROL/CAR</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£2400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361507553"/>
                  </a:ext>
                </a:extLst>
              </a:tr>
              <a:tr h="219170">
                <a:tc>
                  <a:txBody>
                    <a:bodyPr/>
                    <a:lstStyle/>
                    <a:p>
                      <a:pPr marL="0" marR="0">
                        <a:lnSpc>
                          <a:spcPct val="107000"/>
                        </a:lnSpc>
                        <a:spcBef>
                          <a:spcPts val="0"/>
                        </a:spcBef>
                        <a:spcAft>
                          <a:spcPts val="0"/>
                        </a:spcAft>
                      </a:pPr>
                      <a:r>
                        <a:rPr lang="en-GB" sz="1100">
                          <a:effectLst/>
                        </a:rPr>
                        <a:t>INSURANCES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£85</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£85</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£85</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£84</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£1020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428520607"/>
                  </a:ext>
                </a:extLst>
              </a:tr>
              <a:tr h="219170">
                <a:tc>
                  <a:txBody>
                    <a:bodyPr/>
                    <a:lstStyle/>
                    <a:p>
                      <a:pPr marL="0" marR="0">
                        <a:lnSpc>
                          <a:spcPct val="107000"/>
                        </a:lnSpc>
                        <a:spcBef>
                          <a:spcPts val="0"/>
                        </a:spcBef>
                        <a:spcAft>
                          <a:spcPts val="0"/>
                        </a:spcAft>
                      </a:pPr>
                      <a:r>
                        <a:rPr lang="en-GB" sz="1100" dirty="0">
                          <a:effectLst/>
                        </a:rPr>
                        <a:t>PROF. FEES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£80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£80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£960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1501561940"/>
                  </a:ext>
                </a:extLst>
              </a:tr>
              <a:tr h="219170">
                <a:tc>
                  <a:txBody>
                    <a:bodyPr/>
                    <a:lstStyle/>
                    <a:p>
                      <a:pPr marL="0" marR="0">
                        <a:lnSpc>
                          <a:spcPct val="107000"/>
                        </a:lnSpc>
                        <a:spcBef>
                          <a:spcPts val="0"/>
                        </a:spcBef>
                        <a:spcAft>
                          <a:spcPts val="0"/>
                        </a:spcAft>
                      </a:pPr>
                      <a:r>
                        <a:rPr lang="en-GB" sz="1100">
                          <a:effectLst/>
                        </a:rPr>
                        <a:t>OTHER EXP.</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£2400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806532342"/>
                  </a:ext>
                </a:extLst>
              </a:tr>
              <a:tr h="219170">
                <a:tc>
                  <a:txBody>
                    <a:bodyPr/>
                    <a:lstStyle/>
                    <a:p>
                      <a:pPr marL="0" marR="0">
                        <a:lnSpc>
                          <a:spcPct val="107000"/>
                        </a:lnSpc>
                        <a:spcBef>
                          <a:spcPts val="0"/>
                        </a:spcBef>
                        <a:spcAft>
                          <a:spcPts val="0"/>
                        </a:spcAft>
                      </a:pPr>
                      <a:r>
                        <a:rPr lang="en-GB" sz="1100">
                          <a:effectLst/>
                        </a:rPr>
                        <a:t>WINES/SPIRITS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£1000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£1000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£26000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1072213581"/>
                  </a:ext>
                </a:extLst>
              </a:tr>
              <a:tr h="219170">
                <a:tc>
                  <a:txBody>
                    <a:bodyPr/>
                    <a:lstStyle/>
                    <a:p>
                      <a:pPr marL="0" marR="0">
                        <a:lnSpc>
                          <a:spcPct val="107000"/>
                        </a:lnSpc>
                        <a:spcBef>
                          <a:spcPts val="0"/>
                        </a:spcBef>
                        <a:spcAft>
                          <a:spcPts val="0"/>
                        </a:spcAft>
                      </a:pPr>
                      <a:r>
                        <a:rPr lang="en-GB" sz="1100">
                          <a:effectLst/>
                        </a:rPr>
                        <a:t>VAT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£3800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£3765</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£3800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£3800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£3765</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£3800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£3500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£3800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£44330</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922545542"/>
                  </a:ext>
                </a:extLst>
              </a:tr>
              <a:tr h="219170">
                <a:tc>
                  <a:txBody>
                    <a:bodyPr/>
                    <a:lstStyle/>
                    <a:p>
                      <a:pPr marL="0" marR="0">
                        <a:lnSpc>
                          <a:spcPct val="107000"/>
                        </a:lnSpc>
                        <a:spcBef>
                          <a:spcPts val="0"/>
                        </a:spcBef>
                        <a:spcAft>
                          <a:spcPts val="0"/>
                        </a:spcAft>
                      </a:pPr>
                      <a:r>
                        <a:rPr lang="en-GB" sz="1100">
                          <a:effectLst/>
                        </a:rPr>
                        <a:t>TOTAL EXP.</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£24197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£22697</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£22642</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£21837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£22697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£21837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£22697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£22697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£24197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£21837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£21837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£25197</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£274369</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2071911630"/>
                  </a:ext>
                </a:extLst>
              </a:tr>
              <a:tr h="219170">
                <a:tc>
                  <a:txBody>
                    <a:bodyPr/>
                    <a:lstStyle/>
                    <a:p>
                      <a:pPr marL="0" marR="0">
                        <a:lnSpc>
                          <a:spcPct val="107000"/>
                        </a:lnSpc>
                        <a:spcBef>
                          <a:spcPts val="0"/>
                        </a:spcBef>
                        <a:spcAft>
                          <a:spcPts val="0"/>
                        </a:spcAft>
                      </a:pPr>
                      <a:r>
                        <a:rPr lang="en-GB" sz="1100">
                          <a:effectLst/>
                        </a:rPr>
                        <a:t>NET CASH FLOW</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£2303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£3303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£3758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£3163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£3303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£3163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£3303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£3758</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£3303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£3163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£3163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£2303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£35931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373195333"/>
                  </a:ext>
                </a:extLst>
              </a:tr>
              <a:tr h="306309">
                <a:tc>
                  <a:txBody>
                    <a:bodyPr/>
                    <a:lstStyle/>
                    <a:p>
                      <a:pPr marL="0" marR="0">
                        <a:lnSpc>
                          <a:spcPct val="107000"/>
                        </a:lnSpc>
                        <a:spcBef>
                          <a:spcPts val="0"/>
                        </a:spcBef>
                        <a:spcAft>
                          <a:spcPts val="0"/>
                        </a:spcAft>
                      </a:pPr>
                      <a:r>
                        <a:rPr lang="en-GB" sz="1100">
                          <a:effectLst/>
                        </a:rPr>
                        <a:t>CLOSING BALANCE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£2303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£3303</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£3758</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£3163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£3303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£3163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 £3303</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£3758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£3303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£3163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£3163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a:effectLst/>
                        </a:rPr>
                        <a:t>£2303</a:t>
                      </a:r>
                      <a:r>
                        <a:rPr lang="en-GB"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tc>
                  <a:txBody>
                    <a:bodyPr/>
                    <a:lstStyle/>
                    <a:p>
                      <a:pPr marL="0" marR="0">
                        <a:lnSpc>
                          <a:spcPct val="107000"/>
                        </a:lnSpc>
                        <a:spcBef>
                          <a:spcPts val="0"/>
                        </a:spcBef>
                        <a:spcAft>
                          <a:spcPts val="0"/>
                        </a:spcAft>
                      </a:pPr>
                      <a:r>
                        <a:rPr lang="en-GB" sz="1100" dirty="0">
                          <a:effectLst/>
                        </a:rPr>
                        <a:t>£35931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450" marR="41450" marT="0" marB="0"/>
                </a:tc>
                <a:extLst>
                  <a:ext uri="{0D108BD9-81ED-4DB2-BD59-A6C34878D82A}">
                    <a16:rowId xmlns:a16="http://schemas.microsoft.com/office/drawing/2014/main" val="3307403436"/>
                  </a:ext>
                </a:extLst>
              </a:tr>
            </a:tbl>
          </a:graphicData>
        </a:graphic>
      </p:graphicFrame>
    </p:spTree>
    <p:extLst>
      <p:ext uri="{BB962C8B-B14F-4D97-AF65-F5344CB8AC3E}">
        <p14:creationId xmlns:p14="http://schemas.microsoft.com/office/powerpoint/2010/main" val="1922803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 name="Screen Shot 2018-11-22 at 20.20.19.png"/>
          <p:cNvPicPr>
            <a:picLocks noChangeAspect="1"/>
          </p:cNvPicPr>
          <p:nvPr/>
        </p:nvPicPr>
        <p:blipFill>
          <a:blip r:embed="rId2">
            <a:extLst/>
          </a:blip>
          <a:stretch>
            <a:fillRect/>
          </a:stretch>
        </p:blipFill>
        <p:spPr>
          <a:xfrm>
            <a:off x="3144066" y="-308724"/>
            <a:ext cx="3663315" cy="1822809"/>
          </a:xfrm>
          <a:prstGeom prst="rect">
            <a:avLst/>
          </a:prstGeom>
          <a:ln w="12700">
            <a:miter lim="400000"/>
          </a:ln>
        </p:spPr>
      </p:pic>
      <p:sp>
        <p:nvSpPr>
          <p:cNvPr id="120" name="Shape 120"/>
          <p:cNvSpPr>
            <a:spLocks noGrp="1"/>
          </p:cNvSpPr>
          <p:nvPr>
            <p:ph type="ctrTitle"/>
          </p:nvPr>
        </p:nvSpPr>
        <p:spPr>
          <a:xfrm>
            <a:off x="936846" y="-1025938"/>
            <a:ext cx="5113712" cy="2052613"/>
          </a:xfrm>
          <a:prstGeom prst="rect">
            <a:avLst/>
          </a:prstGeom>
        </p:spPr>
        <p:txBody>
          <a:bodyPr>
            <a:normAutofit fontScale="90000"/>
          </a:bodyPr>
          <a:lstStyle>
            <a:lvl1pPr defTabSz="543305">
              <a:defRPr sz="7440">
                <a:latin typeface="Apple Chancery"/>
                <a:ea typeface="Apple Chancery"/>
                <a:cs typeface="Apple Chancery"/>
                <a:sym typeface="Apple Chancery"/>
              </a:defRPr>
            </a:lvl1pPr>
          </a:lstStyle>
          <a:p>
            <a:r>
              <a:t>Human Resources</a:t>
            </a:r>
          </a:p>
        </p:txBody>
      </p:sp>
      <p:sp>
        <p:nvSpPr>
          <p:cNvPr id="121" name="Shape 121"/>
          <p:cNvSpPr>
            <a:spLocks noGrp="1"/>
          </p:cNvSpPr>
          <p:nvPr>
            <p:ph type="subTitle" sz="half" idx="1"/>
          </p:nvPr>
        </p:nvSpPr>
        <p:spPr>
          <a:xfrm>
            <a:off x="942690" y="2104016"/>
            <a:ext cx="4475409" cy="4563013"/>
          </a:xfrm>
          <a:prstGeom prst="rect">
            <a:avLst/>
          </a:prstGeom>
        </p:spPr>
        <p:txBody>
          <a:bodyPr/>
          <a:lstStyle/>
          <a:p>
            <a:pPr marL="277803" indent="-277803" algn="l">
              <a:buSzPct val="75000"/>
              <a:buChar char="•"/>
            </a:pPr>
            <a:r>
              <a:t>There will be 5 partners in the restaurant.</a:t>
            </a:r>
          </a:p>
          <a:p>
            <a:pPr marL="277803" indent="-277803" algn="l">
              <a:buSzPct val="75000"/>
              <a:buChar char="•"/>
            </a:pPr>
            <a:r>
              <a:t>They will take the roles of manager, finance directors and marketing directors. </a:t>
            </a:r>
          </a:p>
          <a:p>
            <a:pPr marL="277803" indent="-277803" algn="l">
              <a:buSzPct val="75000"/>
              <a:buChar char="•"/>
            </a:pPr>
            <a:r>
              <a:t>The 5 partners will also work at the front of the house as waiters, bar tender and receptionist. </a:t>
            </a:r>
          </a:p>
          <a:p>
            <a:pPr marL="277803" indent="-277803" algn="l">
              <a:buSzPct val="75000"/>
              <a:buChar char="•"/>
            </a:pPr>
            <a:r>
              <a:t>We will also hire kitchen staff and part time employees.</a:t>
            </a:r>
          </a:p>
        </p:txBody>
      </p:sp>
      <p:pic>
        <p:nvPicPr>
          <p:cNvPr id="122" name="Screen Shot 2018-11-22 at 20.17.31.png"/>
          <p:cNvPicPr>
            <a:picLocks noChangeAspect="1"/>
          </p:cNvPicPr>
          <p:nvPr/>
        </p:nvPicPr>
        <p:blipFill>
          <a:blip r:embed="rId3">
            <a:extLst/>
          </a:blip>
          <a:srcRect l="6353"/>
          <a:stretch>
            <a:fillRect/>
          </a:stretch>
        </p:blipFill>
        <p:spPr>
          <a:xfrm>
            <a:off x="6091042" y="3092323"/>
            <a:ext cx="2195201" cy="1752731"/>
          </a:xfrm>
          <a:prstGeom prst="rect">
            <a:avLst/>
          </a:prstGeom>
          <a:ln w="12700">
            <a:miter lim="400000"/>
          </a:ln>
        </p:spPr>
      </p:pic>
      <p:pic>
        <p:nvPicPr>
          <p:cNvPr id="123" name="Screen Shot 2018-11-22 at 20.18.34.png"/>
          <p:cNvPicPr>
            <a:picLocks noChangeAspect="1"/>
          </p:cNvPicPr>
          <p:nvPr/>
        </p:nvPicPr>
        <p:blipFill>
          <a:blip r:embed="rId4">
            <a:extLst/>
          </a:blip>
          <a:stretch>
            <a:fillRect/>
          </a:stretch>
        </p:blipFill>
        <p:spPr>
          <a:xfrm>
            <a:off x="6106363" y="4832858"/>
            <a:ext cx="3099779" cy="2052613"/>
          </a:xfrm>
          <a:prstGeom prst="rect">
            <a:avLst/>
          </a:prstGeom>
          <a:ln w="12700">
            <a:miter lim="400000"/>
          </a:ln>
        </p:spPr>
      </p:pic>
      <p:pic>
        <p:nvPicPr>
          <p:cNvPr id="124" name="Screen Shot 2018-11-22 at 20.20.38.png"/>
          <p:cNvPicPr>
            <a:picLocks noChangeAspect="1"/>
          </p:cNvPicPr>
          <p:nvPr/>
        </p:nvPicPr>
        <p:blipFill>
          <a:blip r:embed="rId5">
            <a:extLst/>
          </a:blip>
          <a:srcRect l="26964"/>
          <a:stretch>
            <a:fillRect/>
          </a:stretch>
        </p:blipFill>
        <p:spPr>
          <a:xfrm>
            <a:off x="8229522" y="3092442"/>
            <a:ext cx="2339577" cy="1752479"/>
          </a:xfrm>
          <a:prstGeom prst="rect">
            <a:avLst/>
          </a:prstGeom>
          <a:ln w="12700">
            <a:miter lim="400000"/>
          </a:ln>
        </p:spPr>
      </p:pic>
      <p:pic>
        <p:nvPicPr>
          <p:cNvPr id="125" name="Screen Shot 2018-11-22 at 20.19.26.png"/>
          <p:cNvPicPr>
            <a:picLocks noChangeAspect="1"/>
          </p:cNvPicPr>
          <p:nvPr/>
        </p:nvPicPr>
        <p:blipFill>
          <a:blip r:embed="rId6">
            <a:extLst/>
          </a:blip>
          <a:stretch>
            <a:fillRect/>
          </a:stretch>
        </p:blipFill>
        <p:spPr>
          <a:xfrm>
            <a:off x="6107895" y="1083563"/>
            <a:ext cx="3096716" cy="2052613"/>
          </a:xfrm>
          <a:prstGeom prst="rect">
            <a:avLst/>
          </a:prstGeom>
          <a:ln w="12700">
            <a:miter lim="400000"/>
          </a:ln>
        </p:spPr>
      </p:pic>
    </p:spTree>
    <p:extLst>
      <p:ext uri="{BB962C8B-B14F-4D97-AF65-F5344CB8AC3E}">
        <p14:creationId xmlns:p14="http://schemas.microsoft.com/office/powerpoint/2010/main" val="2420141291"/>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7" name="Screen Shot 2018-11-22 at 20.30.27.png"/>
          <p:cNvPicPr>
            <a:picLocks noChangeAspect="1"/>
          </p:cNvPicPr>
          <p:nvPr/>
        </p:nvPicPr>
        <p:blipFill>
          <a:blip r:embed="rId2">
            <a:extLst/>
          </a:blip>
          <a:stretch>
            <a:fillRect/>
          </a:stretch>
        </p:blipFill>
        <p:spPr>
          <a:xfrm>
            <a:off x="6085974" y="5109253"/>
            <a:ext cx="3021680" cy="1859496"/>
          </a:xfrm>
          <a:prstGeom prst="rect">
            <a:avLst/>
          </a:prstGeom>
          <a:ln w="12700">
            <a:miter lim="400000"/>
          </a:ln>
        </p:spPr>
      </p:pic>
      <p:sp>
        <p:nvSpPr>
          <p:cNvPr id="128" name="Shape 128"/>
          <p:cNvSpPr>
            <a:spLocks noGrp="1"/>
          </p:cNvSpPr>
          <p:nvPr>
            <p:ph type="ctrTitle"/>
          </p:nvPr>
        </p:nvSpPr>
        <p:spPr>
          <a:xfrm>
            <a:off x="892969" y="189965"/>
            <a:ext cx="7358063" cy="1024473"/>
          </a:xfrm>
          <a:prstGeom prst="rect">
            <a:avLst/>
          </a:prstGeom>
        </p:spPr>
        <p:txBody>
          <a:bodyPr>
            <a:normAutofit fontScale="90000"/>
          </a:bodyPr>
          <a:lstStyle>
            <a:lvl1pPr defTabSz="490727">
              <a:defRPr sz="6719">
                <a:latin typeface="Apple Chancery"/>
                <a:ea typeface="Apple Chancery"/>
                <a:cs typeface="Apple Chancery"/>
                <a:sym typeface="Apple Chancery"/>
              </a:defRPr>
            </a:lvl1pPr>
          </a:lstStyle>
          <a:p>
            <a:r>
              <a:t>Roles</a:t>
            </a:r>
          </a:p>
        </p:txBody>
      </p:sp>
      <p:sp>
        <p:nvSpPr>
          <p:cNvPr id="129" name="Shape 129"/>
          <p:cNvSpPr>
            <a:spLocks noGrp="1"/>
          </p:cNvSpPr>
          <p:nvPr>
            <p:ph type="subTitle" idx="1"/>
          </p:nvPr>
        </p:nvSpPr>
        <p:spPr>
          <a:xfrm>
            <a:off x="750094" y="1509118"/>
            <a:ext cx="7956527" cy="5065365"/>
          </a:xfrm>
          <a:prstGeom prst="rect">
            <a:avLst/>
          </a:prstGeom>
        </p:spPr>
        <p:txBody>
          <a:bodyPr>
            <a:normAutofit fontScale="92500" lnSpcReduction="20000"/>
          </a:bodyPr>
          <a:lstStyle/>
          <a:p>
            <a:pPr algn="l">
              <a:defRPr sz="2500" b="1">
                <a:latin typeface="Helvetica"/>
                <a:ea typeface="Helvetica"/>
                <a:cs typeface="Helvetica"/>
                <a:sym typeface="Helvetica"/>
              </a:defRPr>
            </a:pPr>
            <a:r>
              <a:t>Manager</a:t>
            </a:r>
          </a:p>
          <a:p>
            <a:pPr marL="95494" indent="-95494" algn="l" defTabSz="321457">
              <a:buSzPct val="75000"/>
              <a:buChar char="•"/>
              <a:defRPr sz="2500">
                <a:latin typeface="Helvetica"/>
                <a:ea typeface="Helvetica"/>
                <a:cs typeface="Helvetica"/>
                <a:sym typeface="Helvetica"/>
              </a:defRPr>
            </a:pPr>
            <a:r>
              <a:t>The manager’s role is to hire staff, set an overall direction, ensure that their staff is happy and satisfied.</a:t>
            </a:r>
          </a:p>
          <a:p>
            <a:pPr marL="95494" indent="-95494" algn="l" defTabSz="321457">
              <a:buSzPct val="75000"/>
              <a:buChar char="•"/>
              <a:defRPr sz="2500">
                <a:latin typeface="Helvetica"/>
                <a:ea typeface="Helvetica"/>
                <a:cs typeface="Helvetica"/>
                <a:sym typeface="Helvetica"/>
              </a:defRPr>
            </a:pPr>
            <a:r>
              <a:t>They are responsible to provide good customer service in their restaurant by providing customer service training for their current and new employees. </a:t>
            </a:r>
          </a:p>
          <a:p>
            <a:pPr marL="95494" indent="-95494" algn="l" defTabSz="321457">
              <a:buSzPct val="75000"/>
              <a:buChar char="•"/>
              <a:defRPr sz="2500">
                <a:latin typeface="Helvetica"/>
                <a:ea typeface="Helvetica"/>
                <a:cs typeface="Helvetica"/>
                <a:sym typeface="Helvetica"/>
              </a:defRPr>
            </a:pPr>
            <a:r>
              <a:t>Ensure that all policies and regulations are maintained.</a:t>
            </a:r>
          </a:p>
          <a:p>
            <a:pPr marL="95494" indent="-95494" algn="l" defTabSz="321457">
              <a:buSzPct val="75000"/>
              <a:buChar char="•"/>
              <a:defRPr sz="2500" b="1">
                <a:latin typeface="Helvetica"/>
                <a:ea typeface="Helvetica"/>
                <a:cs typeface="Helvetica"/>
                <a:sym typeface="Helvetica"/>
              </a:defRPr>
            </a:pPr>
            <a:endParaRPr/>
          </a:p>
          <a:p>
            <a:pPr algn="l" defTabSz="321457">
              <a:defRPr sz="2500" b="1">
                <a:latin typeface="Helvetica"/>
                <a:ea typeface="Helvetica"/>
                <a:cs typeface="Helvetica"/>
                <a:sym typeface="Helvetica"/>
              </a:defRPr>
            </a:pPr>
            <a:r>
              <a:t>Finance Director</a:t>
            </a:r>
          </a:p>
          <a:p>
            <a:pPr marL="95494" indent="-95494" algn="l" defTabSz="321457">
              <a:buSzPct val="75000"/>
              <a:buChar char="•"/>
              <a:defRPr sz="2500">
                <a:latin typeface="Helvetica"/>
                <a:ea typeface="Helvetica"/>
                <a:cs typeface="Helvetica"/>
                <a:sym typeface="Helvetica"/>
              </a:defRPr>
            </a:pPr>
            <a:r>
              <a:t>The finance director will sort out all of the expenses, revenue and wages. </a:t>
            </a:r>
          </a:p>
          <a:p>
            <a:pPr marL="95494" indent="-95494" algn="l" defTabSz="321457">
              <a:buSzPct val="75000"/>
              <a:buChar char="•"/>
              <a:defRPr sz="2500">
                <a:latin typeface="Helvetica"/>
                <a:ea typeface="Helvetica"/>
                <a:cs typeface="Helvetica"/>
                <a:sym typeface="Helvetica"/>
              </a:defRPr>
            </a:pPr>
            <a:r>
              <a:t>They will work with the manager to find the best suppliers. </a:t>
            </a:r>
          </a:p>
          <a:p>
            <a:pPr algn="l" defTabSz="321457">
              <a:defRPr sz="2500">
                <a:latin typeface="Helvetica"/>
                <a:ea typeface="Helvetica"/>
                <a:cs typeface="Helvetica"/>
                <a:sym typeface="Helvetica"/>
              </a:defRPr>
            </a:pPr>
            <a:endParaRPr/>
          </a:p>
          <a:p>
            <a:pPr algn="l" defTabSz="321457">
              <a:defRPr sz="2500" b="1">
                <a:latin typeface="Helvetica"/>
                <a:ea typeface="Helvetica"/>
                <a:cs typeface="Helvetica"/>
                <a:sym typeface="Helvetica"/>
              </a:defRPr>
            </a:pPr>
            <a:r>
              <a:t>Marketing directors </a:t>
            </a:r>
          </a:p>
          <a:p>
            <a:pPr marL="95494" indent="-95494" algn="l" defTabSz="321457">
              <a:buSzPct val="75000"/>
              <a:buChar char="•"/>
              <a:defRPr sz="2500">
                <a:latin typeface="Helvetica"/>
                <a:ea typeface="Helvetica"/>
                <a:cs typeface="Helvetica"/>
                <a:sym typeface="Helvetica"/>
              </a:defRPr>
            </a:pPr>
            <a:r>
              <a:t>They will be in charge of all the of the promotions and marketing tools, such as the website, leaflets, menu and social media accounts. </a:t>
            </a:r>
          </a:p>
          <a:p>
            <a:pPr algn="l" defTabSz="321457">
              <a:defRPr sz="2500">
                <a:latin typeface="Helvetica"/>
                <a:ea typeface="Helvetica"/>
                <a:cs typeface="Helvetica"/>
                <a:sym typeface="Helvetica"/>
              </a:defRPr>
            </a:pPr>
            <a:endParaRPr/>
          </a:p>
        </p:txBody>
      </p:sp>
      <p:pic>
        <p:nvPicPr>
          <p:cNvPr id="130" name="Screen Shot 2018-11-22 at 20.31.59.png"/>
          <p:cNvPicPr>
            <a:picLocks noChangeAspect="1"/>
          </p:cNvPicPr>
          <p:nvPr/>
        </p:nvPicPr>
        <p:blipFill>
          <a:blip r:embed="rId3">
            <a:extLst/>
          </a:blip>
          <a:stretch>
            <a:fillRect/>
          </a:stretch>
        </p:blipFill>
        <p:spPr>
          <a:xfrm>
            <a:off x="6991223" y="289698"/>
            <a:ext cx="2085256" cy="1467204"/>
          </a:xfrm>
          <a:prstGeom prst="rect">
            <a:avLst/>
          </a:prstGeom>
          <a:ln w="12700">
            <a:miter lim="400000"/>
          </a:ln>
        </p:spPr>
      </p:pic>
    </p:spTree>
    <p:extLst>
      <p:ext uri="{BB962C8B-B14F-4D97-AF65-F5344CB8AC3E}">
        <p14:creationId xmlns:p14="http://schemas.microsoft.com/office/powerpoint/2010/main" val="2106158367"/>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Shape 132"/>
          <p:cNvSpPr>
            <a:spLocks noGrp="1"/>
          </p:cNvSpPr>
          <p:nvPr>
            <p:ph type="body" idx="1"/>
          </p:nvPr>
        </p:nvSpPr>
        <p:spPr>
          <a:xfrm>
            <a:off x="722379" y="1893368"/>
            <a:ext cx="7529904" cy="4609193"/>
          </a:xfrm>
          <a:prstGeom prst="rect">
            <a:avLst/>
          </a:prstGeom>
        </p:spPr>
        <p:txBody>
          <a:bodyPr anchor="t">
            <a:normAutofit fontScale="92500" lnSpcReduction="20000"/>
          </a:bodyPr>
          <a:lstStyle/>
          <a:p>
            <a:pPr marL="0" indent="0" defTabSz="321457">
              <a:spcBef>
                <a:spcPts val="0"/>
              </a:spcBef>
              <a:buSzTx/>
              <a:buNone/>
              <a:defRPr sz="2500">
                <a:latin typeface="Helvetica"/>
                <a:ea typeface="Helvetica"/>
                <a:cs typeface="Helvetica"/>
                <a:sym typeface="Helvetica"/>
              </a:defRPr>
            </a:pPr>
            <a:r>
              <a:t>We will be putting adverts in newspapers and websites which will include job descriptions to show that we are hiring. </a:t>
            </a:r>
          </a:p>
          <a:p>
            <a:pPr marL="0" indent="0" defTabSz="321457">
              <a:spcBef>
                <a:spcPts val="0"/>
              </a:spcBef>
              <a:buSzTx/>
              <a:buNone/>
              <a:defRPr sz="2500">
                <a:latin typeface="Helvetica"/>
                <a:ea typeface="Helvetica"/>
                <a:cs typeface="Helvetica"/>
                <a:sym typeface="Helvetica"/>
              </a:defRPr>
            </a:pPr>
            <a:r>
              <a:t>If we like the CV we will call the individual for an interview to further discuss their CV and to get to know them a bit more. </a:t>
            </a:r>
          </a:p>
          <a:p>
            <a:pPr marL="0" indent="0" defTabSz="321457">
              <a:spcBef>
                <a:spcPts val="0"/>
              </a:spcBef>
              <a:buSzTx/>
              <a:buNone/>
              <a:defRPr sz="2500">
                <a:latin typeface="Helvetica"/>
                <a:ea typeface="Helvetica"/>
                <a:cs typeface="Helvetica"/>
                <a:sym typeface="Helvetica"/>
              </a:defRPr>
            </a:pPr>
            <a:r>
              <a:t>It is extremely important to test the competency of an individual before hiring them, so we will set them a realistic task in a timed and controlled environment as part of the interview, so we can see how they are likely to perform. (Small Business, 2018)</a:t>
            </a:r>
          </a:p>
          <a:p>
            <a:pPr marL="0" indent="0" defTabSz="321457">
              <a:spcBef>
                <a:spcPts val="0"/>
              </a:spcBef>
              <a:buSzTx/>
              <a:buNone/>
              <a:defRPr sz="2500">
                <a:latin typeface="Helvetica"/>
                <a:ea typeface="Helvetica"/>
                <a:cs typeface="Helvetica"/>
                <a:sym typeface="Helvetica"/>
              </a:defRPr>
            </a:pPr>
            <a:endParaRPr/>
          </a:p>
          <a:p>
            <a:pPr marL="0" indent="0" defTabSz="321457">
              <a:spcBef>
                <a:spcPts val="0"/>
              </a:spcBef>
              <a:buSzTx/>
              <a:buNone/>
              <a:defRPr sz="2500">
                <a:latin typeface="Helvetica"/>
                <a:ea typeface="Helvetica"/>
                <a:cs typeface="Helvetica"/>
                <a:sym typeface="Helvetica"/>
              </a:defRPr>
            </a:pPr>
            <a:r>
              <a:t>We will have to do a DBS check, get employment insurance and register as an employer on HM Revenue and Customs (GOV.UK, 2018).</a:t>
            </a:r>
          </a:p>
          <a:p>
            <a:pPr marL="0" indent="0" defTabSz="321457">
              <a:spcBef>
                <a:spcPts val="0"/>
              </a:spcBef>
              <a:buSzTx/>
              <a:buNone/>
              <a:defRPr sz="1100">
                <a:latin typeface="Helvetica"/>
                <a:ea typeface="Helvetica"/>
                <a:cs typeface="Helvetica"/>
                <a:sym typeface="Helvetica"/>
              </a:defRPr>
            </a:pPr>
            <a:endParaRPr/>
          </a:p>
        </p:txBody>
      </p:sp>
      <p:sp>
        <p:nvSpPr>
          <p:cNvPr id="133" name="Shape 133"/>
          <p:cNvSpPr/>
          <p:nvPr/>
        </p:nvSpPr>
        <p:spPr>
          <a:xfrm>
            <a:off x="1466818" y="515251"/>
            <a:ext cx="6708679" cy="1565108"/>
          </a:xfrm>
          <a:prstGeom prst="rect">
            <a:avLst/>
          </a:prstGeom>
          <a:ln w="12700">
            <a:miter lim="400000"/>
          </a:ln>
          <a:extLst>
            <a:ext uri="{C572A759-6A51-4108-AA02-DFA0A04FC94B}">
              <ma14:wrappingTextBoxFlag xmlns:ma14="http://schemas.microsoft.com/office/mac/drawingml/2011/main" xmlns="" val="1"/>
            </a:ext>
          </a:extLst>
        </p:spPr>
        <p:txBody>
          <a:bodyPr lIns="35719" tIns="35719" rIns="35719" bIns="35719" anchor="ctr">
            <a:spAutoFit/>
          </a:bodyPr>
          <a:lstStyle>
            <a:lvl1pPr>
              <a:spcBef>
                <a:spcPts val="4200"/>
              </a:spcBef>
              <a:defRPr sz="6900">
                <a:latin typeface="Apple Chancery"/>
                <a:ea typeface="Apple Chancery"/>
                <a:cs typeface="Apple Chancery"/>
                <a:sym typeface="Apple Chancery"/>
              </a:defRPr>
            </a:lvl1pPr>
          </a:lstStyle>
          <a:p>
            <a:pPr algn="ctr" defTabSz="410751" hangingPunct="0">
              <a:spcBef>
                <a:spcPts val="2953"/>
              </a:spcBef>
            </a:pPr>
            <a:r>
              <a:rPr sz="4851" kern="0">
                <a:solidFill>
                  <a:srgbClr val="000000"/>
                </a:solidFill>
              </a:rPr>
              <a:t>How we will employ staff</a:t>
            </a:r>
          </a:p>
        </p:txBody>
      </p:sp>
      <p:pic>
        <p:nvPicPr>
          <p:cNvPr id="134" name="Screen Shot 2018-11-22 at 20.28.22.png"/>
          <p:cNvPicPr>
            <a:picLocks noChangeAspect="1"/>
          </p:cNvPicPr>
          <p:nvPr/>
        </p:nvPicPr>
        <p:blipFill>
          <a:blip r:embed="rId2">
            <a:extLst/>
          </a:blip>
          <a:stretch>
            <a:fillRect/>
          </a:stretch>
        </p:blipFill>
        <p:spPr>
          <a:xfrm>
            <a:off x="6808407" y="4605346"/>
            <a:ext cx="2300166" cy="2160616"/>
          </a:xfrm>
          <a:prstGeom prst="rect">
            <a:avLst/>
          </a:prstGeom>
          <a:ln w="12700">
            <a:miter lim="400000"/>
          </a:ln>
        </p:spPr>
      </p:pic>
      <p:pic>
        <p:nvPicPr>
          <p:cNvPr id="135" name="Screen Shot 2018-11-22 at 20.29.35.png"/>
          <p:cNvPicPr>
            <a:picLocks noChangeAspect="1"/>
          </p:cNvPicPr>
          <p:nvPr/>
        </p:nvPicPr>
        <p:blipFill>
          <a:blip r:embed="rId3">
            <a:extLst/>
          </a:blip>
          <a:stretch>
            <a:fillRect/>
          </a:stretch>
        </p:blipFill>
        <p:spPr>
          <a:xfrm>
            <a:off x="496695" y="5226565"/>
            <a:ext cx="1550649" cy="1251645"/>
          </a:xfrm>
          <a:prstGeom prst="rect">
            <a:avLst/>
          </a:prstGeom>
          <a:ln w="12700">
            <a:miter lim="400000"/>
          </a:ln>
        </p:spPr>
      </p:pic>
    </p:spTree>
    <p:extLst>
      <p:ext uri="{BB962C8B-B14F-4D97-AF65-F5344CB8AC3E}">
        <p14:creationId xmlns:p14="http://schemas.microsoft.com/office/powerpoint/2010/main" val="435849708"/>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Shape 137"/>
          <p:cNvSpPr>
            <a:spLocks noGrp="1"/>
          </p:cNvSpPr>
          <p:nvPr>
            <p:ph type="title"/>
          </p:nvPr>
        </p:nvSpPr>
        <p:spPr>
          <a:xfrm>
            <a:off x="669727" y="312540"/>
            <a:ext cx="7804547" cy="606945"/>
          </a:xfrm>
          <a:prstGeom prst="rect">
            <a:avLst/>
          </a:prstGeom>
        </p:spPr>
        <p:txBody>
          <a:bodyPr>
            <a:normAutofit fontScale="90000"/>
          </a:bodyPr>
          <a:lstStyle>
            <a:lvl1pPr defTabSz="262889">
              <a:defRPr sz="3734">
                <a:latin typeface="Apple Chancery"/>
                <a:ea typeface="Apple Chancery"/>
                <a:cs typeface="Apple Chancery"/>
                <a:sym typeface="Apple Chancery"/>
              </a:defRPr>
            </a:lvl1pPr>
          </a:lstStyle>
          <a:p>
            <a:r>
              <a:t>SWOT  Analysis</a:t>
            </a:r>
          </a:p>
        </p:txBody>
      </p:sp>
      <p:graphicFrame>
        <p:nvGraphicFramePr>
          <p:cNvPr id="138" name="Table 138"/>
          <p:cNvGraphicFramePr/>
          <p:nvPr/>
        </p:nvGraphicFramePr>
        <p:xfrm>
          <a:off x="730983" y="1043724"/>
          <a:ext cx="7930530" cy="5646060"/>
        </p:xfrm>
        <a:graphic>
          <a:graphicData uri="http://schemas.openxmlformats.org/drawingml/2006/table">
            <a:tbl>
              <a:tblPr/>
              <a:tblGrid>
                <a:gridCol w="3965265">
                  <a:extLst>
                    <a:ext uri="{9D8B030D-6E8A-4147-A177-3AD203B41FA5}">
                      <a16:colId xmlns:a16="http://schemas.microsoft.com/office/drawing/2014/main" val="20000"/>
                    </a:ext>
                  </a:extLst>
                </a:gridCol>
                <a:gridCol w="3965265">
                  <a:extLst>
                    <a:ext uri="{9D8B030D-6E8A-4147-A177-3AD203B41FA5}">
                      <a16:colId xmlns:a16="http://schemas.microsoft.com/office/drawing/2014/main" val="20001"/>
                    </a:ext>
                  </a:extLst>
                </a:gridCol>
              </a:tblGrid>
              <a:tr h="2823030">
                <a:tc>
                  <a:txBody>
                    <a:bodyPr/>
                    <a:lstStyle/>
                    <a:p>
                      <a:pPr defTabSz="914400">
                        <a:defRPr sz="2600" b="1">
                          <a:latin typeface="Helvetica"/>
                          <a:ea typeface="Helvetica"/>
                          <a:cs typeface="Helvetica"/>
                          <a:sym typeface="Helvetica"/>
                        </a:defRPr>
                      </a:pPr>
                      <a:r>
                        <a:rPr sz="1800"/>
                        <a:t>Strengths</a:t>
                      </a:r>
                    </a:p>
                    <a:p>
                      <a:pPr defTabSz="914400">
                        <a:defRPr sz="2600"/>
                      </a:pPr>
                      <a:endParaRPr sz="1800"/>
                    </a:p>
                    <a:p>
                      <a:pPr marL="209902" indent="-209902" algn="l" defTabSz="457200">
                        <a:buSzPct val="75000"/>
                        <a:buChar char="•"/>
                        <a:defRPr>
                          <a:latin typeface="Helvetica"/>
                          <a:ea typeface="Helvetica"/>
                          <a:cs typeface="Helvetica"/>
                          <a:sym typeface="Helvetica"/>
                        </a:defRPr>
                      </a:pPr>
                      <a:r>
                        <a:rPr sz="900"/>
                        <a:t>The location of our restaurant is a tourist attraction so there will be lots of potential customers around, especially during the holidays. </a:t>
                      </a:r>
                    </a:p>
                    <a:p>
                      <a:pPr marL="209902" indent="-209902" algn="l" defTabSz="457200">
                        <a:buSzPct val="75000"/>
                        <a:buChar char="•"/>
                        <a:defRPr>
                          <a:latin typeface="Helvetica"/>
                          <a:ea typeface="Helvetica"/>
                          <a:cs typeface="Helvetica"/>
                          <a:sym typeface="Helvetica"/>
                        </a:defRPr>
                      </a:pPr>
                      <a:r>
                        <a:rPr sz="900"/>
                        <a:t>The indian cuisine is very popular with the British public. </a:t>
                      </a:r>
                    </a:p>
                    <a:p>
                      <a:pPr marL="209902" indent="-209902" algn="l" defTabSz="457200">
                        <a:buSzPct val="75000"/>
                        <a:buChar char="•"/>
                        <a:defRPr>
                          <a:latin typeface="Helvetica"/>
                          <a:ea typeface="Helvetica"/>
                          <a:cs typeface="Helvetica"/>
                          <a:sym typeface="Helvetica"/>
                        </a:defRPr>
                      </a:pPr>
                      <a:r>
                        <a:rPr sz="900"/>
                        <a:t>All partners have experience of working in indian restaurants so understand how to run a business successfully and what will be popular with the public. </a:t>
                      </a:r>
                    </a:p>
                    <a:p>
                      <a:pPr algn="l" defTabSz="457200">
                        <a:defRPr sz="1700">
                          <a:latin typeface="Helvetica"/>
                          <a:ea typeface="Helvetica"/>
                          <a:cs typeface="Helvetica"/>
                          <a:sym typeface="Helvetica"/>
                        </a:defRPr>
                      </a:pPr>
                      <a:endParaRPr sz="1200"/>
                    </a:p>
                  </a:txBody>
                  <a:tcPr marL="35719" marR="35719" marT="35719" marB="35719" horzOverflow="overflow">
                    <a:lnL w="50800">
                      <a:solidFill>
                        <a:srgbClr val="606060"/>
                      </a:solidFill>
                      <a:miter lim="400000"/>
                    </a:lnL>
                    <a:lnR w="38100">
                      <a:solidFill>
                        <a:srgbClr val="000000"/>
                      </a:solidFill>
                      <a:miter lim="400000"/>
                    </a:lnR>
                    <a:lnT w="50800">
                      <a:solidFill>
                        <a:srgbClr val="606060"/>
                      </a:solidFill>
                      <a:miter lim="400000"/>
                    </a:lnT>
                    <a:lnB w="38100">
                      <a:solidFill>
                        <a:srgbClr val="000000"/>
                      </a:solidFill>
                      <a:miter lim="400000"/>
                    </a:lnB>
                    <a:solidFill>
                      <a:srgbClr val="FFFFFF"/>
                    </a:solidFill>
                  </a:tcPr>
                </a:tc>
                <a:tc>
                  <a:txBody>
                    <a:bodyPr/>
                    <a:lstStyle/>
                    <a:p>
                      <a:pPr defTabSz="914400">
                        <a:defRPr sz="2600" b="1">
                          <a:latin typeface="Helvetica"/>
                          <a:ea typeface="Helvetica"/>
                          <a:cs typeface="Helvetica"/>
                          <a:sym typeface="Helvetica"/>
                        </a:defRPr>
                      </a:pPr>
                      <a:r>
                        <a:rPr sz="1800"/>
                        <a:t>Weaknesses</a:t>
                      </a:r>
                    </a:p>
                    <a:p>
                      <a:pPr defTabSz="914400"/>
                      <a:endParaRPr sz="900"/>
                    </a:p>
                    <a:p>
                      <a:pPr marL="209902" indent="-209902" algn="l" defTabSz="457200">
                        <a:buSzPct val="75000"/>
                        <a:buChar char="•"/>
                        <a:defRPr>
                          <a:latin typeface="Helvetica"/>
                          <a:ea typeface="Helvetica"/>
                          <a:cs typeface="Helvetica"/>
                          <a:sym typeface="Helvetica"/>
                        </a:defRPr>
                      </a:pPr>
                      <a:r>
                        <a:rPr sz="900"/>
                        <a:t>In winter there may be fewer customers as tourism will decrease. </a:t>
                      </a:r>
                    </a:p>
                    <a:p>
                      <a:pPr marL="209902" indent="-209902" algn="l" defTabSz="457200">
                        <a:buSzPct val="75000"/>
                        <a:buChar char="•"/>
                        <a:defRPr>
                          <a:latin typeface="Helvetica"/>
                          <a:ea typeface="Helvetica"/>
                          <a:cs typeface="Helvetica"/>
                          <a:sym typeface="Helvetica"/>
                        </a:defRPr>
                      </a:pPr>
                      <a:r>
                        <a:rPr sz="900"/>
                        <a:t>There is already an indian restaurant in the area and we would be a new restaurant which has not been established yet. </a:t>
                      </a:r>
                    </a:p>
                  </a:txBody>
                  <a:tcPr marL="35719" marR="35719" marT="35719" marB="35719" horzOverflow="overflow">
                    <a:lnL w="38100">
                      <a:solidFill>
                        <a:srgbClr val="000000"/>
                      </a:solidFill>
                      <a:miter lim="400000"/>
                    </a:lnL>
                    <a:lnR w="50800">
                      <a:solidFill>
                        <a:srgbClr val="606060"/>
                      </a:solidFill>
                      <a:miter lim="400000"/>
                    </a:lnR>
                    <a:lnT w="50800">
                      <a:solidFill>
                        <a:srgbClr val="606060"/>
                      </a:solidFill>
                      <a:miter lim="400000"/>
                    </a:lnT>
                    <a:lnB w="38100">
                      <a:solidFill>
                        <a:srgbClr val="000000"/>
                      </a:solidFill>
                      <a:miter lim="400000"/>
                    </a:lnB>
                    <a:solidFill>
                      <a:srgbClr val="FFFFFF"/>
                    </a:solidFill>
                  </a:tcPr>
                </a:tc>
                <a:extLst>
                  <a:ext uri="{0D108BD9-81ED-4DB2-BD59-A6C34878D82A}">
                    <a16:rowId xmlns:a16="http://schemas.microsoft.com/office/drawing/2014/main" val="10000"/>
                  </a:ext>
                </a:extLst>
              </a:tr>
              <a:tr h="2823030">
                <a:tc>
                  <a:txBody>
                    <a:bodyPr/>
                    <a:lstStyle/>
                    <a:p>
                      <a:pPr defTabSz="914400">
                        <a:defRPr sz="2600" b="1">
                          <a:latin typeface="Helvetica"/>
                          <a:ea typeface="Helvetica"/>
                          <a:cs typeface="Helvetica"/>
                          <a:sym typeface="Helvetica"/>
                        </a:defRPr>
                      </a:pPr>
                      <a:r>
                        <a:rPr sz="1800"/>
                        <a:t>Opportunities</a:t>
                      </a:r>
                    </a:p>
                    <a:p>
                      <a:pPr defTabSz="914400">
                        <a:defRPr sz="2600"/>
                      </a:pPr>
                      <a:endParaRPr sz="1800"/>
                    </a:p>
                    <a:p>
                      <a:pPr marL="209902" indent="-209902" algn="l" defTabSz="457200">
                        <a:buSzPct val="75000"/>
                        <a:buChar char="•"/>
                        <a:defRPr>
                          <a:latin typeface="Helvetica"/>
                          <a:ea typeface="Helvetica"/>
                          <a:cs typeface="Helvetica"/>
                          <a:sym typeface="Helvetica"/>
                        </a:defRPr>
                      </a:pPr>
                      <a:r>
                        <a:rPr sz="900"/>
                        <a:t>We can develop a menu which is cheaper and different to our competitors.</a:t>
                      </a:r>
                    </a:p>
                    <a:p>
                      <a:pPr marL="209902" indent="-209902" algn="l" defTabSz="457200">
                        <a:buSzPct val="75000"/>
                        <a:buChar char="•"/>
                        <a:defRPr>
                          <a:latin typeface="Helvetica"/>
                          <a:ea typeface="Helvetica"/>
                          <a:cs typeface="Helvetica"/>
                          <a:sym typeface="Helvetica"/>
                        </a:defRPr>
                      </a:pPr>
                      <a:r>
                        <a:rPr sz="900"/>
                        <a:t> We could offer a delivery service so that we can deliver food to customers. </a:t>
                      </a:r>
                    </a:p>
                    <a:p>
                      <a:pPr marL="209902" indent="-209902" algn="l" defTabSz="457200">
                        <a:buSzPct val="75000"/>
                        <a:buChar char="•"/>
                        <a:defRPr>
                          <a:latin typeface="Helvetica"/>
                          <a:ea typeface="Helvetica"/>
                          <a:cs typeface="Helvetica"/>
                          <a:sym typeface="Helvetica"/>
                        </a:defRPr>
                      </a:pPr>
                      <a:r>
                        <a:rPr sz="900"/>
                        <a:t>Also, we can expand our business by setting up restaurants in other places. </a:t>
                      </a:r>
                    </a:p>
                  </a:txBody>
                  <a:tcPr marL="35719" marR="35719" marT="35719" marB="35719" horzOverflow="overflow">
                    <a:lnL w="50800">
                      <a:solidFill>
                        <a:srgbClr val="606060"/>
                      </a:solidFill>
                      <a:miter lim="400000"/>
                    </a:lnL>
                    <a:lnR w="38100">
                      <a:solidFill>
                        <a:srgbClr val="000000"/>
                      </a:solidFill>
                      <a:miter lim="400000"/>
                    </a:lnR>
                    <a:lnT w="38100">
                      <a:solidFill>
                        <a:srgbClr val="000000"/>
                      </a:solidFill>
                      <a:miter lim="400000"/>
                    </a:lnT>
                    <a:lnB w="50800">
                      <a:solidFill>
                        <a:srgbClr val="606060"/>
                      </a:solidFill>
                      <a:miter lim="400000"/>
                    </a:lnB>
                    <a:solidFill>
                      <a:srgbClr val="FFFFFF"/>
                    </a:solidFill>
                  </a:tcPr>
                </a:tc>
                <a:tc>
                  <a:txBody>
                    <a:bodyPr/>
                    <a:lstStyle/>
                    <a:p>
                      <a:pPr defTabSz="914400">
                        <a:defRPr sz="2600" b="1">
                          <a:latin typeface="Helvetica"/>
                          <a:ea typeface="Helvetica"/>
                          <a:cs typeface="Helvetica"/>
                          <a:sym typeface="Helvetica"/>
                        </a:defRPr>
                      </a:pPr>
                      <a:r>
                        <a:rPr sz="1800"/>
                        <a:t>Threats</a:t>
                      </a:r>
                    </a:p>
                    <a:p>
                      <a:pPr defTabSz="914400"/>
                      <a:endParaRPr sz="900"/>
                    </a:p>
                    <a:p>
                      <a:pPr marL="222250" indent="-222250" algn="l" defTabSz="457200">
                        <a:buSzPct val="75000"/>
                        <a:buChar char="•"/>
                        <a:defRPr>
                          <a:latin typeface="Helvetica"/>
                          <a:ea typeface="Helvetica"/>
                          <a:cs typeface="Helvetica"/>
                          <a:sym typeface="Helvetica"/>
                        </a:defRPr>
                      </a:pPr>
                      <a:r>
                        <a:rPr sz="900"/>
                        <a:t>The threats are that we are competing with established restaurants which may have a similar menu to our restaurant and loyal customers. </a:t>
                      </a:r>
                    </a:p>
                    <a:p>
                      <a:pPr marL="222250" indent="-222250" algn="l" defTabSz="457200">
                        <a:buSzPct val="75000"/>
                        <a:buChar char="•"/>
                        <a:defRPr>
                          <a:latin typeface="Helvetica"/>
                          <a:ea typeface="Helvetica"/>
                          <a:cs typeface="Helvetica"/>
                          <a:sym typeface="Helvetica"/>
                        </a:defRPr>
                      </a:pPr>
                      <a:r>
                        <a:rPr sz="900"/>
                        <a:t>New restaurants opening up can be a threat as customers will have more options. </a:t>
                      </a:r>
                    </a:p>
                    <a:p>
                      <a:pPr marL="222250" indent="-222250" algn="l" defTabSz="457200">
                        <a:buSzPct val="75000"/>
                        <a:buChar char="•"/>
                        <a:defRPr>
                          <a:latin typeface="Helvetica"/>
                          <a:ea typeface="Helvetica"/>
                          <a:cs typeface="Helvetica"/>
                          <a:sym typeface="Helvetica"/>
                        </a:defRPr>
                      </a:pPr>
                      <a:r>
                        <a:rPr sz="900"/>
                        <a:t>Another threat is the potential rising price of certain ingredients. </a:t>
                      </a:r>
                    </a:p>
                  </a:txBody>
                  <a:tcPr marL="35719" marR="35719" marT="35719" marB="35719" horzOverflow="overflow">
                    <a:lnL w="38100">
                      <a:solidFill>
                        <a:srgbClr val="000000"/>
                      </a:solidFill>
                      <a:miter lim="400000"/>
                    </a:lnL>
                    <a:lnR w="50800">
                      <a:solidFill>
                        <a:srgbClr val="606060"/>
                      </a:solidFill>
                      <a:miter lim="400000"/>
                    </a:lnR>
                    <a:lnT w="38100">
                      <a:solidFill>
                        <a:srgbClr val="000000"/>
                      </a:solidFill>
                      <a:miter lim="400000"/>
                    </a:lnT>
                    <a:lnB w="50800">
                      <a:solidFill>
                        <a:srgbClr val="606060"/>
                      </a:solidFill>
                      <a:miter lim="400000"/>
                    </a:lnB>
                    <a:solidFill>
                      <a:srgbClr val="FFFFFF"/>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945647950"/>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D78B46-EF4D-4684-A206-5CB665432A1D}"/>
              </a:ext>
            </a:extLst>
          </p:cNvPr>
          <p:cNvSpPr>
            <a:spLocks noGrp="1"/>
          </p:cNvSpPr>
          <p:nvPr>
            <p:ph type="title"/>
          </p:nvPr>
        </p:nvSpPr>
        <p:spPr>
          <a:xfrm>
            <a:off x="669726" y="0"/>
            <a:ext cx="7804547" cy="1518047"/>
          </a:xfrm>
        </p:spPr>
        <p:txBody>
          <a:bodyPr/>
          <a:lstStyle/>
          <a:p>
            <a:endParaRPr lang="en-US" dirty="0"/>
          </a:p>
        </p:txBody>
      </p:sp>
      <p:sp>
        <p:nvSpPr>
          <p:cNvPr id="4" name="Text Placeholder 3">
            <a:extLst>
              <a:ext uri="{FF2B5EF4-FFF2-40B4-BE49-F238E27FC236}">
                <a16:creationId xmlns:a16="http://schemas.microsoft.com/office/drawing/2014/main" id="{63574BDA-CABF-4064-A8BC-E52A39D5EF78}"/>
              </a:ext>
            </a:extLst>
          </p:cNvPr>
          <p:cNvSpPr>
            <a:spLocks noGrp="1"/>
          </p:cNvSpPr>
          <p:nvPr>
            <p:ph type="body" sz="half" idx="1"/>
          </p:nvPr>
        </p:nvSpPr>
        <p:spPr>
          <a:xfrm>
            <a:off x="669726" y="1830586"/>
            <a:ext cx="8321874" cy="4420195"/>
          </a:xfrm>
        </p:spPr>
        <p:txBody>
          <a:bodyPr>
            <a:normAutofit fontScale="92500" lnSpcReduction="20000"/>
          </a:bodyPr>
          <a:lstStyle/>
          <a:p>
            <a:r>
              <a:rPr lang="en-GB" dirty="0"/>
              <a:t>People now eat out more often, and for a wider range of occasions. This has led to</a:t>
            </a:r>
            <a:endParaRPr lang="en-US" dirty="0"/>
          </a:p>
          <a:p>
            <a:r>
              <a:rPr lang="en-GB" dirty="0"/>
              <a:t>Significant growth within the restaurant sector . However, it’s also important   that there are significant challenges within the sector. The eating out landscape has evolved significantly over the past decade, with chains taking market share and growing the market through aggressive rollout and by offering more choice, better quality, and more consistency to customers.</a:t>
            </a:r>
            <a:endParaRPr lang="en-US" dirty="0"/>
          </a:p>
          <a:p>
            <a:r>
              <a:rPr lang="en-GB" dirty="0"/>
              <a:t>In addition to an increasingly competitive backdrop, and the challenging outlook for consumer spending, there are also stringent requirements to start a restaurant and growing cost pressures.</a:t>
            </a:r>
            <a:endParaRPr lang="en-US" dirty="0"/>
          </a:p>
          <a:p>
            <a:r>
              <a:rPr lang="en-GB" dirty="0"/>
              <a:t>Still keen? Before we start, think about what it takes to start a restaurant.</a:t>
            </a:r>
            <a:endParaRPr lang="en-US" dirty="0"/>
          </a:p>
          <a:p>
            <a:r>
              <a:rPr lang="en-GB" dirty="0"/>
              <a:t>To run a restaurant business successfully, we need to be more than just a good cook. You need to have a good understanding of all aspects of the industry and what is required to succeed </a:t>
            </a:r>
            <a:endParaRPr lang="en-US" dirty="0"/>
          </a:p>
          <a:p>
            <a:endParaRPr lang="en-US" dirty="0"/>
          </a:p>
        </p:txBody>
      </p:sp>
    </p:spTree>
    <p:extLst>
      <p:ext uri="{BB962C8B-B14F-4D97-AF65-F5344CB8AC3E}">
        <p14:creationId xmlns:p14="http://schemas.microsoft.com/office/powerpoint/2010/main" val="355956005"/>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035522B-C697-4A5F-826E-D8A43B418430}"/>
              </a:ext>
            </a:extLst>
          </p:cNvPr>
          <p:cNvSpPr>
            <a:spLocks noGrp="1"/>
          </p:cNvSpPr>
          <p:nvPr>
            <p:ph type="body" sz="half" idx="1"/>
          </p:nvPr>
        </p:nvSpPr>
        <p:spPr>
          <a:xfrm>
            <a:off x="669726" y="1830586"/>
            <a:ext cx="7788474" cy="4420195"/>
          </a:xfrm>
        </p:spPr>
        <p:txBody>
          <a:bodyPr>
            <a:normAutofit fontScale="77500" lnSpcReduction="20000"/>
          </a:bodyPr>
          <a:lstStyle/>
          <a:p>
            <a:pPr lvl="0"/>
            <a:r>
              <a:rPr lang="en-US" sz="2600" dirty="0"/>
              <a:t> </a:t>
            </a:r>
            <a:r>
              <a:rPr lang="en-GB" sz="2600" dirty="0"/>
              <a:t>Choose Restaurant names</a:t>
            </a:r>
            <a:endParaRPr lang="en-US" sz="2600" dirty="0"/>
          </a:p>
          <a:p>
            <a:pPr marL="0" indent="0">
              <a:buNone/>
            </a:pPr>
            <a:endParaRPr lang="en-US" dirty="0"/>
          </a:p>
          <a:p>
            <a:r>
              <a:rPr lang="en-GB" dirty="0"/>
              <a:t>This is one of the most fun steps of the process –naming our  restaurant .our  restaurant’s name will become part of its  identity so it’s important to select one that means something to us  and our target customers, and that reflects the brand we are hoping to create.</a:t>
            </a:r>
            <a:endParaRPr lang="en-US" dirty="0"/>
          </a:p>
          <a:p>
            <a:r>
              <a:rPr lang="en-GB" dirty="0"/>
              <a:t>So our restaurant name is ,,Red chillies,,</a:t>
            </a:r>
            <a:endParaRPr lang="en-US" dirty="0"/>
          </a:p>
          <a:p>
            <a:r>
              <a:rPr lang="en-GB" dirty="0"/>
              <a:t> </a:t>
            </a:r>
            <a:endParaRPr lang="en-US" dirty="0"/>
          </a:p>
          <a:p>
            <a:r>
              <a:rPr lang="en-GB" dirty="0"/>
              <a:t>2.0: </a:t>
            </a:r>
            <a:r>
              <a:rPr lang="en-GB" dirty="0">
                <a:hlinkClick r:id="rId2"/>
              </a:rPr>
              <a:t>Find premises</a:t>
            </a:r>
            <a:endParaRPr lang="en-US" dirty="0"/>
          </a:p>
          <a:p>
            <a:r>
              <a:rPr lang="en-GB" dirty="0"/>
              <a:t>The Traditional Home-Style Indian  Restaurant will be located  1250 mumbles  road , Swansea  </a:t>
            </a:r>
            <a:r>
              <a:rPr lang="en-GB" dirty="0" err="1"/>
              <a:t>uk</a:t>
            </a:r>
            <a:r>
              <a:rPr lang="en-GB" dirty="0"/>
              <a:t>  this is a lease hold  property. we get 15 years lease from landlord  . The restaurant will serve a variety of classic home-style favourites  </a:t>
            </a:r>
            <a:r>
              <a:rPr lang="en-GB" dirty="0" err="1"/>
              <a:t>indian</a:t>
            </a:r>
            <a:r>
              <a:rPr lang="en-GB" dirty="0"/>
              <a:t> foods.</a:t>
            </a:r>
            <a:endParaRPr lang="en-US" dirty="0"/>
          </a:p>
          <a:p>
            <a:endParaRPr lang="en-US" dirty="0"/>
          </a:p>
        </p:txBody>
      </p:sp>
    </p:spTree>
    <p:extLst>
      <p:ext uri="{BB962C8B-B14F-4D97-AF65-F5344CB8AC3E}">
        <p14:creationId xmlns:p14="http://schemas.microsoft.com/office/powerpoint/2010/main" val="2423188963"/>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988DA5-3362-4FD0-AA5E-0128A16A6552}"/>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7D26AF2D-E13A-418D-9DC2-8B8D91A3A885}"/>
              </a:ext>
            </a:extLst>
          </p:cNvPr>
          <p:cNvSpPr>
            <a:spLocks noGrp="1"/>
          </p:cNvSpPr>
          <p:nvPr>
            <p:ph type="body" sz="half" idx="1"/>
          </p:nvPr>
        </p:nvSpPr>
        <p:spPr>
          <a:xfrm>
            <a:off x="669726" y="685800"/>
            <a:ext cx="8169474" cy="5564981"/>
          </a:xfrm>
        </p:spPr>
        <p:txBody>
          <a:bodyPr>
            <a:normAutofit fontScale="25000" lnSpcReduction="20000"/>
          </a:bodyPr>
          <a:lstStyle/>
          <a:p>
            <a:endParaRPr lang="en-GB" dirty="0"/>
          </a:p>
          <a:p>
            <a:endParaRPr lang="en-GB" dirty="0"/>
          </a:p>
          <a:p>
            <a:pPr marL="0" indent="0">
              <a:buNone/>
            </a:pPr>
            <a:endParaRPr lang="en-GB" dirty="0"/>
          </a:p>
          <a:p>
            <a:pPr marL="0" indent="0" algn="ctr">
              <a:buNone/>
            </a:pPr>
            <a:r>
              <a:rPr lang="en-GB" sz="9600" u="sng" dirty="0">
                <a:latin typeface="Calibri" panose="020F0502020204030204" pitchFamily="34" charset="0"/>
                <a:cs typeface="Calibri" panose="020F0502020204030204" pitchFamily="34" charset="0"/>
              </a:rPr>
              <a:t>Opening times</a:t>
            </a:r>
          </a:p>
          <a:p>
            <a:pPr marL="0" indent="0">
              <a:buNone/>
            </a:pPr>
            <a:endParaRPr lang="en-GB" sz="4800" dirty="0">
              <a:latin typeface="Calibri" panose="020F0502020204030204" pitchFamily="34" charset="0"/>
              <a:cs typeface="Calibri" panose="020F0502020204030204" pitchFamily="34" charset="0"/>
            </a:endParaRPr>
          </a:p>
          <a:p>
            <a:pPr marL="0" indent="0">
              <a:buNone/>
            </a:pPr>
            <a:endParaRPr lang="en-GB" sz="4800" dirty="0">
              <a:latin typeface="Calibri" panose="020F0502020204030204" pitchFamily="34" charset="0"/>
              <a:cs typeface="Calibri" panose="020F0502020204030204" pitchFamily="34" charset="0"/>
            </a:endParaRPr>
          </a:p>
          <a:p>
            <a:pPr marL="0" indent="0">
              <a:buNone/>
            </a:pPr>
            <a:endParaRPr lang="en-GB" sz="4800" dirty="0">
              <a:latin typeface="Calibri" panose="020F0502020204030204" pitchFamily="34" charset="0"/>
              <a:cs typeface="Calibri" panose="020F0502020204030204" pitchFamily="34" charset="0"/>
            </a:endParaRPr>
          </a:p>
          <a:p>
            <a:pPr marL="0" indent="0">
              <a:buNone/>
            </a:pPr>
            <a:r>
              <a:rPr lang="en-GB" sz="4800" dirty="0">
                <a:latin typeface="Calibri" panose="020F0502020204030204" pitchFamily="34" charset="0"/>
                <a:cs typeface="Calibri" panose="020F0502020204030204" pitchFamily="34" charset="0"/>
              </a:rPr>
              <a:t>The restaurant will be open 7 days a week with hours as follows </a:t>
            </a:r>
            <a:endParaRPr lang="en-US" sz="4800" dirty="0">
              <a:latin typeface="Calibri" panose="020F0502020204030204" pitchFamily="34" charset="0"/>
              <a:cs typeface="Calibri" panose="020F0502020204030204" pitchFamily="34" charset="0"/>
            </a:endParaRPr>
          </a:p>
          <a:p>
            <a:r>
              <a:rPr lang="en-GB" sz="4800" dirty="0">
                <a:latin typeface="Calibri" panose="020F0502020204030204" pitchFamily="34" charset="0"/>
                <a:cs typeface="Calibri" panose="020F0502020204030204" pitchFamily="34" charset="0"/>
              </a:rPr>
              <a:t>Monday         5:30 pm – 11:00 pm</a:t>
            </a:r>
            <a:endParaRPr lang="en-US" sz="4800" dirty="0">
              <a:latin typeface="Calibri" panose="020F0502020204030204" pitchFamily="34" charset="0"/>
              <a:cs typeface="Calibri" panose="020F0502020204030204" pitchFamily="34" charset="0"/>
            </a:endParaRPr>
          </a:p>
          <a:p>
            <a:r>
              <a:rPr lang="en-GB" sz="4800" dirty="0">
                <a:latin typeface="Calibri" panose="020F0502020204030204" pitchFamily="34" charset="0"/>
                <a:cs typeface="Calibri" panose="020F0502020204030204" pitchFamily="34" charset="0"/>
              </a:rPr>
              <a:t>Tuesday        5:30 pm – 11:00 pm</a:t>
            </a:r>
            <a:endParaRPr lang="en-US" sz="4800" dirty="0">
              <a:latin typeface="Calibri" panose="020F0502020204030204" pitchFamily="34" charset="0"/>
              <a:cs typeface="Calibri" panose="020F0502020204030204" pitchFamily="34" charset="0"/>
            </a:endParaRPr>
          </a:p>
          <a:p>
            <a:r>
              <a:rPr lang="en-GB" sz="4800" dirty="0">
                <a:latin typeface="Calibri" panose="020F0502020204030204" pitchFamily="34" charset="0"/>
                <a:cs typeface="Calibri" panose="020F0502020204030204" pitchFamily="34" charset="0"/>
              </a:rPr>
              <a:t>Wednesday  5:30 pm – 11:00 pm</a:t>
            </a:r>
            <a:endParaRPr lang="en-US" sz="4800" dirty="0">
              <a:latin typeface="Calibri" panose="020F0502020204030204" pitchFamily="34" charset="0"/>
              <a:cs typeface="Calibri" panose="020F0502020204030204" pitchFamily="34" charset="0"/>
            </a:endParaRPr>
          </a:p>
          <a:p>
            <a:r>
              <a:rPr lang="en-GB" sz="4800" dirty="0">
                <a:latin typeface="Calibri" panose="020F0502020204030204" pitchFamily="34" charset="0"/>
                <a:cs typeface="Calibri" panose="020F0502020204030204" pitchFamily="34" charset="0"/>
              </a:rPr>
              <a:t>Thursday      5:30 pm – 11:00 pm</a:t>
            </a:r>
            <a:endParaRPr lang="en-US" sz="4800" dirty="0">
              <a:latin typeface="Calibri" panose="020F0502020204030204" pitchFamily="34" charset="0"/>
              <a:cs typeface="Calibri" panose="020F0502020204030204" pitchFamily="34" charset="0"/>
            </a:endParaRPr>
          </a:p>
          <a:p>
            <a:r>
              <a:rPr lang="en-GB" sz="4800" dirty="0">
                <a:latin typeface="Calibri" panose="020F0502020204030204" pitchFamily="34" charset="0"/>
                <a:cs typeface="Calibri" panose="020F0502020204030204" pitchFamily="34" charset="0"/>
              </a:rPr>
              <a:t>Friday           5:30 pm – 11:00 pm</a:t>
            </a:r>
            <a:endParaRPr lang="en-US" sz="4800" dirty="0">
              <a:latin typeface="Calibri" panose="020F0502020204030204" pitchFamily="34" charset="0"/>
              <a:cs typeface="Calibri" panose="020F0502020204030204" pitchFamily="34" charset="0"/>
            </a:endParaRPr>
          </a:p>
          <a:p>
            <a:r>
              <a:rPr lang="en-GB" sz="4800" dirty="0">
                <a:latin typeface="Calibri" panose="020F0502020204030204" pitchFamily="34" charset="0"/>
                <a:cs typeface="Calibri" panose="020F0502020204030204" pitchFamily="34" charset="0"/>
              </a:rPr>
              <a:t>Saturday       5:30 pm – 11:00 pm</a:t>
            </a:r>
            <a:endParaRPr lang="en-US" sz="4800" dirty="0">
              <a:latin typeface="Calibri" panose="020F0502020204030204" pitchFamily="34" charset="0"/>
              <a:cs typeface="Calibri" panose="020F0502020204030204" pitchFamily="34" charset="0"/>
            </a:endParaRPr>
          </a:p>
          <a:p>
            <a:r>
              <a:rPr lang="en-GB" sz="4800" dirty="0">
                <a:latin typeface="Calibri" panose="020F0502020204030204" pitchFamily="34" charset="0"/>
                <a:cs typeface="Calibri" panose="020F0502020204030204" pitchFamily="34" charset="0"/>
              </a:rPr>
              <a:t>Sunday         5:30 pm – 12 :00 pm</a:t>
            </a:r>
            <a:endParaRPr lang="en-US" sz="4800" dirty="0">
              <a:latin typeface="Calibri" panose="020F0502020204030204" pitchFamily="34" charset="0"/>
              <a:cs typeface="Calibri" panose="020F0502020204030204" pitchFamily="34" charset="0"/>
            </a:endParaRPr>
          </a:p>
          <a:p>
            <a:r>
              <a:rPr lang="en-GB" dirty="0"/>
              <a:t> </a:t>
            </a:r>
            <a:endParaRPr lang="en-US" dirty="0"/>
          </a:p>
          <a:p>
            <a:r>
              <a:rPr lang="en-GB" dirty="0"/>
              <a:t> </a:t>
            </a:r>
            <a:endParaRPr lang="en-US" dirty="0"/>
          </a:p>
          <a:p>
            <a:r>
              <a:rPr lang="en-GB" dirty="0"/>
              <a:t> </a:t>
            </a:r>
            <a:endParaRPr lang="en-US" dirty="0"/>
          </a:p>
          <a:p>
            <a:endParaRPr lang="en-US" dirty="0"/>
          </a:p>
        </p:txBody>
      </p:sp>
    </p:spTree>
    <p:extLst>
      <p:ext uri="{BB962C8B-B14F-4D97-AF65-F5344CB8AC3E}">
        <p14:creationId xmlns:p14="http://schemas.microsoft.com/office/powerpoint/2010/main" val="3396287179"/>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031587C-CAD2-4A15-83F5-CFF5228CFE37}"/>
              </a:ext>
            </a:extLst>
          </p:cNvPr>
          <p:cNvSpPr>
            <a:spLocks noGrp="1"/>
          </p:cNvSpPr>
          <p:nvPr>
            <p:ph type="body" sz="half" idx="1"/>
          </p:nvPr>
        </p:nvSpPr>
        <p:spPr>
          <a:xfrm>
            <a:off x="669726" y="1830587"/>
            <a:ext cx="7864674" cy="4113014"/>
          </a:xfrm>
        </p:spPr>
        <p:txBody>
          <a:bodyPr>
            <a:normAutofit fontScale="77500" lnSpcReduction="20000"/>
          </a:bodyPr>
          <a:lstStyle/>
          <a:p>
            <a:pPr marL="0" indent="0">
              <a:buNone/>
            </a:pPr>
            <a:r>
              <a:rPr lang="en-GB" sz="4600" dirty="0">
                <a:latin typeface="Calibri" panose="020F0502020204030204" pitchFamily="34" charset="0"/>
                <a:cs typeface="Calibri" panose="020F0502020204030204" pitchFamily="34" charset="0"/>
              </a:rPr>
              <a:t>Target audience </a:t>
            </a:r>
            <a:endParaRPr lang="en-US" sz="4600" b="1"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There is a most important rolls to start a new restaurant business to </a:t>
            </a:r>
            <a:endParaRPr lang="en-US" sz="2000" b="1"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Research about audience.</a:t>
            </a:r>
            <a:endParaRPr lang="en-US" sz="2000" b="1"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Who are our  potential customers? Where do they live and work? How much can they afford to spend?</a:t>
            </a:r>
            <a:endParaRPr lang="en-US"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   So our research shows that lots of rich people living  there who are able to afford of our product and service, </a:t>
            </a:r>
            <a:endParaRPr lang="en-US"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   this area is mostly tourist area . many people comes here in summer time  from  different part of </a:t>
            </a:r>
            <a:r>
              <a:rPr lang="en-GB" sz="2000" dirty="0" err="1">
                <a:latin typeface="Calibri" panose="020F0502020204030204" pitchFamily="34" charset="0"/>
                <a:cs typeface="Calibri" panose="020F0502020204030204" pitchFamily="34" charset="0"/>
              </a:rPr>
              <a:t>uk</a:t>
            </a:r>
            <a:r>
              <a:rPr lang="en-GB" sz="2000" dirty="0">
                <a:latin typeface="Calibri" panose="020F0502020204030204" pitchFamily="34" charset="0"/>
                <a:cs typeface="Calibri" panose="020F0502020204030204" pitchFamily="34" charset="0"/>
              </a:rPr>
              <a:t> .  so this is a another advantage for  us to get more costumers,  and </a:t>
            </a:r>
            <a:endParaRPr lang="en-US"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 better business  </a:t>
            </a:r>
            <a:endParaRPr lang="en-US" sz="2000"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1494853550"/>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2DDD6A-8C19-48D1-B006-2E8855965D09}"/>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9B06FC56-6F21-4F22-894B-08B4DE3A57DA}"/>
              </a:ext>
            </a:extLst>
          </p:cNvPr>
          <p:cNvSpPr>
            <a:spLocks noGrp="1"/>
          </p:cNvSpPr>
          <p:nvPr>
            <p:ph type="body" sz="half" idx="1"/>
          </p:nvPr>
        </p:nvSpPr>
        <p:spPr>
          <a:xfrm>
            <a:off x="533400" y="2090097"/>
            <a:ext cx="7804547" cy="4420195"/>
          </a:xfrm>
        </p:spPr>
        <p:txBody>
          <a:bodyPr/>
          <a:lstStyle/>
          <a:p>
            <a:pPr marL="0" indent="0">
              <a:buNone/>
            </a:pPr>
            <a:r>
              <a:rPr lang="en-GB" sz="2800" dirty="0"/>
              <a:t>Our  restaurant competitors</a:t>
            </a:r>
            <a:endParaRPr lang="en-US" sz="2800" b="1" dirty="0"/>
          </a:p>
          <a:p>
            <a:r>
              <a:rPr lang="en-GB" dirty="0"/>
              <a:t>As well as looking at our  target audience, when we are  </a:t>
            </a:r>
            <a:r>
              <a:rPr lang="en-GB" dirty="0">
                <a:hlinkClick r:id="rId2"/>
              </a:rPr>
              <a:t>carrying out market research</a:t>
            </a:r>
            <a:r>
              <a:rPr lang="en-GB" dirty="0"/>
              <a:t>, we  should also look at your competitors.</a:t>
            </a:r>
            <a:endParaRPr lang="en-US" dirty="0"/>
          </a:p>
          <a:p>
            <a:r>
              <a:rPr lang="en-GB" dirty="0"/>
              <a:t>How are our  direct competitors performing? How much do they charge? Where do they advertise? If you want to ensure that our restaurant succeeds, we’ll need to be able to compete with the other restaurants around you and offer something that’s either different to, or better than, what they offer</a:t>
            </a:r>
            <a:endParaRPr lang="en-US" dirty="0"/>
          </a:p>
        </p:txBody>
      </p:sp>
    </p:spTree>
    <p:extLst>
      <p:ext uri="{BB962C8B-B14F-4D97-AF65-F5344CB8AC3E}">
        <p14:creationId xmlns:p14="http://schemas.microsoft.com/office/powerpoint/2010/main" val="4203819682"/>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0123491-03BC-4BE9-8B44-51E10C58829A}"/>
              </a:ext>
            </a:extLst>
          </p:cNvPr>
          <p:cNvSpPr>
            <a:spLocks noGrp="1"/>
          </p:cNvSpPr>
          <p:nvPr>
            <p:ph type="title"/>
          </p:nvPr>
        </p:nvSpPr>
        <p:spPr/>
        <p:txBody>
          <a:bodyPr/>
          <a:lstStyle/>
          <a:p>
            <a:r>
              <a:rPr lang="en-GB" dirty="0"/>
              <a:t>Marketing</a:t>
            </a:r>
            <a:endParaRPr lang="en-US" dirty="0"/>
          </a:p>
        </p:txBody>
      </p:sp>
      <p:sp>
        <p:nvSpPr>
          <p:cNvPr id="4" name="Text Placeholder 3">
            <a:extLst>
              <a:ext uri="{FF2B5EF4-FFF2-40B4-BE49-F238E27FC236}">
                <a16:creationId xmlns:a16="http://schemas.microsoft.com/office/drawing/2014/main" id="{CA8F06B5-8703-4EDD-9938-C37F3783CE5E}"/>
              </a:ext>
            </a:extLst>
          </p:cNvPr>
          <p:cNvSpPr>
            <a:spLocks noGrp="1"/>
          </p:cNvSpPr>
          <p:nvPr>
            <p:ph type="body" sz="half" idx="1"/>
          </p:nvPr>
        </p:nvSpPr>
        <p:spPr>
          <a:xfrm>
            <a:off x="669726" y="1830586"/>
            <a:ext cx="7940874" cy="4420195"/>
          </a:xfrm>
        </p:spPr>
        <p:txBody>
          <a:bodyPr/>
          <a:lstStyle/>
          <a:p>
            <a:pPr marL="0" indent="0">
              <a:buNone/>
            </a:pPr>
            <a:r>
              <a:rPr lang="en-GB" dirty="0"/>
              <a:t>Marketing activities – most of our marketing activities of our business has undertaken producing over 25 posters in our local area around mumbles and Swansea. We have made over 430 business cards which we are going hand out in our business </a:t>
            </a:r>
            <a:endParaRPr lang="en-US" dirty="0"/>
          </a:p>
          <a:p>
            <a:pPr marL="0" indent="0">
              <a:buNone/>
            </a:pPr>
            <a:endParaRPr lang="en-US" dirty="0"/>
          </a:p>
        </p:txBody>
      </p:sp>
      <p:pic>
        <p:nvPicPr>
          <p:cNvPr id="13" name="Picture 12">
            <a:extLst>
              <a:ext uri="{FF2B5EF4-FFF2-40B4-BE49-F238E27FC236}">
                <a16:creationId xmlns:a16="http://schemas.microsoft.com/office/drawing/2014/main" id="{22A904F4-1F35-44F6-8BC5-FCAD11710AE1}"/>
              </a:ext>
            </a:extLst>
          </p:cNvPr>
          <p:cNvPicPr>
            <a:picLocks noChangeAspect="1"/>
          </p:cNvPicPr>
          <p:nvPr/>
        </p:nvPicPr>
        <p:blipFill rotWithShape="1">
          <a:blip r:embed="rId2"/>
          <a:srcRect l="42500" t="35178" r="27500" b="18874"/>
          <a:stretch/>
        </p:blipFill>
        <p:spPr>
          <a:xfrm>
            <a:off x="5105400" y="4343400"/>
            <a:ext cx="2743200" cy="2362201"/>
          </a:xfrm>
          <a:prstGeom prst="rect">
            <a:avLst/>
          </a:prstGeom>
        </p:spPr>
      </p:pic>
    </p:spTree>
    <p:extLst>
      <p:ext uri="{BB962C8B-B14F-4D97-AF65-F5344CB8AC3E}">
        <p14:creationId xmlns:p14="http://schemas.microsoft.com/office/powerpoint/2010/main" val="2965762110"/>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559EA64-A321-481C-AEC2-03E068C8C59B}"/>
              </a:ext>
            </a:extLst>
          </p:cNvPr>
          <p:cNvSpPr>
            <a:spLocks noGrp="1"/>
          </p:cNvSpPr>
          <p:nvPr>
            <p:ph type="body" sz="half" idx="1"/>
          </p:nvPr>
        </p:nvSpPr>
        <p:spPr/>
        <p:txBody>
          <a:bodyPr/>
          <a:lstStyle/>
          <a:p>
            <a:r>
              <a:rPr lang="en-GB" dirty="0"/>
              <a:t>We will be moving by local houses to shops handing out flyers which include most of the details and the information you will need to know about our takeaway and restaurant. Our flyers may also include a discount for the first time you attend our service</a:t>
            </a:r>
            <a:endParaRPr lang="en-US" dirty="0"/>
          </a:p>
          <a:p>
            <a:endParaRPr lang="en-US" dirty="0"/>
          </a:p>
        </p:txBody>
      </p:sp>
      <p:pic>
        <p:nvPicPr>
          <p:cNvPr id="5" name="Picture 4" descr="Related image">
            <a:extLst>
              <a:ext uri="{FF2B5EF4-FFF2-40B4-BE49-F238E27FC236}">
                <a16:creationId xmlns:a16="http://schemas.microsoft.com/office/drawing/2014/main" id="{5404C8B4-5031-4E8E-BAC0-30363C078C7C}"/>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48400" y="1764506"/>
            <a:ext cx="2763520" cy="4471035"/>
          </a:xfrm>
          <a:prstGeom prst="rect">
            <a:avLst/>
          </a:prstGeom>
          <a:noFill/>
          <a:ln>
            <a:noFill/>
          </a:ln>
        </p:spPr>
      </p:pic>
      <p:sp>
        <p:nvSpPr>
          <p:cNvPr id="7" name="Rectangle 6">
            <a:extLst>
              <a:ext uri="{FF2B5EF4-FFF2-40B4-BE49-F238E27FC236}">
                <a16:creationId xmlns:a16="http://schemas.microsoft.com/office/drawing/2014/main" id="{3C4CBBB7-C68B-49AD-9030-E7B98FBEE019}"/>
              </a:ext>
            </a:extLst>
          </p:cNvPr>
          <p:cNvSpPr/>
          <p:nvPr/>
        </p:nvSpPr>
        <p:spPr>
          <a:xfrm>
            <a:off x="6934200" y="3053448"/>
            <a:ext cx="2047933" cy="721736"/>
          </a:xfrm>
          <a:prstGeom prst="rect">
            <a:avLst/>
          </a:prstGeom>
        </p:spPr>
        <p:txBody>
          <a:bodyPr wrap="none">
            <a:spAutoFit/>
          </a:bodyPr>
          <a:lstStyle/>
          <a:p>
            <a:pPr>
              <a:lnSpc>
                <a:spcPct val="107000"/>
              </a:lnSpc>
              <a:spcAft>
                <a:spcPts val="800"/>
              </a:spcAft>
            </a:pPr>
            <a:r>
              <a:rPr lang="en-GB" sz="4000" dirty="0">
                <a:solidFill>
                  <a:srgbClr val="FFFF00"/>
                </a:solidFill>
                <a:latin typeface="Adobe Gothic Std B"/>
                <a:ea typeface="Calibri" panose="020F0502020204030204" pitchFamily="34" charset="0"/>
                <a:cs typeface="Times New Roman" panose="02020603050405020304" pitchFamily="18" charset="0"/>
              </a:rPr>
              <a:t>Red chilli</a:t>
            </a:r>
            <a:endParaRPr lang="en-US" sz="2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8432426"/>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3" name="Picture 12" descr="Image result for facebook icon">
            <a:extLst>
              <a:ext uri="{FF2B5EF4-FFF2-40B4-BE49-F238E27FC236}">
                <a16:creationId xmlns:a16="http://schemas.microsoft.com/office/drawing/2014/main" id="{247356D0-9CC9-44EE-91A0-205A267DCA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2656" y="5546725"/>
            <a:ext cx="1327150" cy="120173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13" descr="Image result for instagram icon">
            <a:extLst>
              <a:ext uri="{FF2B5EF4-FFF2-40B4-BE49-F238E27FC236}">
                <a16:creationId xmlns:a16="http://schemas.microsoft.com/office/drawing/2014/main" id="{771921B8-2515-4C53-A73C-0382F42AA8E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1200" y="5550354"/>
            <a:ext cx="1233488" cy="1233488"/>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14" descr="Image result for twitter icon">
            <a:extLst>
              <a:ext uri="{FF2B5EF4-FFF2-40B4-BE49-F238E27FC236}">
                <a16:creationId xmlns:a16="http://schemas.microsoft.com/office/drawing/2014/main" id="{89EDA418-2BEB-407B-9A8A-D5907F7ADC6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39000" y="5546725"/>
            <a:ext cx="1158875" cy="1158875"/>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17" descr="Image result for graduation party venue">
            <a:extLst>
              <a:ext uri="{FF2B5EF4-FFF2-40B4-BE49-F238E27FC236}">
                <a16:creationId xmlns:a16="http://schemas.microsoft.com/office/drawing/2014/main" id="{E2600FA3-179A-44CE-B4E5-0922E5976C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6800" y="917946"/>
            <a:ext cx="3974363" cy="2655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2">
            <a:extLst>
              <a:ext uri="{FF2B5EF4-FFF2-40B4-BE49-F238E27FC236}">
                <a16:creationId xmlns:a16="http://schemas.microsoft.com/office/drawing/2014/main" id="{E7C86D52-046B-452A-BD04-E7634F29FD25}"/>
              </a:ext>
            </a:extLst>
          </p:cNvPr>
          <p:cNvSpPr txBox="1">
            <a:spLocks noChangeArrowheads="1"/>
          </p:cNvSpPr>
          <p:nvPr/>
        </p:nvSpPr>
        <p:spPr bwMode="auto">
          <a:xfrm>
            <a:off x="688069" y="965263"/>
            <a:ext cx="3883931" cy="2031325"/>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Our business has just created a website which has everything in our service on there this includes our menu, and other venues we hold, such as birthday parties, weddings and etc.</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Please be sure to visit our website to see everything we offer.</a:t>
            </a:r>
            <a:endParaRPr kumimoji="0" lang="en-GB" altLang="en-US" sz="3200" b="0" i="0" u="none" strike="noStrike" cap="none" normalizeH="0" baseline="0" dirty="0">
              <a:ln>
                <a:noFill/>
              </a:ln>
              <a:solidFill>
                <a:schemeClr val="tx1"/>
              </a:solidFill>
              <a:effectLst/>
              <a:latin typeface="Arial" panose="020B0604020202020204" pitchFamily="34" charset="0"/>
            </a:endParaRPr>
          </a:p>
        </p:txBody>
      </p:sp>
      <p:sp>
        <p:nvSpPr>
          <p:cNvPr id="6" name="Rectangle 6">
            <a:extLst>
              <a:ext uri="{FF2B5EF4-FFF2-40B4-BE49-F238E27FC236}">
                <a16:creationId xmlns:a16="http://schemas.microsoft.com/office/drawing/2014/main" id="{DD3C20C9-79B7-4739-ACED-C0F7D705B340}"/>
              </a:ext>
            </a:extLst>
          </p:cNvPr>
          <p:cNvSpPr>
            <a:spLocks noChangeArrowheads="1"/>
          </p:cNvSpPr>
          <p:nvPr/>
        </p:nvSpPr>
        <p:spPr bwMode="auto">
          <a:xfrm>
            <a:off x="1" y="4162198"/>
            <a:ext cx="4281262"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kumimoji="0" lang="en-GB"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If any of you were interested we have a Facebook, twitter and Instagram page so you can follow us there. On our social media we will be posting reminders and new deals in our restaurant. We will also be posting whenever there is a new business event. All of our details will already be provided on </a:t>
            </a:r>
            <a:r>
              <a:rPr lang="en-GB" altLang="en-US" sz="1600" dirty="0">
                <a:latin typeface="Arial" panose="020B0604020202020204" pitchFamily="34" charset="0"/>
                <a:ea typeface="Calibri" panose="020F0502020204030204" pitchFamily="34" charset="0"/>
                <a:cs typeface="Times New Roman" panose="02020603050405020304" pitchFamily="18" charset="0"/>
              </a:rPr>
              <a:t>the description if you haven’t received or seen our leaflet. </a:t>
            </a:r>
            <a:endParaRPr lang="en-GB" altLang="en-US" sz="16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7">
            <a:extLst>
              <a:ext uri="{FF2B5EF4-FFF2-40B4-BE49-F238E27FC236}">
                <a16:creationId xmlns:a16="http://schemas.microsoft.com/office/drawing/2014/main" id="{932AE836-35FB-4E57-99A8-CCCDFD33FF3E}"/>
              </a:ext>
            </a:extLst>
          </p:cNvPr>
          <p:cNvSpPr>
            <a:spLocks noChangeArrowheads="1"/>
          </p:cNvSpPr>
          <p:nvPr/>
        </p:nvSpPr>
        <p:spPr bwMode="auto">
          <a:xfrm>
            <a:off x="152400" y="152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95572414"/>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18" descr="Image result for plain wristbands">
            <a:extLst>
              <a:ext uri="{FF2B5EF4-FFF2-40B4-BE49-F238E27FC236}">
                <a16:creationId xmlns:a16="http://schemas.microsoft.com/office/drawing/2014/main" id="{82A73A83-98ED-4407-B99F-94B369F07B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5262" y="1473994"/>
            <a:ext cx="1646238" cy="1328737"/>
          </a:xfrm>
          <a:prstGeom prst="rect">
            <a:avLst/>
          </a:prstGeom>
          <a:noFill/>
          <a:extLst>
            <a:ext uri="{909E8E84-426E-40DD-AFC4-6F175D3DCCD1}">
              <a14:hiddenFill xmlns:a14="http://schemas.microsoft.com/office/drawing/2010/main">
                <a:solidFill>
                  <a:srgbClr val="FFFFFF"/>
                </a:solidFill>
              </a14:hiddenFill>
            </a:ext>
          </a:extLst>
        </p:spPr>
      </p:pic>
      <p:pic>
        <p:nvPicPr>
          <p:cNvPr id="4097" name="Picture 19" descr="Image result for plain keyring">
            <a:extLst>
              <a:ext uri="{FF2B5EF4-FFF2-40B4-BE49-F238E27FC236}">
                <a16:creationId xmlns:a16="http://schemas.microsoft.com/office/drawing/2014/main" id="{2824856C-BCD0-4FED-A49D-F426413DB5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3012" y="953294"/>
            <a:ext cx="1690688" cy="169068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0" descr="Image result for plain white pen">
            <a:extLst>
              <a:ext uri="{FF2B5EF4-FFF2-40B4-BE49-F238E27FC236}">
                <a16:creationId xmlns:a16="http://schemas.microsoft.com/office/drawing/2014/main" id="{40801C89-050E-48B6-983A-C8F00AEE880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7400" y="1102519"/>
            <a:ext cx="1541462" cy="1541462"/>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2">
            <a:extLst>
              <a:ext uri="{FF2B5EF4-FFF2-40B4-BE49-F238E27FC236}">
                <a16:creationId xmlns:a16="http://schemas.microsoft.com/office/drawing/2014/main" id="{4C1D0F6D-0674-4BB2-AD5A-2F3EFD5D1C44}"/>
              </a:ext>
            </a:extLst>
          </p:cNvPr>
          <p:cNvSpPr txBox="1">
            <a:spLocks noChangeArrowheads="1"/>
          </p:cNvSpPr>
          <p:nvPr/>
        </p:nvSpPr>
        <p:spPr bwMode="auto">
          <a:xfrm>
            <a:off x="1933575" y="2643981"/>
            <a:ext cx="733425" cy="255588"/>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Red chilli</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 name="Text Box 3">
            <a:extLst>
              <a:ext uri="{FF2B5EF4-FFF2-40B4-BE49-F238E27FC236}">
                <a16:creationId xmlns:a16="http://schemas.microsoft.com/office/drawing/2014/main" id="{59871011-52FF-489C-A8E4-2E6E99BA6294}"/>
              </a:ext>
            </a:extLst>
          </p:cNvPr>
          <p:cNvSpPr txBox="1">
            <a:spLocks noChangeArrowheads="1"/>
          </p:cNvSpPr>
          <p:nvPr/>
        </p:nvSpPr>
        <p:spPr bwMode="auto">
          <a:xfrm>
            <a:off x="1465262" y="1813719"/>
            <a:ext cx="733425" cy="2762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Red chilli</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7" name="Rectangle 6">
            <a:extLst>
              <a:ext uri="{FF2B5EF4-FFF2-40B4-BE49-F238E27FC236}">
                <a16:creationId xmlns:a16="http://schemas.microsoft.com/office/drawing/2014/main" id="{7EF3C12E-6E68-4137-B20B-6E03AAAE9435}"/>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8" name="Rectangle 8">
            <a:extLst>
              <a:ext uri="{FF2B5EF4-FFF2-40B4-BE49-F238E27FC236}">
                <a16:creationId xmlns:a16="http://schemas.microsoft.com/office/drawing/2014/main" id="{5519E1AD-B086-4B0C-A5D2-5F4DA9B9AF20}"/>
              </a:ext>
            </a:extLst>
          </p:cNvPr>
          <p:cNvSpPr>
            <a:spLocks noChangeArrowheads="1"/>
          </p:cNvSpPr>
          <p:nvPr/>
        </p:nvSpPr>
        <p:spPr bwMode="auto">
          <a:xfrm>
            <a:off x="152400" y="3694113"/>
            <a:ext cx="9144000"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Arial" panose="020B0604020202020204" pitchFamily="34" charset="0"/>
              </a:rPr>
              <a:t>Promotional materials- our promotional materials will mainly be paper and online since these are he most common materials in our business this will help to test the demand of our services and products. However, we are also planning to produce wristbands, keyrings and pens to promote our service. </a:t>
            </a:r>
            <a:endPar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r>
            <a:br>
              <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96813398"/>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098A97C-855E-424C-8A71-172C58990086}"/>
              </a:ext>
            </a:extLst>
          </p:cNvPr>
          <p:cNvSpPr>
            <a:spLocks noGrp="1"/>
          </p:cNvSpPr>
          <p:nvPr>
            <p:ph type="pic" sz="half" idx="13"/>
          </p:nvPr>
        </p:nvSpPr>
        <p:spPr/>
      </p:sp>
      <p:sp>
        <p:nvSpPr>
          <p:cNvPr id="3" name="Title 2">
            <a:extLst>
              <a:ext uri="{FF2B5EF4-FFF2-40B4-BE49-F238E27FC236}">
                <a16:creationId xmlns:a16="http://schemas.microsoft.com/office/drawing/2014/main" id="{045DE50D-7AB6-4D83-96B4-34B6E0B214A0}"/>
              </a:ext>
            </a:extLst>
          </p:cNvPr>
          <p:cNvSpPr>
            <a:spLocks noGrp="1"/>
          </p:cNvSpPr>
          <p:nvPr>
            <p:ph type="title"/>
          </p:nvPr>
        </p:nvSpPr>
        <p:spPr/>
        <p:txBody>
          <a:bodyPr/>
          <a:lstStyle/>
          <a:p>
            <a:endParaRPr lang="en-US"/>
          </a:p>
        </p:txBody>
      </p:sp>
      <p:sp>
        <p:nvSpPr>
          <p:cNvPr id="4" name="Text Placeholder 3">
            <a:extLst>
              <a:ext uri="{FF2B5EF4-FFF2-40B4-BE49-F238E27FC236}">
                <a16:creationId xmlns:a16="http://schemas.microsoft.com/office/drawing/2014/main" id="{B981A979-616C-4166-963C-9C34B6BC9B8C}"/>
              </a:ext>
            </a:extLst>
          </p:cNvPr>
          <p:cNvSpPr>
            <a:spLocks noGrp="1"/>
          </p:cNvSpPr>
          <p:nvPr>
            <p:ph type="body" sz="half" idx="1"/>
          </p:nvPr>
        </p:nvSpPr>
        <p:spPr>
          <a:xfrm>
            <a:off x="669726" y="1830586"/>
            <a:ext cx="8169474" cy="4420195"/>
          </a:xfrm>
        </p:spPr>
        <p:txBody>
          <a:bodyPr/>
          <a:lstStyle/>
          <a:p>
            <a:pPr marL="0" indent="0">
              <a:buNone/>
            </a:pPr>
            <a:r>
              <a:rPr lang="en-GB" sz="4000" dirty="0"/>
              <a:t>Special offers</a:t>
            </a:r>
          </a:p>
          <a:p>
            <a:pPr marL="0" indent="0">
              <a:buNone/>
            </a:pPr>
            <a:r>
              <a:rPr lang="en-GB" dirty="0"/>
              <a:t> We like to include some offers now and then. We usually do the first 100 people receive 20% off on their first service. We do this often so we can raise the amount of positive views. Also because we don’t want our menu to be too expensive for a family who is on a low budget, and                  is not thinking of spending a lot of money.</a:t>
            </a:r>
            <a:endParaRPr lang="en-US" dirty="0"/>
          </a:p>
          <a:p>
            <a:endParaRPr lang="en-US" dirty="0"/>
          </a:p>
        </p:txBody>
      </p:sp>
    </p:spTree>
    <p:extLst>
      <p:ext uri="{BB962C8B-B14F-4D97-AF65-F5344CB8AC3E}">
        <p14:creationId xmlns:p14="http://schemas.microsoft.com/office/powerpoint/2010/main" val="2439629254"/>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A090B6-BEB6-489B-9A2F-C64BBFE31E57}"/>
              </a:ext>
            </a:extLst>
          </p:cNvPr>
          <p:cNvSpPr>
            <a:spLocks noGrp="1"/>
          </p:cNvSpPr>
          <p:nvPr>
            <p:ph type="title"/>
          </p:nvPr>
        </p:nvSpPr>
        <p:spPr/>
        <p:txBody>
          <a:bodyPr/>
          <a:lstStyle/>
          <a:p>
            <a:r>
              <a:rPr lang="en-GB" dirty="0"/>
              <a:t>References </a:t>
            </a:r>
            <a:endParaRPr lang="en-US" dirty="0"/>
          </a:p>
        </p:txBody>
      </p:sp>
      <p:sp>
        <p:nvSpPr>
          <p:cNvPr id="4" name="Text Placeholder 3">
            <a:extLst>
              <a:ext uri="{FF2B5EF4-FFF2-40B4-BE49-F238E27FC236}">
                <a16:creationId xmlns:a16="http://schemas.microsoft.com/office/drawing/2014/main" id="{34419A66-8C1C-49E2-AA54-45162898E60C}"/>
              </a:ext>
            </a:extLst>
          </p:cNvPr>
          <p:cNvSpPr>
            <a:spLocks noGrp="1"/>
          </p:cNvSpPr>
          <p:nvPr>
            <p:ph type="body" sz="half" idx="1"/>
          </p:nvPr>
        </p:nvSpPr>
        <p:spPr>
          <a:xfrm>
            <a:off x="669726" y="1830586"/>
            <a:ext cx="8017074" cy="4420195"/>
          </a:xfrm>
        </p:spPr>
        <p:txBody>
          <a:bodyPr>
            <a:normAutofit/>
          </a:bodyPr>
          <a:lstStyle/>
          <a:p>
            <a:r>
              <a:rPr lang="en-GB" u="sng" dirty="0"/>
              <a:t>availableat</a:t>
            </a:r>
            <a:r>
              <a:rPr lang="en-GB" dirty="0"/>
              <a:t>EAIaIQobChMIy_C53eeE3wIVhLDtCh01mAIXEAAYASAAEgL6C_D_BwE accessed (03/12/18) </a:t>
            </a:r>
            <a:endParaRPr lang="en-US" dirty="0"/>
          </a:p>
          <a:p>
            <a:r>
              <a:rPr lang="en-GB" u="sng" dirty="0"/>
              <a:t>available at https://www.bark.com/en/gb/sellers/create/?device=c&amp;cid=1378279664&amp;aid=57168199355&amp;dt=c&amp;trk_account_id=5499872244&amp;trk_campaign_id=1378279664&amp;trk_adgroup_id=57168199355&amp;trk_ad_id=278395129111&amp;trk_kw_id=kwd-360991171837&amp;alid=&amp;gclid=EAIaIQobChMIjoiawuiE3wIVDLDtCh0lZwsHEAAYAiAAEgJT9_D_BwE</a:t>
            </a:r>
            <a:endParaRPr lang="en-US" dirty="0"/>
          </a:p>
          <a:p>
            <a:endParaRPr lang="en-US" dirty="0"/>
          </a:p>
        </p:txBody>
      </p:sp>
    </p:spTree>
    <p:extLst>
      <p:ext uri="{BB962C8B-B14F-4D97-AF65-F5344CB8AC3E}">
        <p14:creationId xmlns:p14="http://schemas.microsoft.com/office/powerpoint/2010/main" val="374351260"/>
      </p:ext>
    </p:extLst>
  </p:cSld>
  <p:clrMapOvr>
    <a:masterClrMapping/>
  </p:clrMapOvr>
  <p:transition spd="med"/>
</p:sld>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36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502</TotalTime>
  <Words>1464</Words>
  <Application>Microsoft Office PowerPoint</Application>
  <PresentationFormat>On-screen Show (4:3)</PresentationFormat>
  <Paragraphs>482</Paragraphs>
  <Slides>22</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Adobe Gothic Std B</vt:lpstr>
      <vt:lpstr>Apple Chancery</vt:lpstr>
      <vt:lpstr>Arial</vt:lpstr>
      <vt:lpstr>Calibri</vt:lpstr>
      <vt:lpstr>Helvetica</vt:lpstr>
      <vt:lpstr>Helvetica Light</vt:lpstr>
      <vt:lpstr>Times New Roman</vt:lpstr>
      <vt:lpstr>Office Theme</vt:lpstr>
      <vt:lpstr>White</vt:lpstr>
      <vt:lpstr>Outline Proposal</vt:lpstr>
      <vt:lpstr>Source of finance </vt:lpstr>
      <vt:lpstr>Total cost</vt:lpstr>
      <vt:lpstr>Segments of costs</vt:lpstr>
      <vt:lpstr>Strategy of finance</vt:lpstr>
      <vt:lpstr>Pricing strategy </vt:lpstr>
      <vt:lpstr>PowerPoint Presentation</vt:lpstr>
      <vt:lpstr>Human Resources</vt:lpstr>
      <vt:lpstr>Roles</vt:lpstr>
      <vt:lpstr>PowerPoint Presentation</vt:lpstr>
      <vt:lpstr>SWOT  Analysis</vt:lpstr>
      <vt:lpstr>PowerPoint Presentation</vt:lpstr>
      <vt:lpstr>PowerPoint Presentation</vt:lpstr>
      <vt:lpstr>PowerPoint Presentation</vt:lpstr>
      <vt:lpstr>PowerPoint Presentation</vt:lpstr>
      <vt:lpstr>PowerPoint Presentation</vt:lpstr>
      <vt:lpstr>Marketing</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Source of finance</dc:title>
  <dc:creator>Rafifa Amal</dc:creator>
  <cp:lastModifiedBy>Nashrin Ali (1709478)</cp:lastModifiedBy>
  <cp:revision>36</cp:revision>
  <dcterms:created xsi:type="dcterms:W3CDTF">2018-10-28T22:26:08Z</dcterms:created>
  <dcterms:modified xsi:type="dcterms:W3CDTF">2018-12-04T14:50:03Z</dcterms:modified>
</cp:coreProperties>
</file>