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3"/>
  </p:notesMasterIdLst>
  <p:handoutMasterIdLst>
    <p:handoutMasterId r:id="rId34"/>
  </p:handoutMasterIdLst>
  <p:sldIdLst>
    <p:sldId id="272" r:id="rId2"/>
    <p:sldId id="347" r:id="rId3"/>
    <p:sldId id="346" r:id="rId4"/>
    <p:sldId id="374" r:id="rId5"/>
    <p:sldId id="348" r:id="rId6"/>
    <p:sldId id="379" r:id="rId7"/>
    <p:sldId id="349" r:id="rId8"/>
    <p:sldId id="352" r:id="rId9"/>
    <p:sldId id="353" r:id="rId10"/>
    <p:sldId id="356" r:id="rId11"/>
    <p:sldId id="376" r:id="rId12"/>
    <p:sldId id="366" r:id="rId13"/>
    <p:sldId id="363" r:id="rId14"/>
    <p:sldId id="359" r:id="rId15"/>
    <p:sldId id="354" r:id="rId16"/>
    <p:sldId id="355" r:id="rId17"/>
    <p:sldId id="375" r:id="rId18"/>
    <p:sldId id="370" r:id="rId19"/>
    <p:sldId id="360" r:id="rId20"/>
    <p:sldId id="367" r:id="rId21"/>
    <p:sldId id="368" r:id="rId22"/>
    <p:sldId id="378" r:id="rId23"/>
    <p:sldId id="361" r:id="rId24"/>
    <p:sldId id="357" r:id="rId25"/>
    <p:sldId id="362" r:id="rId26"/>
    <p:sldId id="373" r:id="rId27"/>
    <p:sldId id="372" r:id="rId28"/>
    <p:sldId id="365" r:id="rId29"/>
    <p:sldId id="358" r:id="rId30"/>
    <p:sldId id="351" r:id="rId31"/>
    <p:sldId id="377" r:id="rId32"/>
  </p:sldIdLst>
  <p:sldSz cx="9144000" cy="6858000" type="screen4x3"/>
  <p:notesSz cx="6669088" cy="97536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886" autoAdjust="0"/>
    <p:restoredTop sz="76056" autoAdjust="0"/>
  </p:normalViewPr>
  <p:slideViewPr>
    <p:cSldViewPr snapToGrid="0" snapToObjects="1">
      <p:cViewPr varScale="1">
        <p:scale>
          <a:sx n="60" d="100"/>
          <a:sy n="60" d="100"/>
        </p:scale>
        <p:origin x="891"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2A79B-B184-4EBB-ADB4-0AFF44EF862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04A6664-9E9D-4CC7-8269-00799D5F6B22}">
      <dgm:prSet/>
      <dgm:spPr/>
      <dgm:t>
        <a:bodyPr/>
        <a:lstStyle/>
        <a:p>
          <a:r>
            <a:rPr lang="en-GB"/>
            <a:t>Datblygiad corfforol</a:t>
          </a:r>
          <a:endParaRPr lang="en-US"/>
        </a:p>
      </dgm:t>
    </dgm:pt>
    <dgm:pt modelId="{416903F6-E439-474D-90B2-50A88AE5FE2D}" type="parTrans" cxnId="{A24E4A41-6CA6-40F0-A4ED-7D8D0F2BA4F6}">
      <dgm:prSet/>
      <dgm:spPr/>
      <dgm:t>
        <a:bodyPr/>
        <a:lstStyle/>
        <a:p>
          <a:endParaRPr lang="en-US"/>
        </a:p>
      </dgm:t>
    </dgm:pt>
    <dgm:pt modelId="{99882B3B-05E9-4BB8-B4E9-C465F6EBE114}" type="sibTrans" cxnId="{A24E4A41-6CA6-40F0-A4ED-7D8D0F2BA4F6}">
      <dgm:prSet/>
      <dgm:spPr/>
      <dgm:t>
        <a:bodyPr/>
        <a:lstStyle/>
        <a:p>
          <a:endParaRPr lang="en-US"/>
        </a:p>
      </dgm:t>
    </dgm:pt>
    <dgm:pt modelId="{B1E70A63-7F9A-4155-8124-973B894E63ED}">
      <dgm:prSet/>
      <dgm:spPr/>
      <dgm:t>
        <a:bodyPr/>
        <a:lstStyle/>
        <a:p>
          <a:r>
            <a:rPr lang="en-GB"/>
            <a:t>Datblygiad gwybyddol</a:t>
          </a:r>
          <a:endParaRPr lang="en-US"/>
        </a:p>
      </dgm:t>
    </dgm:pt>
    <dgm:pt modelId="{A28A38A5-47B7-4D83-B3D1-81F85BDA6496}" type="parTrans" cxnId="{E0DC15B7-336D-40F1-8D8A-AA852E106F95}">
      <dgm:prSet/>
      <dgm:spPr/>
      <dgm:t>
        <a:bodyPr/>
        <a:lstStyle/>
        <a:p>
          <a:endParaRPr lang="en-US"/>
        </a:p>
      </dgm:t>
    </dgm:pt>
    <dgm:pt modelId="{B80237AA-5739-423B-8207-1B63A42FE667}" type="sibTrans" cxnId="{E0DC15B7-336D-40F1-8D8A-AA852E106F95}">
      <dgm:prSet/>
      <dgm:spPr/>
      <dgm:t>
        <a:bodyPr/>
        <a:lstStyle/>
        <a:p>
          <a:endParaRPr lang="en-US"/>
        </a:p>
      </dgm:t>
    </dgm:pt>
    <dgm:pt modelId="{8C6B011B-0BD9-414F-BF2D-03393F4610C2}">
      <dgm:prSet/>
      <dgm:spPr/>
      <dgm:t>
        <a:bodyPr/>
        <a:lstStyle/>
        <a:p>
          <a:r>
            <a:rPr lang="en-GB"/>
            <a:t>Datblygiad emosiynol</a:t>
          </a:r>
          <a:endParaRPr lang="en-US"/>
        </a:p>
      </dgm:t>
    </dgm:pt>
    <dgm:pt modelId="{C6FCEE0F-9DCF-47A7-ADF6-C6E5078E4031}" type="parTrans" cxnId="{D5CD3C7F-3FC6-4EDF-B65B-27A64E4CD909}">
      <dgm:prSet/>
      <dgm:spPr/>
      <dgm:t>
        <a:bodyPr/>
        <a:lstStyle/>
        <a:p>
          <a:endParaRPr lang="en-US"/>
        </a:p>
      </dgm:t>
    </dgm:pt>
    <dgm:pt modelId="{CFACC5B9-B7D8-48E7-AFD2-AD189394A4C4}" type="sibTrans" cxnId="{D5CD3C7F-3FC6-4EDF-B65B-27A64E4CD909}">
      <dgm:prSet/>
      <dgm:spPr/>
      <dgm:t>
        <a:bodyPr/>
        <a:lstStyle/>
        <a:p>
          <a:endParaRPr lang="en-US"/>
        </a:p>
      </dgm:t>
    </dgm:pt>
    <dgm:pt modelId="{8F3BD72E-0BC1-4849-B18E-F11D4DF3AE53}">
      <dgm:prSet/>
      <dgm:spPr/>
      <dgm:t>
        <a:bodyPr/>
        <a:lstStyle/>
        <a:p>
          <a:r>
            <a:rPr lang="en-GB"/>
            <a:t>Datblygaid cymdeithasol</a:t>
          </a:r>
          <a:endParaRPr lang="en-US"/>
        </a:p>
      </dgm:t>
    </dgm:pt>
    <dgm:pt modelId="{4B341219-3B78-4DF0-9735-7C366E7CF237}" type="parTrans" cxnId="{6112F02C-B591-43E0-A183-49B82E4BA40A}">
      <dgm:prSet/>
      <dgm:spPr/>
      <dgm:t>
        <a:bodyPr/>
        <a:lstStyle/>
        <a:p>
          <a:endParaRPr lang="en-US"/>
        </a:p>
      </dgm:t>
    </dgm:pt>
    <dgm:pt modelId="{3DF69C9D-B3A2-48DE-9606-802F71CA74C6}" type="sibTrans" cxnId="{6112F02C-B591-43E0-A183-49B82E4BA40A}">
      <dgm:prSet/>
      <dgm:spPr/>
      <dgm:t>
        <a:bodyPr/>
        <a:lstStyle/>
        <a:p>
          <a:endParaRPr lang="en-US"/>
        </a:p>
      </dgm:t>
    </dgm:pt>
    <dgm:pt modelId="{58702A23-2FF8-4A6F-AFB6-E9DDD88C498A}">
      <dgm:prSet/>
      <dgm:spPr/>
      <dgm:t>
        <a:bodyPr/>
        <a:lstStyle/>
        <a:p>
          <a:r>
            <a:rPr lang="en-GB"/>
            <a:t>Datblygiad ymddygiad</a:t>
          </a:r>
          <a:endParaRPr lang="en-US"/>
        </a:p>
      </dgm:t>
    </dgm:pt>
    <dgm:pt modelId="{A523DE85-F64A-4C2C-955D-507E96FB6DAC}" type="parTrans" cxnId="{1F095097-D6BF-49A6-8751-9B148AEF2D30}">
      <dgm:prSet/>
      <dgm:spPr/>
      <dgm:t>
        <a:bodyPr/>
        <a:lstStyle/>
        <a:p>
          <a:endParaRPr lang="en-US"/>
        </a:p>
      </dgm:t>
    </dgm:pt>
    <dgm:pt modelId="{A833C5AA-247A-42F1-BBB2-078FC24271FD}" type="sibTrans" cxnId="{1F095097-D6BF-49A6-8751-9B148AEF2D30}">
      <dgm:prSet/>
      <dgm:spPr/>
      <dgm:t>
        <a:bodyPr/>
        <a:lstStyle/>
        <a:p>
          <a:endParaRPr lang="en-US"/>
        </a:p>
      </dgm:t>
    </dgm:pt>
    <dgm:pt modelId="{991D022D-912E-4D9B-B9DB-688F76CDE026}" type="pres">
      <dgm:prSet presAssocID="{E482A79B-B184-4EBB-ADB4-0AFF44EF8623}" presName="linear" presStyleCnt="0">
        <dgm:presLayoutVars>
          <dgm:animLvl val="lvl"/>
          <dgm:resizeHandles val="exact"/>
        </dgm:presLayoutVars>
      </dgm:prSet>
      <dgm:spPr/>
    </dgm:pt>
    <dgm:pt modelId="{BAA1A792-66C8-4FD3-8DFB-2ED53B929FBB}" type="pres">
      <dgm:prSet presAssocID="{904A6664-9E9D-4CC7-8269-00799D5F6B22}" presName="parentText" presStyleLbl="node1" presStyleIdx="0" presStyleCnt="5">
        <dgm:presLayoutVars>
          <dgm:chMax val="0"/>
          <dgm:bulletEnabled val="1"/>
        </dgm:presLayoutVars>
      </dgm:prSet>
      <dgm:spPr/>
    </dgm:pt>
    <dgm:pt modelId="{57747D30-0418-4E19-B75F-7FA7414CC149}" type="pres">
      <dgm:prSet presAssocID="{99882B3B-05E9-4BB8-B4E9-C465F6EBE114}" presName="spacer" presStyleCnt="0"/>
      <dgm:spPr/>
    </dgm:pt>
    <dgm:pt modelId="{76A1EE63-47FB-4DF1-89A0-248725E38351}" type="pres">
      <dgm:prSet presAssocID="{B1E70A63-7F9A-4155-8124-973B894E63ED}" presName="parentText" presStyleLbl="node1" presStyleIdx="1" presStyleCnt="5">
        <dgm:presLayoutVars>
          <dgm:chMax val="0"/>
          <dgm:bulletEnabled val="1"/>
        </dgm:presLayoutVars>
      </dgm:prSet>
      <dgm:spPr/>
    </dgm:pt>
    <dgm:pt modelId="{381548BC-6E49-4335-A9D3-BA794F5C78BD}" type="pres">
      <dgm:prSet presAssocID="{B80237AA-5739-423B-8207-1B63A42FE667}" presName="spacer" presStyleCnt="0"/>
      <dgm:spPr/>
    </dgm:pt>
    <dgm:pt modelId="{1CDC4BBA-1EF8-4FAA-B36D-6C848E3D361D}" type="pres">
      <dgm:prSet presAssocID="{8C6B011B-0BD9-414F-BF2D-03393F4610C2}" presName="parentText" presStyleLbl="node1" presStyleIdx="2" presStyleCnt="5">
        <dgm:presLayoutVars>
          <dgm:chMax val="0"/>
          <dgm:bulletEnabled val="1"/>
        </dgm:presLayoutVars>
      </dgm:prSet>
      <dgm:spPr/>
    </dgm:pt>
    <dgm:pt modelId="{9FA7C546-C773-4EB3-828C-8CDF390F5156}" type="pres">
      <dgm:prSet presAssocID="{CFACC5B9-B7D8-48E7-AFD2-AD189394A4C4}" presName="spacer" presStyleCnt="0"/>
      <dgm:spPr/>
    </dgm:pt>
    <dgm:pt modelId="{B651A34C-8E44-44B5-A892-B89D1E3E8427}" type="pres">
      <dgm:prSet presAssocID="{8F3BD72E-0BC1-4849-B18E-F11D4DF3AE53}" presName="parentText" presStyleLbl="node1" presStyleIdx="3" presStyleCnt="5">
        <dgm:presLayoutVars>
          <dgm:chMax val="0"/>
          <dgm:bulletEnabled val="1"/>
        </dgm:presLayoutVars>
      </dgm:prSet>
      <dgm:spPr/>
    </dgm:pt>
    <dgm:pt modelId="{349D2F60-5DFC-4075-9EBF-5F0B7A76B4A5}" type="pres">
      <dgm:prSet presAssocID="{3DF69C9D-B3A2-48DE-9606-802F71CA74C6}" presName="spacer" presStyleCnt="0"/>
      <dgm:spPr/>
    </dgm:pt>
    <dgm:pt modelId="{0EE85BA0-887C-40C4-9673-3BC7F1E5527A}" type="pres">
      <dgm:prSet presAssocID="{58702A23-2FF8-4A6F-AFB6-E9DDD88C498A}" presName="parentText" presStyleLbl="node1" presStyleIdx="4" presStyleCnt="5">
        <dgm:presLayoutVars>
          <dgm:chMax val="0"/>
          <dgm:bulletEnabled val="1"/>
        </dgm:presLayoutVars>
      </dgm:prSet>
      <dgm:spPr/>
    </dgm:pt>
  </dgm:ptLst>
  <dgm:cxnLst>
    <dgm:cxn modelId="{71044411-D78E-48E7-9907-F34C48CCB10E}" type="presOf" srcId="{58702A23-2FF8-4A6F-AFB6-E9DDD88C498A}" destId="{0EE85BA0-887C-40C4-9673-3BC7F1E5527A}" srcOrd="0" destOrd="0" presId="urn:microsoft.com/office/officeart/2005/8/layout/vList2"/>
    <dgm:cxn modelId="{6112F02C-B591-43E0-A183-49B82E4BA40A}" srcId="{E482A79B-B184-4EBB-ADB4-0AFF44EF8623}" destId="{8F3BD72E-0BC1-4849-B18E-F11D4DF3AE53}" srcOrd="3" destOrd="0" parTransId="{4B341219-3B78-4DF0-9735-7C366E7CF237}" sibTransId="{3DF69C9D-B3A2-48DE-9606-802F71CA74C6}"/>
    <dgm:cxn modelId="{1DB48437-5D2C-45FD-9426-E7F07FD0CE5E}" type="presOf" srcId="{904A6664-9E9D-4CC7-8269-00799D5F6B22}" destId="{BAA1A792-66C8-4FD3-8DFB-2ED53B929FBB}" srcOrd="0" destOrd="0" presId="urn:microsoft.com/office/officeart/2005/8/layout/vList2"/>
    <dgm:cxn modelId="{A24E4A41-6CA6-40F0-A4ED-7D8D0F2BA4F6}" srcId="{E482A79B-B184-4EBB-ADB4-0AFF44EF8623}" destId="{904A6664-9E9D-4CC7-8269-00799D5F6B22}" srcOrd="0" destOrd="0" parTransId="{416903F6-E439-474D-90B2-50A88AE5FE2D}" sibTransId="{99882B3B-05E9-4BB8-B4E9-C465F6EBE114}"/>
    <dgm:cxn modelId="{7A1EE354-4711-4D3D-AC53-6A087BA23100}" type="presOf" srcId="{8C6B011B-0BD9-414F-BF2D-03393F4610C2}" destId="{1CDC4BBA-1EF8-4FAA-B36D-6C848E3D361D}" srcOrd="0" destOrd="0" presId="urn:microsoft.com/office/officeart/2005/8/layout/vList2"/>
    <dgm:cxn modelId="{7BF4B858-4AF9-4D4F-8A7F-4A01972106C5}" type="presOf" srcId="{B1E70A63-7F9A-4155-8124-973B894E63ED}" destId="{76A1EE63-47FB-4DF1-89A0-248725E38351}" srcOrd="0" destOrd="0" presId="urn:microsoft.com/office/officeart/2005/8/layout/vList2"/>
    <dgm:cxn modelId="{D5CD3C7F-3FC6-4EDF-B65B-27A64E4CD909}" srcId="{E482A79B-B184-4EBB-ADB4-0AFF44EF8623}" destId="{8C6B011B-0BD9-414F-BF2D-03393F4610C2}" srcOrd="2" destOrd="0" parTransId="{C6FCEE0F-9DCF-47A7-ADF6-C6E5078E4031}" sibTransId="{CFACC5B9-B7D8-48E7-AFD2-AD189394A4C4}"/>
    <dgm:cxn modelId="{2A23608C-AE8A-40C3-9954-037EEEE9CCF0}" type="presOf" srcId="{E482A79B-B184-4EBB-ADB4-0AFF44EF8623}" destId="{991D022D-912E-4D9B-B9DB-688F76CDE026}" srcOrd="0" destOrd="0" presId="urn:microsoft.com/office/officeart/2005/8/layout/vList2"/>
    <dgm:cxn modelId="{1F095097-D6BF-49A6-8751-9B148AEF2D30}" srcId="{E482A79B-B184-4EBB-ADB4-0AFF44EF8623}" destId="{58702A23-2FF8-4A6F-AFB6-E9DDD88C498A}" srcOrd="4" destOrd="0" parTransId="{A523DE85-F64A-4C2C-955D-507E96FB6DAC}" sibTransId="{A833C5AA-247A-42F1-BBB2-078FC24271FD}"/>
    <dgm:cxn modelId="{E0DC15B7-336D-40F1-8D8A-AA852E106F95}" srcId="{E482A79B-B184-4EBB-ADB4-0AFF44EF8623}" destId="{B1E70A63-7F9A-4155-8124-973B894E63ED}" srcOrd="1" destOrd="0" parTransId="{A28A38A5-47B7-4D83-B3D1-81F85BDA6496}" sibTransId="{B80237AA-5739-423B-8207-1B63A42FE667}"/>
    <dgm:cxn modelId="{DC9711E3-58C3-4E54-94FC-E4677FE8D2FB}" type="presOf" srcId="{8F3BD72E-0BC1-4849-B18E-F11D4DF3AE53}" destId="{B651A34C-8E44-44B5-A892-B89D1E3E8427}" srcOrd="0" destOrd="0" presId="urn:microsoft.com/office/officeart/2005/8/layout/vList2"/>
    <dgm:cxn modelId="{62F4C607-A993-4F38-B4AC-0E1FE9875018}" type="presParOf" srcId="{991D022D-912E-4D9B-B9DB-688F76CDE026}" destId="{BAA1A792-66C8-4FD3-8DFB-2ED53B929FBB}" srcOrd="0" destOrd="0" presId="urn:microsoft.com/office/officeart/2005/8/layout/vList2"/>
    <dgm:cxn modelId="{4E20EF67-CF95-47DF-9031-355C3BA1103D}" type="presParOf" srcId="{991D022D-912E-4D9B-B9DB-688F76CDE026}" destId="{57747D30-0418-4E19-B75F-7FA7414CC149}" srcOrd="1" destOrd="0" presId="urn:microsoft.com/office/officeart/2005/8/layout/vList2"/>
    <dgm:cxn modelId="{C63E55B6-94E3-4442-AEBD-8417988B3C93}" type="presParOf" srcId="{991D022D-912E-4D9B-B9DB-688F76CDE026}" destId="{76A1EE63-47FB-4DF1-89A0-248725E38351}" srcOrd="2" destOrd="0" presId="urn:microsoft.com/office/officeart/2005/8/layout/vList2"/>
    <dgm:cxn modelId="{8FDDB212-A5E4-4AA0-833C-06530594ABCF}" type="presParOf" srcId="{991D022D-912E-4D9B-B9DB-688F76CDE026}" destId="{381548BC-6E49-4335-A9D3-BA794F5C78BD}" srcOrd="3" destOrd="0" presId="urn:microsoft.com/office/officeart/2005/8/layout/vList2"/>
    <dgm:cxn modelId="{033BE9CB-423F-4BA0-AA26-2935AF4035EA}" type="presParOf" srcId="{991D022D-912E-4D9B-B9DB-688F76CDE026}" destId="{1CDC4BBA-1EF8-4FAA-B36D-6C848E3D361D}" srcOrd="4" destOrd="0" presId="urn:microsoft.com/office/officeart/2005/8/layout/vList2"/>
    <dgm:cxn modelId="{7F7B0249-C56C-4CFD-9356-28DAC2144C47}" type="presParOf" srcId="{991D022D-912E-4D9B-B9DB-688F76CDE026}" destId="{9FA7C546-C773-4EB3-828C-8CDF390F5156}" srcOrd="5" destOrd="0" presId="urn:microsoft.com/office/officeart/2005/8/layout/vList2"/>
    <dgm:cxn modelId="{CFD27193-CA57-4692-A312-A1963740A152}" type="presParOf" srcId="{991D022D-912E-4D9B-B9DB-688F76CDE026}" destId="{B651A34C-8E44-44B5-A892-B89D1E3E8427}" srcOrd="6" destOrd="0" presId="urn:microsoft.com/office/officeart/2005/8/layout/vList2"/>
    <dgm:cxn modelId="{A11024B8-3293-4711-AFD7-E0BD61E1851A}" type="presParOf" srcId="{991D022D-912E-4D9B-B9DB-688F76CDE026}" destId="{349D2F60-5DFC-4075-9EBF-5F0B7A76B4A5}" srcOrd="7" destOrd="0" presId="urn:microsoft.com/office/officeart/2005/8/layout/vList2"/>
    <dgm:cxn modelId="{BC9E77A9-CA84-449B-ACB3-59CC5B3B0346}" type="presParOf" srcId="{991D022D-912E-4D9B-B9DB-688F76CDE026}" destId="{0EE85BA0-887C-40C4-9673-3BC7F1E5527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1A792-66C8-4FD3-8DFB-2ED53B929FBB}">
      <dsp:nvSpPr>
        <dsp:cNvPr id="0" name=""/>
        <dsp:cNvSpPr/>
      </dsp:nvSpPr>
      <dsp:spPr>
        <a:xfrm>
          <a:off x="0" y="357028"/>
          <a:ext cx="4038600"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Datblygiad corfforol</a:t>
          </a:r>
          <a:endParaRPr lang="en-US" sz="2900" kern="1200"/>
        </a:p>
      </dsp:txBody>
      <dsp:txXfrm>
        <a:off x="33955" y="390983"/>
        <a:ext cx="3970690" cy="627655"/>
      </dsp:txXfrm>
    </dsp:sp>
    <dsp:sp modelId="{76A1EE63-47FB-4DF1-89A0-248725E38351}">
      <dsp:nvSpPr>
        <dsp:cNvPr id="0" name=""/>
        <dsp:cNvSpPr/>
      </dsp:nvSpPr>
      <dsp:spPr>
        <a:xfrm>
          <a:off x="0" y="1136113"/>
          <a:ext cx="4038600"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Datblygiad gwybyddol</a:t>
          </a:r>
          <a:endParaRPr lang="en-US" sz="2900" kern="1200"/>
        </a:p>
      </dsp:txBody>
      <dsp:txXfrm>
        <a:off x="33955" y="1170068"/>
        <a:ext cx="3970690" cy="627655"/>
      </dsp:txXfrm>
    </dsp:sp>
    <dsp:sp modelId="{1CDC4BBA-1EF8-4FAA-B36D-6C848E3D361D}">
      <dsp:nvSpPr>
        <dsp:cNvPr id="0" name=""/>
        <dsp:cNvSpPr/>
      </dsp:nvSpPr>
      <dsp:spPr>
        <a:xfrm>
          <a:off x="0" y="1915198"/>
          <a:ext cx="4038600"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Datblygiad emosiynol</a:t>
          </a:r>
          <a:endParaRPr lang="en-US" sz="2900" kern="1200"/>
        </a:p>
      </dsp:txBody>
      <dsp:txXfrm>
        <a:off x="33955" y="1949153"/>
        <a:ext cx="3970690" cy="627655"/>
      </dsp:txXfrm>
    </dsp:sp>
    <dsp:sp modelId="{B651A34C-8E44-44B5-A892-B89D1E3E8427}">
      <dsp:nvSpPr>
        <dsp:cNvPr id="0" name=""/>
        <dsp:cNvSpPr/>
      </dsp:nvSpPr>
      <dsp:spPr>
        <a:xfrm>
          <a:off x="0" y="2694284"/>
          <a:ext cx="4038600"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Datblygaid cymdeithasol</a:t>
          </a:r>
          <a:endParaRPr lang="en-US" sz="2900" kern="1200"/>
        </a:p>
      </dsp:txBody>
      <dsp:txXfrm>
        <a:off x="33955" y="2728239"/>
        <a:ext cx="3970690" cy="627655"/>
      </dsp:txXfrm>
    </dsp:sp>
    <dsp:sp modelId="{0EE85BA0-887C-40C4-9673-3BC7F1E5527A}">
      <dsp:nvSpPr>
        <dsp:cNvPr id="0" name=""/>
        <dsp:cNvSpPr/>
      </dsp:nvSpPr>
      <dsp:spPr>
        <a:xfrm>
          <a:off x="0" y="3473369"/>
          <a:ext cx="4038600" cy="69556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Datblygiad ymddygiad</a:t>
          </a:r>
          <a:endParaRPr lang="en-US" sz="2900" kern="1200"/>
        </a:p>
      </dsp:txBody>
      <dsp:txXfrm>
        <a:off x="33955" y="3507324"/>
        <a:ext cx="3970690" cy="6276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12B7E74-E3BF-40BF-905C-8B32F62E23B2}" type="datetimeFigureOut">
              <a:rPr lang="en-US" smtClean="0"/>
              <a:pPr/>
              <a:t>9/6/2021</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D422D1DF-8B83-F64D-9D9F-6943744E1858}" type="datetimeFigureOut">
              <a:rPr lang="en-US" smtClean="0"/>
              <a:pPr/>
              <a:t>9/6/2021</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2786916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1562437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1794275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286157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Research task (30 mins) – in your own time – not now! </a:t>
            </a:r>
            <a:r>
              <a:rPr lang="en-GB" baseline="0" dirty="0"/>
              <a:t>Make some notes for yourself on 1 side of A4 (As a guide – that task is not assessed – it’s just useful, and the task will be the starting point of the next lecture. </a:t>
            </a:r>
          </a:p>
          <a:p>
            <a:endParaRPr lang="en-GB" baseline="0" dirty="0"/>
          </a:p>
          <a:p>
            <a:r>
              <a:rPr lang="en-GB" b="1" baseline="0" dirty="0" err="1"/>
              <a:t>Tasg</a:t>
            </a:r>
            <a:r>
              <a:rPr lang="en-GB" b="1" baseline="0" dirty="0"/>
              <a:t> </a:t>
            </a:r>
            <a:r>
              <a:rPr lang="en-GB" b="1" baseline="0" dirty="0" err="1"/>
              <a:t>ymchwil</a:t>
            </a:r>
            <a:r>
              <a:rPr lang="en-GB" b="1" baseline="0" dirty="0"/>
              <a:t> (30 </a:t>
            </a:r>
            <a:r>
              <a:rPr lang="en-GB" b="1" baseline="0" dirty="0" err="1"/>
              <a:t>mun</a:t>
            </a:r>
            <a:r>
              <a:rPr lang="en-GB" b="1" baseline="0" dirty="0"/>
              <a:t>) – </a:t>
            </a:r>
            <a:r>
              <a:rPr lang="en-GB" b="1" baseline="0" dirty="0" err="1"/>
              <a:t>yn</a:t>
            </a:r>
            <a:r>
              <a:rPr lang="en-GB" b="1" baseline="0" dirty="0"/>
              <a:t> </a:t>
            </a:r>
            <a:r>
              <a:rPr lang="en-GB" b="1" baseline="0" dirty="0" err="1"/>
              <a:t>eich</a:t>
            </a:r>
            <a:r>
              <a:rPr lang="en-GB" b="1" baseline="0" dirty="0"/>
              <a:t> </a:t>
            </a:r>
            <a:r>
              <a:rPr lang="en-GB" b="1" baseline="0" dirty="0" err="1"/>
              <a:t>amser</a:t>
            </a:r>
            <a:r>
              <a:rPr lang="en-GB" b="1" baseline="0" dirty="0"/>
              <a:t> </a:t>
            </a:r>
            <a:r>
              <a:rPr lang="en-GB" b="1" baseline="0" dirty="0" err="1"/>
              <a:t>eich</a:t>
            </a:r>
            <a:r>
              <a:rPr lang="en-GB" b="1" baseline="0" dirty="0"/>
              <a:t> </a:t>
            </a:r>
            <a:r>
              <a:rPr lang="en-GB" b="1" baseline="0" dirty="0" err="1"/>
              <a:t>hunan</a:t>
            </a:r>
            <a:r>
              <a:rPr lang="en-GB" b="1" baseline="0" dirty="0"/>
              <a:t> - </a:t>
            </a:r>
            <a:r>
              <a:rPr lang="en-GB" b="1" baseline="0" dirty="0" err="1"/>
              <a:t>nid</a:t>
            </a:r>
            <a:r>
              <a:rPr lang="en-GB" b="1" baseline="0" dirty="0"/>
              <a:t> </a:t>
            </a:r>
            <a:r>
              <a:rPr lang="en-GB" b="1" baseline="0" dirty="0" err="1"/>
              <a:t>nawr</a:t>
            </a:r>
            <a:r>
              <a:rPr lang="en-GB" b="1" baseline="0" dirty="0"/>
              <a:t>! </a:t>
            </a:r>
            <a:r>
              <a:rPr lang="en-GB" baseline="0" dirty="0" err="1"/>
              <a:t>Gwnewch</a:t>
            </a:r>
            <a:r>
              <a:rPr lang="en-GB" baseline="0" dirty="0"/>
              <a:t> </a:t>
            </a:r>
            <a:r>
              <a:rPr lang="en-GB" baseline="0" dirty="0" err="1"/>
              <a:t>ychydig</a:t>
            </a:r>
            <a:r>
              <a:rPr lang="en-GB" baseline="0" dirty="0"/>
              <a:t> o </a:t>
            </a:r>
            <a:r>
              <a:rPr lang="en-GB" baseline="0" dirty="0" err="1"/>
              <a:t>nodiadau</a:t>
            </a:r>
            <a:r>
              <a:rPr lang="en-GB" baseline="0" dirty="0"/>
              <a:t> </a:t>
            </a:r>
            <a:r>
              <a:rPr lang="en-GB" baseline="0" dirty="0" err="1"/>
              <a:t>ar</a:t>
            </a:r>
            <a:r>
              <a:rPr lang="en-GB" baseline="0" dirty="0"/>
              <a:t> </a:t>
            </a:r>
            <a:r>
              <a:rPr lang="en-GB" baseline="0" dirty="0" err="1"/>
              <a:t>gyfer</a:t>
            </a:r>
            <a:r>
              <a:rPr lang="en-GB" baseline="0" dirty="0"/>
              <a:t> </a:t>
            </a:r>
            <a:r>
              <a:rPr lang="en-GB" baseline="0" dirty="0" err="1"/>
              <a:t>euch</a:t>
            </a:r>
            <a:r>
              <a:rPr lang="en-GB" baseline="0" dirty="0"/>
              <a:t> </a:t>
            </a:r>
            <a:r>
              <a:rPr lang="en-GB" baseline="0" dirty="0" err="1"/>
              <a:t>hunan</a:t>
            </a:r>
            <a:r>
              <a:rPr lang="en-GB" baseline="0" dirty="0"/>
              <a:t> </a:t>
            </a:r>
            <a:r>
              <a:rPr lang="en-GB" baseline="0" dirty="0" err="1"/>
              <a:t>ar</a:t>
            </a:r>
            <a:r>
              <a:rPr lang="en-GB" baseline="0" dirty="0"/>
              <a:t> 1 </a:t>
            </a:r>
            <a:r>
              <a:rPr lang="en-GB" baseline="0" dirty="0" err="1"/>
              <a:t>ochr</a:t>
            </a:r>
            <a:r>
              <a:rPr lang="en-GB" baseline="0" dirty="0"/>
              <a:t> a A4 -  </a:t>
            </a:r>
            <a:r>
              <a:rPr lang="en-GB" baseline="0" dirty="0" err="1"/>
              <a:t>nid</a:t>
            </a:r>
            <a:r>
              <a:rPr lang="en-GB" baseline="0" dirty="0"/>
              <a:t> </a:t>
            </a:r>
            <a:r>
              <a:rPr lang="en-GB" baseline="0" dirty="0" err="1"/>
              <a:t>yw</a:t>
            </a:r>
            <a:r>
              <a:rPr lang="en-GB" baseline="0" dirty="0"/>
              <a:t> </a:t>
            </a:r>
            <a:r>
              <a:rPr lang="en-GB" baseline="0" dirty="0" err="1"/>
              <a:t>hwn</a:t>
            </a:r>
            <a:r>
              <a:rPr lang="en-GB" baseline="0" dirty="0"/>
              <a:t> </a:t>
            </a:r>
            <a:r>
              <a:rPr lang="en-GB" baseline="0" dirty="0" err="1"/>
              <a:t>yn</a:t>
            </a:r>
            <a:r>
              <a:rPr lang="en-GB" baseline="0" dirty="0"/>
              <a:t> </a:t>
            </a:r>
            <a:r>
              <a:rPr lang="en-GB" baseline="0" dirty="0" err="1"/>
              <a:t>cael</a:t>
            </a:r>
            <a:r>
              <a:rPr lang="en-GB" baseline="0" dirty="0"/>
              <a:t> </a:t>
            </a:r>
            <a:r>
              <a:rPr lang="en-GB" baseline="0" dirty="0" err="1"/>
              <a:t>ei</a:t>
            </a:r>
            <a:r>
              <a:rPr lang="en-GB" baseline="0" dirty="0"/>
              <a:t> </a:t>
            </a:r>
            <a:r>
              <a:rPr lang="en-GB" baseline="0" dirty="0" err="1"/>
              <a:t>asesu</a:t>
            </a:r>
            <a:r>
              <a:rPr lang="en-GB" baseline="0" dirty="0"/>
              <a:t> </a:t>
            </a:r>
            <a:r>
              <a:rPr lang="en-GB" baseline="0" dirty="0" err="1"/>
              <a:t>ond</a:t>
            </a:r>
            <a:r>
              <a:rPr lang="en-GB" baseline="0" dirty="0"/>
              <a:t> </a:t>
            </a:r>
            <a:r>
              <a:rPr lang="en-GB" baseline="0" dirty="0" err="1"/>
              <a:t>mae</a:t>
            </a:r>
            <a:r>
              <a:rPr lang="en-GB" baseline="0" dirty="0"/>
              <a:t> </a:t>
            </a:r>
            <a:r>
              <a:rPr lang="en-GB" baseline="0" dirty="0" err="1"/>
              <a:t>e’n</a:t>
            </a:r>
            <a:r>
              <a:rPr lang="en-GB" baseline="0" dirty="0"/>
              <a:t> </a:t>
            </a:r>
            <a:r>
              <a:rPr lang="en-GB" baseline="0" dirty="0" err="1"/>
              <a:t>ddefnyddiol</a:t>
            </a:r>
            <a:r>
              <a:rPr lang="en-GB" baseline="0" dirty="0"/>
              <a:t> a </a:t>
            </a:r>
            <a:r>
              <a:rPr lang="en-GB" baseline="0" dirty="0" err="1"/>
              <a:t>defnyddir</a:t>
            </a:r>
            <a:r>
              <a:rPr lang="en-GB" baseline="0" dirty="0"/>
              <a:t> y </a:t>
            </a:r>
            <a:r>
              <a:rPr lang="en-GB" baseline="0" dirty="0" err="1"/>
              <a:t>wybodaeth</a:t>
            </a:r>
            <a:r>
              <a:rPr lang="en-GB" baseline="0" dirty="0"/>
              <a:t> </a:t>
            </a:r>
            <a:r>
              <a:rPr lang="en-GB" baseline="0" dirty="0" err="1"/>
              <a:t>fel</a:t>
            </a:r>
            <a:r>
              <a:rPr lang="en-GB" baseline="0" dirty="0"/>
              <a:t> man </a:t>
            </a:r>
            <a:r>
              <a:rPr lang="en-GB" baseline="0" dirty="0" err="1"/>
              <a:t>cychwyn</a:t>
            </a:r>
            <a:r>
              <a:rPr lang="en-GB" baseline="0" dirty="0"/>
              <a:t> </a:t>
            </a:r>
            <a:r>
              <a:rPr lang="en-GB" baseline="0" dirty="0" err="1"/>
              <a:t>ar</a:t>
            </a:r>
            <a:r>
              <a:rPr lang="en-GB" baseline="0" dirty="0"/>
              <a:t> </a:t>
            </a:r>
            <a:r>
              <a:rPr lang="en-GB" baseline="0" dirty="0" err="1"/>
              <a:t>gyfer</a:t>
            </a:r>
            <a:r>
              <a:rPr lang="en-GB" baseline="0" dirty="0"/>
              <a:t> </a:t>
            </a:r>
            <a:r>
              <a:rPr lang="en-GB" baseline="0" dirty="0" err="1"/>
              <a:t>yu</a:t>
            </a:r>
            <a:r>
              <a:rPr lang="en-GB" baseline="0" dirty="0"/>
              <a:t> </a:t>
            </a:r>
            <a:r>
              <a:rPr lang="en-GB" baseline="0" dirty="0" err="1"/>
              <a:t>ddarlith</a:t>
            </a:r>
            <a:r>
              <a:rPr lang="en-GB" baseline="0" dirty="0"/>
              <a:t> </a:t>
            </a:r>
            <a:r>
              <a:rPr lang="en-GB" baseline="0" dirty="0" err="1"/>
              <a:t>nesaf</a:t>
            </a:r>
            <a:r>
              <a:rPr lang="en-GB" baseline="0" dirty="0"/>
              <a:t>.   Don’t give them the info below – this is just for you to know.</a:t>
            </a:r>
          </a:p>
          <a:p>
            <a:endParaRPr lang="en-GB" baseline="0" dirty="0"/>
          </a:p>
          <a:p>
            <a:endParaRPr lang="en-GB" baseline="0" dirty="0"/>
          </a:p>
          <a:p>
            <a:r>
              <a:rPr lang="en-GB" baseline="0" dirty="0"/>
              <a:t>Plenty on </a:t>
            </a:r>
            <a:r>
              <a:rPr lang="en-GB" baseline="0" dirty="0" err="1"/>
              <a:t>Youtube</a:t>
            </a:r>
            <a:r>
              <a:rPr lang="en-GB" baseline="0" dirty="0"/>
              <a:t> to have a look at -  </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2098019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Pause Panopto </a:t>
            </a:r>
            <a:r>
              <a:rPr lang="en-GB" dirty="0"/>
              <a:t>-  Try and write something down that encompasses your idea of well-being right now.  Not too extensive!!!  We’ll have some input and </a:t>
            </a:r>
            <a:r>
              <a:rPr lang="en-GB" dirty="0" err="1"/>
              <a:t>you#ll</a:t>
            </a:r>
            <a:r>
              <a:rPr lang="en-GB" dirty="0"/>
              <a:t> return to this later.</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270722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1893111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961508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3063539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1774477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Pause Panopto</a:t>
            </a:r>
            <a:r>
              <a:rPr lang="en-GB" dirty="0"/>
              <a:t> – Skim and scan through each section to get a feel of what these entail – you may choose to ‘close read’ a few bits of interest..  An impression is enough overall so you can get a sense of the focus provided by the CfW2020.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2457996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aseline="0" dirty="0" err="1"/>
              <a:t>Deddfwriaeth</a:t>
            </a:r>
            <a:r>
              <a:rPr lang="en-GB" sz="1600" baseline="0" dirty="0"/>
              <a:t> </a:t>
            </a:r>
            <a:r>
              <a:rPr lang="en-GB" sz="1600" baseline="0" dirty="0" err="1"/>
              <a:t>Llywodraeth</a:t>
            </a:r>
            <a:r>
              <a:rPr lang="en-GB" sz="1600" baseline="0" dirty="0"/>
              <a:t> Cymru – Mae </a:t>
            </a:r>
            <a:r>
              <a:rPr lang="en-GB" sz="1600" baseline="0" dirty="0" err="1"/>
              <a:t>Dyfodol</a:t>
            </a:r>
            <a:r>
              <a:rPr lang="en-GB" sz="1600" baseline="0" dirty="0"/>
              <a:t> </a:t>
            </a:r>
            <a:r>
              <a:rPr lang="en-GB" sz="1600" baseline="0" dirty="0" err="1"/>
              <a:t>Llwyddiannus</a:t>
            </a:r>
            <a:r>
              <a:rPr lang="en-GB" sz="1600" baseline="0" dirty="0"/>
              <a:t> </a:t>
            </a:r>
            <a:r>
              <a:rPr lang="en-GB" sz="1600" baseline="0" dirty="0" err="1"/>
              <a:t>yn</a:t>
            </a:r>
            <a:r>
              <a:rPr lang="en-GB" sz="1600" baseline="0" dirty="0"/>
              <a:t> ran </a:t>
            </a:r>
            <a:r>
              <a:rPr lang="en-GB" sz="1600" baseline="0" dirty="0" err="1"/>
              <a:t>o’r</a:t>
            </a:r>
            <a:r>
              <a:rPr lang="en-GB" sz="1600" baseline="0" dirty="0"/>
              <a:t> </a:t>
            </a:r>
            <a:r>
              <a:rPr lang="en-GB" sz="1600" baseline="0" dirty="0" err="1"/>
              <a:t>weledigaeth</a:t>
            </a:r>
            <a:r>
              <a:rPr lang="en-GB" sz="1600" baseline="0" dirty="0"/>
              <a:t> </a:t>
            </a:r>
            <a:r>
              <a:rPr lang="en-GB" sz="1600" baseline="0" dirty="0" err="1"/>
              <a:t>ar</a:t>
            </a:r>
            <a:r>
              <a:rPr lang="en-GB" sz="1600" baseline="0" dirty="0"/>
              <a:t> </a:t>
            </a:r>
            <a:r>
              <a:rPr lang="en-GB" sz="1600" baseline="0" dirty="0" err="1"/>
              <a:t>gyfer</a:t>
            </a:r>
            <a:r>
              <a:rPr lang="en-GB" sz="1600" baseline="0" dirty="0"/>
              <a:t> Cymru </a:t>
            </a:r>
            <a:r>
              <a:rPr lang="en-GB" sz="1600" baseline="0" dirty="0" err="1"/>
              <a:t>gyfan</a:t>
            </a:r>
            <a:r>
              <a:rPr lang="en-GB" sz="1600" baseline="0" dirty="0"/>
              <a:t> –  </a:t>
            </a:r>
            <a:r>
              <a:rPr lang="en-GB" sz="1600" b="1" baseline="0" dirty="0" err="1"/>
              <a:t>Oedwch</a:t>
            </a:r>
            <a:r>
              <a:rPr lang="en-GB" sz="1600" b="1" baseline="0" dirty="0"/>
              <a:t> y Panopto </a:t>
            </a:r>
            <a:r>
              <a:rPr lang="en-GB" sz="1600" b="1" baseline="0" dirty="0" err="1"/>
              <a:t>eto</a:t>
            </a:r>
            <a:r>
              <a:rPr lang="en-GB" sz="1600" b="1" baseline="0" dirty="0"/>
              <a:t>.  </a:t>
            </a:r>
            <a:r>
              <a:rPr lang="en-GB" sz="1600" baseline="0" dirty="0" err="1"/>
              <a:t>Cymerwch</a:t>
            </a:r>
            <a:r>
              <a:rPr lang="en-GB" sz="1600" baseline="0" dirty="0"/>
              <a:t> </a:t>
            </a:r>
            <a:r>
              <a:rPr lang="en-GB" sz="1600" baseline="0" dirty="0" err="1"/>
              <a:t>amser</a:t>
            </a:r>
            <a:r>
              <a:rPr lang="en-GB" sz="1600" baseline="0" dirty="0"/>
              <a:t> I </a:t>
            </a:r>
            <a:r>
              <a:rPr lang="en-GB" sz="1600" baseline="0" dirty="0" err="1"/>
              <a:t>feddwl</a:t>
            </a:r>
            <a:r>
              <a:rPr lang="en-GB" sz="1600" baseline="0" dirty="0"/>
              <a:t> am bob </a:t>
            </a:r>
            <a:r>
              <a:rPr lang="en-GB" sz="1600" baseline="0" dirty="0" err="1"/>
              <a:t>rhan</a:t>
            </a:r>
            <a:r>
              <a:rPr lang="en-GB" sz="1600" baseline="0" dirty="0"/>
              <a:t> </a:t>
            </a:r>
            <a:r>
              <a:rPr lang="en-GB" sz="1600" baseline="0" dirty="0" err="1"/>
              <a:t>o’r</a:t>
            </a:r>
            <a:r>
              <a:rPr lang="en-GB" sz="1600" baseline="0" dirty="0"/>
              <a:t> </a:t>
            </a:r>
            <a:r>
              <a:rPr lang="en-GB" sz="1600" baseline="0" dirty="0" err="1"/>
              <a:t>jigso</a:t>
            </a:r>
            <a:r>
              <a:rPr lang="en-GB" sz="1600" baseline="0" dirty="0"/>
              <a:t> </a:t>
            </a:r>
            <a:r>
              <a:rPr lang="en-GB" sz="1600" baseline="0" dirty="0" err="1"/>
              <a:t>a’r</a:t>
            </a:r>
            <a:r>
              <a:rPr lang="en-GB" sz="1600" baseline="0" dirty="0"/>
              <a:t> than </a:t>
            </a:r>
            <a:r>
              <a:rPr lang="en-GB" sz="1600" baseline="0" dirty="0" err="1"/>
              <a:t>rydych</a:t>
            </a:r>
            <a:r>
              <a:rPr lang="en-GB" sz="1600" baseline="0" dirty="0"/>
              <a:t> </a:t>
            </a:r>
            <a:r>
              <a:rPr lang="en-GB" sz="1600" baseline="0" dirty="0" err="1"/>
              <a:t>yn</a:t>
            </a:r>
            <a:r>
              <a:rPr lang="en-GB" sz="1600" baseline="0" dirty="0"/>
              <a:t> </a:t>
            </a:r>
            <a:r>
              <a:rPr lang="en-GB" sz="1600" baseline="0" dirty="0" err="1"/>
              <a:t>mynd</a:t>
            </a:r>
            <a:r>
              <a:rPr lang="en-GB" sz="1600" baseline="0" dirty="0"/>
              <a:t> I </a:t>
            </a:r>
            <a:r>
              <a:rPr lang="en-GB" sz="1600" baseline="0" dirty="0" err="1"/>
              <a:t>chwarae</a:t>
            </a:r>
            <a:r>
              <a:rPr lang="en-GB" sz="1600" baseline="0" dirty="0"/>
              <a:t> </a:t>
            </a:r>
            <a:r>
              <a:rPr lang="en-GB" sz="1600" baseline="0" dirty="0" err="1"/>
              <a:t>fel</a:t>
            </a:r>
            <a:r>
              <a:rPr lang="en-GB" sz="1600" baseline="0" dirty="0"/>
              <a:t> </a:t>
            </a:r>
            <a:r>
              <a:rPr lang="en-GB" sz="1600" baseline="0" dirty="0" err="1"/>
              <a:t>athro</a:t>
            </a:r>
            <a:r>
              <a:rPr lang="en-GB" sz="1600" baseline="0" dirty="0"/>
              <a:t> </a:t>
            </a:r>
            <a:r>
              <a:rPr lang="en-GB" sz="1600" baseline="0" dirty="0" err="1"/>
              <a:t>yn</a:t>
            </a:r>
            <a:r>
              <a:rPr lang="en-GB" sz="1600" baseline="0" dirty="0"/>
              <a:t> y </a:t>
            </a:r>
            <a:r>
              <a:rPr lang="en-GB" sz="1600" baseline="0" dirty="0" err="1"/>
              <a:t>dyfodol</a:t>
            </a:r>
            <a:r>
              <a:rPr lang="en-GB" sz="1600" baseline="0" dirty="0"/>
              <a:t>. </a:t>
            </a:r>
          </a:p>
          <a:p>
            <a:endParaRPr lang="en-GB" sz="1600"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42451594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Welsh Government</a:t>
            </a:r>
            <a:r>
              <a:rPr lang="en-GB" dirty="0"/>
              <a:t> legislation</a:t>
            </a:r>
            <a:r>
              <a:rPr lang="en-GB" baseline="0" dirty="0"/>
              <a:t> -  Successful Futures is part of this overall National vision -  </a:t>
            </a:r>
            <a:r>
              <a:rPr lang="en-GB" b="1" baseline="0" dirty="0"/>
              <a:t>Pause Panopto again</a:t>
            </a:r>
            <a:r>
              <a:rPr lang="en-GB" baseline="0" dirty="0"/>
              <a:t>….Take time to think about each part of the jigsaw and the part you are going to play as a future teacher. </a:t>
            </a:r>
          </a:p>
          <a:p>
            <a:endParaRPr lang="en-GB"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3709041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a:t>
            </a:r>
            <a:r>
              <a:rPr lang="en-GB" baseline="0" dirty="0"/>
              <a:t> emphasis from UNICEF ( </a:t>
            </a:r>
            <a:r>
              <a:rPr lang="en-GB" b="1" baseline="0" dirty="0"/>
              <a:t>now UN children’s fund </a:t>
            </a:r>
            <a:r>
              <a:rPr lang="en-GB" baseline="0" dirty="0"/>
              <a:t>– formerly United Nations International Children’s Emergency Fund)</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2029840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t>
            </a:r>
            <a:r>
              <a:rPr lang="en-GB" dirty="0" err="1"/>
              <a:t>Hagell</a:t>
            </a:r>
            <a:r>
              <a:rPr lang="en-GB" dirty="0"/>
              <a:t> et </a:t>
            </a:r>
            <a:r>
              <a:rPr lang="en-GB" dirty="0" err="1"/>
              <a:t>al’s</a:t>
            </a:r>
            <a:r>
              <a:rPr lang="en-GB" dirty="0"/>
              <a:t> (2018) observations on what these changes may include (page 10)</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2559539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p>
          <a:p>
            <a:endParaRPr lang="en-GB" baseline="0" dirty="0"/>
          </a:p>
          <a:p>
            <a:r>
              <a:rPr lang="en-GB" b="1" baseline="0" dirty="0"/>
              <a:t>Pause Panopto </a:t>
            </a:r>
            <a:r>
              <a:rPr lang="en-GB" baseline="0" dirty="0"/>
              <a:t>to look at titles on content pages.  It gives a broad idea of the range of issues teachers (particularly secondary) are likely to come across.  </a:t>
            </a:r>
          </a:p>
          <a:p>
            <a:endParaRPr lang="en-GB"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28666188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Pause Panopto </a:t>
            </a:r>
            <a:r>
              <a:rPr lang="en-GB" dirty="0"/>
              <a:t>to give thought to your ideas on what is involved in Health and Well-being.?</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290344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40723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3705830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1824667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Pause Panopto </a:t>
            </a:r>
            <a:r>
              <a:rPr lang="en-GB" dirty="0"/>
              <a:t>and look at the document</a:t>
            </a:r>
          </a:p>
          <a:p>
            <a:endParaRPr lang="en-GB"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3498759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r>
              <a:rPr lang="en-GB" b="1" baseline="0" dirty="0"/>
              <a:t>Pause Panopto </a:t>
            </a:r>
            <a:r>
              <a:rPr lang="en-GB" baseline="0" dirty="0"/>
              <a:t>and spend some time looking at the Summary of Rights -  You may get into details on some that catch your attention in particular.  </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12822628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Secondary</a:t>
            </a:r>
            <a:r>
              <a:rPr lang="en-GB" baseline="0" dirty="0"/>
              <a:t> poster</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6722626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20302507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9341245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15708867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30</a:t>
            </a:fld>
            <a:endParaRPr lang="en-US"/>
          </a:p>
        </p:txBody>
      </p:sp>
    </p:spTree>
    <p:extLst>
      <p:ext uri="{BB962C8B-B14F-4D97-AF65-F5344CB8AC3E}">
        <p14:creationId xmlns:p14="http://schemas.microsoft.com/office/powerpoint/2010/main" val="325494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06/09/2021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06/09/2021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7.jpg"/><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1.jfif"/><Relationship Id="rId5" Type="http://schemas.openxmlformats.org/officeDocument/2006/relationships/image" Target="../media/image10.jfif"/><Relationship Id="rId4" Type="http://schemas.openxmlformats.org/officeDocument/2006/relationships/image" Target="../media/image9.jfif"/></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hyperlink" Target="canllawiau-cwricwlwm-i-gymru.pdf"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curriculum-for-wales-guidance.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Deddf%20Llesiant.pdf"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hyperlink" Target="Well-being%20and%20future%20generations%20act.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hyperlink" Target="SHRN-HBSC-NR-Cy_31.05.2019.pdf" TargetMode="External"/><Relationship Id="rId7"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hyperlink" Target="http://www.shrn.org.uk/wp-content/uploads/2019/05/SHRN-HBSC-NR_31.05.2019.pdf" TargetMode="External"/><Relationship Id="rId5" Type="http://schemas.openxmlformats.org/officeDocument/2006/relationships/hyperlink" Target="SHRN-HBSC-NR_31.05.2019.pdf" TargetMode="External"/><Relationship Id="rId4" Type="http://schemas.openxmlformats.org/officeDocument/2006/relationships/hyperlink" Target="http://www.shrn.org.uk/wp-content/uploads/2019/05/SHRN-HBSC-NR-Cy_31.05.2019.pdf"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yths-and-Misconceptions.pdf"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hyperlink" Target="ccfw_rights_poster_wel.pdf"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hyperlink" Target="ccfw_rights_poster_eng.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hyperlink" Target="https://www.estyn.llyw.cymru/arfer-effeithiol/diwylliant-yr-ysgol-yn-canolbwyntio-ar-hawliau-plant?_ga=2.214620823.1455708754.1595837807-214037765.1541506419"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hyperlink" Target="https://www.estyn.gov.wales/effective-practice/changing-structure-school-council" TargetMode="External"/><Relationship Id="rId5" Type="http://schemas.openxmlformats.org/officeDocument/2006/relationships/hyperlink" Target="https://www.estyn.gov.wales/effective-practice/schools-culture-focused-childrens-rights" TargetMode="External"/><Relationship Id="rId4" Type="http://schemas.openxmlformats.org/officeDocument/2006/relationships/hyperlink" Target="https://www.estyn.llyw.cymru/arfer-effeithiol/newid-strwythur-y-cyngor-ysgol?_ga=2.100282909.2033255753.1630843324-1974686490.1628757009"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unicef.org.uk/what-we-do/un-convention-child-right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p:cNvSpPr>
            <a:spLocks noGrp="1"/>
          </p:cNvSpPr>
          <p:nvPr>
            <p:ph type="ctrTitle"/>
          </p:nvPr>
        </p:nvSpPr>
        <p:spPr>
          <a:xfrm>
            <a:off x="986118" y="735106"/>
            <a:ext cx="7540322" cy="2928470"/>
          </a:xfrm>
        </p:spPr>
        <p:txBody>
          <a:bodyPr anchor="b">
            <a:normAutofit/>
          </a:bodyPr>
          <a:lstStyle/>
          <a:p>
            <a:pPr algn="l"/>
            <a:r>
              <a:rPr lang="en-GB" sz="4200">
                <a:solidFill>
                  <a:srgbClr val="FFFFFF"/>
                </a:solidFill>
              </a:rPr>
              <a:t>Arweinyddion Modiwl/</a:t>
            </a:r>
            <a:br>
              <a:rPr lang="en-GB" sz="4200">
                <a:solidFill>
                  <a:srgbClr val="FFFFFF"/>
                </a:solidFill>
              </a:rPr>
            </a:br>
            <a:r>
              <a:rPr lang="en-GB" sz="4200">
                <a:solidFill>
                  <a:srgbClr val="FFFFFF"/>
                </a:solidFill>
              </a:rPr>
              <a:t>Module Leads</a:t>
            </a:r>
            <a:br>
              <a:rPr lang="en-GB" sz="4200">
                <a:solidFill>
                  <a:srgbClr val="FFFFFF"/>
                </a:solidFill>
              </a:rPr>
            </a:br>
            <a:r>
              <a:rPr lang="en-GB" sz="4200">
                <a:solidFill>
                  <a:srgbClr val="FFFFFF"/>
                </a:solidFill>
              </a:rPr>
              <a:t>ECAD6007</a:t>
            </a:r>
          </a:p>
        </p:txBody>
      </p:sp>
      <p:sp>
        <p:nvSpPr>
          <p:cNvPr id="5" name="Subtitle 4"/>
          <p:cNvSpPr>
            <a:spLocks noGrp="1"/>
          </p:cNvSpPr>
          <p:nvPr>
            <p:ph type="subTitle" idx="1"/>
          </p:nvPr>
        </p:nvSpPr>
        <p:spPr>
          <a:xfrm>
            <a:off x="1013011" y="4870824"/>
            <a:ext cx="7504463" cy="1458258"/>
          </a:xfrm>
        </p:spPr>
        <p:txBody>
          <a:bodyPr anchor="ctr">
            <a:normAutofit/>
          </a:bodyPr>
          <a:lstStyle/>
          <a:p>
            <a:pPr algn="l"/>
            <a:r>
              <a:rPr lang="en-GB"/>
              <a:t>Karl Jones and/ag</a:t>
            </a:r>
          </a:p>
          <a:p>
            <a:pPr algn="l"/>
            <a:r>
              <a:rPr lang="en-GB"/>
              <a:t>Iwan Ellis-Williams</a:t>
            </a:r>
          </a:p>
        </p:txBody>
      </p:sp>
    </p:spTree>
    <p:extLst>
      <p:ext uri="{BB962C8B-B14F-4D97-AF65-F5344CB8AC3E}">
        <p14:creationId xmlns:p14="http://schemas.microsoft.com/office/powerpoint/2010/main" val="378779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7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lnSpc>
                <a:spcPct val="90000"/>
              </a:lnSpc>
            </a:pPr>
            <a:br>
              <a:rPr lang="en-GB" sz="2900" dirty="0">
                <a:solidFill>
                  <a:srgbClr val="FFFFFF"/>
                </a:solidFill>
              </a:rPr>
            </a:br>
            <a:r>
              <a:rPr lang="en-GB" sz="2900" dirty="0">
                <a:solidFill>
                  <a:srgbClr val="FFFFFF"/>
                </a:solidFill>
              </a:rPr>
              <a:t> Session 6 - Developing students’ understanding of well being, rights and voices. </a:t>
            </a:r>
            <a:br>
              <a:rPr lang="en-GB" sz="2900" dirty="0">
                <a:solidFill>
                  <a:srgbClr val="FFFFFF"/>
                </a:solidFill>
              </a:rPr>
            </a:br>
            <a:br>
              <a:rPr lang="en-GB" sz="2900" dirty="0">
                <a:solidFill>
                  <a:srgbClr val="FFFFFF"/>
                </a:solidFill>
              </a:rPr>
            </a:br>
            <a:r>
              <a:rPr lang="en-GB" sz="2900" dirty="0" err="1">
                <a:solidFill>
                  <a:srgbClr val="FFFFFF"/>
                </a:solidFill>
              </a:rPr>
              <a:t>Sesiwn</a:t>
            </a:r>
            <a:r>
              <a:rPr lang="en-GB" sz="2900" dirty="0">
                <a:solidFill>
                  <a:srgbClr val="FFFFFF"/>
                </a:solidFill>
              </a:rPr>
              <a:t> 6 - </a:t>
            </a:r>
            <a:r>
              <a:rPr lang="en-GB" sz="2900" dirty="0" err="1">
                <a:solidFill>
                  <a:srgbClr val="FFFFFF"/>
                </a:solidFill>
              </a:rPr>
              <a:t>Datblygu</a:t>
            </a:r>
            <a:r>
              <a:rPr lang="en-GB" sz="2900" dirty="0">
                <a:solidFill>
                  <a:srgbClr val="FFFFFF"/>
                </a:solidFill>
              </a:rPr>
              <a:t> </a:t>
            </a:r>
            <a:r>
              <a:rPr lang="en-GB" sz="2900" dirty="0" err="1">
                <a:solidFill>
                  <a:srgbClr val="FFFFFF"/>
                </a:solidFill>
              </a:rPr>
              <a:t>dealltwriaeth</a:t>
            </a:r>
            <a:r>
              <a:rPr lang="en-GB" sz="2900" dirty="0">
                <a:solidFill>
                  <a:srgbClr val="FFFFFF"/>
                </a:solidFill>
              </a:rPr>
              <a:t> </a:t>
            </a:r>
            <a:r>
              <a:rPr lang="en-GB" sz="2900" dirty="0" err="1">
                <a:solidFill>
                  <a:srgbClr val="FFFFFF"/>
                </a:solidFill>
              </a:rPr>
              <a:t>myfyrwyr</a:t>
            </a:r>
            <a:r>
              <a:rPr lang="en-GB" sz="2900" dirty="0">
                <a:solidFill>
                  <a:srgbClr val="FFFFFF"/>
                </a:solidFill>
              </a:rPr>
              <a:t> o les, </a:t>
            </a:r>
            <a:r>
              <a:rPr lang="en-GB" sz="2900" dirty="0" err="1">
                <a:solidFill>
                  <a:srgbClr val="FFFFFF"/>
                </a:solidFill>
              </a:rPr>
              <a:t>hawliau</a:t>
            </a:r>
            <a:r>
              <a:rPr lang="en-GB" sz="2900" dirty="0">
                <a:solidFill>
                  <a:srgbClr val="FFFFFF"/>
                </a:solidFill>
              </a:rPr>
              <a:t> a </a:t>
            </a:r>
            <a:r>
              <a:rPr lang="en-GB" sz="2900" dirty="0" err="1">
                <a:solidFill>
                  <a:srgbClr val="FFFFFF"/>
                </a:solidFill>
              </a:rPr>
              <a:t>lleisiau</a:t>
            </a:r>
            <a:r>
              <a:rPr lang="en-GB" sz="2900" dirty="0">
                <a:solidFill>
                  <a:srgbClr val="FFFFFF"/>
                </a:solidFill>
              </a:rPr>
              <a:t>.</a:t>
            </a:r>
            <a:br>
              <a:rPr lang="en-GB" sz="2900" dirty="0">
                <a:solidFill>
                  <a:srgbClr val="FFFFFF"/>
                </a:solidFill>
              </a:rPr>
            </a:br>
            <a:endParaRPr lang="en-GB" sz="2900" dirty="0">
              <a:solidFill>
                <a:srgbClr val="FFFFFF"/>
              </a:solidFill>
            </a:endParaRPr>
          </a:p>
        </p:txBody>
      </p:sp>
      <p:sp>
        <p:nvSpPr>
          <p:cNvPr id="3" name="Subtitle 2"/>
          <p:cNvSpPr>
            <a:spLocks noGrp="1"/>
          </p:cNvSpPr>
          <p:nvPr>
            <p:ph type="subTitle" idx="1"/>
          </p:nvPr>
        </p:nvSpPr>
        <p:spPr>
          <a:xfrm>
            <a:off x="1013011" y="4870824"/>
            <a:ext cx="7504463" cy="1458258"/>
          </a:xfrm>
        </p:spPr>
        <p:txBody>
          <a:bodyPr anchor="ctr">
            <a:normAutofit/>
          </a:bodyPr>
          <a:lstStyle/>
          <a:p>
            <a:pPr algn="l">
              <a:lnSpc>
                <a:spcPct val="90000"/>
              </a:lnSpc>
            </a:pPr>
            <a:r>
              <a:rPr lang="en-GB" sz="2000"/>
              <a:t>The Learner: Who am I teaching?</a:t>
            </a:r>
          </a:p>
          <a:p>
            <a:pPr algn="l">
              <a:lnSpc>
                <a:spcPct val="90000"/>
              </a:lnSpc>
            </a:pPr>
            <a:r>
              <a:rPr lang="en-GB" sz="2000"/>
              <a:t>Y </a:t>
            </a:r>
            <a:r>
              <a:rPr lang="en-GB" sz="2000" err="1"/>
              <a:t>Dysgwr</a:t>
            </a:r>
            <a:r>
              <a:rPr lang="en-GB" sz="2000"/>
              <a:t>: </a:t>
            </a:r>
            <a:r>
              <a:rPr lang="en-GB" sz="2000" err="1"/>
              <a:t>Pwy</a:t>
            </a:r>
            <a:r>
              <a:rPr lang="en-GB" sz="2000"/>
              <a:t> </a:t>
            </a:r>
            <a:r>
              <a:rPr lang="en-GB" sz="2000" err="1"/>
              <a:t>ydw</a:t>
            </a:r>
            <a:r>
              <a:rPr lang="en-GB" sz="2000"/>
              <a:t> </a:t>
            </a:r>
            <a:r>
              <a:rPr lang="en-GB" sz="2000" err="1"/>
              <a:t>i’n</a:t>
            </a:r>
            <a:r>
              <a:rPr lang="en-GB" sz="2000"/>
              <a:t> </a:t>
            </a:r>
            <a:r>
              <a:rPr lang="en-GB" sz="2000" err="1"/>
              <a:t>dysgu</a:t>
            </a:r>
            <a:r>
              <a:rPr lang="en-GB" sz="2000"/>
              <a:t>?</a:t>
            </a:r>
          </a:p>
          <a:p>
            <a:pPr algn="l">
              <a:lnSpc>
                <a:spcPct val="90000"/>
              </a:lnSpc>
            </a:pPr>
            <a:r>
              <a:rPr lang="en-GB" sz="2000"/>
              <a:t>September/</a:t>
            </a:r>
            <a:r>
              <a:rPr lang="en-GB" sz="2000" err="1"/>
              <a:t>Medi</a:t>
            </a:r>
            <a:r>
              <a:rPr lang="en-GB" sz="2000"/>
              <a:t> 2020</a:t>
            </a:r>
          </a:p>
          <a:p>
            <a:pPr algn="l">
              <a:lnSpc>
                <a:spcPct val="90000"/>
              </a:lnSpc>
            </a:pPr>
            <a:r>
              <a:rPr lang="en-GB" sz="2000"/>
              <a:t>ECAD6007</a:t>
            </a:r>
          </a:p>
          <a:p>
            <a:pPr algn="l">
              <a:lnSpc>
                <a:spcPct val="90000"/>
              </a:lnSpc>
            </a:pPr>
            <a:endParaRPr lang="en-GB" sz="2000"/>
          </a:p>
          <a:p>
            <a:pPr algn="l">
              <a:lnSpc>
                <a:spcPct val="90000"/>
              </a:lnSpc>
            </a:pPr>
            <a:endParaRPr lang="en-GB" sz="2000"/>
          </a:p>
        </p:txBody>
      </p:sp>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86832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09763" y="433545"/>
            <a:ext cx="8354890" cy="930447"/>
          </a:xfrm>
        </p:spPr>
        <p:txBody>
          <a:bodyPr vert="horz" lIns="91440" tIns="45720" rIns="91440" bIns="45720" rtlCol="0" anchor="b">
            <a:normAutofit/>
          </a:bodyPr>
          <a:lstStyle/>
          <a:p>
            <a:pPr defTabSz="914400">
              <a:lnSpc>
                <a:spcPct val="90000"/>
              </a:lnSpc>
            </a:pPr>
            <a:r>
              <a:rPr lang="en-US" sz="4700">
                <a:solidFill>
                  <a:srgbClr val="FFFFFF"/>
                </a:solidFill>
              </a:rPr>
              <a:t>Pandemig / Pandemic</a:t>
            </a:r>
          </a:p>
        </p:txBody>
      </p:sp>
      <p:cxnSp>
        <p:nvCxnSpPr>
          <p:cNvPr id="15" name="Straight Connector 1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95825" y="2426818"/>
            <a:ext cx="3997637" cy="3997637"/>
          </a:xfrm>
          <a:prstGeom prst="rect">
            <a:avLst/>
          </a:prstGeom>
        </p:spPr>
      </p:pic>
      <p:cxnSp>
        <p:nvCxnSpPr>
          <p:cNvPr id="17" name="Straight Connector 1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Content Placeholder 7"/>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880954" y="2426818"/>
            <a:ext cx="3997637" cy="3997637"/>
          </a:xfrm>
          <a:prstGeom prst="rect">
            <a:avLst/>
          </a:prstGeom>
        </p:spPr>
      </p:pic>
    </p:spTree>
    <p:extLst>
      <p:ext uri="{BB962C8B-B14F-4D97-AF65-F5344CB8AC3E}">
        <p14:creationId xmlns:p14="http://schemas.microsoft.com/office/powerpoint/2010/main" val="143343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2200">
                <a:solidFill>
                  <a:srgbClr val="FFFFFF"/>
                </a:solidFill>
              </a:rPr>
              <a:t>Amcanion modiwl/Module aims</a:t>
            </a:r>
          </a:p>
        </p:txBody>
      </p:sp>
      <p:sp>
        <p:nvSpPr>
          <p:cNvPr id="4" name="Content Placeholder 3"/>
          <p:cNvSpPr>
            <a:spLocks noGrp="1"/>
          </p:cNvSpPr>
          <p:nvPr>
            <p:ph sz="half" idx="1"/>
          </p:nvPr>
        </p:nvSpPr>
        <p:spPr>
          <a:xfrm>
            <a:off x="3285641" y="1412489"/>
            <a:ext cx="2570462" cy="4363844"/>
          </a:xfrm>
        </p:spPr>
        <p:txBody>
          <a:bodyPr>
            <a:normAutofit/>
          </a:bodyPr>
          <a:lstStyle/>
          <a:p>
            <a:pPr>
              <a:lnSpc>
                <a:spcPct val="90000"/>
              </a:lnSpc>
            </a:pPr>
            <a:r>
              <a:rPr lang="en-GB" sz="1400"/>
              <a:t>I gyfarparu’r myfyrwyr gyda’r sgiliau o werthuso a dadansoddi’n gritigol er mwyn deall yr amrywiol  ddadleuon sy’n tanategu damcaniaethau datblygiad plant ac i ddelio’n weithgar â’r ffactorau allanol sy’n effeithio ar les a datblygiad plentyn.</a:t>
            </a:r>
          </a:p>
          <a:p>
            <a:pPr>
              <a:lnSpc>
                <a:spcPct val="90000"/>
              </a:lnSpc>
            </a:pPr>
            <a:endParaRPr lang="en-GB" sz="1400"/>
          </a:p>
          <a:p>
            <a:pPr>
              <a:lnSpc>
                <a:spcPct val="90000"/>
              </a:lnSpc>
            </a:pPr>
            <a:r>
              <a:rPr lang="en-GB" sz="1400"/>
              <a:t>I gysylltu myfyrwyr â’r model trawsnewidiol, sy’n seiliedig ar dystiolaeth sy’n deillio o werthuso  ag adfyfyrio critigol ar arfer sy’n cychwyn newid mewn lleoliadau addysgiadol.</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2"/>
          </p:nvPr>
        </p:nvSpPr>
        <p:spPr>
          <a:xfrm>
            <a:off x="6338703" y="1412489"/>
            <a:ext cx="2398275" cy="4363844"/>
          </a:xfrm>
        </p:spPr>
        <p:txBody>
          <a:bodyPr>
            <a:normAutofit/>
          </a:bodyPr>
          <a:lstStyle/>
          <a:p>
            <a:pPr>
              <a:lnSpc>
                <a:spcPct val="90000"/>
              </a:lnSpc>
            </a:pPr>
            <a:r>
              <a:rPr lang="en-GB" sz="1400" dirty="0"/>
              <a:t>To equip student teachers with the skills of critical analysis and evaluation to understand the differing perspectives that underpin theories of child development and actively address the external factors that impact on well-being and development. </a:t>
            </a:r>
          </a:p>
          <a:p>
            <a:pPr marL="0" indent="0">
              <a:lnSpc>
                <a:spcPct val="90000"/>
              </a:lnSpc>
              <a:buNone/>
            </a:pPr>
            <a:endParaRPr lang="en-GB" sz="1400" b="1" dirty="0"/>
          </a:p>
          <a:p>
            <a:pPr lvl="0">
              <a:lnSpc>
                <a:spcPct val="90000"/>
              </a:lnSpc>
            </a:pPr>
            <a:r>
              <a:rPr lang="en-GB" sz="1400" dirty="0"/>
              <a:t>To engage students in the transformative model of practice which initiates change in an educational setting based on evidence from critical reflection and evaluation.</a:t>
            </a:r>
            <a:endParaRPr lang="en-GB" sz="1400" b="1" dirty="0"/>
          </a:p>
        </p:txBody>
      </p:sp>
    </p:spTree>
    <p:extLst>
      <p:ext uri="{BB962C8B-B14F-4D97-AF65-F5344CB8AC3E}">
        <p14:creationId xmlns:p14="http://schemas.microsoft.com/office/powerpoint/2010/main" val="1127890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26B0ED-B7C4-43D3-B756-5BB02371FD48}"/>
              </a:ext>
            </a:extLst>
          </p:cNvPr>
          <p:cNvSpPr>
            <a:spLocks noGrp="1"/>
          </p:cNvSpPr>
          <p:nvPr>
            <p:ph type="title"/>
          </p:nvPr>
        </p:nvSpPr>
        <p:spPr>
          <a:xfrm>
            <a:off x="628650" y="1412488"/>
            <a:ext cx="2174391" cy="4363844"/>
          </a:xfrm>
        </p:spPr>
        <p:txBody>
          <a:bodyPr anchor="t">
            <a:normAutofit/>
          </a:bodyPr>
          <a:lstStyle/>
          <a:p>
            <a:r>
              <a:rPr lang="en-GB" sz="3500">
                <a:solidFill>
                  <a:srgbClr val="FFFFFF"/>
                </a:solidFill>
              </a:rPr>
              <a:t>Amcanion y sesiwn hon / The aims for this session</a:t>
            </a:r>
          </a:p>
        </p:txBody>
      </p:sp>
      <p:sp>
        <p:nvSpPr>
          <p:cNvPr id="3" name="Content Placeholder 2">
            <a:extLst>
              <a:ext uri="{FF2B5EF4-FFF2-40B4-BE49-F238E27FC236}">
                <a16:creationId xmlns:a16="http://schemas.microsoft.com/office/drawing/2014/main" id="{2CEF9AAD-A9B5-4850-A0CF-BC0CB01390C4}"/>
              </a:ext>
            </a:extLst>
          </p:cNvPr>
          <p:cNvSpPr>
            <a:spLocks noGrp="1"/>
          </p:cNvSpPr>
          <p:nvPr>
            <p:ph sz="half" idx="1"/>
          </p:nvPr>
        </p:nvSpPr>
        <p:spPr>
          <a:xfrm>
            <a:off x="3285641" y="1412489"/>
            <a:ext cx="2570462" cy="4363844"/>
          </a:xfrm>
        </p:spPr>
        <p:txBody>
          <a:bodyPr>
            <a:normAutofit/>
          </a:bodyPr>
          <a:lstStyle/>
          <a:p>
            <a:r>
              <a:rPr lang="en-GB" sz="1700" dirty="0"/>
              <a:t>I </a:t>
            </a:r>
            <a:r>
              <a:rPr lang="en-GB" sz="1700" dirty="0" err="1"/>
              <a:t>ddatblygu</a:t>
            </a:r>
            <a:r>
              <a:rPr lang="en-GB" sz="1700" dirty="0"/>
              <a:t> </a:t>
            </a:r>
            <a:r>
              <a:rPr lang="en-GB" sz="1700" dirty="0" err="1"/>
              <a:t>eich</a:t>
            </a:r>
            <a:r>
              <a:rPr lang="en-GB" sz="1700" dirty="0"/>
              <a:t> </a:t>
            </a:r>
            <a:r>
              <a:rPr lang="en-GB" sz="1700" dirty="0" err="1"/>
              <a:t>dealltwriaeth</a:t>
            </a:r>
            <a:r>
              <a:rPr lang="en-GB" sz="1700" dirty="0"/>
              <a:t> o les </a:t>
            </a:r>
            <a:r>
              <a:rPr lang="en-GB" sz="1700" dirty="0" err="1"/>
              <a:t>disgyblion</a:t>
            </a:r>
            <a:r>
              <a:rPr lang="en-GB" sz="1700" dirty="0"/>
              <a:t> a </a:t>
            </a:r>
            <a:r>
              <a:rPr lang="en-GB" sz="1700" dirty="0" err="1"/>
              <a:t>materion</a:t>
            </a:r>
            <a:r>
              <a:rPr lang="en-GB" sz="1700" dirty="0"/>
              <a:t> </a:t>
            </a:r>
            <a:r>
              <a:rPr lang="en-GB" sz="1700" dirty="0" err="1"/>
              <a:t>sy’n</a:t>
            </a:r>
            <a:r>
              <a:rPr lang="en-GB" sz="1700" dirty="0"/>
              <a:t> </a:t>
            </a:r>
            <a:r>
              <a:rPr lang="en-GB" sz="1700" dirty="0" err="1"/>
              <a:t>gysylltiedig</a:t>
            </a:r>
            <a:r>
              <a:rPr lang="en-GB" sz="1700" dirty="0"/>
              <a:t> </a:t>
            </a:r>
            <a:r>
              <a:rPr lang="en-GB" sz="1700" dirty="0" err="1"/>
              <a:t>yn</a:t>
            </a:r>
            <a:r>
              <a:rPr lang="en-GB" sz="1700" dirty="0"/>
              <a:t> y </a:t>
            </a:r>
            <a:r>
              <a:rPr lang="en-GB" sz="1700" dirty="0" err="1"/>
              <a:t>cyd-destun</a:t>
            </a:r>
            <a:r>
              <a:rPr lang="en-GB" sz="1700" dirty="0"/>
              <a:t> </a:t>
            </a:r>
            <a:r>
              <a:rPr lang="en-GB" sz="1700" dirty="0" err="1"/>
              <a:t>presenol</a:t>
            </a:r>
            <a:r>
              <a:rPr lang="en-GB" sz="1700" dirty="0"/>
              <a:t>.</a:t>
            </a:r>
          </a:p>
          <a:p>
            <a:endParaRPr lang="en-GB" sz="1700" dirty="0"/>
          </a:p>
          <a:p>
            <a:r>
              <a:rPr lang="en-GB" sz="1700" dirty="0"/>
              <a:t>I </a:t>
            </a:r>
            <a:r>
              <a:rPr lang="en-GB" sz="1700" dirty="0" err="1"/>
              <a:t>ddatblygu</a:t>
            </a:r>
            <a:r>
              <a:rPr lang="en-GB" sz="1700" dirty="0"/>
              <a:t> </a:t>
            </a:r>
            <a:r>
              <a:rPr lang="en-GB" sz="1700" dirty="0" err="1"/>
              <a:t>eich</a:t>
            </a:r>
            <a:r>
              <a:rPr lang="en-GB" sz="1700" dirty="0"/>
              <a:t> </a:t>
            </a:r>
            <a:r>
              <a:rPr lang="en-GB" sz="1700" dirty="0" err="1"/>
              <a:t>deallusrwydd</a:t>
            </a:r>
            <a:r>
              <a:rPr lang="en-GB" sz="1700" dirty="0"/>
              <a:t> o </a:t>
            </a:r>
            <a:r>
              <a:rPr lang="en-GB" sz="1700" dirty="0" err="1"/>
              <a:t>hawliau</a:t>
            </a:r>
            <a:r>
              <a:rPr lang="en-GB" sz="1700" dirty="0"/>
              <a:t> </a:t>
            </a:r>
            <a:r>
              <a:rPr lang="en-GB" sz="1700" dirty="0" err="1"/>
              <a:t>disgyblion</a:t>
            </a:r>
            <a:r>
              <a:rPr lang="en-GB" sz="1700" dirty="0"/>
              <a:t>.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2B1B03F-B39C-4D77-A898-43A614EA8D2B}"/>
              </a:ext>
            </a:extLst>
          </p:cNvPr>
          <p:cNvSpPr>
            <a:spLocks noGrp="1"/>
          </p:cNvSpPr>
          <p:nvPr>
            <p:ph sz="half" idx="2"/>
          </p:nvPr>
        </p:nvSpPr>
        <p:spPr>
          <a:xfrm>
            <a:off x="6338703" y="1412489"/>
            <a:ext cx="2398275" cy="4363844"/>
          </a:xfrm>
        </p:spPr>
        <p:txBody>
          <a:bodyPr>
            <a:normAutofit/>
          </a:bodyPr>
          <a:lstStyle/>
          <a:p>
            <a:r>
              <a:rPr lang="en-GB" sz="1700" dirty="0"/>
              <a:t>To develop your understanding of pupil  well-being and associated issues in the current context.</a:t>
            </a:r>
          </a:p>
          <a:p>
            <a:pPr marL="0" indent="0">
              <a:buNone/>
            </a:pPr>
            <a:endParaRPr lang="en-GB" sz="1700" dirty="0"/>
          </a:p>
          <a:p>
            <a:r>
              <a:rPr lang="en-GB" sz="1700" dirty="0"/>
              <a:t>To develop your understanding of pupil rights. </a:t>
            </a:r>
          </a:p>
        </p:txBody>
      </p:sp>
    </p:spTree>
    <p:extLst>
      <p:ext uri="{BB962C8B-B14F-4D97-AF65-F5344CB8AC3E}">
        <p14:creationId xmlns:p14="http://schemas.microsoft.com/office/powerpoint/2010/main" val="3112446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70" y="437670"/>
            <a:ext cx="8229600" cy="673134"/>
          </a:xfrm>
        </p:spPr>
        <p:txBody>
          <a:bodyPr>
            <a:noAutofit/>
          </a:bodyPr>
          <a:lstStyle/>
          <a:p>
            <a:r>
              <a:rPr lang="en-GB" sz="2400" b="1" dirty="0" err="1"/>
              <a:t>Safonau</a:t>
            </a:r>
            <a:r>
              <a:rPr lang="en-GB" sz="2400" b="1" dirty="0"/>
              <a:t> </a:t>
            </a:r>
            <a:r>
              <a:rPr lang="en-GB" sz="2400" b="1" dirty="0" err="1"/>
              <a:t>proffesiynol</a:t>
            </a:r>
            <a:r>
              <a:rPr lang="en-GB" sz="2400" b="1" dirty="0"/>
              <a:t>/Professional standards</a:t>
            </a:r>
            <a:br>
              <a:rPr lang="en-GB" sz="2400" b="1" dirty="0"/>
            </a:br>
            <a:endParaRPr lang="en-GB" sz="2400" b="1" dirty="0"/>
          </a:p>
        </p:txBody>
      </p:sp>
      <p:sp>
        <p:nvSpPr>
          <p:cNvPr id="3" name="Content Placeholder 2"/>
          <p:cNvSpPr>
            <a:spLocks noGrp="1"/>
          </p:cNvSpPr>
          <p:nvPr>
            <p:ph sz="half" idx="1"/>
          </p:nvPr>
        </p:nvSpPr>
        <p:spPr>
          <a:xfrm>
            <a:off x="403805" y="1941923"/>
            <a:ext cx="4038600" cy="4525963"/>
          </a:xfrm>
        </p:spPr>
        <p:txBody>
          <a:bodyPr>
            <a:normAutofit fontScale="85000" lnSpcReduction="10000"/>
          </a:bodyPr>
          <a:lstStyle/>
          <a:p>
            <a:r>
              <a:rPr lang="en-GB" sz="2000" b="1" dirty="0" err="1"/>
              <a:t>Pedagogaeth</a:t>
            </a:r>
            <a:r>
              <a:rPr lang="en-GB" sz="2000" b="1" dirty="0"/>
              <a:t> </a:t>
            </a:r>
            <a:r>
              <a:rPr lang="en-GB" sz="2000" dirty="0"/>
              <a:t>– </a:t>
            </a:r>
            <a:r>
              <a:rPr lang="en-GB" sz="2000" dirty="0" err="1">
                <a:solidFill>
                  <a:srgbClr val="0070C0"/>
                </a:solidFill>
              </a:rPr>
              <a:t>Hyrwyddo</a:t>
            </a:r>
            <a:r>
              <a:rPr lang="en-GB" sz="2000" dirty="0">
                <a:solidFill>
                  <a:srgbClr val="0070C0"/>
                </a:solidFill>
              </a:rPr>
              <a:t> </a:t>
            </a:r>
            <a:r>
              <a:rPr lang="en-GB" sz="2000" dirty="0" err="1">
                <a:solidFill>
                  <a:srgbClr val="0070C0"/>
                </a:solidFill>
              </a:rPr>
              <a:t>dysgu</a:t>
            </a:r>
            <a:r>
              <a:rPr lang="en-GB" sz="2000" dirty="0">
                <a:solidFill>
                  <a:srgbClr val="0070C0"/>
                </a:solidFill>
              </a:rPr>
              <a:t> </a:t>
            </a:r>
            <a:r>
              <a:rPr lang="en-GB" sz="2000" dirty="0"/>
              <a:t>– </a:t>
            </a:r>
            <a:r>
              <a:rPr lang="en-GB" sz="2000" dirty="0" err="1"/>
              <a:t>deall</a:t>
            </a:r>
            <a:r>
              <a:rPr lang="en-GB" sz="2000" dirty="0"/>
              <a:t> </a:t>
            </a:r>
            <a:r>
              <a:rPr lang="en-GB" sz="2000" dirty="0" err="1"/>
              <a:t>materion</a:t>
            </a:r>
            <a:r>
              <a:rPr lang="en-GB" sz="2000" dirty="0"/>
              <a:t> </a:t>
            </a:r>
            <a:r>
              <a:rPr lang="en-GB" sz="2000" dirty="0" err="1"/>
              <a:t>ar</a:t>
            </a:r>
            <a:r>
              <a:rPr lang="en-GB" sz="2000" dirty="0"/>
              <a:t> draws </a:t>
            </a:r>
            <a:r>
              <a:rPr lang="en-GB" sz="2000" dirty="0" err="1"/>
              <a:t>ystod</a:t>
            </a:r>
            <a:r>
              <a:rPr lang="en-GB" sz="2000" dirty="0"/>
              <a:t> o </a:t>
            </a:r>
            <a:r>
              <a:rPr lang="en-GB" sz="2000" dirty="0" err="1"/>
              <a:t>oedrannau</a:t>
            </a:r>
            <a:r>
              <a:rPr lang="en-GB" sz="2000" dirty="0"/>
              <a:t>/</a:t>
            </a:r>
            <a:r>
              <a:rPr lang="en-GB" sz="2000" dirty="0" err="1"/>
              <a:t>ymateb</a:t>
            </a:r>
            <a:r>
              <a:rPr lang="en-GB" sz="2000" dirty="0"/>
              <a:t> at </a:t>
            </a:r>
            <a:r>
              <a:rPr lang="en-GB" sz="2000" dirty="0" err="1"/>
              <a:t>anghenion</a:t>
            </a:r>
            <a:r>
              <a:rPr lang="en-GB" sz="2000" dirty="0"/>
              <a:t> a </a:t>
            </a:r>
            <a:r>
              <a:rPr lang="en-GB" sz="2000" dirty="0" err="1"/>
              <a:t>nodweddion</a:t>
            </a:r>
            <a:r>
              <a:rPr lang="en-GB" sz="2000" dirty="0"/>
              <a:t> </a:t>
            </a:r>
            <a:r>
              <a:rPr lang="en-GB" sz="2000" dirty="0" err="1"/>
              <a:t>unigolion</a:t>
            </a:r>
            <a:r>
              <a:rPr lang="en-GB" sz="2000" dirty="0"/>
              <a:t>.</a:t>
            </a:r>
            <a:r>
              <a:rPr lang="en-GB" sz="2000" dirty="0">
                <a:solidFill>
                  <a:srgbClr val="0070C0"/>
                </a:solidFill>
              </a:rPr>
              <a:t> </a:t>
            </a:r>
            <a:r>
              <a:rPr lang="en-GB" sz="2000" dirty="0" err="1">
                <a:solidFill>
                  <a:srgbClr val="0070C0"/>
                </a:solidFill>
              </a:rPr>
              <a:t>Mireinio</a:t>
            </a:r>
            <a:r>
              <a:rPr lang="en-GB" sz="2000" dirty="0">
                <a:solidFill>
                  <a:srgbClr val="0070C0"/>
                </a:solidFill>
              </a:rPr>
              <a:t> </a:t>
            </a:r>
            <a:r>
              <a:rPr lang="en-GB" sz="2000" dirty="0" err="1">
                <a:solidFill>
                  <a:srgbClr val="0070C0"/>
                </a:solidFill>
              </a:rPr>
              <a:t>dysgu</a:t>
            </a:r>
            <a:r>
              <a:rPr lang="en-GB" sz="2000" dirty="0"/>
              <a:t> – </a:t>
            </a:r>
            <a:r>
              <a:rPr lang="en-GB" sz="2000" dirty="0" err="1"/>
              <a:t>Datblygu</a:t>
            </a:r>
            <a:r>
              <a:rPr lang="en-GB" sz="2000" dirty="0"/>
              <a:t> </a:t>
            </a:r>
            <a:r>
              <a:rPr lang="en-GB" sz="2000" dirty="0" err="1"/>
              <a:t>meddyliau</a:t>
            </a:r>
            <a:r>
              <a:rPr lang="en-GB" sz="2000" dirty="0"/>
              <a:t> </a:t>
            </a:r>
            <a:r>
              <a:rPr lang="en-GB" sz="2000" dirty="0" err="1"/>
              <a:t>ar</a:t>
            </a:r>
            <a:r>
              <a:rPr lang="en-GB" sz="2000" dirty="0"/>
              <a:t> her ag </a:t>
            </a:r>
            <a:r>
              <a:rPr lang="en-GB" sz="2000" dirty="0" err="1"/>
              <a:t>ymarfer</a:t>
            </a:r>
            <a:r>
              <a:rPr lang="en-GB" sz="2000" dirty="0"/>
              <a:t> </a:t>
            </a:r>
            <a:r>
              <a:rPr lang="en-GB" sz="2000" dirty="0" err="1"/>
              <a:t>gynhwysol</a:t>
            </a:r>
            <a:r>
              <a:rPr lang="en-GB" sz="2000" dirty="0"/>
              <a:t>. </a:t>
            </a:r>
            <a:r>
              <a:rPr lang="en-GB" sz="2000" dirty="0" err="1">
                <a:solidFill>
                  <a:srgbClr val="0070C0"/>
                </a:solidFill>
              </a:rPr>
              <a:t>Dylanwadu</a:t>
            </a:r>
            <a:r>
              <a:rPr lang="en-GB" sz="2000" dirty="0">
                <a:solidFill>
                  <a:srgbClr val="0070C0"/>
                </a:solidFill>
              </a:rPr>
              <a:t> </a:t>
            </a:r>
            <a:r>
              <a:rPr lang="en-GB" sz="2000" dirty="0" err="1">
                <a:solidFill>
                  <a:srgbClr val="0070C0"/>
                </a:solidFill>
              </a:rPr>
              <a:t>ar</a:t>
            </a:r>
            <a:r>
              <a:rPr lang="en-GB" sz="2000" dirty="0">
                <a:solidFill>
                  <a:srgbClr val="0070C0"/>
                </a:solidFill>
              </a:rPr>
              <a:t> </a:t>
            </a:r>
            <a:r>
              <a:rPr lang="en-GB" sz="2000" dirty="0" err="1">
                <a:solidFill>
                  <a:srgbClr val="0070C0"/>
                </a:solidFill>
              </a:rPr>
              <a:t>ddsygwyr</a:t>
            </a:r>
            <a:r>
              <a:rPr lang="en-GB" sz="2000" dirty="0"/>
              <a:t> – Bod </a:t>
            </a:r>
            <a:r>
              <a:rPr lang="en-GB" sz="2000" dirty="0" err="1"/>
              <a:t>yn</a:t>
            </a:r>
            <a:r>
              <a:rPr lang="en-GB" sz="2000" dirty="0"/>
              <a:t> </a:t>
            </a:r>
            <a:r>
              <a:rPr lang="en-GB" sz="2000" dirty="0" err="1"/>
              <a:t>fodel</a:t>
            </a:r>
            <a:r>
              <a:rPr lang="en-GB" sz="2000" dirty="0"/>
              <a:t> </a:t>
            </a:r>
            <a:r>
              <a:rPr lang="en-GB" sz="2000" dirty="0" err="1"/>
              <a:t>rôl</a:t>
            </a:r>
            <a:r>
              <a:rPr lang="en-GB" sz="2000" dirty="0"/>
              <a:t> o </a:t>
            </a:r>
            <a:r>
              <a:rPr lang="en-GB" sz="2000" dirty="0" err="1"/>
              <a:t>barch</a:t>
            </a:r>
            <a:r>
              <a:rPr lang="en-GB" sz="2000" dirty="0"/>
              <a:t> at </a:t>
            </a:r>
            <a:r>
              <a:rPr lang="en-GB" sz="2000" dirty="0" err="1"/>
              <a:t>bawb</a:t>
            </a:r>
            <a:r>
              <a:rPr lang="en-GB" sz="2000" dirty="0"/>
              <a:t> a </a:t>
            </a:r>
            <a:r>
              <a:rPr lang="en-GB" sz="2000" dirty="0" err="1"/>
              <a:t>pherthnasu’n</a:t>
            </a:r>
            <a:r>
              <a:rPr lang="en-GB" sz="2000" dirty="0"/>
              <a:t> </a:t>
            </a:r>
            <a:r>
              <a:rPr lang="en-GB" sz="2000" dirty="0" err="1"/>
              <a:t>dda</a:t>
            </a:r>
            <a:r>
              <a:rPr lang="en-GB" sz="2000" dirty="0"/>
              <a:t> at </a:t>
            </a:r>
            <a:r>
              <a:rPr lang="en-GB" sz="2000" dirty="0" err="1"/>
              <a:t>ddysgwyr</a:t>
            </a:r>
            <a:r>
              <a:rPr lang="en-GB" sz="2000" dirty="0"/>
              <a:t>.</a:t>
            </a:r>
          </a:p>
          <a:p>
            <a:r>
              <a:rPr lang="en-GB" sz="2000" b="1" dirty="0" err="1"/>
              <a:t>Cyd-weithredu</a:t>
            </a:r>
            <a:r>
              <a:rPr lang="en-GB" sz="2000" b="1" dirty="0"/>
              <a:t> </a:t>
            </a:r>
            <a:r>
              <a:rPr lang="en-GB" sz="2000" dirty="0"/>
              <a:t>– </a:t>
            </a:r>
            <a:r>
              <a:rPr lang="en-GB" sz="2000" dirty="0" err="1"/>
              <a:t>gweithio</a:t>
            </a:r>
            <a:r>
              <a:rPr lang="en-GB" sz="2000" dirty="0"/>
              <a:t> </a:t>
            </a:r>
            <a:r>
              <a:rPr lang="en-GB" sz="2000" dirty="0" err="1"/>
              <a:t>mewn</a:t>
            </a:r>
            <a:r>
              <a:rPr lang="en-GB" sz="2000" dirty="0"/>
              <a:t> </a:t>
            </a:r>
            <a:r>
              <a:rPr lang="en-GB" sz="2000" dirty="0" err="1"/>
              <a:t>timau</a:t>
            </a:r>
            <a:r>
              <a:rPr lang="en-GB" sz="2000" dirty="0"/>
              <a:t> </a:t>
            </a:r>
            <a:r>
              <a:rPr lang="en-GB" sz="2000" dirty="0" err="1"/>
              <a:t>ar</a:t>
            </a:r>
            <a:r>
              <a:rPr lang="en-GB" sz="2000" dirty="0"/>
              <a:t> </a:t>
            </a:r>
            <a:r>
              <a:rPr lang="en-GB" sz="2000" dirty="0" err="1"/>
              <a:t>gyfer</a:t>
            </a:r>
            <a:r>
              <a:rPr lang="en-GB" sz="2000" dirty="0"/>
              <a:t> </a:t>
            </a:r>
            <a:r>
              <a:rPr lang="en-GB" sz="2000" dirty="0" err="1"/>
              <a:t>datblygu</a:t>
            </a:r>
            <a:r>
              <a:rPr lang="en-GB" sz="2000" dirty="0"/>
              <a:t> </a:t>
            </a:r>
            <a:r>
              <a:rPr lang="en-GB" sz="2000" dirty="0" err="1"/>
              <a:t>dealltwriaeth</a:t>
            </a:r>
            <a:r>
              <a:rPr lang="en-GB" sz="2000" dirty="0"/>
              <a:t> ag </a:t>
            </a:r>
            <a:r>
              <a:rPr lang="en-GB" sz="2000" dirty="0" err="1"/>
              <a:t>arfer</a:t>
            </a:r>
            <a:r>
              <a:rPr lang="en-GB" sz="2000" dirty="0"/>
              <a:t>. </a:t>
            </a:r>
          </a:p>
          <a:p>
            <a:r>
              <a:rPr lang="en-GB" sz="2000" b="1" dirty="0" err="1"/>
              <a:t>Arweinyddiaeth</a:t>
            </a:r>
            <a:r>
              <a:rPr lang="en-GB" sz="2000" dirty="0"/>
              <a:t> – </a:t>
            </a:r>
            <a:r>
              <a:rPr lang="en-GB" sz="2000" dirty="0" err="1"/>
              <a:t>Datblygu</a:t>
            </a:r>
            <a:r>
              <a:rPr lang="en-GB" sz="2000" dirty="0"/>
              <a:t> </a:t>
            </a:r>
            <a:r>
              <a:rPr lang="en-GB" sz="2000" dirty="0" err="1"/>
              <a:t>eich</a:t>
            </a:r>
            <a:r>
              <a:rPr lang="en-GB" sz="2000" dirty="0"/>
              <a:t> </a:t>
            </a:r>
            <a:r>
              <a:rPr lang="en-GB" sz="2000" dirty="0" err="1"/>
              <a:t>tuedd</a:t>
            </a:r>
            <a:r>
              <a:rPr lang="en-GB" sz="2000" dirty="0"/>
              <a:t> </a:t>
            </a:r>
            <a:r>
              <a:rPr lang="en-GB" sz="2000" dirty="0" err="1"/>
              <a:t>tuag</a:t>
            </a:r>
            <a:r>
              <a:rPr lang="en-GB" sz="2000" dirty="0"/>
              <a:t> at </a:t>
            </a:r>
            <a:r>
              <a:rPr lang="en-GB" sz="2000" dirty="0" err="1"/>
              <a:t>gyfrannu</a:t>
            </a:r>
            <a:r>
              <a:rPr lang="en-GB" sz="2000" dirty="0"/>
              <a:t> at ethos </a:t>
            </a:r>
            <a:r>
              <a:rPr lang="en-GB" sz="2000" dirty="0" err="1"/>
              <a:t>ysgol</a:t>
            </a:r>
            <a:r>
              <a:rPr lang="en-GB" sz="2000" dirty="0"/>
              <a:t> </a:t>
            </a:r>
            <a:r>
              <a:rPr lang="en-GB" sz="2000" dirty="0" err="1"/>
              <a:t>gyfan</a:t>
            </a:r>
            <a:r>
              <a:rPr lang="en-GB" sz="2000" dirty="0"/>
              <a:t> </a:t>
            </a:r>
            <a:r>
              <a:rPr lang="en-GB" sz="2000" dirty="0" err="1"/>
              <a:t>ar</a:t>
            </a:r>
            <a:r>
              <a:rPr lang="en-GB" sz="2000" dirty="0"/>
              <a:t> </a:t>
            </a:r>
            <a:r>
              <a:rPr lang="en-GB" sz="2000" dirty="0" err="1"/>
              <a:t>amrywiaeth</a:t>
            </a:r>
            <a:r>
              <a:rPr lang="en-GB" sz="2000" dirty="0"/>
              <a:t> a </a:t>
            </a:r>
            <a:r>
              <a:rPr lang="en-GB" sz="2000" dirty="0" err="1"/>
              <a:t>chynnwysiad</a:t>
            </a:r>
            <a:r>
              <a:rPr lang="en-GB" sz="2000" dirty="0"/>
              <a:t>.</a:t>
            </a:r>
          </a:p>
          <a:p>
            <a:r>
              <a:rPr lang="en-GB" sz="2000" b="1" dirty="0" err="1"/>
              <a:t>Arloesi</a:t>
            </a:r>
            <a:r>
              <a:rPr lang="en-GB" sz="2000" dirty="0"/>
              <a:t> – </a:t>
            </a:r>
            <a:r>
              <a:rPr lang="en-GB" sz="2000" dirty="0" err="1"/>
              <a:t>Datblygu</a:t>
            </a:r>
            <a:r>
              <a:rPr lang="en-GB" sz="2000" dirty="0"/>
              <a:t> </a:t>
            </a:r>
            <a:r>
              <a:rPr lang="en-GB" sz="2000" dirty="0" err="1"/>
              <a:t>rhagolwg</a:t>
            </a:r>
            <a:r>
              <a:rPr lang="en-GB" sz="2000" dirty="0"/>
              <a:t> </a:t>
            </a:r>
            <a:r>
              <a:rPr lang="en-GB" sz="2000" dirty="0" err="1"/>
              <a:t>bositif</a:t>
            </a:r>
            <a:r>
              <a:rPr lang="en-GB" sz="2000" dirty="0"/>
              <a:t> a </a:t>
            </a:r>
            <a:r>
              <a:rPr lang="en-GB" sz="2000" dirty="0" err="1"/>
              <a:t>brwdfrydedd</a:t>
            </a:r>
            <a:r>
              <a:rPr lang="en-GB" sz="2000" dirty="0"/>
              <a:t>. </a:t>
            </a:r>
          </a:p>
          <a:p>
            <a:r>
              <a:rPr lang="en-GB" sz="2000" b="1" dirty="0" err="1"/>
              <a:t>Dysgu</a:t>
            </a:r>
            <a:r>
              <a:rPr lang="en-GB" sz="2000" b="1" dirty="0"/>
              <a:t> </a:t>
            </a:r>
            <a:r>
              <a:rPr lang="en-GB" sz="2000" b="1" dirty="0" err="1"/>
              <a:t>Proffesiynol</a:t>
            </a:r>
            <a:r>
              <a:rPr lang="en-GB" sz="2000" b="1" dirty="0"/>
              <a:t> </a:t>
            </a:r>
            <a:r>
              <a:rPr lang="en-GB" sz="2000" dirty="0"/>
              <a:t>– </a:t>
            </a:r>
            <a:r>
              <a:rPr lang="en-GB" sz="2000" dirty="0" err="1"/>
              <a:t>Cysylltu</a:t>
            </a:r>
            <a:r>
              <a:rPr lang="en-GB" sz="2000" dirty="0"/>
              <a:t> </a:t>
            </a:r>
            <a:r>
              <a:rPr lang="en-GB" sz="2000" dirty="0" err="1"/>
              <a:t>ymchwil</a:t>
            </a:r>
            <a:r>
              <a:rPr lang="en-GB" sz="2000" dirty="0"/>
              <a:t> ag </a:t>
            </a:r>
            <a:r>
              <a:rPr lang="en-GB" sz="2000" dirty="0" err="1"/>
              <a:t>arfer</a:t>
            </a:r>
            <a:r>
              <a:rPr lang="en-GB" sz="2000" dirty="0"/>
              <a:t>.</a:t>
            </a:r>
          </a:p>
        </p:txBody>
      </p:sp>
      <p:sp>
        <p:nvSpPr>
          <p:cNvPr id="4" name="Content Placeholder 3"/>
          <p:cNvSpPr>
            <a:spLocks noGrp="1"/>
          </p:cNvSpPr>
          <p:nvPr>
            <p:ph sz="half" idx="2"/>
          </p:nvPr>
        </p:nvSpPr>
        <p:spPr>
          <a:xfrm>
            <a:off x="4382334" y="1815451"/>
            <a:ext cx="4441292" cy="4778908"/>
          </a:xfrm>
        </p:spPr>
        <p:txBody>
          <a:bodyPr>
            <a:normAutofit fontScale="85000" lnSpcReduction="10000"/>
          </a:bodyPr>
          <a:lstStyle/>
          <a:p>
            <a:r>
              <a:rPr lang="en-GB" sz="2000" b="1" dirty="0"/>
              <a:t>Pedagogy </a:t>
            </a:r>
            <a:r>
              <a:rPr lang="en-GB" sz="2000" dirty="0"/>
              <a:t>-  </a:t>
            </a:r>
            <a:r>
              <a:rPr lang="en-GB" sz="2000" dirty="0">
                <a:solidFill>
                  <a:schemeClr val="accent1"/>
                </a:solidFill>
              </a:rPr>
              <a:t>Advancing Learning- </a:t>
            </a:r>
            <a:r>
              <a:rPr lang="en-GB" sz="2000" dirty="0"/>
              <a:t>understanding issues across a range of age-groups/ addressing the </a:t>
            </a:r>
            <a:r>
              <a:rPr lang="en-GB" sz="2000" dirty="0" err="1"/>
              <a:t>needs+characteristics</a:t>
            </a:r>
            <a:r>
              <a:rPr lang="en-GB" sz="2000" dirty="0"/>
              <a:t> of individuals -  </a:t>
            </a:r>
            <a:r>
              <a:rPr lang="en-GB" sz="2000" dirty="0">
                <a:solidFill>
                  <a:schemeClr val="accent1"/>
                </a:solidFill>
              </a:rPr>
              <a:t>Refining Teaching </a:t>
            </a:r>
            <a:r>
              <a:rPr lang="en-GB" sz="2000" dirty="0"/>
              <a:t>– Develop thought on inclusion and challenge. </a:t>
            </a:r>
            <a:r>
              <a:rPr lang="en-GB" sz="2000" dirty="0">
                <a:solidFill>
                  <a:schemeClr val="accent1"/>
                </a:solidFill>
              </a:rPr>
              <a:t>Influencing Learners – </a:t>
            </a:r>
            <a:r>
              <a:rPr lang="en-GB" sz="2000" dirty="0"/>
              <a:t>Being a role model of respect for all and relating well to learners.</a:t>
            </a:r>
          </a:p>
          <a:p>
            <a:r>
              <a:rPr lang="en-GB" sz="2000" b="1" dirty="0"/>
              <a:t>Collaboration</a:t>
            </a:r>
            <a:r>
              <a:rPr lang="en-GB" sz="2000" dirty="0"/>
              <a:t> -  working in teams to develop understanding and practice</a:t>
            </a:r>
          </a:p>
          <a:p>
            <a:r>
              <a:rPr lang="en-GB" sz="2000" b="1" dirty="0"/>
              <a:t>Leadership</a:t>
            </a:r>
            <a:r>
              <a:rPr lang="en-GB" sz="2000" dirty="0"/>
              <a:t> – Developing your inclination to contribute to a whole school ethos on diversity and inclusion.</a:t>
            </a:r>
          </a:p>
          <a:p>
            <a:r>
              <a:rPr lang="en-GB" sz="2000" b="1" dirty="0"/>
              <a:t>Innovation</a:t>
            </a:r>
            <a:r>
              <a:rPr lang="en-GB" sz="2000" dirty="0"/>
              <a:t> – Developing a positive outlook and enthusiasm</a:t>
            </a:r>
          </a:p>
          <a:p>
            <a:r>
              <a:rPr lang="en-GB" sz="2000" b="1" dirty="0"/>
              <a:t>Professional Learning </a:t>
            </a:r>
            <a:r>
              <a:rPr lang="en-GB" sz="2000" dirty="0"/>
              <a:t>– Linking research to practice</a:t>
            </a:r>
          </a:p>
        </p:txBody>
      </p:sp>
      <p:sp>
        <p:nvSpPr>
          <p:cNvPr id="5" name="TextBox 4"/>
          <p:cNvSpPr txBox="1"/>
          <p:nvPr/>
        </p:nvSpPr>
        <p:spPr>
          <a:xfrm>
            <a:off x="594026" y="774237"/>
            <a:ext cx="8229600" cy="1200329"/>
          </a:xfrm>
          <a:prstGeom prst="rect">
            <a:avLst/>
          </a:prstGeom>
          <a:noFill/>
        </p:spPr>
        <p:txBody>
          <a:bodyPr wrap="square" rtlCol="0">
            <a:spAutoFit/>
          </a:bodyPr>
          <a:lstStyle/>
          <a:p>
            <a:r>
              <a:rPr lang="en-GB" dirty="0" err="1"/>
              <a:t>Gallwch</a:t>
            </a:r>
            <a:r>
              <a:rPr lang="en-GB" dirty="0"/>
              <a:t> </a:t>
            </a:r>
            <a:r>
              <a:rPr lang="en-GB" dirty="0" err="1"/>
              <a:t>ddefnyddio’r</a:t>
            </a:r>
            <a:r>
              <a:rPr lang="en-GB" dirty="0"/>
              <a:t> </a:t>
            </a:r>
            <a:r>
              <a:rPr lang="en-GB" dirty="0" err="1"/>
              <a:t>tasgau</a:t>
            </a:r>
            <a:r>
              <a:rPr lang="en-GB" dirty="0"/>
              <a:t> </a:t>
            </a:r>
            <a:r>
              <a:rPr lang="en-GB" dirty="0" err="1"/>
              <a:t>adfyfyriol</a:t>
            </a:r>
            <a:r>
              <a:rPr lang="en-GB" dirty="0"/>
              <a:t> </a:t>
            </a:r>
            <a:r>
              <a:rPr lang="en-GB" dirty="0" err="1"/>
              <a:t>ar</a:t>
            </a:r>
            <a:r>
              <a:rPr lang="en-GB" dirty="0"/>
              <a:t> </a:t>
            </a:r>
            <a:r>
              <a:rPr lang="en-GB" dirty="0" err="1"/>
              <a:t>gyfer</a:t>
            </a:r>
            <a:r>
              <a:rPr lang="en-GB" dirty="0"/>
              <a:t> y </a:t>
            </a:r>
            <a:r>
              <a:rPr lang="en-GB" dirty="0" err="1"/>
              <a:t>ddarlith</a:t>
            </a:r>
            <a:r>
              <a:rPr lang="en-GB" dirty="0"/>
              <a:t> hon </a:t>
            </a:r>
            <a:r>
              <a:rPr lang="en-GB" dirty="0" err="1"/>
              <a:t>gyfrif</a:t>
            </a:r>
            <a:r>
              <a:rPr lang="en-GB" dirty="0"/>
              <a:t> </a:t>
            </a:r>
            <a:r>
              <a:rPr lang="en-GB" dirty="0" err="1"/>
              <a:t>fel</a:t>
            </a:r>
            <a:r>
              <a:rPr lang="en-GB" dirty="0"/>
              <a:t> </a:t>
            </a:r>
            <a:r>
              <a:rPr lang="en-GB" dirty="0" err="1"/>
              <a:t>ased</a:t>
            </a:r>
            <a:r>
              <a:rPr lang="en-GB" dirty="0"/>
              <a:t> </a:t>
            </a:r>
            <a:r>
              <a:rPr lang="en-GB" dirty="0" err="1"/>
              <a:t>i’w</a:t>
            </a:r>
            <a:r>
              <a:rPr lang="en-GB" dirty="0"/>
              <a:t> </a:t>
            </a:r>
            <a:r>
              <a:rPr lang="en-GB" dirty="0" err="1"/>
              <a:t>adfyfyrio</a:t>
            </a:r>
            <a:r>
              <a:rPr lang="en-GB" dirty="0"/>
              <a:t> </a:t>
            </a:r>
            <a:r>
              <a:rPr lang="en-GB" dirty="0" err="1"/>
              <a:t>arno</a:t>
            </a:r>
            <a:r>
              <a:rPr lang="en-GB" dirty="0"/>
              <a:t> </a:t>
            </a:r>
            <a:r>
              <a:rPr lang="en-GB" dirty="0" err="1"/>
              <a:t>ar</a:t>
            </a:r>
            <a:r>
              <a:rPr lang="en-GB" dirty="0"/>
              <a:t> </a:t>
            </a:r>
            <a:r>
              <a:rPr lang="en-GB" dirty="0" err="1"/>
              <a:t>gyfer</a:t>
            </a:r>
            <a:r>
              <a:rPr lang="en-GB" dirty="0"/>
              <a:t> y PDP. </a:t>
            </a:r>
          </a:p>
          <a:p>
            <a:r>
              <a:rPr lang="en-GB" dirty="0"/>
              <a:t>You can use the reflective tasks for this lecture as assets on which to reflect upon in the PDP.</a:t>
            </a:r>
          </a:p>
        </p:txBody>
      </p:sp>
    </p:spTree>
    <p:extLst>
      <p:ext uri="{BB962C8B-B14F-4D97-AF65-F5344CB8AC3E}">
        <p14:creationId xmlns:p14="http://schemas.microsoft.com/office/powerpoint/2010/main" val="2411735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00156"/>
          </a:xfrm>
        </p:spPr>
        <p:txBody>
          <a:bodyPr>
            <a:noAutofit/>
          </a:bodyPr>
          <a:lstStyle/>
          <a:p>
            <a:r>
              <a:rPr lang="en-GB" sz="3200" dirty="0" err="1"/>
              <a:t>Tasg</a:t>
            </a:r>
            <a:r>
              <a:rPr lang="en-GB" sz="3200" dirty="0"/>
              <a:t> </a:t>
            </a:r>
            <a:r>
              <a:rPr lang="en-GB" sz="3200" dirty="0" err="1"/>
              <a:t>cyfeiriol</a:t>
            </a:r>
            <a:r>
              <a:rPr lang="en-GB" sz="3200" dirty="0"/>
              <a:t> / Directed Task </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199" y="1026197"/>
            <a:ext cx="2599699" cy="2743692"/>
          </a:xfrm>
        </p:spPr>
      </p:pic>
      <p:sp>
        <p:nvSpPr>
          <p:cNvPr id="4" name="Content Placeholder 3"/>
          <p:cNvSpPr>
            <a:spLocks noGrp="1"/>
          </p:cNvSpPr>
          <p:nvPr>
            <p:ph sz="half" idx="2"/>
          </p:nvPr>
        </p:nvSpPr>
        <p:spPr>
          <a:xfrm>
            <a:off x="4572000" y="774794"/>
            <a:ext cx="4038600" cy="5420211"/>
          </a:xfrm>
        </p:spPr>
        <p:txBody>
          <a:bodyPr/>
          <a:lstStyle/>
          <a:p>
            <a:r>
              <a:rPr lang="en-GB" sz="2400" dirty="0" err="1"/>
              <a:t>Prof.</a:t>
            </a:r>
            <a:r>
              <a:rPr lang="en-GB" sz="2400" dirty="0"/>
              <a:t> Tanya Byron</a:t>
            </a:r>
          </a:p>
          <a:p>
            <a:r>
              <a:rPr lang="en-GB" sz="2400" dirty="0" err="1"/>
              <a:t>Prof.</a:t>
            </a:r>
            <a:r>
              <a:rPr lang="en-GB" sz="2400" dirty="0"/>
              <a:t> Robert Winston</a:t>
            </a:r>
          </a:p>
          <a:p>
            <a:r>
              <a:rPr lang="en-GB" sz="2400" dirty="0" err="1"/>
              <a:t>Prof.</a:t>
            </a:r>
            <a:r>
              <a:rPr lang="en-GB" sz="2400" dirty="0"/>
              <a:t> Sarah Blakemore</a:t>
            </a:r>
          </a:p>
          <a:p>
            <a:pPr marL="0" indent="0">
              <a:buNone/>
            </a:pPr>
            <a:endParaRPr lang="en-GB"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 y="3803124"/>
            <a:ext cx="3827241" cy="268043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55152" y="3769889"/>
            <a:ext cx="3901496" cy="2676518"/>
          </a:xfrm>
          <a:prstGeom prst="rect">
            <a:avLst/>
          </a:prstGeom>
        </p:spPr>
      </p:pic>
      <p:sp>
        <p:nvSpPr>
          <p:cNvPr id="8" name="TextBox 7"/>
          <p:cNvSpPr txBox="1"/>
          <p:nvPr/>
        </p:nvSpPr>
        <p:spPr>
          <a:xfrm>
            <a:off x="3140050" y="2062405"/>
            <a:ext cx="4952444" cy="2031325"/>
          </a:xfrm>
          <a:prstGeom prst="rect">
            <a:avLst/>
          </a:prstGeom>
          <a:noFill/>
        </p:spPr>
        <p:txBody>
          <a:bodyPr wrap="square" rtlCol="0">
            <a:spAutoFit/>
          </a:bodyPr>
          <a:lstStyle/>
          <a:p>
            <a:r>
              <a:rPr lang="en-GB" dirty="0"/>
              <a:t>Find out what these eminent scholars have worked on in the field of the development of children/young people.</a:t>
            </a:r>
          </a:p>
          <a:p>
            <a:r>
              <a:rPr lang="en-GB" dirty="0" err="1"/>
              <a:t>Ar</a:t>
            </a:r>
            <a:r>
              <a:rPr lang="en-GB" dirty="0"/>
              <a:t> </a:t>
            </a:r>
            <a:r>
              <a:rPr lang="en-GB" dirty="0" err="1"/>
              <a:t>ba</a:t>
            </a:r>
            <a:r>
              <a:rPr lang="en-GB" dirty="0"/>
              <a:t> </a:t>
            </a:r>
            <a:r>
              <a:rPr lang="en-GB" dirty="0" err="1"/>
              <a:t>agweddau</a:t>
            </a:r>
            <a:r>
              <a:rPr lang="en-GB" dirty="0"/>
              <a:t> o </a:t>
            </a:r>
            <a:r>
              <a:rPr lang="en-GB" dirty="0" err="1"/>
              <a:t>ddatblygiad</a:t>
            </a:r>
            <a:r>
              <a:rPr lang="en-GB" dirty="0"/>
              <a:t> plant a </a:t>
            </a:r>
            <a:r>
              <a:rPr lang="en-GB" dirty="0" err="1"/>
              <a:t>phobl</a:t>
            </a:r>
            <a:r>
              <a:rPr lang="en-GB" dirty="0"/>
              <a:t> </a:t>
            </a:r>
            <a:r>
              <a:rPr lang="en-GB" dirty="0" err="1"/>
              <a:t>ifanc</a:t>
            </a:r>
            <a:r>
              <a:rPr lang="en-GB" dirty="0"/>
              <a:t> </a:t>
            </a:r>
            <a:r>
              <a:rPr lang="en-GB" dirty="0" err="1"/>
              <a:t>mae’r</a:t>
            </a:r>
            <a:r>
              <a:rPr lang="en-GB" dirty="0"/>
              <a:t> </a:t>
            </a:r>
            <a:r>
              <a:rPr lang="en-GB" dirty="0" err="1"/>
              <a:t>ysgolheigion</a:t>
            </a:r>
            <a:r>
              <a:rPr lang="en-GB" dirty="0"/>
              <a:t> </a:t>
            </a:r>
            <a:r>
              <a:rPr lang="en-GB" dirty="0" err="1"/>
              <a:t>adnabyddus</a:t>
            </a:r>
            <a:r>
              <a:rPr lang="en-GB" dirty="0"/>
              <a:t> </a:t>
            </a:r>
            <a:r>
              <a:rPr lang="en-GB" dirty="0" err="1"/>
              <a:t>yma</a:t>
            </a:r>
            <a:r>
              <a:rPr lang="en-GB" dirty="0"/>
              <a:t> </a:t>
            </a:r>
            <a:r>
              <a:rPr lang="en-GB" dirty="0" err="1"/>
              <a:t>wedi</a:t>
            </a:r>
            <a:r>
              <a:rPr lang="en-GB" dirty="0"/>
              <a:t> </a:t>
            </a:r>
            <a:r>
              <a:rPr lang="en-GB" dirty="0" err="1"/>
              <a:t>gweithio</a:t>
            </a:r>
            <a:r>
              <a:rPr lang="en-GB" dirty="0"/>
              <a:t> </a:t>
            </a:r>
            <a:r>
              <a:rPr lang="en-GB" dirty="0" err="1"/>
              <a:t>arnynt</a:t>
            </a:r>
            <a:r>
              <a:rPr lang="en-GB" dirty="0"/>
              <a:t>?</a:t>
            </a:r>
          </a:p>
          <a:p>
            <a:endParaRPr lang="en-GB" dirty="0"/>
          </a:p>
        </p:txBody>
      </p:sp>
    </p:spTree>
    <p:extLst>
      <p:ext uri="{BB962C8B-B14F-4D97-AF65-F5344CB8AC3E}">
        <p14:creationId xmlns:p14="http://schemas.microsoft.com/office/powerpoint/2010/main" val="674378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6562"/>
          </a:xfrm>
        </p:spPr>
        <p:txBody>
          <a:bodyPr/>
          <a:lstStyle/>
          <a:p>
            <a:r>
              <a:rPr lang="en-GB" dirty="0"/>
              <a:t>Beth </a:t>
            </a:r>
            <a:r>
              <a:rPr lang="en-GB" dirty="0" err="1"/>
              <a:t>yw</a:t>
            </a:r>
            <a:r>
              <a:rPr lang="en-GB" dirty="0"/>
              <a:t> </a:t>
            </a:r>
            <a:r>
              <a:rPr lang="en-GB" dirty="0" err="1"/>
              <a:t>lles</a:t>
            </a:r>
            <a:r>
              <a:rPr lang="en-GB" dirty="0"/>
              <a:t>? What is well-being?</a:t>
            </a:r>
          </a:p>
        </p:txBody>
      </p:sp>
      <p:sp>
        <p:nvSpPr>
          <p:cNvPr id="3" name="Content Placeholder 2"/>
          <p:cNvSpPr>
            <a:spLocks noGrp="1"/>
          </p:cNvSpPr>
          <p:nvPr>
            <p:ph sz="half" idx="1"/>
          </p:nvPr>
        </p:nvSpPr>
        <p:spPr>
          <a:xfrm>
            <a:off x="457200" y="1260001"/>
            <a:ext cx="4038600" cy="1418399"/>
          </a:xfrm>
        </p:spPr>
        <p:txBody>
          <a:bodyPr>
            <a:normAutofit/>
          </a:bodyPr>
          <a:lstStyle/>
          <a:p>
            <a:pPr marL="0" indent="0">
              <a:buNone/>
            </a:pPr>
            <a:endParaRPr lang="en-GB" sz="2400" dirty="0"/>
          </a:p>
          <a:p>
            <a:r>
              <a:rPr lang="en-GB" sz="2400" dirty="0"/>
              <a:t>A </a:t>
            </a:r>
            <a:r>
              <a:rPr lang="en-GB" sz="2400" dirty="0" err="1"/>
              <a:t>allwch</a:t>
            </a:r>
            <a:r>
              <a:rPr lang="en-GB" sz="2400" dirty="0"/>
              <a:t> </a:t>
            </a:r>
            <a:r>
              <a:rPr lang="en-GB" sz="2400" dirty="0" err="1"/>
              <a:t>ei</a:t>
            </a:r>
            <a:r>
              <a:rPr lang="en-GB" sz="2400" dirty="0"/>
              <a:t> </a:t>
            </a:r>
            <a:r>
              <a:rPr lang="en-GB" sz="2400" dirty="0" err="1"/>
              <a:t>grynhoi</a:t>
            </a:r>
            <a:r>
              <a:rPr lang="en-GB" sz="2400" dirty="0"/>
              <a:t>?</a:t>
            </a:r>
          </a:p>
        </p:txBody>
      </p:sp>
      <p:sp>
        <p:nvSpPr>
          <p:cNvPr id="4" name="Content Placeholder 3"/>
          <p:cNvSpPr>
            <a:spLocks noGrp="1"/>
          </p:cNvSpPr>
          <p:nvPr>
            <p:ph sz="half" idx="2"/>
          </p:nvPr>
        </p:nvSpPr>
        <p:spPr>
          <a:xfrm>
            <a:off x="4648200" y="1743739"/>
            <a:ext cx="4038600" cy="1143461"/>
          </a:xfrm>
        </p:spPr>
        <p:txBody>
          <a:bodyPr>
            <a:normAutofit/>
          </a:bodyPr>
          <a:lstStyle/>
          <a:p>
            <a:r>
              <a:rPr lang="en-GB" sz="2400" dirty="0"/>
              <a:t>Can you sum it up?</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536" y="2937635"/>
            <a:ext cx="2510064" cy="148755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2065" y="3681412"/>
            <a:ext cx="2796013" cy="172135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9011" y="2937635"/>
            <a:ext cx="2587789" cy="163436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9536" y="4658990"/>
            <a:ext cx="2550998" cy="1697344"/>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99012" y="4767834"/>
            <a:ext cx="2541600" cy="1588500"/>
          </a:xfrm>
          <a:prstGeom prst="rect">
            <a:avLst/>
          </a:prstGeom>
        </p:spPr>
      </p:pic>
    </p:spTree>
    <p:extLst>
      <p:ext uri="{BB962C8B-B14F-4D97-AF65-F5344CB8AC3E}">
        <p14:creationId xmlns:p14="http://schemas.microsoft.com/office/powerpoint/2010/main" val="1084550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a:t>Diffiniad</a:t>
            </a:r>
            <a:r>
              <a:rPr lang="en-GB" sz="3200" dirty="0"/>
              <a:t> SIB / WHO Definition</a:t>
            </a:r>
          </a:p>
        </p:txBody>
      </p:sp>
      <p:sp>
        <p:nvSpPr>
          <p:cNvPr id="3" name="Content Placeholder 2"/>
          <p:cNvSpPr>
            <a:spLocks noGrp="1"/>
          </p:cNvSpPr>
          <p:nvPr>
            <p:ph idx="1"/>
          </p:nvPr>
        </p:nvSpPr>
        <p:spPr/>
        <p:txBody>
          <a:bodyPr>
            <a:normAutofit/>
          </a:bodyPr>
          <a:lstStyle/>
          <a:p>
            <a:pPr marL="0" indent="0">
              <a:buNone/>
            </a:pPr>
            <a:r>
              <a:rPr lang="en-GB" sz="2400" dirty="0"/>
              <a:t>…not merely the absence of disease or infirmity, but a state of complete physical, mental, and social well-being.</a:t>
            </a:r>
          </a:p>
          <a:p>
            <a:pPr marL="0" indent="0">
              <a:buNone/>
            </a:pPr>
            <a:endParaRPr lang="en-GB" sz="2400" dirty="0"/>
          </a:p>
          <a:p>
            <a:pPr marL="0" indent="0">
              <a:buNone/>
            </a:pPr>
            <a:r>
              <a:rPr lang="en-GB" sz="2400" dirty="0"/>
              <a:t>Wellness has been defined more as the action an individual takes to meet the above definition of health.</a:t>
            </a:r>
          </a:p>
          <a:p>
            <a:pPr marL="0" indent="0">
              <a:buNone/>
            </a:pP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5778" y="3287888"/>
            <a:ext cx="3635022" cy="3982155"/>
          </a:xfrm>
          <a:prstGeom prst="rect">
            <a:avLst/>
          </a:prstGeom>
        </p:spPr>
      </p:pic>
      <p:sp>
        <p:nvSpPr>
          <p:cNvPr id="4" name="TextBox 3"/>
          <p:cNvSpPr txBox="1"/>
          <p:nvPr/>
        </p:nvSpPr>
        <p:spPr>
          <a:xfrm>
            <a:off x="656492" y="4519246"/>
            <a:ext cx="4378570" cy="646331"/>
          </a:xfrm>
          <a:prstGeom prst="rect">
            <a:avLst/>
          </a:prstGeom>
          <a:noFill/>
        </p:spPr>
        <p:txBody>
          <a:bodyPr wrap="square" rtlCol="0">
            <a:spAutoFit/>
          </a:bodyPr>
          <a:lstStyle/>
          <a:p>
            <a:r>
              <a:rPr lang="en-GB" b="1" dirty="0" err="1"/>
              <a:t>Ystyriwch</a:t>
            </a:r>
            <a:r>
              <a:rPr lang="en-GB" b="1" dirty="0"/>
              <a:t> </a:t>
            </a:r>
            <a:r>
              <a:rPr lang="en-GB" b="1" dirty="0" err="1"/>
              <a:t>hyn</a:t>
            </a:r>
            <a:r>
              <a:rPr lang="en-GB" b="1" dirty="0"/>
              <a:t> am </a:t>
            </a:r>
            <a:r>
              <a:rPr lang="en-GB" b="1" dirty="0" err="1"/>
              <a:t>ychydig</a:t>
            </a:r>
            <a:r>
              <a:rPr lang="en-GB" b="1" dirty="0"/>
              <a:t> - Consider this for a short time.  </a:t>
            </a:r>
            <a:r>
              <a:rPr lang="en-GB" b="1" dirty="0" err="1"/>
              <a:t>Meddyliau</a:t>
            </a:r>
            <a:r>
              <a:rPr lang="en-GB" b="1" dirty="0"/>
              <a:t>?  Thoughts? </a:t>
            </a:r>
          </a:p>
        </p:txBody>
      </p:sp>
    </p:spTree>
    <p:extLst>
      <p:ext uri="{BB962C8B-B14F-4D97-AF65-F5344CB8AC3E}">
        <p14:creationId xmlns:p14="http://schemas.microsoft.com/office/powerpoint/2010/main" val="1681549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2900" y="669512"/>
            <a:ext cx="8458200" cy="5518976"/>
          </a:xfrm>
          <a:prstGeom prst="rect">
            <a:avLst/>
          </a:prstGeom>
        </p:spPr>
      </p:pic>
    </p:spTree>
    <p:extLst>
      <p:ext uri="{BB962C8B-B14F-4D97-AF65-F5344CB8AC3E}">
        <p14:creationId xmlns:p14="http://schemas.microsoft.com/office/powerpoint/2010/main" val="2623721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04445" y="1"/>
            <a:ext cx="8340969" cy="6858000"/>
          </a:xfrm>
        </p:spPr>
      </p:pic>
    </p:spTree>
    <p:extLst>
      <p:ext uri="{BB962C8B-B14F-4D97-AF65-F5344CB8AC3E}">
        <p14:creationId xmlns:p14="http://schemas.microsoft.com/office/powerpoint/2010/main" val="99976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62003" y="5367908"/>
            <a:ext cx="2381997"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Freeform: Shape 14">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7174722"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98500" y="642938"/>
            <a:ext cx="3929063" cy="4079875"/>
          </a:xfrm>
        </p:spPr>
      </p:pic>
      <p:pic>
        <p:nvPicPr>
          <p:cNvPr id="4" name="Content Placeholder 3"/>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699000" y="642938"/>
            <a:ext cx="3748088" cy="4079875"/>
          </a:xfrm>
        </p:spPr>
      </p:pic>
      <p:sp>
        <p:nvSpPr>
          <p:cNvPr id="2" name="Title 1"/>
          <p:cNvSpPr>
            <a:spLocks noGrp="1"/>
          </p:cNvSpPr>
          <p:nvPr>
            <p:ph type="title"/>
          </p:nvPr>
        </p:nvSpPr>
        <p:spPr>
          <a:xfrm>
            <a:off x="628650" y="5529884"/>
            <a:ext cx="6058756" cy="1096331"/>
          </a:xfrm>
        </p:spPr>
        <p:txBody>
          <a:bodyPr vert="horz" lIns="91440" tIns="45720" rIns="91440" bIns="45720" rtlCol="0" anchor="ctr">
            <a:normAutofit/>
          </a:bodyPr>
          <a:lstStyle/>
          <a:p>
            <a:pPr algn="l" defTabSz="914400">
              <a:lnSpc>
                <a:spcPct val="90000"/>
              </a:lnSpc>
            </a:pPr>
            <a:r>
              <a:rPr lang="en-US" sz="3400" kern="1200">
                <a:solidFill>
                  <a:schemeClr val="tx1"/>
                </a:solidFill>
                <a:latin typeface="+mj-lt"/>
                <a:ea typeface="+mj-ea"/>
                <a:cs typeface="+mj-cs"/>
              </a:rPr>
              <a:t>Y Cwricwlwm Cyfredol / The Current Curriculum</a:t>
            </a:r>
          </a:p>
        </p:txBody>
      </p:sp>
    </p:spTree>
    <p:extLst>
      <p:ext uri="{BB962C8B-B14F-4D97-AF65-F5344CB8AC3E}">
        <p14:creationId xmlns:p14="http://schemas.microsoft.com/office/powerpoint/2010/main" val="4096503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a:solidFill>
                  <a:srgbClr val="FFFFFF"/>
                </a:solidFill>
              </a:rPr>
              <a:t>Iechyd a Lles -Yr Hyn sy’n Bwysig / Health and Well Being - What Matters</a:t>
            </a:r>
          </a:p>
        </p:txBody>
      </p:sp>
      <p:sp>
        <p:nvSpPr>
          <p:cNvPr id="3" name="Content Placeholder 2"/>
          <p:cNvSpPr>
            <a:spLocks noGrp="1"/>
          </p:cNvSpPr>
          <p:nvPr>
            <p:ph sz="half" idx="1"/>
          </p:nvPr>
        </p:nvSpPr>
        <p:spPr>
          <a:xfrm>
            <a:off x="3285641" y="1412489"/>
            <a:ext cx="2570462" cy="4363844"/>
          </a:xfrm>
        </p:spPr>
        <p:txBody>
          <a:bodyPr>
            <a:normAutofit/>
          </a:bodyPr>
          <a:lstStyle/>
          <a:p>
            <a:r>
              <a:rPr lang="en-GB" sz="1700">
                <a:hlinkClick r:id="rId3" action="ppaction://hlinkfile"/>
              </a:rPr>
              <a:t>Tasg darllen -  Tud. 74-75 </a:t>
            </a:r>
            <a:r>
              <a:rPr lang="en-GB" sz="1700"/>
              <a:t> </a:t>
            </a:r>
          </a:p>
          <a:p>
            <a:r>
              <a:rPr lang="en-GB" sz="1700"/>
              <a:t>Paratowch at rannu eich meddyliau gyda rhywun arall.</a:t>
            </a:r>
          </a:p>
          <a:p>
            <a:pPr lvl="1"/>
            <a:r>
              <a:rPr lang="en-GB" sz="1700"/>
              <a:t>Budd gydol oes iechyd corfforol</a:t>
            </a:r>
          </a:p>
          <a:p>
            <a:pPr lvl="1"/>
            <a:r>
              <a:rPr lang="en-GB" sz="1700"/>
              <a:t>Ymagteb at brofiadau</a:t>
            </a:r>
          </a:p>
          <a:p>
            <a:pPr lvl="1"/>
            <a:r>
              <a:rPr lang="en-GB" sz="1700"/>
              <a:t>Dylanwad penderfyniadau</a:t>
            </a:r>
          </a:p>
          <a:p>
            <a:pPr lvl="1"/>
            <a:r>
              <a:rPr lang="en-GB" sz="1700"/>
              <a:t>Ymwneud yn gymdeithasol</a:t>
            </a:r>
          </a:p>
          <a:p>
            <a:pPr lvl="1"/>
            <a:r>
              <a:rPr lang="en-GB" sz="1700"/>
              <a:t>Perthynasau iach</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398275" cy="4363844"/>
          </a:xfrm>
        </p:spPr>
        <p:txBody>
          <a:bodyPr>
            <a:normAutofit/>
          </a:bodyPr>
          <a:lstStyle/>
          <a:p>
            <a:pPr>
              <a:lnSpc>
                <a:spcPct val="90000"/>
              </a:lnSpc>
            </a:pPr>
            <a:r>
              <a:rPr lang="en-GB" sz="1700">
                <a:hlinkClick r:id="rId4" action="ppaction://hlinkfile"/>
              </a:rPr>
              <a:t>Reading task -  P.74-75 </a:t>
            </a:r>
            <a:r>
              <a:rPr lang="en-GB" sz="1700"/>
              <a:t>- </a:t>
            </a:r>
          </a:p>
          <a:p>
            <a:pPr>
              <a:lnSpc>
                <a:spcPct val="90000"/>
              </a:lnSpc>
            </a:pPr>
            <a:r>
              <a:rPr lang="en-GB" sz="1700"/>
              <a:t>Prepare to share what you thought with another.</a:t>
            </a:r>
          </a:p>
          <a:p>
            <a:pPr lvl="1">
              <a:lnSpc>
                <a:spcPct val="90000"/>
              </a:lnSpc>
            </a:pPr>
            <a:r>
              <a:rPr lang="en-GB" sz="1700"/>
              <a:t>Lifelong benefit of physical health</a:t>
            </a:r>
          </a:p>
          <a:p>
            <a:pPr lvl="1">
              <a:lnSpc>
                <a:spcPct val="90000"/>
              </a:lnSpc>
            </a:pPr>
            <a:r>
              <a:rPr lang="en-GB" sz="1700"/>
              <a:t>Responding to experiences</a:t>
            </a:r>
          </a:p>
          <a:p>
            <a:pPr lvl="1">
              <a:lnSpc>
                <a:spcPct val="90000"/>
              </a:lnSpc>
            </a:pPr>
            <a:r>
              <a:rPr lang="en-GB" sz="1700"/>
              <a:t>Impact of decisions</a:t>
            </a:r>
          </a:p>
          <a:p>
            <a:pPr lvl="1">
              <a:lnSpc>
                <a:spcPct val="90000"/>
              </a:lnSpc>
            </a:pPr>
            <a:r>
              <a:rPr lang="en-GB" sz="1700"/>
              <a:t>Engaging socially</a:t>
            </a:r>
          </a:p>
          <a:p>
            <a:pPr lvl="1">
              <a:lnSpc>
                <a:spcPct val="90000"/>
              </a:lnSpc>
            </a:pPr>
            <a:r>
              <a:rPr lang="en-GB" sz="1700"/>
              <a:t>Healthy relationships</a:t>
            </a:r>
          </a:p>
        </p:txBody>
      </p:sp>
    </p:spTree>
    <p:extLst>
      <p:ext uri="{BB962C8B-B14F-4D97-AF65-F5344CB8AC3E}">
        <p14:creationId xmlns:p14="http://schemas.microsoft.com/office/powerpoint/2010/main" val="3280723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a:hlinkClick r:id="rId3" action="ppaction://hlinkfile"/>
              </a:rPr>
              <a:t>Deddf Llesiant </a:t>
            </a:r>
            <a:r>
              <a:rPr lang="en-GB" sz="2400"/>
              <a:t>Cenedlaethau’r Dyfodol (Cymru) 2015</a:t>
            </a:r>
            <a:endParaRPr lang="en-GB" sz="2400" dirty="0"/>
          </a:p>
        </p:txBody>
      </p:sp>
      <p:pic>
        <p:nvPicPr>
          <p:cNvPr id="5" name="Content Placeholder 4"/>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903111" y="1052429"/>
            <a:ext cx="6615289" cy="5805571"/>
          </a:xfrm>
        </p:spPr>
      </p:pic>
      <p:sp>
        <p:nvSpPr>
          <p:cNvPr id="7" name="Content Placeholder 6"/>
          <p:cNvSpPr>
            <a:spLocks noGrp="1"/>
          </p:cNvSpPr>
          <p:nvPr>
            <p:ph sz="half" idx="2"/>
          </p:nvPr>
        </p:nvSpPr>
        <p:spPr/>
        <p:txBody>
          <a:bodyPr/>
          <a:lstStyle/>
          <a:p>
            <a:endParaRPr lang="en-GB"/>
          </a:p>
        </p:txBody>
      </p:sp>
    </p:spTree>
    <p:extLst>
      <p:ext uri="{BB962C8B-B14F-4D97-AF65-F5344CB8AC3E}">
        <p14:creationId xmlns:p14="http://schemas.microsoft.com/office/powerpoint/2010/main" val="66618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5762"/>
          </a:xfrm>
        </p:spPr>
        <p:txBody>
          <a:bodyPr>
            <a:normAutofit/>
          </a:bodyPr>
          <a:lstStyle/>
          <a:p>
            <a:r>
              <a:rPr lang="en-GB" sz="2400">
                <a:hlinkClick r:id="rId3" action="ppaction://hlinkfile"/>
              </a:rPr>
              <a:t>Well Being of Future Generations </a:t>
            </a:r>
            <a:r>
              <a:rPr lang="en-GB" sz="2400"/>
              <a:t>Act (Wales) 2015</a:t>
            </a:r>
            <a:endParaRPr lang="en-GB" sz="2400" dirty="0"/>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515857" y="962724"/>
            <a:ext cx="5959886" cy="5758476"/>
          </a:xfrm>
        </p:spPr>
      </p:pic>
    </p:spTree>
    <p:extLst>
      <p:ext uri="{BB962C8B-B14F-4D97-AF65-F5344CB8AC3E}">
        <p14:creationId xmlns:p14="http://schemas.microsoft.com/office/powerpoint/2010/main" val="1218602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vert="horz" lIns="91440" tIns="45720" rIns="91440" bIns="45720" rtlCol="0" anchor="b">
            <a:normAutofit/>
          </a:bodyPr>
          <a:lstStyle/>
          <a:p>
            <a:pPr algn="r" defTabSz="914400">
              <a:lnSpc>
                <a:spcPct val="90000"/>
              </a:lnSpc>
            </a:pPr>
            <a:r>
              <a:rPr lang="en-US" sz="3500" kern="1200">
                <a:solidFill>
                  <a:srgbClr val="FFFFFF"/>
                </a:solidFill>
                <a:latin typeface="+mj-lt"/>
                <a:ea typeface="+mj-ea"/>
                <a:cs typeface="+mj-cs"/>
              </a:rPr>
              <a:t>6 Pwynt SIB / 6 Points WHO</a:t>
            </a:r>
          </a:p>
        </p:txBody>
      </p:sp>
      <p:sp>
        <p:nvSpPr>
          <p:cNvPr id="4" name="Content Placeholder 3"/>
          <p:cNvSpPr>
            <a:spLocks noGrp="1"/>
          </p:cNvSpPr>
          <p:nvPr>
            <p:ph sz="half" idx="2"/>
          </p:nvPr>
        </p:nvSpPr>
        <p:spPr>
          <a:xfrm>
            <a:off x="3436295" y="649480"/>
            <a:ext cx="2268977" cy="5546047"/>
          </a:xfrm>
        </p:spPr>
        <p:txBody>
          <a:bodyPr vert="horz" lIns="91440" tIns="45720" rIns="91440" bIns="45720" rtlCol="0" anchor="ctr">
            <a:normAutofit/>
          </a:bodyPr>
          <a:lstStyle/>
          <a:p>
            <a:pPr marL="628650" defTabSz="914400">
              <a:lnSpc>
                <a:spcPct val="90000"/>
              </a:lnSpc>
              <a:buFont typeface="+mj-lt"/>
              <a:buAutoNum type="arabicPeriod"/>
            </a:pPr>
            <a:r>
              <a:rPr lang="en-US" sz="1400" b="1" dirty="0" err="1"/>
              <a:t>Cae’r</a:t>
            </a:r>
            <a:r>
              <a:rPr lang="en-US" sz="1400" b="1" dirty="0"/>
              <a:t> </a:t>
            </a:r>
            <a:r>
              <a:rPr lang="en-US" sz="1400" b="1" dirty="0" err="1"/>
              <a:t>bwlch</a:t>
            </a:r>
            <a:r>
              <a:rPr lang="en-US" sz="1400" b="1" dirty="0"/>
              <a:t> </a:t>
            </a:r>
            <a:r>
              <a:rPr lang="en-US" sz="1400" b="1" dirty="0" err="1"/>
              <a:t>digidol</a:t>
            </a:r>
            <a:r>
              <a:rPr lang="en-US" sz="1400" b="1" dirty="0"/>
              <a:t> </a:t>
            </a:r>
            <a:r>
              <a:rPr lang="en-US" sz="1400" dirty="0"/>
              <a:t>/ Close the digital divide</a:t>
            </a:r>
          </a:p>
          <a:p>
            <a:pPr marL="628650" defTabSz="914400">
              <a:lnSpc>
                <a:spcPct val="90000"/>
              </a:lnSpc>
              <a:buFont typeface="+mj-lt"/>
              <a:buAutoNum type="arabicPeriod"/>
            </a:pPr>
            <a:r>
              <a:rPr lang="en-US" sz="1400" b="1" dirty="0" err="1"/>
              <a:t>Mynediad</a:t>
            </a:r>
            <a:r>
              <a:rPr lang="en-US" sz="1400" b="1" dirty="0"/>
              <a:t> at </a:t>
            </a:r>
            <a:r>
              <a:rPr lang="en-US" sz="1400" b="1" dirty="0" err="1"/>
              <a:t>faeth</a:t>
            </a:r>
            <a:r>
              <a:rPr lang="en-US" sz="1400" b="1" dirty="0"/>
              <a:t> a </a:t>
            </a:r>
            <a:r>
              <a:rPr lang="en-US" sz="1400" b="1" dirty="0" err="1"/>
              <a:t>brechluniau</a:t>
            </a:r>
            <a:r>
              <a:rPr lang="en-US" sz="1400" b="1" dirty="0"/>
              <a:t> </a:t>
            </a:r>
            <a:r>
              <a:rPr lang="en-US" sz="1400" dirty="0"/>
              <a:t>/ access to nutrition and vaccines.</a:t>
            </a:r>
          </a:p>
          <a:p>
            <a:pPr marL="628650" defTabSz="914400">
              <a:lnSpc>
                <a:spcPct val="90000"/>
              </a:lnSpc>
              <a:buFont typeface="+mj-lt"/>
              <a:buAutoNum type="arabicPeriod"/>
            </a:pPr>
            <a:r>
              <a:rPr lang="en-US" sz="1400" b="1" dirty="0" err="1"/>
              <a:t>Cefnogi</a:t>
            </a:r>
            <a:r>
              <a:rPr lang="en-US" sz="1400" b="1" dirty="0"/>
              <a:t> iechyd </a:t>
            </a:r>
            <a:r>
              <a:rPr lang="en-US" sz="1400" b="1" dirty="0" err="1"/>
              <a:t>meddwl</a:t>
            </a:r>
            <a:r>
              <a:rPr lang="en-US" sz="1400" b="1" dirty="0"/>
              <a:t>  a </a:t>
            </a:r>
            <a:r>
              <a:rPr lang="en-US" sz="1400" b="1" dirty="0" err="1"/>
              <a:t>diddymu</a:t>
            </a:r>
            <a:r>
              <a:rPr lang="en-US" sz="1400" b="1" dirty="0"/>
              <a:t> </a:t>
            </a:r>
            <a:r>
              <a:rPr lang="en-US" sz="1400" b="1" dirty="0" err="1"/>
              <a:t>trais</a:t>
            </a:r>
            <a:r>
              <a:rPr lang="en-US" sz="1400" b="1" dirty="0"/>
              <a:t> </a:t>
            </a:r>
            <a:r>
              <a:rPr lang="en-US" sz="1400" dirty="0"/>
              <a:t>/ Support mental health and end abuse.</a:t>
            </a:r>
          </a:p>
          <a:p>
            <a:pPr marL="628650" defTabSz="914400">
              <a:lnSpc>
                <a:spcPct val="90000"/>
              </a:lnSpc>
              <a:buFont typeface="+mj-lt"/>
              <a:buAutoNum type="arabicPeriod"/>
            </a:pPr>
            <a:r>
              <a:rPr lang="en-US" sz="1400" b="1" dirty="0" err="1"/>
              <a:t>Mynediad</a:t>
            </a:r>
            <a:r>
              <a:rPr lang="en-US" sz="1400" b="1" dirty="0"/>
              <a:t> at </a:t>
            </a:r>
            <a:r>
              <a:rPr lang="en-US" sz="1400" b="1" dirty="0" err="1"/>
              <a:t>ddŵr</a:t>
            </a:r>
            <a:r>
              <a:rPr lang="en-US" sz="1400" b="1" dirty="0"/>
              <a:t> – </a:t>
            </a:r>
            <a:r>
              <a:rPr lang="en-US" sz="1400" b="1" dirty="0" err="1"/>
              <a:t>ymateb</a:t>
            </a:r>
            <a:r>
              <a:rPr lang="en-US" sz="1400" b="1" dirty="0"/>
              <a:t> at </a:t>
            </a:r>
            <a:r>
              <a:rPr lang="en-US" sz="1400" b="1" dirty="0" err="1"/>
              <a:t>yr</a:t>
            </a:r>
            <a:r>
              <a:rPr lang="en-US" sz="1400" b="1" dirty="0"/>
              <a:t> </a:t>
            </a:r>
            <a:r>
              <a:rPr lang="en-US" sz="1400" b="1" dirty="0" err="1"/>
              <a:t>amgylchedd</a:t>
            </a:r>
            <a:r>
              <a:rPr lang="en-US" sz="1400" b="1" dirty="0"/>
              <a:t> </a:t>
            </a:r>
            <a:r>
              <a:rPr lang="en-US" sz="1400" dirty="0"/>
              <a:t>/ Access to water – respond to the environment. </a:t>
            </a:r>
          </a:p>
          <a:p>
            <a:pPr marL="628650" defTabSz="914400">
              <a:lnSpc>
                <a:spcPct val="90000"/>
              </a:lnSpc>
              <a:buFont typeface="+mj-lt"/>
              <a:buAutoNum type="arabicPeriod"/>
            </a:pPr>
            <a:r>
              <a:rPr lang="en-US" sz="1400" b="1" dirty="0" err="1"/>
              <a:t>Sicrhau</a:t>
            </a:r>
            <a:r>
              <a:rPr lang="en-US" sz="1400" b="1" dirty="0"/>
              <a:t> </a:t>
            </a:r>
            <a:r>
              <a:rPr lang="en-US" sz="1400" b="1" dirty="0" err="1"/>
              <a:t>ymadfer</a:t>
            </a:r>
            <a:r>
              <a:rPr lang="en-US" sz="1400" b="1" dirty="0"/>
              <a:t> </a:t>
            </a:r>
            <a:r>
              <a:rPr lang="en-US" sz="1400" b="1" dirty="0" err="1"/>
              <a:t>gynhwysol</a:t>
            </a:r>
            <a:r>
              <a:rPr lang="en-US" sz="1400" b="1" dirty="0"/>
              <a:t> </a:t>
            </a:r>
            <a:r>
              <a:rPr lang="en-US" sz="1400" dirty="0"/>
              <a:t>/ Ensure and inclusive recovery.</a:t>
            </a:r>
          </a:p>
          <a:p>
            <a:pPr marL="628650" defTabSz="914400">
              <a:lnSpc>
                <a:spcPct val="90000"/>
              </a:lnSpc>
              <a:buFont typeface="+mj-lt"/>
              <a:buAutoNum type="arabicPeriod"/>
            </a:pPr>
            <a:r>
              <a:rPr lang="en-US" sz="1400" b="1" dirty="0" err="1"/>
              <a:t>Amddiffyn</a:t>
            </a:r>
            <a:r>
              <a:rPr lang="en-US" sz="1400" b="1" dirty="0"/>
              <a:t> plant </a:t>
            </a:r>
            <a:r>
              <a:rPr lang="en-US" sz="1400" b="1" dirty="0" err="1"/>
              <a:t>mewn</a:t>
            </a:r>
            <a:r>
              <a:rPr lang="en-US" sz="1400" b="1" dirty="0"/>
              <a:t> </a:t>
            </a:r>
            <a:r>
              <a:rPr lang="en-US" sz="1400" b="1" dirty="0" err="1"/>
              <a:t>gwrthdaro</a:t>
            </a:r>
            <a:r>
              <a:rPr lang="en-US" sz="1400" b="1" dirty="0"/>
              <a:t> </a:t>
            </a:r>
            <a:r>
              <a:rPr lang="en-US" sz="1400" dirty="0"/>
              <a:t>/ Protect children in conflict.</a:t>
            </a:r>
          </a:p>
          <a:p>
            <a:pPr marL="514350" indent="-228600" defTabSz="914400">
              <a:lnSpc>
                <a:spcPct val="90000"/>
              </a:lnSpc>
              <a:buFont typeface="Arial" panose="020B0604020202020204" pitchFamily="34" charset="0"/>
              <a:buChar char="•"/>
            </a:pPr>
            <a:endParaRPr lang="en-US" sz="1400" dirty="0"/>
          </a:p>
          <a:p>
            <a:pPr marL="514350" indent="-228600" defTabSz="914400">
              <a:lnSpc>
                <a:spcPct val="90000"/>
              </a:lnSpc>
              <a:buFont typeface="Arial" panose="020B0604020202020204" pitchFamily="34" charset="0"/>
              <a:buChar char="•"/>
            </a:pPr>
            <a:endParaRPr lang="en-US" sz="1400"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082126" y="1766120"/>
            <a:ext cx="2711832" cy="3337639"/>
          </a:xfrm>
          <a:prstGeom prst="rect">
            <a:avLst/>
          </a:prstGeom>
        </p:spPr>
      </p:pic>
    </p:spTree>
    <p:extLst>
      <p:ext uri="{BB962C8B-B14F-4D97-AF65-F5344CB8AC3E}">
        <p14:creationId xmlns:p14="http://schemas.microsoft.com/office/powerpoint/2010/main" val="77318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Newidiadau’r</a:t>
            </a:r>
            <a:r>
              <a:rPr lang="en-GB" dirty="0"/>
              <a:t> </a:t>
            </a:r>
            <a:r>
              <a:rPr lang="en-GB" dirty="0" err="1"/>
              <a:t>glasoed</a:t>
            </a:r>
            <a:r>
              <a:rPr lang="en-GB" dirty="0"/>
              <a:t> / Adolescent changes</a:t>
            </a:r>
          </a:p>
        </p:txBody>
      </p:sp>
      <p:graphicFrame>
        <p:nvGraphicFramePr>
          <p:cNvPr id="7" name="Content Placeholder 2">
            <a:extLst>
              <a:ext uri="{FF2B5EF4-FFF2-40B4-BE49-F238E27FC236}">
                <a16:creationId xmlns:a16="http://schemas.microsoft.com/office/drawing/2014/main" id="{4D7C654B-3B85-41CA-AF48-D94EAE871237}"/>
              </a:ext>
            </a:extLst>
          </p:cNvPr>
          <p:cNvGraphicFramePr>
            <a:graphicFrameLocks noGrp="1"/>
          </p:cNvGraphicFramePr>
          <p:nvPr>
            <p:ph sz="half" idx="1"/>
          </p:nvPr>
        </p:nvGraphicFramePr>
        <p:xfrm>
          <a:off x="457200" y="1600200"/>
          <a:ext cx="4038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p:cNvSpPr>
            <a:spLocks noGrp="1"/>
          </p:cNvSpPr>
          <p:nvPr>
            <p:ph sz="half" idx="2"/>
          </p:nvPr>
        </p:nvSpPr>
        <p:spPr>
          <a:xfrm>
            <a:off x="4648200" y="1600200"/>
            <a:ext cx="4038600" cy="3108533"/>
          </a:xfrm>
        </p:spPr>
        <p:txBody>
          <a:bodyPr/>
          <a:lstStyle/>
          <a:p>
            <a:r>
              <a:rPr lang="en-GB" dirty="0"/>
              <a:t>Physical development</a:t>
            </a:r>
          </a:p>
          <a:p>
            <a:r>
              <a:rPr lang="en-GB" dirty="0"/>
              <a:t>Cognitive development</a:t>
            </a:r>
          </a:p>
          <a:p>
            <a:r>
              <a:rPr lang="en-GB" dirty="0"/>
              <a:t>Emotional development</a:t>
            </a:r>
          </a:p>
          <a:p>
            <a:r>
              <a:rPr lang="en-GB" dirty="0"/>
              <a:t>Social development</a:t>
            </a:r>
          </a:p>
          <a:p>
            <a:r>
              <a:rPr lang="en-GB" dirty="0"/>
              <a:t>Behaviour development</a:t>
            </a:r>
          </a:p>
          <a:p>
            <a:pPr marL="0" indent="0">
              <a:buNone/>
            </a:pPr>
            <a:endParaRPr lang="en-GB" dirty="0"/>
          </a:p>
          <a:p>
            <a:pPr marL="0" indent="0">
              <a:buNone/>
            </a:pPr>
            <a:endParaRPr lang="en-GB" dirty="0"/>
          </a:p>
        </p:txBody>
      </p:sp>
      <p:sp>
        <p:nvSpPr>
          <p:cNvPr id="5" name="TextBox 4"/>
          <p:cNvSpPr txBox="1"/>
          <p:nvPr/>
        </p:nvSpPr>
        <p:spPr>
          <a:xfrm>
            <a:off x="6101698" y="5679612"/>
            <a:ext cx="3546504" cy="369332"/>
          </a:xfrm>
          <a:prstGeom prst="rect">
            <a:avLst/>
          </a:prstGeom>
          <a:noFill/>
        </p:spPr>
        <p:txBody>
          <a:bodyPr wrap="square" rtlCol="0">
            <a:spAutoFit/>
          </a:bodyPr>
          <a:lstStyle/>
          <a:p>
            <a:r>
              <a:rPr lang="en-GB" dirty="0" err="1"/>
              <a:t>Hagell</a:t>
            </a:r>
            <a:r>
              <a:rPr lang="en-GB" dirty="0"/>
              <a:t> et al (2018)</a:t>
            </a:r>
          </a:p>
        </p:txBody>
      </p:sp>
    </p:spTree>
    <p:extLst>
      <p:ext uri="{BB962C8B-B14F-4D97-AF65-F5344CB8AC3E}">
        <p14:creationId xmlns:p14="http://schemas.microsoft.com/office/powerpoint/2010/main" val="2189595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10424" y="509705"/>
            <a:ext cx="2153321" cy="2156621"/>
          </a:xfrm>
        </p:spPr>
        <p:txBody>
          <a:bodyPr anchor="t">
            <a:normAutofit/>
          </a:bodyPr>
          <a:lstStyle/>
          <a:p>
            <a:pPr>
              <a:lnSpc>
                <a:spcPct val="90000"/>
              </a:lnSpc>
            </a:pPr>
            <a:r>
              <a:rPr lang="en-GB" sz="2400" dirty="0">
                <a:solidFill>
                  <a:srgbClr val="FFFFFF"/>
                </a:solidFill>
              </a:rPr>
              <a:t>Y </a:t>
            </a:r>
            <a:r>
              <a:rPr lang="en-GB" sz="2400">
                <a:solidFill>
                  <a:srgbClr val="FFFFFF"/>
                </a:solidFill>
              </a:rPr>
              <a:t>Rhwydwaith</a:t>
            </a:r>
            <a:r>
              <a:rPr lang="en-GB" sz="2400" dirty="0">
                <a:solidFill>
                  <a:srgbClr val="FFFFFF"/>
                </a:solidFill>
              </a:rPr>
              <a:t> </a:t>
            </a:r>
            <a:r>
              <a:rPr lang="en-GB" sz="2400" dirty="0" err="1">
                <a:solidFill>
                  <a:srgbClr val="FFFFFF"/>
                </a:solidFill>
              </a:rPr>
              <a:t>Ymchwil</a:t>
            </a:r>
            <a:r>
              <a:rPr lang="en-GB" sz="2400" dirty="0">
                <a:solidFill>
                  <a:srgbClr val="FFFFFF"/>
                </a:solidFill>
              </a:rPr>
              <a:t> Iechyd </a:t>
            </a:r>
            <a:r>
              <a:rPr lang="en-GB" sz="2400" dirty="0" err="1">
                <a:solidFill>
                  <a:srgbClr val="FFFFFF"/>
                </a:solidFill>
              </a:rPr>
              <a:t>Mewn</a:t>
            </a:r>
            <a:r>
              <a:rPr lang="en-GB" sz="2400" dirty="0">
                <a:solidFill>
                  <a:srgbClr val="FFFFFF"/>
                </a:solidFill>
              </a:rPr>
              <a:t> </a:t>
            </a:r>
            <a:r>
              <a:rPr lang="en-GB" sz="2400" dirty="0" err="1">
                <a:solidFill>
                  <a:srgbClr val="FFFFFF"/>
                </a:solidFill>
              </a:rPr>
              <a:t>Ysgolion</a:t>
            </a:r>
            <a:r>
              <a:rPr lang="en-GB" sz="2400" dirty="0">
                <a:solidFill>
                  <a:srgbClr val="FFFFFF"/>
                </a:solidFill>
              </a:rPr>
              <a:t> /School Health Research Network 2019</a:t>
            </a:r>
          </a:p>
        </p:txBody>
      </p:sp>
      <p:sp>
        <p:nvSpPr>
          <p:cNvPr id="3" name="Content Placeholder 2"/>
          <p:cNvSpPr>
            <a:spLocks noGrp="1"/>
          </p:cNvSpPr>
          <p:nvPr>
            <p:ph sz="half" idx="1"/>
          </p:nvPr>
        </p:nvSpPr>
        <p:spPr>
          <a:xfrm>
            <a:off x="3899244" y="1412489"/>
            <a:ext cx="2194560" cy="4363844"/>
          </a:xfrm>
        </p:spPr>
        <p:txBody>
          <a:bodyPr>
            <a:normAutofit/>
          </a:bodyPr>
          <a:lstStyle/>
          <a:p>
            <a:r>
              <a:rPr lang="en-GB" sz="1700">
                <a:hlinkClick r:id="rId3" action="ppaction://hlinkfile"/>
              </a:rPr>
              <a:t>Rhestr ffigyrau </a:t>
            </a:r>
            <a:r>
              <a:rPr lang="en-GB" sz="1700"/>
              <a:t>a thablau o’r adroddiad.</a:t>
            </a:r>
          </a:p>
          <a:p>
            <a:endParaRPr lang="en-GB" sz="1700"/>
          </a:p>
          <a:p>
            <a:r>
              <a:rPr lang="en-GB" sz="1700">
                <a:hlinkClick r:id="rId4"/>
              </a:rPr>
              <a:t>www.shrn.org.uk/wp-content/uploads/2019/05/SHRN-HBSC-NR-Cy_31.05.2019.pdf</a:t>
            </a:r>
            <a:endParaRPr lang="en-GB" sz="1700"/>
          </a:p>
          <a:p>
            <a:endParaRPr lang="en-GB" sz="1700"/>
          </a:p>
        </p:txBody>
      </p:sp>
      <p:sp>
        <p:nvSpPr>
          <p:cNvPr id="4" name="Content Placeholder 3"/>
          <p:cNvSpPr>
            <a:spLocks noGrp="1"/>
          </p:cNvSpPr>
          <p:nvPr>
            <p:ph sz="half" idx="2"/>
          </p:nvPr>
        </p:nvSpPr>
        <p:spPr>
          <a:xfrm>
            <a:off x="6338703" y="1412489"/>
            <a:ext cx="2194560" cy="4363844"/>
          </a:xfrm>
        </p:spPr>
        <p:txBody>
          <a:bodyPr>
            <a:normAutofit/>
          </a:bodyPr>
          <a:lstStyle/>
          <a:p>
            <a:r>
              <a:rPr lang="en-GB" sz="1700">
                <a:hlinkClick r:id="rId5" action="ppaction://hlinkfile"/>
              </a:rPr>
              <a:t>List of figures </a:t>
            </a:r>
            <a:r>
              <a:rPr lang="en-GB" sz="1700"/>
              <a:t>and tables from the report.</a:t>
            </a:r>
          </a:p>
          <a:p>
            <a:endParaRPr lang="en-GB" sz="1700"/>
          </a:p>
          <a:p>
            <a:r>
              <a:rPr lang="en-GB" sz="1700">
                <a:hlinkClick r:id="rId6"/>
              </a:rPr>
              <a:t>www.shrn.org.uk/wp-content/uploads/2019/05/SHRN-HBSC-NR_31.05.2019.pdf</a:t>
            </a:r>
            <a:endParaRPr lang="en-GB" sz="1700"/>
          </a:p>
          <a:p>
            <a:endParaRPr lang="en-GB" sz="1700"/>
          </a:p>
        </p:txBody>
      </p:sp>
      <p:pic>
        <p:nvPicPr>
          <p:cNvPr id="6" name="Picture 5">
            <a:extLst>
              <a:ext uri="{FF2B5EF4-FFF2-40B4-BE49-F238E27FC236}">
                <a16:creationId xmlns:a16="http://schemas.microsoft.com/office/drawing/2014/main" id="{C769CA1B-DDAB-4354-94FF-744430AC793C}"/>
              </a:ext>
            </a:extLst>
          </p:cNvPr>
          <p:cNvPicPr>
            <a:picLocks noChangeAspect="1"/>
          </p:cNvPicPr>
          <p:nvPr/>
        </p:nvPicPr>
        <p:blipFill>
          <a:blip r:embed="rId7"/>
          <a:stretch>
            <a:fillRect/>
          </a:stretch>
        </p:blipFill>
        <p:spPr>
          <a:xfrm>
            <a:off x="180046" y="2840828"/>
            <a:ext cx="3881592" cy="3725771"/>
          </a:xfrm>
          <a:prstGeom prst="rect">
            <a:avLst/>
          </a:prstGeom>
        </p:spPr>
      </p:pic>
    </p:spTree>
    <p:extLst>
      <p:ext uri="{BB962C8B-B14F-4D97-AF65-F5344CB8AC3E}">
        <p14:creationId xmlns:p14="http://schemas.microsoft.com/office/powerpoint/2010/main" val="3455809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4" y="1412489"/>
            <a:ext cx="2153321" cy="2156621"/>
          </a:xfrm>
        </p:spPr>
        <p:txBody>
          <a:bodyPr anchor="t">
            <a:normAutofit/>
          </a:bodyPr>
          <a:lstStyle/>
          <a:p>
            <a:pPr>
              <a:lnSpc>
                <a:spcPct val="90000"/>
              </a:lnSpc>
            </a:pPr>
            <a:r>
              <a:rPr lang="en-GB" sz="2900">
                <a:solidFill>
                  <a:srgbClr val="FFFFFF"/>
                </a:solidFill>
              </a:rPr>
              <a:t>Addasu eich diffiniad? / Adapting your definition?</a:t>
            </a:r>
          </a:p>
        </p:txBody>
      </p:sp>
      <p:sp>
        <p:nvSpPr>
          <p:cNvPr id="3" name="Content Placeholder 2"/>
          <p:cNvSpPr>
            <a:spLocks noGrp="1"/>
          </p:cNvSpPr>
          <p:nvPr>
            <p:ph sz="half" idx="1"/>
          </p:nvPr>
        </p:nvSpPr>
        <p:spPr>
          <a:xfrm>
            <a:off x="3899244" y="1412489"/>
            <a:ext cx="2194560" cy="4363844"/>
          </a:xfrm>
        </p:spPr>
        <p:txBody>
          <a:bodyPr>
            <a:normAutofit/>
          </a:bodyPr>
          <a:lstStyle/>
          <a:p>
            <a:r>
              <a:rPr lang="en-GB" sz="1700"/>
              <a:t>A yw hwn i gyd yn addasu eich syniadau gwreiddiol o iechyd?</a:t>
            </a:r>
          </a:p>
          <a:p>
            <a:endParaRPr lang="en-GB" sz="1700"/>
          </a:p>
          <a:p>
            <a:r>
              <a:rPr lang="en-GB" sz="1700"/>
              <a:t>Dewch yn ôl at eich diffiniad gwreiddiol.  Oes gennych unrhyw newidiadau?</a:t>
            </a:r>
          </a:p>
        </p:txBody>
      </p:sp>
      <p:sp>
        <p:nvSpPr>
          <p:cNvPr id="4" name="Content Placeholder 3"/>
          <p:cNvSpPr>
            <a:spLocks noGrp="1"/>
          </p:cNvSpPr>
          <p:nvPr>
            <p:ph sz="half" idx="2"/>
          </p:nvPr>
        </p:nvSpPr>
        <p:spPr>
          <a:xfrm>
            <a:off x="6338703" y="1412489"/>
            <a:ext cx="2194560" cy="4363844"/>
          </a:xfrm>
        </p:spPr>
        <p:txBody>
          <a:bodyPr>
            <a:normAutofit/>
          </a:bodyPr>
          <a:lstStyle/>
          <a:p>
            <a:r>
              <a:rPr lang="en-GB" sz="1700"/>
              <a:t>Does this modify your initial idea of health?</a:t>
            </a:r>
          </a:p>
          <a:p>
            <a:endParaRPr lang="en-GB" sz="1700"/>
          </a:p>
          <a:p>
            <a:r>
              <a:rPr lang="en-GB" sz="1700"/>
              <a:t>Revisit your initial definition.  Any modifications?</a:t>
            </a:r>
          </a:p>
        </p:txBody>
      </p:sp>
    </p:spTree>
    <p:extLst>
      <p:ext uri="{BB962C8B-B14F-4D97-AF65-F5344CB8AC3E}">
        <p14:creationId xmlns:p14="http://schemas.microsoft.com/office/powerpoint/2010/main" val="3292204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3" name="Rectangle 12">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3721" y="1913722"/>
            <a:ext cx="6858000" cy="3030558"/>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4123" y="3164925"/>
            <a:ext cx="4355594" cy="3030557"/>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6188"/>
            <a:ext cx="6857572" cy="268605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95031" y="2945176"/>
            <a:ext cx="2159016" cy="2757975"/>
          </a:xfrm>
        </p:spPr>
        <p:txBody>
          <a:bodyPr vert="horz" lIns="91440" tIns="45720" rIns="91440" bIns="45720" rtlCol="0" anchor="t">
            <a:normAutofit/>
          </a:bodyPr>
          <a:lstStyle/>
          <a:p>
            <a:pPr algn="l" defTabSz="914400">
              <a:lnSpc>
                <a:spcPct val="90000"/>
              </a:lnSpc>
            </a:pPr>
            <a:r>
              <a:rPr lang="en-US" sz="3500">
                <a:solidFill>
                  <a:srgbClr val="FFFFFF"/>
                </a:solidFill>
              </a:rPr>
              <a:t>Hawliau plant / Children’s rights</a:t>
            </a:r>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581412" y="2248590"/>
            <a:ext cx="2360560" cy="2360560"/>
          </a:xfrm>
          <a:prstGeom prst="rect">
            <a:avLst/>
          </a:prstGeo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199810" y="1858014"/>
            <a:ext cx="2356480" cy="3141973"/>
          </a:xfrm>
          <a:prstGeom prst="rect">
            <a:avLst/>
          </a:prstGeom>
        </p:spPr>
      </p:pic>
    </p:spTree>
    <p:extLst>
      <p:ext uri="{BB962C8B-B14F-4D97-AF65-F5344CB8AC3E}">
        <p14:creationId xmlns:p14="http://schemas.microsoft.com/office/powerpoint/2010/main" val="3243699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screenshot of two people&#10;&#10;Description automatically generated with low confidence">
            <a:extLst>
              <a:ext uri="{FF2B5EF4-FFF2-40B4-BE49-F238E27FC236}">
                <a16:creationId xmlns:a16="http://schemas.microsoft.com/office/drawing/2014/main" id="{FFAD434C-4BEF-4AF0-92E6-2CE65A380A40}"/>
              </a:ext>
            </a:extLst>
          </p:cNvPr>
          <p:cNvPicPr>
            <a:picLocks noGrp="1" noChangeAspect="1"/>
          </p:cNvPicPr>
          <p:nvPr>
            <p:ph sz="half" idx="2"/>
          </p:nvPr>
        </p:nvPicPr>
        <p:blipFill rotWithShape="1">
          <a:blip r:embed="rId3"/>
          <a:srcRect l="1622" r="1103" b="-1"/>
          <a:stretch/>
        </p:blipFill>
        <p:spPr>
          <a:xfrm>
            <a:off x="20" y="10"/>
            <a:ext cx="9171076" cy="4666928"/>
          </a:xfrm>
          <a:prstGeom prst="rect">
            <a:avLst/>
          </a:prstGeom>
        </p:spPr>
      </p:pic>
      <p:grpSp>
        <p:nvGrpSpPr>
          <p:cNvPr id="13" name="Group 12">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14" name="Freeform: Shape 13">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7" name="Freeform: Shape 16">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57FFF917-EDA3-4AE7-99FE-D6591CA975B6}"/>
              </a:ext>
            </a:extLst>
          </p:cNvPr>
          <p:cNvSpPr>
            <a:spLocks noGrp="1"/>
          </p:cNvSpPr>
          <p:nvPr>
            <p:ph type="title"/>
          </p:nvPr>
        </p:nvSpPr>
        <p:spPr>
          <a:xfrm>
            <a:off x="603504" y="4551037"/>
            <a:ext cx="3766336" cy="1509931"/>
          </a:xfrm>
        </p:spPr>
        <p:txBody>
          <a:bodyPr vert="horz" lIns="91440" tIns="45720" rIns="91440" bIns="45720" rtlCol="0" anchor="ctr">
            <a:normAutofit/>
          </a:bodyPr>
          <a:lstStyle/>
          <a:p>
            <a:pPr algn="l" defTabSz="914400">
              <a:lnSpc>
                <a:spcPct val="90000"/>
              </a:lnSpc>
            </a:pPr>
            <a:r>
              <a:rPr lang="en-US" sz="3100">
                <a:solidFill>
                  <a:schemeClr val="tx2"/>
                </a:solidFill>
              </a:rPr>
              <a:t>Comisiynydd Plant Cymru / Children’s Commissioner (Wales)</a:t>
            </a:r>
          </a:p>
        </p:txBody>
      </p:sp>
      <p:sp>
        <p:nvSpPr>
          <p:cNvPr id="3" name="Content Placeholder 2">
            <a:extLst>
              <a:ext uri="{FF2B5EF4-FFF2-40B4-BE49-F238E27FC236}">
                <a16:creationId xmlns:a16="http://schemas.microsoft.com/office/drawing/2014/main" id="{92B76786-4892-41B0-81A9-2E13E90F0897}"/>
              </a:ext>
            </a:extLst>
          </p:cNvPr>
          <p:cNvSpPr>
            <a:spLocks noGrp="1"/>
          </p:cNvSpPr>
          <p:nvPr>
            <p:ph sz="half" idx="1"/>
          </p:nvPr>
        </p:nvSpPr>
        <p:spPr>
          <a:xfrm>
            <a:off x="4852685" y="4551037"/>
            <a:ext cx="3694808" cy="1509935"/>
          </a:xfrm>
        </p:spPr>
        <p:txBody>
          <a:bodyPr vert="horz" lIns="91440" tIns="45720" rIns="91440" bIns="45720" rtlCol="0" anchor="ctr">
            <a:normAutofit/>
          </a:bodyPr>
          <a:lstStyle/>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endParaRPr lang="en-US" sz="1100">
              <a:solidFill>
                <a:schemeClr val="tx2"/>
              </a:solidFill>
            </a:endParaRPr>
          </a:p>
          <a:p>
            <a:pPr marL="0" indent="-228600" defTabSz="914400">
              <a:lnSpc>
                <a:spcPct val="90000"/>
              </a:lnSpc>
              <a:buFont typeface="Arial" panose="020B0604020202020204" pitchFamily="34" charset="0"/>
              <a:buChar char="•"/>
            </a:pPr>
            <a:r>
              <a:rPr lang="en-US" sz="1100">
                <a:solidFill>
                  <a:schemeClr val="tx2"/>
                </a:solidFill>
              </a:rPr>
              <a:t>www.childcomwales.org.uk/resources/training-resources-for-teachers/</a:t>
            </a:r>
          </a:p>
          <a:p>
            <a:pPr indent="-228600" defTabSz="914400">
              <a:lnSpc>
                <a:spcPct val="90000"/>
              </a:lnSpc>
              <a:buFont typeface="Arial" panose="020B0604020202020204" pitchFamily="34" charset="0"/>
              <a:buChar char="•"/>
            </a:pPr>
            <a:endParaRPr lang="en-US" sz="1100">
              <a:solidFill>
                <a:schemeClr val="tx2"/>
              </a:solidFill>
            </a:endParaRPr>
          </a:p>
        </p:txBody>
      </p:sp>
    </p:spTree>
    <p:extLst>
      <p:ext uri="{BB962C8B-B14F-4D97-AF65-F5344CB8AC3E}">
        <p14:creationId xmlns:p14="http://schemas.microsoft.com/office/powerpoint/2010/main" val="394616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a:solidFill>
                  <a:srgbClr val="FFFFFF"/>
                </a:solidFill>
              </a:rPr>
              <a:t>Beth yw hawliau? / What are rights?</a:t>
            </a:r>
          </a:p>
        </p:txBody>
      </p:sp>
      <p:sp>
        <p:nvSpPr>
          <p:cNvPr id="3" name="Content Placeholder 2"/>
          <p:cNvSpPr>
            <a:spLocks noGrp="1"/>
          </p:cNvSpPr>
          <p:nvPr>
            <p:ph sz="half" idx="1"/>
          </p:nvPr>
        </p:nvSpPr>
        <p:spPr>
          <a:xfrm>
            <a:off x="3285641" y="1412489"/>
            <a:ext cx="2570462" cy="4363844"/>
          </a:xfrm>
        </p:spPr>
        <p:txBody>
          <a:bodyPr>
            <a:normAutofit/>
          </a:bodyPr>
          <a:lstStyle/>
          <a:p>
            <a:r>
              <a:rPr lang="en-GB" sz="1700"/>
              <a:t>Cenhedloedd Unedig</a:t>
            </a:r>
          </a:p>
          <a:p>
            <a:endParaRPr lang="en-GB" sz="1700"/>
          </a:p>
          <a:p>
            <a:r>
              <a:rPr lang="en-GB" sz="1700"/>
              <a:t>UNICEF (1946)</a:t>
            </a:r>
          </a:p>
          <a:p>
            <a:endParaRPr lang="en-GB" sz="1700"/>
          </a:p>
          <a:p>
            <a:r>
              <a:rPr lang="en-GB" sz="1700"/>
              <a:t>Confensiwn y Cenhedloedd Unedig ar Hawliau Dynol (1948)</a:t>
            </a:r>
          </a:p>
          <a:p>
            <a:endParaRPr lang="en-GB" sz="1700"/>
          </a:p>
          <a:p>
            <a:r>
              <a:rPr lang="en-GB" sz="1700"/>
              <a:t>Confensiwn y Cenhedloedd Unedig ar Hawliau Plant (CCUHP) – derbyniwyd gan y DU (1992)</a:t>
            </a:r>
          </a:p>
          <a:p>
            <a:pPr marL="0" indent="0">
              <a:buNone/>
            </a:pPr>
            <a:endParaRPr lang="en-GB"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398275" cy="4363844"/>
          </a:xfrm>
        </p:spPr>
        <p:txBody>
          <a:bodyPr>
            <a:normAutofit/>
          </a:bodyPr>
          <a:lstStyle/>
          <a:p>
            <a:r>
              <a:rPr lang="en-GB" sz="1700"/>
              <a:t>United Nations – Post WW2</a:t>
            </a:r>
          </a:p>
          <a:p>
            <a:endParaRPr lang="en-GB" sz="1700"/>
          </a:p>
          <a:p>
            <a:r>
              <a:rPr lang="en-GB" sz="1700"/>
              <a:t>UNICEF (1946)</a:t>
            </a:r>
          </a:p>
          <a:p>
            <a:endParaRPr lang="en-GB" sz="1700"/>
          </a:p>
          <a:p>
            <a:r>
              <a:rPr lang="en-GB" sz="1700"/>
              <a:t>UN Convention on Human Rights (1948)</a:t>
            </a:r>
          </a:p>
          <a:p>
            <a:endParaRPr lang="en-GB" sz="1700"/>
          </a:p>
          <a:p>
            <a:r>
              <a:rPr lang="en-GB" sz="1700"/>
              <a:t>United Nations Charter on the Rights of the Child (UNCRC)  - accepted in the UK (1992)</a:t>
            </a:r>
          </a:p>
          <a:p>
            <a:endParaRPr lang="en-GB" sz="1700"/>
          </a:p>
          <a:p>
            <a:endParaRPr lang="en-GB" sz="1700"/>
          </a:p>
        </p:txBody>
      </p:sp>
    </p:spTree>
    <p:extLst>
      <p:ext uri="{BB962C8B-B14F-4D97-AF65-F5344CB8AC3E}">
        <p14:creationId xmlns:p14="http://schemas.microsoft.com/office/powerpoint/2010/main" val="30659891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2200">
                <a:solidFill>
                  <a:srgbClr val="FFFFFF"/>
                </a:solidFill>
              </a:rPr>
              <a:t>Tasg camsyniadau / Misconceptions  task</a:t>
            </a:r>
          </a:p>
        </p:txBody>
      </p:sp>
      <p:sp>
        <p:nvSpPr>
          <p:cNvPr id="3" name="Content Placeholder 2"/>
          <p:cNvSpPr>
            <a:spLocks noGrp="1"/>
          </p:cNvSpPr>
          <p:nvPr>
            <p:ph sz="half" idx="1"/>
          </p:nvPr>
        </p:nvSpPr>
        <p:spPr>
          <a:xfrm>
            <a:off x="3214757" y="483913"/>
            <a:ext cx="2570462" cy="4363844"/>
          </a:xfrm>
        </p:spPr>
        <p:txBody>
          <a:bodyPr>
            <a:normAutofit/>
          </a:bodyPr>
          <a:lstStyle/>
          <a:p>
            <a:r>
              <a:rPr lang="en-GB" sz="1700" dirty="0" err="1"/>
              <a:t>Cymerwch</a:t>
            </a:r>
            <a:r>
              <a:rPr lang="en-GB" sz="1700" dirty="0"/>
              <a:t> </a:t>
            </a:r>
            <a:r>
              <a:rPr lang="en-GB" sz="1700" dirty="0" err="1"/>
              <a:t>olwg</a:t>
            </a:r>
            <a:r>
              <a:rPr lang="en-GB" sz="1700" dirty="0"/>
              <a:t> </a:t>
            </a:r>
            <a:r>
              <a:rPr lang="en-GB" sz="1700" dirty="0" err="1"/>
              <a:t>ar</a:t>
            </a:r>
            <a:r>
              <a:rPr lang="en-GB" sz="1700" dirty="0"/>
              <a:t> y </a:t>
            </a:r>
            <a:r>
              <a:rPr lang="en-GB" sz="1700" dirty="0" err="1"/>
              <a:t>ddogfen</a:t>
            </a:r>
            <a:r>
              <a:rPr lang="en-GB" sz="1700" dirty="0"/>
              <a:t> ‘Myths and Misconceptions’ </a:t>
            </a:r>
            <a:r>
              <a:rPr lang="en-GB" sz="1700" dirty="0" err="1"/>
              <a:t>gan</a:t>
            </a:r>
            <a:r>
              <a:rPr lang="en-GB" sz="1700" dirty="0"/>
              <a:t> UNICEF (</a:t>
            </a:r>
            <a:r>
              <a:rPr lang="en-GB" sz="1700" dirty="0" err="1"/>
              <a:t>nid</a:t>
            </a:r>
            <a:r>
              <a:rPr lang="en-GB" sz="1700" dirty="0"/>
              <a:t> </a:t>
            </a:r>
            <a:r>
              <a:rPr lang="en-GB" sz="1700" dirty="0" err="1"/>
              <a:t>yw</a:t>
            </a:r>
            <a:r>
              <a:rPr lang="en-GB" sz="1700" dirty="0"/>
              <a:t> </a:t>
            </a:r>
            <a:r>
              <a:rPr lang="en-GB" sz="1700" dirty="0" err="1"/>
              <a:t>ar</a:t>
            </a:r>
            <a:r>
              <a:rPr lang="en-GB" sz="1700" dirty="0"/>
              <a:t> </a:t>
            </a:r>
            <a:r>
              <a:rPr lang="en-GB" sz="1700" dirty="0" err="1"/>
              <a:t>gael</a:t>
            </a:r>
            <a:r>
              <a:rPr lang="en-GB" sz="1700" dirty="0"/>
              <a:t> </a:t>
            </a:r>
            <a:r>
              <a:rPr lang="en-GB" sz="1700" dirty="0" err="1"/>
              <a:t>yn</a:t>
            </a:r>
            <a:r>
              <a:rPr lang="en-GB" sz="1700" dirty="0"/>
              <a:t> </a:t>
            </a:r>
            <a:r>
              <a:rPr lang="en-GB" sz="1700" dirty="0" err="1"/>
              <a:t>Gymraeg</a:t>
            </a:r>
            <a:r>
              <a:rPr lang="en-GB" sz="1700" dirty="0"/>
              <a:t>).</a:t>
            </a:r>
          </a:p>
          <a:p>
            <a:endParaRPr lang="en-GB" sz="1700" dirty="0"/>
          </a:p>
          <a:p>
            <a:r>
              <a:rPr lang="en-GB" sz="1700" dirty="0" err="1"/>
              <a:t>Darllenwch</a:t>
            </a:r>
            <a:r>
              <a:rPr lang="en-GB" sz="1700" dirty="0"/>
              <a:t> y </a:t>
            </a:r>
            <a:r>
              <a:rPr lang="en-GB" sz="1700" dirty="0" err="1"/>
              <a:t>restr</a:t>
            </a:r>
            <a:r>
              <a:rPr lang="en-GB" sz="1700" dirty="0"/>
              <a:t> o </a:t>
            </a:r>
            <a:r>
              <a:rPr lang="en-GB" sz="1700" dirty="0">
                <a:hlinkClick r:id="rId3" action="ppaction://hlinkfile"/>
              </a:rPr>
              <a:t>13 </a:t>
            </a:r>
            <a:r>
              <a:rPr lang="en-GB" sz="1700" dirty="0" err="1">
                <a:hlinkClick r:id="rId3" action="ppaction://hlinkfile"/>
              </a:rPr>
              <a:t>camsyniad</a:t>
            </a:r>
            <a:r>
              <a:rPr lang="en-GB" sz="1700" dirty="0"/>
              <a:t> – </a:t>
            </a:r>
            <a:r>
              <a:rPr lang="en-GB" sz="1700" dirty="0" err="1"/>
              <a:t>mae</a:t>
            </a:r>
            <a:r>
              <a:rPr lang="en-GB" sz="1700" dirty="0"/>
              <a:t> </a:t>
            </a:r>
            <a:r>
              <a:rPr lang="en-GB" sz="1700" dirty="0" err="1"/>
              <a:t>esboniad</a:t>
            </a:r>
            <a:r>
              <a:rPr lang="en-GB" sz="1700" dirty="0"/>
              <a:t> </a:t>
            </a:r>
            <a:r>
              <a:rPr lang="en-GB" sz="1700" dirty="0" err="1"/>
              <a:t>yn</a:t>
            </a:r>
            <a:r>
              <a:rPr lang="en-GB" sz="1700" dirty="0"/>
              <a:t> </a:t>
            </a:r>
            <a:r>
              <a:rPr lang="en-GB" sz="1700" dirty="0" err="1"/>
              <a:t>dilyn</a:t>
            </a:r>
            <a:r>
              <a:rPr lang="en-GB" sz="1700" dirty="0"/>
              <a:t> </a:t>
            </a:r>
            <a:r>
              <a:rPr lang="en-GB" sz="1700" dirty="0" err="1"/>
              <a:t>os</a:t>
            </a:r>
            <a:r>
              <a:rPr lang="en-GB" sz="1700" dirty="0"/>
              <a:t> </a:t>
            </a:r>
            <a:r>
              <a:rPr lang="en-GB" sz="1700" dirty="0" err="1"/>
              <a:t>oes</a:t>
            </a:r>
            <a:r>
              <a:rPr lang="en-GB" sz="1700" dirty="0"/>
              <a:t> </a:t>
            </a:r>
            <a:r>
              <a:rPr lang="en-GB" sz="1700" dirty="0" err="1"/>
              <a:t>angen</a:t>
            </a:r>
            <a:r>
              <a:rPr lang="en-GB" sz="1700" dirty="0"/>
              <a:t> </a:t>
            </a:r>
            <a:r>
              <a:rPr lang="en-GB" sz="1700" dirty="0" err="1"/>
              <a:t>gweld</a:t>
            </a:r>
            <a:r>
              <a:rPr lang="en-GB" sz="1700" dirty="0"/>
              <a:t> </a:t>
            </a:r>
            <a:r>
              <a:rPr lang="en-GB" sz="1700" dirty="0" err="1"/>
              <a:t>manylion</a:t>
            </a:r>
            <a:r>
              <a:rPr lang="en-GB" sz="1700" dirty="0"/>
              <a: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253642" y="492903"/>
            <a:ext cx="2398275" cy="4363844"/>
          </a:xfrm>
        </p:spPr>
        <p:txBody>
          <a:bodyPr>
            <a:normAutofit/>
          </a:bodyPr>
          <a:lstStyle/>
          <a:p>
            <a:r>
              <a:rPr lang="en-GB" sz="1700" dirty="0"/>
              <a:t>Take a look at the ‘Myths and Misconceptions’ document from UNICEF.</a:t>
            </a:r>
          </a:p>
          <a:p>
            <a:endParaRPr lang="en-GB" sz="1700" dirty="0"/>
          </a:p>
          <a:p>
            <a:r>
              <a:rPr lang="en-GB" sz="1700" dirty="0"/>
              <a:t>Read the list of </a:t>
            </a:r>
            <a:r>
              <a:rPr lang="en-GB" sz="1700" dirty="0">
                <a:hlinkClick r:id="rId3" action="ppaction://hlinkfile"/>
              </a:rPr>
              <a:t>13 misconceptions </a:t>
            </a:r>
            <a:r>
              <a:rPr lang="en-GB" sz="1700" dirty="0"/>
              <a:t>-  the explanation follows in you need to see more.</a:t>
            </a:r>
          </a:p>
          <a:p>
            <a:endParaRPr lang="en-GB" sz="1700" dirty="0"/>
          </a:p>
        </p:txBody>
      </p:sp>
      <p:pic>
        <p:nvPicPr>
          <p:cNvPr id="6" name="Picture 5">
            <a:extLst>
              <a:ext uri="{FF2B5EF4-FFF2-40B4-BE49-F238E27FC236}">
                <a16:creationId xmlns:a16="http://schemas.microsoft.com/office/drawing/2014/main" id="{AC67BB72-D0E8-4E25-B7E3-E0F3A40BD447}"/>
              </a:ext>
            </a:extLst>
          </p:cNvPr>
          <p:cNvPicPr>
            <a:picLocks noChangeAspect="1"/>
          </p:cNvPicPr>
          <p:nvPr/>
        </p:nvPicPr>
        <p:blipFill>
          <a:blip r:embed="rId4"/>
          <a:stretch>
            <a:fillRect/>
          </a:stretch>
        </p:blipFill>
        <p:spPr>
          <a:xfrm>
            <a:off x="10758" y="3594410"/>
            <a:ext cx="3638843" cy="3192642"/>
          </a:xfrm>
          <a:prstGeom prst="rect">
            <a:avLst/>
          </a:prstGeom>
        </p:spPr>
      </p:pic>
    </p:spTree>
    <p:extLst>
      <p:ext uri="{BB962C8B-B14F-4D97-AF65-F5344CB8AC3E}">
        <p14:creationId xmlns:p14="http://schemas.microsoft.com/office/powerpoint/2010/main" val="3661254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a:solidFill>
                  <a:srgbClr val="FFFFFF"/>
                </a:solidFill>
              </a:rPr>
              <a:t>Yr hawliau / The rights</a:t>
            </a:r>
          </a:p>
        </p:txBody>
      </p:sp>
      <p:sp>
        <p:nvSpPr>
          <p:cNvPr id="3" name="Content Placeholder 2"/>
          <p:cNvSpPr>
            <a:spLocks noGrp="1"/>
          </p:cNvSpPr>
          <p:nvPr>
            <p:ph sz="half" idx="1"/>
          </p:nvPr>
        </p:nvSpPr>
        <p:spPr>
          <a:xfrm>
            <a:off x="3285641" y="923392"/>
            <a:ext cx="2570462" cy="4363844"/>
          </a:xfrm>
        </p:spPr>
        <p:txBody>
          <a:bodyPr>
            <a:normAutofit/>
          </a:bodyPr>
          <a:lstStyle/>
          <a:p>
            <a:r>
              <a:rPr lang="en-GB" sz="1700" dirty="0" err="1"/>
              <a:t>Cymerwch</a:t>
            </a:r>
            <a:r>
              <a:rPr lang="en-GB" sz="1700" dirty="0"/>
              <a:t> </a:t>
            </a:r>
            <a:r>
              <a:rPr lang="en-GB" sz="1700" dirty="0" err="1"/>
              <a:t>olwg</a:t>
            </a:r>
            <a:r>
              <a:rPr lang="en-GB" sz="1700" dirty="0"/>
              <a:t> </a:t>
            </a:r>
            <a:r>
              <a:rPr lang="en-GB" sz="1700" dirty="0" err="1"/>
              <a:t>ar</a:t>
            </a:r>
            <a:r>
              <a:rPr lang="en-GB" sz="1700" dirty="0"/>
              <a:t> </a:t>
            </a:r>
            <a:r>
              <a:rPr lang="en-GB" sz="1700" dirty="0" err="1">
                <a:hlinkClick r:id="rId3" action="ppaction://hlinkfile"/>
              </a:rPr>
              <a:t>grynodeb</a:t>
            </a:r>
            <a:r>
              <a:rPr lang="en-GB" sz="1700" dirty="0">
                <a:hlinkClick r:id="rId3" action="ppaction://hlinkfile"/>
              </a:rPr>
              <a:t> </a:t>
            </a:r>
            <a:r>
              <a:rPr lang="en-GB" sz="1700" dirty="0" err="1">
                <a:hlinkClick r:id="rId3" action="ppaction://hlinkfile"/>
              </a:rPr>
              <a:t>o’r</a:t>
            </a:r>
            <a:r>
              <a:rPr lang="en-GB" sz="1700" dirty="0">
                <a:hlinkClick r:id="rId3" action="ppaction://hlinkfile"/>
              </a:rPr>
              <a:t> </a:t>
            </a:r>
            <a:r>
              <a:rPr lang="en-GB" sz="1700" dirty="0" err="1">
                <a:hlinkClick r:id="rId3" action="ppaction://hlinkfile"/>
              </a:rPr>
              <a:t>hawliau</a:t>
            </a:r>
            <a:r>
              <a:rPr lang="en-GB" sz="1700" dirty="0"/>
              <a:t>.</a:t>
            </a:r>
          </a:p>
          <a:p>
            <a:endParaRPr lang="en-GB" sz="1700" dirty="0"/>
          </a:p>
          <a:p>
            <a:r>
              <a:rPr lang="en-GB" sz="1700" dirty="0" err="1"/>
              <a:t>Trafodwch</a:t>
            </a:r>
            <a:r>
              <a:rPr lang="en-GB" sz="1700" dirty="0"/>
              <a:t> </a:t>
            </a:r>
            <a:r>
              <a:rPr lang="en-GB" sz="1700" dirty="0" err="1"/>
              <a:t>rhai</a:t>
            </a:r>
            <a:r>
              <a:rPr lang="en-GB" sz="1700" dirty="0"/>
              <a:t> </a:t>
            </a:r>
            <a:r>
              <a:rPr lang="en-GB" sz="1700" dirty="0" err="1"/>
              <a:t>sy</a:t>
            </a:r>
            <a:r>
              <a:rPr lang="en-GB" sz="1700" dirty="0"/>
              <a:t>’ o </a:t>
            </a:r>
            <a:r>
              <a:rPr lang="en-GB" sz="1700" dirty="0" err="1"/>
              <a:t>ddiddordeb</a:t>
            </a:r>
            <a:r>
              <a:rPr lang="en-GB" sz="1700" dirty="0"/>
              <a:t> </a:t>
            </a:r>
            <a:r>
              <a:rPr lang="en-GB" sz="1700" dirty="0" err="1"/>
              <a:t>arbennig</a:t>
            </a:r>
            <a:r>
              <a:rPr lang="en-GB" sz="1700" dirty="0"/>
              <a:t> </a:t>
            </a:r>
            <a:r>
              <a:rPr lang="en-GB" sz="1700" dirty="0" err="1"/>
              <a:t>i</a:t>
            </a:r>
            <a:r>
              <a:rPr lang="en-GB" sz="1700" dirty="0"/>
              <a:t> chi </a:t>
            </a:r>
            <a:r>
              <a:rPr lang="en-GB" sz="1700" dirty="0" err="1"/>
              <a:t>gyda</a:t>
            </a:r>
            <a:r>
              <a:rPr lang="en-GB" sz="1700" dirty="0"/>
              <a:t> partner.</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281996" y="923392"/>
            <a:ext cx="2398275" cy="4363844"/>
          </a:xfrm>
        </p:spPr>
        <p:txBody>
          <a:bodyPr>
            <a:normAutofit/>
          </a:bodyPr>
          <a:lstStyle/>
          <a:p>
            <a:r>
              <a:rPr lang="en-GB" sz="1700" dirty="0"/>
              <a:t>Take a look at the </a:t>
            </a:r>
            <a:r>
              <a:rPr lang="en-GB" sz="1700" dirty="0">
                <a:hlinkClick r:id="rId4" action="ppaction://hlinkfile"/>
              </a:rPr>
              <a:t>summary of rights.</a:t>
            </a:r>
            <a:endParaRPr lang="en-GB" sz="1700" dirty="0"/>
          </a:p>
          <a:p>
            <a:endParaRPr lang="en-GB" sz="1700" dirty="0"/>
          </a:p>
          <a:p>
            <a:r>
              <a:rPr lang="en-GB" sz="1700" dirty="0"/>
              <a:t>Discuss some of particular interest with a partner.</a:t>
            </a:r>
          </a:p>
          <a:p>
            <a:endParaRPr lang="en-GB" sz="1700" dirty="0"/>
          </a:p>
          <a:p>
            <a:pPr marL="0" indent="0">
              <a:buNone/>
            </a:pPr>
            <a:endParaRPr lang="en-GB" sz="1700" dirty="0"/>
          </a:p>
        </p:txBody>
      </p:sp>
      <p:pic>
        <p:nvPicPr>
          <p:cNvPr id="6" name="Picture 5" descr="Text, calendar&#10;&#10;Description automatically generated with medium confidence">
            <a:extLst>
              <a:ext uri="{FF2B5EF4-FFF2-40B4-BE49-F238E27FC236}">
                <a16:creationId xmlns:a16="http://schemas.microsoft.com/office/drawing/2014/main" id="{DEF67653-30A4-4DED-B3D3-B5BEC7DAD5B6}"/>
              </a:ext>
            </a:extLst>
          </p:cNvPr>
          <p:cNvPicPr>
            <a:picLocks noChangeAspect="1"/>
          </p:cNvPicPr>
          <p:nvPr/>
        </p:nvPicPr>
        <p:blipFill>
          <a:blip r:embed="rId5"/>
          <a:stretch>
            <a:fillRect/>
          </a:stretch>
        </p:blipFill>
        <p:spPr>
          <a:xfrm>
            <a:off x="70791" y="3166731"/>
            <a:ext cx="4731876" cy="3519502"/>
          </a:xfrm>
          <a:prstGeom prst="rect">
            <a:avLst/>
          </a:prstGeom>
        </p:spPr>
      </p:pic>
    </p:spTree>
    <p:extLst>
      <p:ext uri="{BB962C8B-B14F-4D97-AF65-F5344CB8AC3E}">
        <p14:creationId xmlns:p14="http://schemas.microsoft.com/office/powerpoint/2010/main" val="475875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09371" y="274638"/>
            <a:ext cx="5892325" cy="3979454"/>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203961" y="2803021"/>
            <a:ext cx="5573902" cy="3848903"/>
          </a:xfrm>
        </p:spPr>
      </p:pic>
    </p:spTree>
    <p:extLst>
      <p:ext uri="{BB962C8B-B14F-4D97-AF65-F5344CB8AC3E}">
        <p14:creationId xmlns:p14="http://schemas.microsoft.com/office/powerpoint/2010/main" val="599467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03376" y="687414"/>
            <a:ext cx="4884166" cy="3175285"/>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684933" y="2772565"/>
            <a:ext cx="4806026" cy="3388953"/>
          </a:xfrm>
        </p:spPr>
      </p:pic>
    </p:spTree>
    <p:extLst>
      <p:ext uri="{BB962C8B-B14F-4D97-AF65-F5344CB8AC3E}">
        <p14:creationId xmlns:p14="http://schemas.microsoft.com/office/powerpoint/2010/main" val="2267039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a:solidFill>
                  <a:srgbClr val="FFFFFF"/>
                </a:solidFill>
              </a:rPr>
              <a:t>Estyn - Arfer Effeithiol / Effective Practice </a:t>
            </a:r>
          </a:p>
        </p:txBody>
      </p:sp>
      <p:sp>
        <p:nvSpPr>
          <p:cNvPr id="3" name="Content Placeholder 2"/>
          <p:cNvSpPr>
            <a:spLocks noGrp="1"/>
          </p:cNvSpPr>
          <p:nvPr>
            <p:ph sz="half" idx="1"/>
          </p:nvPr>
        </p:nvSpPr>
        <p:spPr>
          <a:xfrm>
            <a:off x="3285641" y="1412488"/>
            <a:ext cx="2570462" cy="5073371"/>
          </a:xfrm>
        </p:spPr>
        <p:txBody>
          <a:bodyPr>
            <a:normAutofit lnSpcReduction="10000"/>
          </a:bodyPr>
          <a:lstStyle/>
          <a:p>
            <a:r>
              <a:rPr lang="en-GB" sz="1700" dirty="0">
                <a:hlinkClick r:id="rId3"/>
              </a:rPr>
              <a:t>https://www.estyn.llyw.cymru/arfer-effeithiol/diwylliant-yr-ysgol-yn-canolbwyntio-ar-hawliau-plant?_ga=2.214620823.1455708754.1595837807-214037765.1541506419</a:t>
            </a:r>
            <a:endParaRPr lang="en-GB" sz="1700" dirty="0"/>
          </a:p>
          <a:p>
            <a:endParaRPr lang="en-GB" sz="1700" dirty="0"/>
          </a:p>
          <a:p>
            <a:r>
              <a:rPr lang="en-GB" sz="1700" dirty="0">
                <a:hlinkClick r:id="rId4"/>
              </a:rPr>
              <a:t>https://www.estyn.llyw.cymru/arfer-effeithiol/newid-strwythur-y-cyngor-ysgol?_ga=2.100282909.2033255753.1630843324-1974686490.1628757009</a:t>
            </a:r>
            <a:endParaRPr lang="en-GB" sz="1700" dirty="0"/>
          </a:p>
          <a:p>
            <a:endParaRPr lang="en-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398275" cy="4363844"/>
          </a:xfrm>
        </p:spPr>
        <p:txBody>
          <a:bodyPr>
            <a:normAutofit lnSpcReduction="10000"/>
          </a:bodyPr>
          <a:lstStyle/>
          <a:p>
            <a:r>
              <a:rPr lang="en-GB" sz="1700" dirty="0">
                <a:hlinkClick r:id="rId5"/>
              </a:rPr>
              <a:t>https://www.estyn.gov.wales/effective-practice/schools-culture-focused-childrens-rights</a:t>
            </a:r>
            <a:endParaRPr lang="en-GB" sz="1700" dirty="0"/>
          </a:p>
          <a:p>
            <a:pPr marL="0" indent="0">
              <a:buNone/>
            </a:pPr>
            <a:endParaRPr lang="en-GB" sz="1700" dirty="0"/>
          </a:p>
          <a:p>
            <a:pPr marL="0" indent="0">
              <a:buNone/>
            </a:pPr>
            <a:endParaRPr lang="en-GB" sz="1700" dirty="0"/>
          </a:p>
          <a:p>
            <a:pPr marL="0" indent="0">
              <a:buNone/>
            </a:pPr>
            <a:endParaRPr lang="en-GB" sz="1700" dirty="0"/>
          </a:p>
          <a:p>
            <a:pPr marL="0" indent="0">
              <a:buNone/>
            </a:pPr>
            <a:endParaRPr lang="en-GB" sz="1700" dirty="0"/>
          </a:p>
          <a:p>
            <a:r>
              <a:rPr lang="en-GB" sz="1700" dirty="0">
                <a:hlinkClick r:id="rId6"/>
              </a:rPr>
              <a:t>https://www.estyn.gov.wales/effective-practice/changing-structure-school-council</a:t>
            </a:r>
            <a:endParaRPr lang="en-GB" sz="1700" dirty="0"/>
          </a:p>
          <a:p>
            <a:endParaRPr lang="en-GB" sz="1700" dirty="0"/>
          </a:p>
          <a:p>
            <a:endParaRPr lang="en-GB" sz="1700" dirty="0"/>
          </a:p>
          <a:p>
            <a:endParaRPr lang="en-GB" sz="1700" dirty="0"/>
          </a:p>
        </p:txBody>
      </p:sp>
    </p:spTree>
    <p:extLst>
      <p:ext uri="{BB962C8B-B14F-4D97-AF65-F5344CB8AC3E}">
        <p14:creationId xmlns:p14="http://schemas.microsoft.com/office/powerpoint/2010/main" val="1782911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200">
                <a:solidFill>
                  <a:srgbClr val="FFFFFF"/>
                </a:solidFill>
              </a:rPr>
              <a:t>Hunan asesu / Self Assessment</a:t>
            </a:r>
          </a:p>
        </p:txBody>
      </p:sp>
      <p:sp>
        <p:nvSpPr>
          <p:cNvPr id="3" name="Content Placeholder 2"/>
          <p:cNvSpPr>
            <a:spLocks noGrp="1"/>
          </p:cNvSpPr>
          <p:nvPr>
            <p:ph sz="half" idx="1"/>
          </p:nvPr>
        </p:nvSpPr>
        <p:spPr>
          <a:xfrm>
            <a:off x="3285641" y="1412489"/>
            <a:ext cx="2570462" cy="4363844"/>
          </a:xfrm>
        </p:spPr>
        <p:txBody>
          <a:bodyPr>
            <a:normAutofit/>
          </a:bodyPr>
          <a:lstStyle/>
          <a:p>
            <a:r>
              <a:rPr lang="en-GB" sz="1700" dirty="0" err="1"/>
              <a:t>Adyfyriwch</a:t>
            </a:r>
            <a:r>
              <a:rPr lang="en-GB" sz="1700" dirty="0"/>
              <a:t> </a:t>
            </a:r>
            <a:r>
              <a:rPr lang="en-GB" sz="1700" dirty="0" err="1"/>
              <a:t>yn</a:t>
            </a:r>
            <a:r>
              <a:rPr lang="en-GB" sz="1700" dirty="0"/>
              <a:t> </a:t>
            </a:r>
            <a:r>
              <a:rPr lang="en-GB" sz="1700" dirty="0" err="1"/>
              <a:t>breifat</a:t>
            </a:r>
            <a:r>
              <a:rPr lang="en-GB" sz="1700" dirty="0"/>
              <a:t> </a:t>
            </a:r>
            <a:r>
              <a:rPr lang="en-GB" sz="1700" dirty="0" err="1"/>
              <a:t>ar</a:t>
            </a:r>
            <a:r>
              <a:rPr lang="en-GB" sz="1700" dirty="0"/>
              <a:t> </a:t>
            </a:r>
            <a:r>
              <a:rPr lang="en-GB" sz="1700" dirty="0" err="1"/>
              <a:t>ein</a:t>
            </a:r>
            <a:r>
              <a:rPr lang="en-GB" sz="1700" dirty="0"/>
              <a:t> </a:t>
            </a:r>
            <a:r>
              <a:rPr lang="en-GB" sz="1700" dirty="0" err="1"/>
              <a:t>trafodaethau</a:t>
            </a:r>
            <a:r>
              <a:rPr lang="en-GB" sz="1700" dirty="0"/>
              <a:t>.</a:t>
            </a:r>
          </a:p>
          <a:p>
            <a:endParaRPr lang="en-GB" sz="1700" dirty="0"/>
          </a:p>
          <a:p>
            <a:r>
              <a:rPr lang="en-GB" sz="1700" dirty="0"/>
              <a:t>A </a:t>
            </a:r>
            <a:r>
              <a:rPr lang="en-GB" sz="1700" dirty="0" err="1"/>
              <a:t>sylweddoloch</a:t>
            </a:r>
            <a:r>
              <a:rPr lang="en-GB" sz="1700" dirty="0"/>
              <a:t> </a:t>
            </a:r>
            <a:r>
              <a:rPr lang="en-GB" sz="1700" dirty="0" err="1"/>
              <a:t>unrhywbeth</a:t>
            </a:r>
            <a:r>
              <a:rPr lang="en-GB" sz="1700" dirty="0"/>
              <a:t> </a:t>
            </a:r>
            <a:r>
              <a:rPr lang="en-GB" sz="1700" dirty="0" err="1"/>
              <a:t>arwyddocaol</a:t>
            </a:r>
            <a:r>
              <a:rPr lang="en-GB" sz="1700" dirty="0"/>
              <a:t>? </a:t>
            </a:r>
          </a:p>
          <a:p>
            <a:pPr marL="0" indent="0">
              <a:buNone/>
            </a:pPr>
            <a:endParaRPr lang="en-GB" sz="1700" dirty="0"/>
          </a:p>
          <a:p>
            <a:r>
              <a:rPr lang="en-GB" sz="1700" dirty="0" err="1"/>
              <a:t>Dewiswch</a:t>
            </a:r>
            <a:r>
              <a:rPr lang="en-GB" sz="1700" dirty="0"/>
              <a:t> un </a:t>
            </a:r>
            <a:r>
              <a:rPr lang="en-GB" sz="1700" dirty="0" err="1"/>
              <a:t>prif</a:t>
            </a:r>
            <a:r>
              <a:rPr lang="en-GB" sz="1700" dirty="0"/>
              <a:t> </a:t>
            </a:r>
            <a:r>
              <a:rPr lang="en-GB" sz="1700" dirty="0" err="1"/>
              <a:t>pwynt</a:t>
            </a:r>
            <a:r>
              <a:rPr lang="en-GB" sz="1700" dirty="0"/>
              <a:t> </a:t>
            </a:r>
            <a:r>
              <a:rPr lang="en-GB" sz="1700" dirty="0" err="1"/>
              <a:t>dysgu</a:t>
            </a:r>
            <a:r>
              <a:rPr lang="en-GB" sz="1700" dirty="0"/>
              <a:t> </a:t>
            </a:r>
            <a:r>
              <a:rPr lang="en-GB" sz="1700" dirty="0" err="1"/>
              <a:t>personol</a:t>
            </a:r>
            <a:r>
              <a:rPr lang="en-GB" sz="1700" dirty="0"/>
              <a:t> a </a:t>
            </a:r>
            <a:r>
              <a:rPr lang="en-GB" sz="1700" dirty="0" err="1"/>
              <a:t>cofnodwch</a:t>
            </a:r>
            <a:r>
              <a:rPr lang="en-GB" sz="1700" dirty="0"/>
              <a:t> </a:t>
            </a:r>
            <a:r>
              <a:rPr lang="en-GB" sz="1700" dirty="0" err="1"/>
              <a:t>ef</a:t>
            </a:r>
            <a:r>
              <a:rPr lang="en-GB" sz="1700" dirty="0"/>
              <a:t> </a:t>
            </a:r>
            <a:r>
              <a:rPr lang="en-GB" sz="1700" dirty="0" err="1"/>
              <a:t>ar</a:t>
            </a:r>
            <a:r>
              <a:rPr lang="en-GB" sz="1700" dirty="0"/>
              <a:t> </a:t>
            </a:r>
            <a:r>
              <a:rPr lang="en-GB" sz="1700" dirty="0" err="1"/>
              <a:t>eich</a:t>
            </a:r>
            <a:r>
              <a:rPr lang="en-GB" sz="1700" dirty="0"/>
              <a:t> </a:t>
            </a:r>
            <a:r>
              <a:rPr lang="en-GB" sz="1700" dirty="0" err="1"/>
              <a:t>nodiadau</a:t>
            </a:r>
            <a:r>
              <a:rPr lang="en-GB" sz="1700" dirty="0"/>
              <a: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398275" cy="4363844"/>
          </a:xfrm>
        </p:spPr>
        <p:txBody>
          <a:bodyPr>
            <a:normAutofit/>
          </a:bodyPr>
          <a:lstStyle/>
          <a:p>
            <a:r>
              <a:rPr lang="en-GB" sz="1700" dirty="0"/>
              <a:t>Reflect privately on your learning.</a:t>
            </a:r>
          </a:p>
          <a:p>
            <a:endParaRPr lang="en-GB" sz="1700" dirty="0"/>
          </a:p>
          <a:p>
            <a:r>
              <a:rPr lang="en-GB" sz="1700" dirty="0"/>
              <a:t>Did you realize anything significant? </a:t>
            </a:r>
          </a:p>
          <a:p>
            <a:pPr marL="0" indent="0">
              <a:buNone/>
            </a:pPr>
            <a:endParaRPr lang="en-GB" sz="1700" dirty="0"/>
          </a:p>
          <a:p>
            <a:endParaRPr lang="en-GB" sz="1700" dirty="0"/>
          </a:p>
          <a:p>
            <a:r>
              <a:rPr lang="en-GB" sz="1700" dirty="0"/>
              <a:t>Pick a personal main learning point and record it on your notes.</a:t>
            </a:r>
          </a:p>
        </p:txBody>
      </p:sp>
    </p:spTree>
    <p:extLst>
      <p:ext uri="{BB962C8B-B14F-4D97-AF65-F5344CB8AC3E}">
        <p14:creationId xmlns:p14="http://schemas.microsoft.com/office/powerpoint/2010/main" val="1475897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Cyfeiriadau / References</a:t>
            </a:r>
          </a:p>
        </p:txBody>
      </p:sp>
      <p:sp>
        <p:nvSpPr>
          <p:cNvPr id="3" name="Content Placeholder 2"/>
          <p:cNvSpPr>
            <a:spLocks noGrp="1"/>
          </p:cNvSpPr>
          <p:nvPr>
            <p:ph idx="1"/>
          </p:nvPr>
        </p:nvSpPr>
        <p:spPr>
          <a:xfrm>
            <a:off x="3607694" y="649480"/>
            <a:ext cx="4916510" cy="5546047"/>
          </a:xfrm>
        </p:spPr>
        <p:txBody>
          <a:bodyPr anchor="ctr">
            <a:normAutofit/>
          </a:bodyPr>
          <a:lstStyle/>
          <a:p>
            <a:pPr>
              <a:lnSpc>
                <a:spcPct val="90000"/>
              </a:lnSpc>
            </a:pPr>
            <a:r>
              <a:rPr lang="en-GB" sz="1200"/>
              <a:t>Brookfield S. (1995) Becoming a Critically Reflective Teacher. San Francisco. Jossey-Bass</a:t>
            </a:r>
          </a:p>
          <a:p>
            <a:pPr>
              <a:lnSpc>
                <a:spcPct val="90000"/>
              </a:lnSpc>
            </a:pPr>
            <a:r>
              <a:rPr lang="en-GB" sz="1200"/>
              <a:t>Cohen L., Manion L., and Morrison K. (2006) Research Methods in Education (6</a:t>
            </a:r>
            <a:r>
              <a:rPr lang="en-GB" sz="1200" baseline="30000"/>
              <a:t>th</a:t>
            </a:r>
            <a:r>
              <a:rPr lang="en-GB" sz="1200"/>
              <a:t> Edition) London. Routledge</a:t>
            </a:r>
          </a:p>
          <a:p>
            <a:pPr>
              <a:lnSpc>
                <a:spcPct val="90000"/>
              </a:lnSpc>
            </a:pPr>
            <a:r>
              <a:rPr lang="en-GB" sz="1200"/>
              <a:t>Deddf Llesiant Cenedlaethau’r Dyfodol (2015) Llywodraeth Cymru /Well Being of Future Generations Act (2015) Welsh Government</a:t>
            </a:r>
          </a:p>
          <a:p>
            <a:pPr>
              <a:lnSpc>
                <a:spcPct val="90000"/>
              </a:lnSpc>
            </a:pPr>
            <a:r>
              <a:rPr lang="en-GB" sz="1200"/>
              <a:t>Estyn (2019) Effective Practice. Available at https://www.estyn.gov.wales/effective-practice.</a:t>
            </a:r>
          </a:p>
          <a:p>
            <a:pPr>
              <a:lnSpc>
                <a:spcPct val="90000"/>
              </a:lnSpc>
            </a:pPr>
            <a:r>
              <a:rPr lang="en-GB" sz="1200"/>
              <a:t>Hewitt G., Anthony R., Moore G., Melendez-Torres G.J., Murphy S. (2019) Student Health and Wellbeing In Wales: Report of the 2017/18 Health Behaviour in School-aged Children Survey and School Health Research Network Student Health and Wellbeing Survey. Cardiff University, Cardiff, USchools Health Research Networkhttps://</a:t>
            </a:r>
          </a:p>
          <a:p>
            <a:pPr>
              <a:lnSpc>
                <a:spcPct val="90000"/>
              </a:lnSpc>
            </a:pPr>
            <a:r>
              <a:rPr lang="en-GB" sz="1200"/>
              <a:t>Huber M. (2011) How should we define health? </a:t>
            </a:r>
            <a:r>
              <a:rPr lang="en-GB" sz="1200" i="1"/>
              <a:t>BMJ</a:t>
            </a:r>
            <a:r>
              <a:rPr lang="en-GB" sz="1200"/>
              <a:t> 2011;343:d4163. Available at https://www.bmj.com/content/343/bmj.d4163</a:t>
            </a:r>
          </a:p>
          <a:p>
            <a:pPr>
              <a:lnSpc>
                <a:spcPct val="90000"/>
              </a:lnSpc>
            </a:pPr>
            <a:r>
              <a:rPr lang="en-GB" sz="1200"/>
              <a:t>UNICEF (no date) Unicef United Kingdom:For every child in danger. Available at: </a:t>
            </a:r>
            <a:r>
              <a:rPr lang="en-GB" sz="1200">
                <a:hlinkClick r:id="rId3"/>
              </a:rPr>
              <a:t>www.unicef.org.uk/what-we-do/un-convention-child-rights/</a:t>
            </a:r>
            <a:r>
              <a:rPr lang="en-GB" sz="1200"/>
              <a:t> (Accessed 1.8.19).</a:t>
            </a:r>
          </a:p>
          <a:p>
            <a:pPr>
              <a:lnSpc>
                <a:spcPct val="90000"/>
              </a:lnSpc>
            </a:pPr>
            <a:r>
              <a:rPr lang="en-GB" sz="1200"/>
              <a:t>Welsh Government (2019). Draft Curriculum for Wales 2022: Draft Statutory Guidance:Area of Learning and Experience – Health and Well Being. Cardiff. Welsh Government</a:t>
            </a:r>
          </a:p>
          <a:p>
            <a:pPr>
              <a:lnSpc>
                <a:spcPct val="90000"/>
              </a:lnSpc>
            </a:pPr>
            <a:r>
              <a:rPr lang="en-GB" sz="1200"/>
              <a:t>Llywodraeth Cymru (2019). Cwricwlwm Drafft i Gymru 2022:  Canllawiau Statudol Drafft Maes Dysgu a Phrofiad – Iechyd a Lles. Caerdydd. Llywodraeth Cymru</a:t>
            </a:r>
          </a:p>
          <a:p>
            <a:pPr>
              <a:lnSpc>
                <a:spcPct val="90000"/>
              </a:lnSpc>
            </a:pPr>
            <a:r>
              <a:rPr lang="en-GB" sz="1200"/>
              <a:t>(2019 World Health Organization (2019). Available at: </a:t>
            </a:r>
            <a:r>
              <a:rPr lang="en-GB" sz="1200">
                <a:hlinkClick r:id="rId4"/>
              </a:rPr>
              <a:t>https://www.who.int/</a:t>
            </a:r>
            <a:r>
              <a:rPr lang="en-GB" sz="1200"/>
              <a:t> (Accessed 1.8.19)</a:t>
            </a:r>
          </a:p>
          <a:p>
            <a:pPr marL="0" indent="0">
              <a:lnSpc>
                <a:spcPct val="90000"/>
              </a:lnSpc>
              <a:buNone/>
            </a:pPr>
            <a:endParaRPr lang="en-GB" sz="1200"/>
          </a:p>
          <a:p>
            <a:pPr marL="0" indent="0">
              <a:lnSpc>
                <a:spcPct val="90000"/>
              </a:lnSpc>
              <a:buNone/>
            </a:pPr>
            <a:endParaRPr lang="en-GB" sz="1200"/>
          </a:p>
          <a:p>
            <a:pPr>
              <a:lnSpc>
                <a:spcPct val="90000"/>
              </a:lnSpc>
            </a:pPr>
            <a:endParaRPr lang="en-GB" sz="1200"/>
          </a:p>
        </p:txBody>
      </p:sp>
    </p:spTree>
    <p:extLst>
      <p:ext uri="{BB962C8B-B14F-4D97-AF65-F5344CB8AC3E}">
        <p14:creationId xmlns:p14="http://schemas.microsoft.com/office/powerpoint/2010/main" val="2673308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3000">
                <a:solidFill>
                  <a:srgbClr val="FFFFFF"/>
                </a:solidFill>
              </a:rPr>
              <a:t>Parhad…. /…..continued</a:t>
            </a: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700"/>
              <a:t>United Nations Children’s fund (UNICEF) (2020) Averting a lost COVID generation: A six point plan to respond, recover and re-imagine a post-pandemic world fpr every child. New York. UNICEF</a:t>
            </a:r>
          </a:p>
          <a:p>
            <a:r>
              <a:rPr lang="en-GB" sz="1700"/>
              <a:t>Williams Z. (2020) Review of the impact of mass disruption on the well-being and mental health of children and young people, and possible therapeutic interventions.  Cardiff. Welsh Government </a:t>
            </a:r>
          </a:p>
        </p:txBody>
      </p:sp>
    </p:spTree>
    <p:extLst>
      <p:ext uri="{BB962C8B-B14F-4D97-AF65-F5344CB8AC3E}">
        <p14:creationId xmlns:p14="http://schemas.microsoft.com/office/powerpoint/2010/main" val="1173114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5803</TotalTime>
  <Words>2114</Words>
  <Application>Microsoft Office PowerPoint</Application>
  <PresentationFormat>On-screen Show (4:3)</PresentationFormat>
  <Paragraphs>226</Paragraphs>
  <Slides>31</Slides>
  <Notes>29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PowerPoint Presentation</vt:lpstr>
      <vt:lpstr>Arweinyddion Modiwl/ Module Leads ECAD6007</vt:lpstr>
      <vt:lpstr>  Session 6 - Developing students’ understanding of well being, rights and voices.   Sesiwn 6 - Datblygu dealltwriaeth myfyrwyr o les, hawliau a lleisiau. </vt:lpstr>
      <vt:lpstr>Pandemig / Pandemic</vt:lpstr>
      <vt:lpstr>Amcanion modiwl/Module aims</vt:lpstr>
      <vt:lpstr>Amcanion y sesiwn hon / The aims for this session</vt:lpstr>
      <vt:lpstr>Safonau proffesiynol/Professional standards </vt:lpstr>
      <vt:lpstr>Tasg cyfeiriol / Directed Task </vt:lpstr>
      <vt:lpstr>Beth yw lles? What is well-being?</vt:lpstr>
      <vt:lpstr>Diffiniad SIB / WHO Definition</vt:lpstr>
      <vt:lpstr>PowerPoint Presentation</vt:lpstr>
      <vt:lpstr>PowerPoint Presentation</vt:lpstr>
      <vt:lpstr>Y Cwricwlwm Cyfredol / The Current Curriculum</vt:lpstr>
      <vt:lpstr>Iechyd a Lles -Yr Hyn sy’n Bwysig / Health and Well Being - What Matters</vt:lpstr>
      <vt:lpstr>Deddf Llesiant Cenedlaethau’r Dyfodol (Cymru) 2015</vt:lpstr>
      <vt:lpstr>Well Being of Future Generations Act (Wales) 2015</vt:lpstr>
      <vt:lpstr>6 Pwynt SIB / 6 Points WHO</vt:lpstr>
      <vt:lpstr>Newidiadau’r glasoed / Adolescent changes</vt:lpstr>
      <vt:lpstr>Y Rhwydwaith Ymchwil Iechyd Mewn Ysgolion /School Health Research Network 2019</vt:lpstr>
      <vt:lpstr>Addasu eich diffiniad? / Adapting your definition?</vt:lpstr>
      <vt:lpstr>Hawliau plant / Children’s rights</vt:lpstr>
      <vt:lpstr>Comisiynydd Plant Cymru / Children’s Commissioner (Wales)</vt:lpstr>
      <vt:lpstr>Beth yw hawliau? / What are rights?</vt:lpstr>
      <vt:lpstr>Tasg camsyniadau / Misconceptions  task</vt:lpstr>
      <vt:lpstr>Yr hawliau / The rights</vt:lpstr>
      <vt:lpstr>PowerPoint Presentation</vt:lpstr>
      <vt:lpstr>PowerPoint Presentation</vt:lpstr>
      <vt:lpstr>Estyn - Arfer Effeithiol / Effective Practice </vt:lpstr>
      <vt:lpstr>Hunan asesu / Self Assessment</vt:lpstr>
      <vt:lpstr>Cyfeiriadau / References</vt:lpstr>
      <vt:lpstr>Parhad…. /…..continued</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Iwan Ellis-Williams</cp:lastModifiedBy>
  <cp:revision>381</cp:revision>
  <cp:lastPrinted>2017-08-03T13:56:24Z</cp:lastPrinted>
  <dcterms:created xsi:type="dcterms:W3CDTF">2018-05-24T13:58:06Z</dcterms:created>
  <dcterms:modified xsi:type="dcterms:W3CDTF">2021-09-06T15:52:03Z</dcterms:modified>
</cp:coreProperties>
</file>