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68" r:id="rId6"/>
    <p:sldId id="258" r:id="rId7"/>
    <p:sldId id="259" r:id="rId8"/>
    <p:sldId id="262" r:id="rId9"/>
    <p:sldId id="263" r:id="rId10"/>
    <p:sldId id="264" r:id="rId11"/>
    <p:sldId id="270"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3220" autoAdjust="0"/>
  </p:normalViewPr>
  <p:slideViewPr>
    <p:cSldViewPr snapToGrid="0" snapToObjects="1">
      <p:cViewPr varScale="1">
        <p:scale>
          <a:sx n="72" d="100"/>
          <a:sy n="72" d="100"/>
        </p:scale>
        <p:origin x="2016"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E51A30-09F4-4978-ACFC-9F707B443A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C63C2CF-E47A-4265-9CDA-25CF4F348CE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8FF83B-A58A-47FB-A1D7-3218D9603F20}" type="datetimeFigureOut">
              <a:rPr lang="en-GB" smtClean="0"/>
              <a:t>13/12/2020</a:t>
            </a:fld>
            <a:endParaRPr lang="en-GB"/>
          </a:p>
        </p:txBody>
      </p:sp>
      <p:sp>
        <p:nvSpPr>
          <p:cNvPr id="4" name="Footer Placeholder 3">
            <a:extLst>
              <a:ext uri="{FF2B5EF4-FFF2-40B4-BE49-F238E27FC236}">
                <a16:creationId xmlns:a16="http://schemas.microsoft.com/office/drawing/2014/main" id="{635CFA55-F744-4F4A-8AC8-B71CBF2ED6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4F4774-FDBA-413A-8953-F0FADCDE3E9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DF10D21-9DBC-48AF-BB0A-0BCAFFE41078}" type="slidenum">
              <a:rPr lang="en-GB" smtClean="0"/>
              <a:t>‹#›</a:t>
            </a:fld>
            <a:endParaRPr lang="en-GB"/>
          </a:p>
        </p:txBody>
      </p:sp>
    </p:spTree>
    <p:extLst>
      <p:ext uri="{BB962C8B-B14F-4D97-AF65-F5344CB8AC3E}">
        <p14:creationId xmlns:p14="http://schemas.microsoft.com/office/powerpoint/2010/main" val="407763011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6750FE-DB38-41AD-8D50-60F7FFE7F91D}" type="datetimeFigureOut">
              <a:rPr lang="en-GB" smtClean="0"/>
              <a:t>13/12/2020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822AA-889E-49A9-A18A-3DBC8AB7FA60}" type="slidenum">
              <a:rPr lang="en-GB" smtClean="0"/>
              <a:t>‹#›</a:t>
            </a:fld>
            <a:endParaRPr lang="en-GB"/>
          </a:p>
        </p:txBody>
      </p:sp>
    </p:spTree>
    <p:extLst>
      <p:ext uri="{BB962C8B-B14F-4D97-AF65-F5344CB8AC3E}">
        <p14:creationId xmlns:p14="http://schemas.microsoft.com/office/powerpoint/2010/main" val="87589170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struggled to find something I wanted to say about 1980s popular culture, so I turned to Mrs Thatcher herself to show how she turned the heads of others and how her Thatcher-style of dress influenced culture and impacted on the 1980’s and beyond.</a:t>
            </a:r>
          </a:p>
        </p:txBody>
      </p:sp>
      <p:sp>
        <p:nvSpPr>
          <p:cNvPr id="4" name="Slide Number Placeholder 3"/>
          <p:cNvSpPr>
            <a:spLocks noGrp="1"/>
          </p:cNvSpPr>
          <p:nvPr>
            <p:ph type="sldNum" sz="quarter" idx="5"/>
          </p:nvPr>
        </p:nvSpPr>
        <p:spPr/>
        <p:txBody>
          <a:bodyPr/>
          <a:lstStyle/>
          <a:p>
            <a:fld id="{CF3822AA-889E-49A9-A18A-3DBC8AB7FA60}" type="slidenum">
              <a:rPr lang="en-GB" smtClean="0"/>
              <a:t>1</a:t>
            </a:fld>
            <a:endParaRPr lang="en-GB"/>
          </a:p>
        </p:txBody>
      </p:sp>
    </p:spTree>
    <p:extLst>
      <p:ext uri="{BB962C8B-B14F-4D97-AF65-F5344CB8AC3E}">
        <p14:creationId xmlns:p14="http://schemas.microsoft.com/office/powerpoint/2010/main" val="1480177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appointed as Leader of the Conservative party, Mrs Thatcher consulted Gordon Reece, the BBC Producer for advice on what to wear. </a:t>
            </a:r>
          </a:p>
          <a:p>
            <a:r>
              <a:rPr lang="en-GB" dirty="0"/>
              <a:t>Reece told her to avoid fussy clothes and never wear plunging necklines.</a:t>
            </a:r>
          </a:p>
          <a:p>
            <a:endParaRPr lang="en-GB" dirty="0"/>
          </a:p>
          <a:p>
            <a:r>
              <a:rPr lang="en-GB" dirty="0"/>
              <a:t>He said that he wanted her in a simple tunic dress with a blouse underneath. </a:t>
            </a:r>
          </a:p>
          <a:p>
            <a:r>
              <a:rPr lang="en-GB" dirty="0"/>
              <a:t>This would have made her look like a school-girl so she compromised by wearing skirt-suits and blouses. </a:t>
            </a:r>
          </a:p>
          <a:p>
            <a:endParaRPr lang="en-GB" dirty="0"/>
          </a:p>
          <a:p>
            <a:r>
              <a:rPr lang="en-GB" dirty="0"/>
              <a:t>Thatcher sometimes added a hint of religion to increase the impact of her oratory style. </a:t>
            </a:r>
          </a:p>
          <a:p>
            <a:r>
              <a:rPr lang="en-GB" dirty="0"/>
              <a:t>She liked to wear a simple white roll neck under a collarless black jacket and this gave her the appearance of a church-preacher.</a:t>
            </a:r>
          </a:p>
          <a:p>
            <a:endParaRPr lang="en-GB" dirty="0"/>
          </a:p>
          <a:p>
            <a:r>
              <a:rPr lang="en-GB" dirty="0"/>
              <a:t>When she wished to assert her power more gently she would wear a soft draped bow tie. </a:t>
            </a:r>
          </a:p>
          <a:p>
            <a:r>
              <a:rPr lang="en-GB" dirty="0"/>
              <a:t>This tie-neck on garments for women in the 1980’s became known as The Thatcher Pussy Bow. </a:t>
            </a:r>
          </a:p>
        </p:txBody>
      </p:sp>
      <p:sp>
        <p:nvSpPr>
          <p:cNvPr id="4" name="Slide Number Placeholder 3"/>
          <p:cNvSpPr>
            <a:spLocks noGrp="1"/>
          </p:cNvSpPr>
          <p:nvPr>
            <p:ph type="sldNum" sz="quarter" idx="5"/>
          </p:nvPr>
        </p:nvSpPr>
        <p:spPr/>
        <p:txBody>
          <a:bodyPr/>
          <a:lstStyle/>
          <a:p>
            <a:fld id="{CF3822AA-889E-49A9-A18A-3DBC8AB7FA60}" type="slidenum">
              <a:rPr lang="en-GB" smtClean="0"/>
              <a:t>2</a:t>
            </a:fld>
            <a:endParaRPr lang="en-GB"/>
          </a:p>
        </p:txBody>
      </p:sp>
    </p:spTree>
    <p:extLst>
      <p:ext uri="{BB962C8B-B14F-4D97-AF65-F5344CB8AC3E}">
        <p14:creationId xmlns:p14="http://schemas.microsoft.com/office/powerpoint/2010/main" val="280550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everyone appreciated the wide acceptance of the Thatcher-style of dress and when members of the British group ‘Queen’ appeared in a pop video wearing clothes similar those that Margaret Thatcher may have worn, a dark pleated skirt, a white roll neck blouse and a modest hat and coat, it was such a shock to American opinion of the time that Thatcher’s special friend, Ronald Reagan, banned Queen from performing in the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the banning of Queen from America for wearing female garments may seem like an over reaction, but in the 1980’s this was not taken as humour, it was considered to be an attack on the accepted code of dress.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that time, in America, the government projected that the norm for relationships was the heterosexual nuclear family.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people who suggested that they had a preferred alternative way of life, frequently came under attack and an example was made of Queen in order to deter American citizens from going public with clothes that would offend traditional conservative values.</a:t>
            </a:r>
          </a:p>
        </p:txBody>
      </p:sp>
      <p:sp>
        <p:nvSpPr>
          <p:cNvPr id="4" name="Slide Number Placeholder 3"/>
          <p:cNvSpPr>
            <a:spLocks noGrp="1"/>
          </p:cNvSpPr>
          <p:nvPr>
            <p:ph type="sldNum" sz="quarter" idx="5"/>
          </p:nvPr>
        </p:nvSpPr>
        <p:spPr/>
        <p:txBody>
          <a:bodyPr/>
          <a:lstStyle/>
          <a:p>
            <a:fld id="{CF3822AA-889E-49A9-A18A-3DBC8AB7FA60}" type="slidenum">
              <a:rPr lang="en-GB" smtClean="0"/>
              <a:t>3</a:t>
            </a:fld>
            <a:endParaRPr lang="en-GB"/>
          </a:p>
        </p:txBody>
      </p:sp>
    </p:spTree>
    <p:extLst>
      <p:ext uri="{BB962C8B-B14F-4D97-AF65-F5344CB8AC3E}">
        <p14:creationId xmlns:p14="http://schemas.microsoft.com/office/powerpoint/2010/main" val="416748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1989, the fashion guru of the 80’s, Vivienne Westwood, who had designed new alterative styles of clothes for Punk Rockers and New Wave stars, as an April Fool joke, appeared on the cover of Tatler dressed as Margaret Thatcher, in prim suit and gloves.</a:t>
            </a:r>
          </a:p>
          <a:p>
            <a:endParaRPr lang="en-GB" dirty="0"/>
          </a:p>
          <a:p>
            <a:r>
              <a:rPr lang="en-GB" dirty="0"/>
              <a:t>In her biography Westwood said that thought she was making an attack on Thatcher-style. </a:t>
            </a:r>
          </a:p>
          <a:p>
            <a:r>
              <a:rPr lang="en-GB" dirty="0"/>
              <a:t>As it was, Thatcher was a grammar school girl and her social class was similar to that of Westwood.</a:t>
            </a:r>
          </a:p>
          <a:p>
            <a:r>
              <a:rPr lang="en-GB" dirty="0"/>
              <a:t>The Tatler magazine was a high-society publication, so the real joke was one from upper-middle class and aristocracy on those they considered to be of lower echelons.</a:t>
            </a:r>
          </a:p>
          <a:p>
            <a:endParaRPr lang="en-GB" dirty="0"/>
          </a:p>
          <a:p>
            <a:r>
              <a:rPr lang="en-GB" dirty="0"/>
              <a:t>Westwood was never seen again in Tatler and </a:t>
            </a:r>
          </a:p>
          <a:p>
            <a:r>
              <a:rPr lang="en-GB" dirty="0"/>
              <a:t>the following week, the editor of Tatler, Emma Soames, was sacked without public explanation. </a:t>
            </a:r>
          </a:p>
          <a:p>
            <a:endParaRPr lang="en-GB" dirty="0"/>
          </a:p>
          <a:p>
            <a:r>
              <a:rPr lang="en-GB" dirty="0"/>
              <a:t>Emma Soames was British old school through and through, she was the granddaughter of Winston Churchill and her brother, Sir Nicholas Soames later became a member of the John Major cabinet.</a:t>
            </a:r>
          </a:p>
          <a:p>
            <a:r>
              <a:rPr lang="en-GB" dirty="0"/>
              <a:t>Miss Soames suffered quite a comedown when she lost her job as the editor of the glossy magazine and later, when she resumed her career, it was only as a correspondent for the London Evening Standard newspaper.</a:t>
            </a:r>
          </a:p>
          <a:p>
            <a:endParaRPr lang="en-GB" dirty="0"/>
          </a:p>
          <a:p>
            <a:r>
              <a:rPr lang="en-GB" dirty="0"/>
              <a:t>The suit in which Westwood had been photographed, for Tatler, was by the British clothing manufacturer Aquascutum. </a:t>
            </a:r>
          </a:p>
          <a:p>
            <a:r>
              <a:rPr lang="en-GB" dirty="0"/>
              <a:t>Aquascutum clothes were much sought after by business women of the time and Thatcher frequently wore garments that they bespoke-made for her.</a:t>
            </a:r>
          </a:p>
        </p:txBody>
      </p:sp>
      <p:sp>
        <p:nvSpPr>
          <p:cNvPr id="4" name="Slide Number Placeholder 3"/>
          <p:cNvSpPr>
            <a:spLocks noGrp="1"/>
          </p:cNvSpPr>
          <p:nvPr>
            <p:ph type="sldNum" sz="quarter" idx="5"/>
          </p:nvPr>
        </p:nvSpPr>
        <p:spPr/>
        <p:txBody>
          <a:bodyPr/>
          <a:lstStyle/>
          <a:p>
            <a:fld id="{CF3822AA-889E-49A9-A18A-3DBC8AB7FA60}" type="slidenum">
              <a:rPr lang="en-GB" smtClean="0"/>
              <a:t>4</a:t>
            </a:fld>
            <a:endParaRPr lang="en-GB"/>
          </a:p>
        </p:txBody>
      </p:sp>
    </p:spTree>
    <p:extLst>
      <p:ext uri="{BB962C8B-B14F-4D97-AF65-F5344CB8AC3E}">
        <p14:creationId xmlns:p14="http://schemas.microsoft.com/office/powerpoint/2010/main" val="2934351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1986, Mrs Thatcher wore a long cream lightweight coat and matching headscarf by Aquascutum on the day she and West German Chancellor Helmut Kohl visited British Forces near Hamburg. </a:t>
            </a:r>
          </a:p>
          <a:p>
            <a:r>
              <a:rPr lang="en-GB" dirty="0"/>
              <a:t>Thatcher drove a Challenger tank and fired a cannon, but under her coat she wore a skirt, socks and brogues and she made no attempt to look like a soldier – unless she was thinking of projecting herself as Lawrence of Arabia that is.</a:t>
            </a:r>
          </a:p>
          <a:p>
            <a:endParaRPr lang="en-GB" dirty="0"/>
          </a:p>
          <a:p>
            <a:r>
              <a:rPr lang="en-GB" dirty="0"/>
              <a:t>From the early 1970’s it slowly became acceptable for women to wear trousers at work: but even though the British civil service, local government and parliament approved the wearing of trousers by women, in official circles, it was often seen as an afront to male colleagues when a woman went to work in trousers.</a:t>
            </a:r>
          </a:p>
          <a:p>
            <a:endParaRPr lang="en-GB" dirty="0"/>
          </a:p>
          <a:p>
            <a:r>
              <a:rPr lang="en-GB" dirty="0"/>
              <a:t>Male colleagues might view such a statement of comfort, personal choice or practical dressing as a mark of a individual woman wanting to take control by ‘wearing the trousers’.  </a:t>
            </a:r>
          </a:p>
          <a:p>
            <a:r>
              <a:rPr lang="en-GB" dirty="0"/>
              <a:t>Mrs Thatcher, like many women of her generation, was never seen wearing trousers either in her private or in her public life.</a:t>
            </a:r>
          </a:p>
        </p:txBody>
      </p:sp>
      <p:sp>
        <p:nvSpPr>
          <p:cNvPr id="4" name="Slide Number Placeholder 3"/>
          <p:cNvSpPr>
            <a:spLocks noGrp="1"/>
          </p:cNvSpPr>
          <p:nvPr>
            <p:ph type="sldNum" sz="quarter" idx="5"/>
          </p:nvPr>
        </p:nvSpPr>
        <p:spPr/>
        <p:txBody>
          <a:bodyPr/>
          <a:lstStyle/>
          <a:p>
            <a:fld id="{CF3822AA-889E-49A9-A18A-3DBC8AB7FA60}" type="slidenum">
              <a:rPr lang="en-GB" smtClean="0"/>
              <a:t>5</a:t>
            </a:fld>
            <a:endParaRPr lang="en-GB"/>
          </a:p>
        </p:txBody>
      </p:sp>
    </p:spTree>
    <p:extLst>
      <p:ext uri="{BB962C8B-B14F-4D97-AF65-F5344CB8AC3E}">
        <p14:creationId xmlns:p14="http://schemas.microsoft.com/office/powerpoint/2010/main" val="3615110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Thatcher liked to buy British-made goods from manufacturers who met with her approval and in 1979, she changed her style to include handbags made by Launer. </a:t>
            </a:r>
          </a:p>
          <a:p>
            <a:r>
              <a:rPr lang="en-GB" dirty="0"/>
              <a:t>Sam Launer had fled Hungary in the early 1940’s, when Jews were threatened by the Nazi regime, and on arriving in London Launer rented a small Soho workshop and made handbags and wallets to sell to those who could acquire enough wartime clothing coupons to buy luxury leatherware. </a:t>
            </a:r>
          </a:p>
          <a:p>
            <a:endParaRPr lang="en-GB" dirty="0"/>
          </a:p>
          <a:p>
            <a:r>
              <a:rPr lang="en-GB" dirty="0"/>
              <a:t>One of his first Patrons was Queen Elizabeth and her daughter, the current British Queen, continues to shop for Launer goods and Thatcher followed their lead. </a:t>
            </a:r>
          </a:p>
          <a:p>
            <a:r>
              <a:rPr lang="en-GB" dirty="0"/>
              <a:t>In the war and post-war years of the Twentieth Century, the use of a Launer handbag was a highly favoured symbol of being a British lady of class. </a:t>
            </a:r>
          </a:p>
          <a:p>
            <a:endParaRPr lang="en-GB" dirty="0"/>
          </a:p>
          <a:p>
            <a:r>
              <a:rPr lang="en-GB" dirty="0"/>
              <a:t>The bags are now made in Walsall in the West Midlands but their popularity and their company profitability, has continued to grow year on year in the Twenty-first Century.</a:t>
            </a:r>
          </a:p>
          <a:p>
            <a:r>
              <a:rPr lang="en-GB" dirty="0"/>
              <a:t>So good is the quality of Launer leatherwear that the purchase of a Launer handbag might be considered to be an investment for life, for some people the handbags that Mrs Thatcher brought from Launer are still their prize possessions. </a:t>
            </a:r>
          </a:p>
        </p:txBody>
      </p:sp>
      <p:sp>
        <p:nvSpPr>
          <p:cNvPr id="4" name="Slide Number Placeholder 3"/>
          <p:cNvSpPr>
            <a:spLocks noGrp="1"/>
          </p:cNvSpPr>
          <p:nvPr>
            <p:ph type="sldNum" sz="quarter" idx="5"/>
          </p:nvPr>
        </p:nvSpPr>
        <p:spPr/>
        <p:txBody>
          <a:bodyPr/>
          <a:lstStyle/>
          <a:p>
            <a:fld id="{CF3822AA-889E-49A9-A18A-3DBC8AB7FA60}" type="slidenum">
              <a:rPr lang="en-GB" smtClean="0"/>
              <a:t>6</a:t>
            </a:fld>
            <a:endParaRPr lang="en-GB"/>
          </a:p>
        </p:txBody>
      </p:sp>
    </p:spTree>
    <p:extLst>
      <p:ext uri="{BB962C8B-B14F-4D97-AF65-F5344CB8AC3E}">
        <p14:creationId xmlns:p14="http://schemas.microsoft.com/office/powerpoint/2010/main" val="2767107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appearing alongside British Royalty, Margaret Thatcher always wore dark colours.</a:t>
            </a:r>
          </a:p>
          <a:p>
            <a:r>
              <a:rPr lang="en-GB" dirty="0"/>
              <a:t>This ensured she did not outshine the Royals and it also reflected her serious nature and her position as Prime Minister. </a:t>
            </a:r>
          </a:p>
          <a:p>
            <a:r>
              <a:rPr lang="en-GB" dirty="0"/>
              <a:t>A male Prime Minister would have worn a dark suit and Thatcher continued this tradition even though she did not like to ‘</a:t>
            </a:r>
            <a:r>
              <a:rPr lang="en-US" sz="1200" b="0" i="0" kern="1200" dirty="0">
                <a:solidFill>
                  <a:schemeClr val="tx1"/>
                </a:solidFill>
                <a:effectLst/>
                <a:latin typeface="+mn-lt"/>
                <a:ea typeface="+mn-ea"/>
                <a:cs typeface="+mn-cs"/>
              </a:rPr>
              <a:t>follow the crowd’. </a:t>
            </a:r>
          </a:p>
          <a:p>
            <a:r>
              <a:rPr lang="en-US" sz="1200" b="0" i="0" kern="1200" dirty="0">
                <a:solidFill>
                  <a:schemeClr val="tx1"/>
                </a:solidFill>
                <a:effectLst/>
                <a:latin typeface="+mn-lt"/>
                <a:ea typeface="+mn-ea"/>
                <a:cs typeface="+mn-cs"/>
              </a:rPr>
              <a:t>Thatcher said she liked to be the individual who initiated styles but, in this instance, she conferred and wore respectfully dark clothing.</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From 1980 onwards, London couture houses went in to decline because of the high cost of the garments they produced, the poor economic situation that faced British people of all classes and the improved quality of factory-produced clothes made High Street prices more popular.  </a:t>
            </a:r>
          </a:p>
          <a:p>
            <a:r>
              <a:rPr lang="en-US" sz="1200" b="0" i="0" kern="1200" dirty="0">
                <a:solidFill>
                  <a:schemeClr val="tx1"/>
                </a:solidFill>
                <a:effectLst/>
                <a:latin typeface="+mn-lt"/>
                <a:ea typeface="+mn-ea"/>
                <a:cs typeface="+mn-cs"/>
              </a:rPr>
              <a:t>Many top-end British designers suffered financially and were forced to design styles for clothing chains.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But for Thatcher, regardless of whether her clothes were made for her by Aquascutum or purchased from Marks and Spencer’s or other high street stores she set a very high standard of practical and business-like elegance which many professional women adopted.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Thatcher-style of dress appears to have developed an eternal resonance and similar styles, to those worn by Thatcher throughout her Prime Ministership, are still worn today by women who see power dressing to be an essential part of their quest to gain equal opportunity for success, in their chosen field, in world which is still ruled by men.  </a:t>
            </a:r>
            <a:endParaRPr lang="en-GB" dirty="0"/>
          </a:p>
        </p:txBody>
      </p:sp>
      <p:sp>
        <p:nvSpPr>
          <p:cNvPr id="4" name="Slide Number Placeholder 3"/>
          <p:cNvSpPr>
            <a:spLocks noGrp="1"/>
          </p:cNvSpPr>
          <p:nvPr>
            <p:ph type="sldNum" sz="quarter" idx="5"/>
          </p:nvPr>
        </p:nvSpPr>
        <p:spPr/>
        <p:txBody>
          <a:bodyPr/>
          <a:lstStyle/>
          <a:p>
            <a:fld id="{CF3822AA-889E-49A9-A18A-3DBC8AB7FA60}" type="slidenum">
              <a:rPr lang="en-GB" smtClean="0"/>
              <a:t>7</a:t>
            </a:fld>
            <a:endParaRPr lang="en-GB"/>
          </a:p>
        </p:txBody>
      </p:sp>
    </p:spTree>
    <p:extLst>
      <p:ext uri="{BB962C8B-B14F-4D97-AF65-F5344CB8AC3E}">
        <p14:creationId xmlns:p14="http://schemas.microsoft.com/office/powerpoint/2010/main" val="2602988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the lasting impact of the Thatcher-Style of dress can be seen in a the permanent exhibition of her clothes at the Victoria and Albert Museum in London.</a:t>
            </a:r>
          </a:p>
          <a:p>
            <a:endParaRPr lang="en-GB" dirty="0"/>
          </a:p>
          <a:p>
            <a:r>
              <a:rPr lang="en-GB" sz="1200" kern="1200" dirty="0">
                <a:solidFill>
                  <a:schemeClr val="tx1"/>
                </a:solidFill>
                <a:effectLst/>
                <a:latin typeface="+mn-lt"/>
                <a:ea typeface="+mn-ea"/>
                <a:cs typeface="+mn-cs"/>
              </a:rPr>
              <a:t>Further reference to the popularity of Thatcher-style is also made apparent by the Millions of Pounds Sterling that were paid, after her death, to acquire garments she had worn: a series of auctions were arranged at the Christie and Sotheby London Auction Houses to capitalise on her possessions.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 of the auctions were a sell-out and one of them raised £4.5M in one day.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Newspaper headlines told of the argument the sales caused between the 62-year old twin-children born to Margaret Thatcher. Her son, Mark Thatcher tried to prevent his sister Carole from raising £1M from the sale of the handbags which had belonged to their mother but the sale continued and raised far more that was expected.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Although some selected charities, such as British Heart Foundation and Combat Stress, did benefit from the sale of minor items from the Thatcher estate, the vast majority of the funds raised went to Mark and Carole Thatcher.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now eighteen years since the death of Margaret Thatcher in 2013, but in the recent release of Series 5 of The Crown, by Netflix, the feud between the Thatcher twins has again been aired.</a:t>
            </a:r>
          </a:p>
          <a:p>
            <a:r>
              <a:rPr lang="en-GB" sz="1200" kern="1200" dirty="0">
                <a:solidFill>
                  <a:schemeClr val="tx1"/>
                </a:solidFill>
                <a:effectLst/>
                <a:latin typeface="+mn-lt"/>
                <a:ea typeface="+mn-ea"/>
                <a:cs typeface="+mn-cs"/>
              </a:rPr>
              <a:t>Television viewers have seen Mark and Carole Thatcher portrayed as being ruthless in the way they made money from selling their possessions which had belonged to their moth and which some people </a:t>
            </a:r>
            <a:r>
              <a:rPr lang="en-GB" sz="1200" kern="1200">
                <a:solidFill>
                  <a:schemeClr val="tx1"/>
                </a:solidFill>
                <a:effectLst/>
                <a:latin typeface="+mn-lt"/>
                <a:ea typeface="+mn-ea"/>
                <a:cs typeface="+mn-cs"/>
              </a:rPr>
              <a:t>and organisations </a:t>
            </a:r>
            <a:r>
              <a:rPr lang="en-GB" sz="1200" kern="1200" dirty="0">
                <a:solidFill>
                  <a:schemeClr val="tx1"/>
                </a:solidFill>
                <a:effectLst/>
                <a:latin typeface="+mn-lt"/>
                <a:ea typeface="+mn-ea"/>
                <a:cs typeface="+mn-cs"/>
              </a:rPr>
              <a:t>believed should have been kept together for posterity and influence in the future ……. but in the words of Mrs Thatcher herself, on her final day as Prime Minister, ’It’s a funny old world!’.</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F3822AA-889E-49A9-A18A-3DBC8AB7FA60}" type="slidenum">
              <a:rPr lang="en-GB" smtClean="0"/>
              <a:t>8</a:t>
            </a:fld>
            <a:endParaRPr lang="en-GB"/>
          </a:p>
        </p:txBody>
      </p:sp>
    </p:spTree>
    <p:extLst>
      <p:ext uri="{BB962C8B-B14F-4D97-AF65-F5344CB8AC3E}">
        <p14:creationId xmlns:p14="http://schemas.microsoft.com/office/powerpoint/2010/main" val="309180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presentation. I will be pleased to answer any questions that you may have. </a:t>
            </a:r>
          </a:p>
        </p:txBody>
      </p:sp>
      <p:sp>
        <p:nvSpPr>
          <p:cNvPr id="4" name="Slide Number Placeholder 3"/>
          <p:cNvSpPr>
            <a:spLocks noGrp="1"/>
          </p:cNvSpPr>
          <p:nvPr>
            <p:ph type="sldNum" sz="quarter" idx="5"/>
          </p:nvPr>
        </p:nvSpPr>
        <p:spPr/>
        <p:txBody>
          <a:bodyPr/>
          <a:lstStyle/>
          <a:p>
            <a:fld id="{CF3822AA-889E-49A9-A18A-3DBC8AB7FA60}" type="slidenum">
              <a:rPr lang="en-GB" smtClean="0"/>
              <a:t>9</a:t>
            </a:fld>
            <a:endParaRPr lang="en-GB"/>
          </a:p>
        </p:txBody>
      </p:sp>
    </p:spTree>
    <p:extLst>
      <p:ext uri="{BB962C8B-B14F-4D97-AF65-F5344CB8AC3E}">
        <p14:creationId xmlns:p14="http://schemas.microsoft.com/office/powerpoint/2010/main" val="351017573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B443DE25-CC46-48AE-8E04-92F2F6FE2153}"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0F75E1D5-71F2-0E46-A357-77F0DDC11C8B}"/>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9" name="Title 8">
            <a:extLst>
              <a:ext uri="{FF2B5EF4-FFF2-40B4-BE49-F238E27FC236}">
                <a16:creationId xmlns:a16="http://schemas.microsoft.com/office/drawing/2014/main" id="{5C5A2F19-7808-4055-99CC-F67099F196AB}"/>
              </a:ext>
            </a:extLst>
          </p:cNvPr>
          <p:cNvSpPr>
            <a:spLocks noGrp="1"/>
          </p:cNvSpPr>
          <p:nvPr>
            <p:ph type="title"/>
          </p:nvPr>
        </p:nvSpPr>
        <p:spPr>
          <a:xfrm>
            <a:off x="4175040" y="499145"/>
            <a:ext cx="8016960"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a:t>Click to edit Master title style</a:t>
            </a:r>
            <a:endParaRPr lang="en-US" dirty="0"/>
          </a:p>
        </p:txBody>
      </p:sp>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458686"/>
            <a:ext cx="3657600" cy="3657600"/>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EB67C307-BFD1-334D-A95A-E3D944AF5B02}"/>
              </a:ext>
            </a:extLst>
          </p:cNvPr>
          <p:cNvGrpSpPr/>
          <p:nvPr userDrawn="1"/>
        </p:nvGrpSpPr>
        <p:grpSpPr>
          <a:xfrm rot="10800000">
            <a:off x="8040232" y="2701579"/>
            <a:ext cx="3657600" cy="3657600"/>
            <a:chOff x="2709241" y="-374048"/>
            <a:chExt cx="7084273" cy="7048817"/>
          </a:xfrm>
        </p:grpSpPr>
        <p:sp>
          <p:nvSpPr>
            <p:cNvPr id="11" name="Rectangle 10">
              <a:extLst>
                <a:ext uri="{FF2B5EF4-FFF2-40B4-BE49-F238E27FC236}">
                  <a16:creationId xmlns:a16="http://schemas.microsoft.com/office/drawing/2014/main" id="{F39ED18D-168A-904C-91A0-7F1D59640AE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3AE80BC-D028-BA41-8302-00764B1C57CF}"/>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656216"/>
            <a:ext cx="3239774" cy="3256070"/>
          </a:xfrm>
          <a:solidFill>
            <a:schemeClr val="tx2"/>
          </a:solidFill>
        </p:spPr>
        <p:txBody>
          <a:bodyPr/>
          <a:lstStyle/>
          <a:p>
            <a:r>
              <a:rPr lang="en-US"/>
              <a:t>Click icon to add picture</a:t>
            </a:r>
            <a:endParaRPr lang="en-US" dirty="0"/>
          </a:p>
        </p:txBody>
      </p:sp>
      <p:sp>
        <p:nvSpPr>
          <p:cNvPr id="17" name="Picture Placeholder 10">
            <a:extLst>
              <a:ext uri="{FF2B5EF4-FFF2-40B4-BE49-F238E27FC236}">
                <a16:creationId xmlns:a16="http://schemas.microsoft.com/office/drawing/2014/main" id="{029D7360-E8C0-B64F-9388-455CFEDD186B}"/>
              </a:ext>
            </a:extLst>
          </p:cNvPr>
          <p:cNvSpPr>
            <a:spLocks noGrp="1"/>
          </p:cNvSpPr>
          <p:nvPr>
            <p:ph type="pic" sz="quarter" idx="14"/>
          </p:nvPr>
        </p:nvSpPr>
        <p:spPr>
          <a:xfrm>
            <a:off x="8221303" y="2931583"/>
            <a:ext cx="3239774" cy="3256070"/>
          </a:xfrm>
          <a:solidFill>
            <a:schemeClr val="tx2"/>
          </a:solidFill>
        </p:spPr>
        <p:txBody>
          <a:bodyPr/>
          <a:lstStyle/>
          <a:p>
            <a:r>
              <a:rPr lang="en-US"/>
              <a:t>Click icon to add picture</a:t>
            </a:r>
            <a:endParaRPr lang="en-US" dirty="0"/>
          </a:p>
        </p:txBody>
      </p:sp>
      <p:sp>
        <p:nvSpPr>
          <p:cNvPr id="21" name="Text Placeholder 19">
            <a:extLst>
              <a:ext uri="{FF2B5EF4-FFF2-40B4-BE49-F238E27FC236}">
                <a16:creationId xmlns:a16="http://schemas.microsoft.com/office/drawing/2014/main" id="{E803B797-A0DE-9B46-BC4E-71E8258318AD}"/>
              </a:ext>
            </a:extLst>
          </p:cNvPr>
          <p:cNvSpPr>
            <a:spLocks noGrp="1"/>
          </p:cNvSpPr>
          <p:nvPr>
            <p:ph type="body" sz="quarter" idx="16" hasCustomPrompt="1"/>
          </p:nvPr>
        </p:nvSpPr>
        <p:spPr>
          <a:xfrm>
            <a:off x="-16650" y="5304737"/>
            <a:ext cx="8040687" cy="1063625"/>
          </a:xfrm>
          <a:solidFill>
            <a:schemeClr val="tx1">
              <a:alpha val="50000"/>
            </a:schemeClr>
          </a:solidFill>
        </p:spPr>
        <p:txBody>
          <a:bodyPr anchor="ctr">
            <a:normAutofit/>
          </a:bodyPr>
          <a:lstStyle>
            <a:lvl1pPr marL="0" indent="0" algn="ctr">
              <a:buNone/>
              <a:defRPr sz="5400">
                <a:solidFill>
                  <a:schemeClr val="bg1"/>
                </a:solidFill>
                <a:latin typeface="The Serif Hand" panose="03070502030502020204" pitchFamily="66" charset="0"/>
              </a:defRPr>
            </a:lvl1pPr>
          </a:lstStyle>
          <a:p>
            <a:pPr lvl="0"/>
            <a:r>
              <a:rPr lang="en-US" dirty="0"/>
              <a:t>TITLE GOES HERE</a:t>
            </a:r>
          </a:p>
        </p:txBody>
      </p:sp>
    </p:spTree>
    <p:extLst>
      <p:ext uri="{BB962C8B-B14F-4D97-AF65-F5344CB8AC3E}">
        <p14:creationId xmlns:p14="http://schemas.microsoft.com/office/powerpoint/2010/main" val="228596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77BB91DB-095B-40BD-9885-FE28C14C3A17}"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0F75E1D5-71F2-0E46-A357-77F0DDC11C8B}"/>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6" y="458685"/>
            <a:ext cx="11140115" cy="5008260"/>
            <a:chOff x="2709240" y="-374048"/>
            <a:chExt cx="7084274"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0" y="175531"/>
              <a:ext cx="6905909"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959530" y="686270"/>
            <a:ext cx="10394270" cy="4458455"/>
          </a:xfrm>
          <a:solidFill>
            <a:schemeClr val="tx2"/>
          </a:solidFill>
        </p:spPr>
        <p:txBody>
          <a:bodyPr/>
          <a:lstStyle/>
          <a:p>
            <a:r>
              <a:rPr lang="en-US"/>
              <a:t>Click icon to add picture</a:t>
            </a:r>
            <a:endParaRPr lang="en-US" dirty="0"/>
          </a:p>
        </p:txBody>
      </p:sp>
      <p:sp>
        <p:nvSpPr>
          <p:cNvPr id="12" name="Title 8">
            <a:extLst>
              <a:ext uri="{FF2B5EF4-FFF2-40B4-BE49-F238E27FC236}">
                <a16:creationId xmlns:a16="http://schemas.microsoft.com/office/drawing/2014/main" id="{4AFAA615-5358-41C6-8AC5-6CA73578CC89}"/>
              </a:ext>
            </a:extLst>
          </p:cNvPr>
          <p:cNvSpPr>
            <a:spLocks noGrp="1"/>
          </p:cNvSpPr>
          <p:nvPr>
            <p:ph type="title"/>
          </p:nvPr>
        </p:nvSpPr>
        <p:spPr>
          <a:xfrm>
            <a:off x="0" y="5755603"/>
            <a:ext cx="8040687" cy="1078665"/>
          </a:xfrm>
          <a:solidFill>
            <a:schemeClr val="tx1">
              <a:alpha val="50000"/>
            </a:schemeClr>
          </a:solidFill>
        </p:spPr>
        <p:txBody>
          <a:bodyPr vert="horz" lIns="91440" tIns="45720" rIns="91440" bIns="45720" rtlCol="0" anchor="ctr">
            <a:normAutofit/>
          </a:bodyPr>
          <a:lstStyle>
            <a:lvl1pPr algn="ctr">
              <a:defRPr lang="en-US" sz="5400" dirty="0">
                <a:ea typeface="+mn-ea"/>
                <a:cs typeface="+mn-cs"/>
              </a:defRPr>
            </a:lvl1pPr>
          </a:lstStyle>
          <a:p>
            <a:pPr marL="0" lvl="0" indent="0" algn="ct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205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2E4F1DCC-A37B-4EDA-BED7-D0179A580463}"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0F75E1D5-71F2-0E46-A357-77F0DDC11C8B}"/>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286833"/>
            <a:ext cx="3142167" cy="3142167"/>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484363"/>
            <a:ext cx="2783221" cy="2797221"/>
          </a:xfrm>
          <a:solidFill>
            <a:schemeClr val="tx2"/>
          </a:solidFill>
        </p:spPr>
        <p:txBody>
          <a:bodyPr/>
          <a:lstStyle/>
          <a:p>
            <a:r>
              <a:rPr lang="en-US"/>
              <a:t>Click icon to add picture</a:t>
            </a:r>
            <a:endParaRPr lang="en-US" dirty="0"/>
          </a:p>
        </p:txBody>
      </p:sp>
      <p:grpSp>
        <p:nvGrpSpPr>
          <p:cNvPr id="18" name="Group 17">
            <a:extLst>
              <a:ext uri="{FF2B5EF4-FFF2-40B4-BE49-F238E27FC236}">
                <a16:creationId xmlns:a16="http://schemas.microsoft.com/office/drawing/2014/main" id="{D0E571E5-C7C0-B548-B8E0-92C0C09C5BE1}"/>
              </a:ext>
            </a:extLst>
          </p:cNvPr>
          <p:cNvGrpSpPr/>
          <p:nvPr userDrawn="1"/>
        </p:nvGrpSpPr>
        <p:grpSpPr>
          <a:xfrm>
            <a:off x="4031044" y="286833"/>
            <a:ext cx="3142167" cy="3142167"/>
            <a:chOff x="2709241" y="-374048"/>
            <a:chExt cx="7084273" cy="7048817"/>
          </a:xfrm>
        </p:grpSpPr>
        <p:sp>
          <p:nvSpPr>
            <p:cNvPr id="19" name="Rectangle 18">
              <a:extLst>
                <a:ext uri="{FF2B5EF4-FFF2-40B4-BE49-F238E27FC236}">
                  <a16:creationId xmlns:a16="http://schemas.microsoft.com/office/drawing/2014/main" id="{AC3923FC-9283-A446-9D97-521BC2E4126C}"/>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4115CB1-BED2-5D40-85E3-CE73B8DB57D4}"/>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Picture Placeholder 10">
            <a:extLst>
              <a:ext uri="{FF2B5EF4-FFF2-40B4-BE49-F238E27FC236}">
                <a16:creationId xmlns:a16="http://schemas.microsoft.com/office/drawing/2014/main" id="{B59DF471-7E41-A041-8182-480591B0741F}"/>
              </a:ext>
            </a:extLst>
          </p:cNvPr>
          <p:cNvSpPr>
            <a:spLocks noGrp="1"/>
          </p:cNvSpPr>
          <p:nvPr>
            <p:ph type="pic" sz="quarter" idx="17"/>
          </p:nvPr>
        </p:nvSpPr>
        <p:spPr>
          <a:xfrm>
            <a:off x="4251593" y="484363"/>
            <a:ext cx="2783221" cy="2797221"/>
          </a:xfrm>
          <a:solidFill>
            <a:schemeClr val="tx2"/>
          </a:solidFill>
        </p:spPr>
        <p:txBody>
          <a:bodyPr/>
          <a:lstStyle/>
          <a:p>
            <a:r>
              <a:rPr lang="en-US"/>
              <a:t>Click icon to add picture</a:t>
            </a:r>
            <a:endParaRPr lang="en-US" dirty="0"/>
          </a:p>
        </p:txBody>
      </p:sp>
      <p:sp>
        <p:nvSpPr>
          <p:cNvPr id="24" name="Text Placeholder 19">
            <a:extLst>
              <a:ext uri="{FF2B5EF4-FFF2-40B4-BE49-F238E27FC236}">
                <a16:creationId xmlns:a16="http://schemas.microsoft.com/office/drawing/2014/main" id="{CB4A01FE-33BB-DA42-9598-41BBC57D2D15}"/>
              </a:ext>
            </a:extLst>
          </p:cNvPr>
          <p:cNvSpPr>
            <a:spLocks noGrp="1"/>
          </p:cNvSpPr>
          <p:nvPr>
            <p:ph type="body" sz="quarter" idx="18" hasCustomPrompt="1"/>
          </p:nvPr>
        </p:nvSpPr>
        <p:spPr>
          <a:xfrm>
            <a:off x="6867" y="4323981"/>
            <a:ext cx="5018789" cy="1063625"/>
          </a:xfrm>
          <a:solidFill>
            <a:schemeClr val="tx1">
              <a:alpha val="50000"/>
            </a:schemeClr>
          </a:solidFill>
        </p:spPr>
        <p:txBody>
          <a:bodyPr anchor="ctr">
            <a:normAutofit/>
          </a:bodyPr>
          <a:lstStyle>
            <a:lvl1pPr marL="0" indent="0" algn="ctr">
              <a:buNone/>
              <a:defRPr sz="5400">
                <a:solidFill>
                  <a:schemeClr val="bg1"/>
                </a:solidFill>
                <a:latin typeface="The Serif Hand" panose="03070502030502020204" pitchFamily="66" charset="0"/>
              </a:defRPr>
            </a:lvl1pPr>
          </a:lstStyle>
          <a:p>
            <a:pPr lvl="0"/>
            <a:r>
              <a:rPr lang="en-US" dirty="0"/>
              <a:t>TITLE GOES HERE</a:t>
            </a:r>
          </a:p>
        </p:txBody>
      </p:sp>
      <p:grpSp>
        <p:nvGrpSpPr>
          <p:cNvPr id="25" name="Group 24">
            <a:extLst>
              <a:ext uri="{FF2B5EF4-FFF2-40B4-BE49-F238E27FC236}">
                <a16:creationId xmlns:a16="http://schemas.microsoft.com/office/drawing/2014/main" id="{3F7EADD5-A6A1-804B-9B69-E5584E65DF75}"/>
              </a:ext>
            </a:extLst>
          </p:cNvPr>
          <p:cNvGrpSpPr/>
          <p:nvPr userDrawn="1"/>
        </p:nvGrpSpPr>
        <p:grpSpPr>
          <a:xfrm rot="10800000">
            <a:off x="5023637" y="3518303"/>
            <a:ext cx="3142167" cy="3142167"/>
            <a:chOff x="2709241" y="-374048"/>
            <a:chExt cx="7084273" cy="7048817"/>
          </a:xfrm>
        </p:grpSpPr>
        <p:sp>
          <p:nvSpPr>
            <p:cNvPr id="26" name="Rectangle 25">
              <a:extLst>
                <a:ext uri="{FF2B5EF4-FFF2-40B4-BE49-F238E27FC236}">
                  <a16:creationId xmlns:a16="http://schemas.microsoft.com/office/drawing/2014/main" id="{6C32CEB1-2438-E945-A1E7-CDB61129A677}"/>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5F1E3CE-963C-114C-85F4-7B9F8D912336}"/>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Picture Placeholder 10">
            <a:extLst>
              <a:ext uri="{FF2B5EF4-FFF2-40B4-BE49-F238E27FC236}">
                <a16:creationId xmlns:a16="http://schemas.microsoft.com/office/drawing/2014/main" id="{28702BAB-90B0-3847-9CF1-C3CF3ED686C4}"/>
              </a:ext>
            </a:extLst>
          </p:cNvPr>
          <p:cNvSpPr>
            <a:spLocks noGrp="1"/>
          </p:cNvSpPr>
          <p:nvPr>
            <p:ph type="pic" sz="quarter" idx="19"/>
          </p:nvPr>
        </p:nvSpPr>
        <p:spPr>
          <a:xfrm>
            <a:off x="5244186" y="3715833"/>
            <a:ext cx="2783221" cy="2797221"/>
          </a:xfrm>
          <a:solidFill>
            <a:schemeClr val="tx2"/>
          </a:solidFill>
        </p:spPr>
        <p:txBody>
          <a:bodyPr/>
          <a:lstStyle/>
          <a:p>
            <a:r>
              <a:rPr lang="en-US"/>
              <a:t>Click icon to add picture</a:t>
            </a:r>
            <a:endParaRPr lang="en-US" dirty="0"/>
          </a:p>
        </p:txBody>
      </p:sp>
      <p:grpSp>
        <p:nvGrpSpPr>
          <p:cNvPr id="29" name="Group 28">
            <a:extLst>
              <a:ext uri="{FF2B5EF4-FFF2-40B4-BE49-F238E27FC236}">
                <a16:creationId xmlns:a16="http://schemas.microsoft.com/office/drawing/2014/main" id="{0E71A4AA-DC87-2743-9A9B-2021368B9B16}"/>
              </a:ext>
            </a:extLst>
          </p:cNvPr>
          <p:cNvGrpSpPr/>
          <p:nvPr userDrawn="1"/>
        </p:nvGrpSpPr>
        <p:grpSpPr>
          <a:xfrm rot="10800000">
            <a:off x="8560513" y="3518303"/>
            <a:ext cx="3142167" cy="3142167"/>
            <a:chOff x="2709241" y="-374048"/>
            <a:chExt cx="7084273" cy="7048817"/>
          </a:xfrm>
        </p:grpSpPr>
        <p:sp>
          <p:nvSpPr>
            <p:cNvPr id="30" name="Rectangle 29">
              <a:extLst>
                <a:ext uri="{FF2B5EF4-FFF2-40B4-BE49-F238E27FC236}">
                  <a16:creationId xmlns:a16="http://schemas.microsoft.com/office/drawing/2014/main" id="{C7C41538-C2B3-324E-8557-F6D0334C5A48}"/>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F2D43F-83AB-4B4C-8ABC-8A13A502745A}"/>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Picture Placeholder 10">
            <a:extLst>
              <a:ext uri="{FF2B5EF4-FFF2-40B4-BE49-F238E27FC236}">
                <a16:creationId xmlns:a16="http://schemas.microsoft.com/office/drawing/2014/main" id="{C5D40268-F0AF-C64F-A087-DE100D43056E}"/>
              </a:ext>
            </a:extLst>
          </p:cNvPr>
          <p:cNvSpPr>
            <a:spLocks noGrp="1"/>
          </p:cNvSpPr>
          <p:nvPr>
            <p:ph type="pic" sz="quarter" idx="20"/>
          </p:nvPr>
        </p:nvSpPr>
        <p:spPr>
          <a:xfrm>
            <a:off x="8781062" y="3715833"/>
            <a:ext cx="2783221" cy="2797221"/>
          </a:xfrm>
          <a:solidFill>
            <a:schemeClr val="tx2"/>
          </a:solidFill>
        </p:spPr>
        <p:txBody>
          <a:bodyPr/>
          <a:lstStyle/>
          <a:p>
            <a:r>
              <a:rPr lang="en-US"/>
              <a:t>Click icon to add picture</a:t>
            </a:r>
            <a:endParaRPr lang="en-US" dirty="0"/>
          </a:p>
        </p:txBody>
      </p:sp>
      <p:sp>
        <p:nvSpPr>
          <p:cNvPr id="11" name="Title 10">
            <a:extLst>
              <a:ext uri="{FF2B5EF4-FFF2-40B4-BE49-F238E27FC236}">
                <a16:creationId xmlns:a16="http://schemas.microsoft.com/office/drawing/2014/main" id="{B73C5C59-3B13-4666-9227-4D466DDBB823}"/>
              </a:ext>
            </a:extLst>
          </p:cNvPr>
          <p:cNvSpPr>
            <a:spLocks noGrp="1"/>
          </p:cNvSpPr>
          <p:nvPr>
            <p:ph type="title"/>
          </p:nvPr>
        </p:nvSpPr>
        <p:spPr>
          <a:xfrm>
            <a:off x="7171944" y="329888"/>
            <a:ext cx="5020056"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3383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2427F89F-E064-4CA4-9B00-EE26307A974C}"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Spiral black texture">
            <a:extLst>
              <a:ext uri="{FF2B5EF4-FFF2-40B4-BE49-F238E27FC236}">
                <a16:creationId xmlns:a16="http://schemas.microsoft.com/office/drawing/2014/main" id="{CF0748E0-D1F5-2640-95EB-27AD5D0986C0}"/>
              </a:ext>
            </a:extLst>
          </p:cNvPr>
          <p:cNvPicPr>
            <a:picLocks noChangeAspect="1"/>
          </p:cNvPicPr>
          <p:nvPr userDrawn="1"/>
        </p:nvPicPr>
        <p:blipFill rotWithShape="1">
          <a:blip r:embed="rId2" cstate="hq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86AAAC17-299B-3240-AADE-078B01D694A5}"/>
              </a:ext>
            </a:extLst>
          </p:cNvPr>
          <p:cNvGrpSpPr/>
          <p:nvPr userDrawn="1"/>
        </p:nvGrpSpPr>
        <p:grpSpPr>
          <a:xfrm>
            <a:off x="737106" y="1799422"/>
            <a:ext cx="10717789" cy="4621647"/>
            <a:chOff x="658578" y="2036958"/>
            <a:chExt cx="10717789" cy="3259154"/>
          </a:xfrm>
        </p:grpSpPr>
        <p:grpSp>
          <p:nvGrpSpPr>
            <p:cNvPr id="7" name="Group 6">
              <a:extLst>
                <a:ext uri="{FF2B5EF4-FFF2-40B4-BE49-F238E27FC236}">
                  <a16:creationId xmlns:a16="http://schemas.microsoft.com/office/drawing/2014/main" id="{1EF4C07C-B3C0-5547-939E-AE58BB63EFEB}"/>
                </a:ext>
              </a:extLst>
            </p:cNvPr>
            <p:cNvGrpSpPr/>
            <p:nvPr/>
          </p:nvGrpSpPr>
          <p:grpSpPr>
            <a:xfrm>
              <a:off x="658578" y="2036958"/>
              <a:ext cx="3259154" cy="3259154"/>
              <a:chOff x="2709241" y="-374048"/>
              <a:chExt cx="7084273" cy="7048817"/>
            </a:xfrm>
          </p:grpSpPr>
          <p:sp>
            <p:nvSpPr>
              <p:cNvPr id="16" name="Rectangle 15">
                <a:extLst>
                  <a:ext uri="{FF2B5EF4-FFF2-40B4-BE49-F238E27FC236}">
                    <a16:creationId xmlns:a16="http://schemas.microsoft.com/office/drawing/2014/main" id="{3A06F8C2-1A0E-B345-A0C3-928B75EDD68B}"/>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13980B-D256-8347-BEB7-BC612E328FE5}"/>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3A476921-841C-6E4F-AA1A-6AF877E690B6}"/>
                </a:ext>
              </a:extLst>
            </p:cNvPr>
            <p:cNvGrpSpPr/>
            <p:nvPr/>
          </p:nvGrpSpPr>
          <p:grpSpPr>
            <a:xfrm>
              <a:off x="4387896" y="2036958"/>
              <a:ext cx="3259154" cy="3259154"/>
              <a:chOff x="2709241" y="-374048"/>
              <a:chExt cx="7084273" cy="7048817"/>
            </a:xfrm>
          </p:grpSpPr>
          <p:sp>
            <p:nvSpPr>
              <p:cNvPr id="13" name="Rectangle 12">
                <a:extLst>
                  <a:ext uri="{FF2B5EF4-FFF2-40B4-BE49-F238E27FC236}">
                    <a16:creationId xmlns:a16="http://schemas.microsoft.com/office/drawing/2014/main" id="{7F50AD49-C42E-9C49-8EBE-F0BA0D38751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22DC14-C8B5-0240-811A-7512A772EAC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C12FB705-72D9-5446-8BD5-90BC66DE72CD}"/>
                </a:ext>
              </a:extLst>
            </p:cNvPr>
            <p:cNvGrpSpPr/>
            <p:nvPr/>
          </p:nvGrpSpPr>
          <p:grpSpPr>
            <a:xfrm>
              <a:off x="8117213" y="2036958"/>
              <a:ext cx="3259154" cy="3259154"/>
              <a:chOff x="2709241" y="-374048"/>
              <a:chExt cx="7084273" cy="7048817"/>
            </a:xfrm>
          </p:grpSpPr>
          <p:sp>
            <p:nvSpPr>
              <p:cNvPr id="10" name="Rectangle 9">
                <a:extLst>
                  <a:ext uri="{FF2B5EF4-FFF2-40B4-BE49-F238E27FC236}">
                    <a16:creationId xmlns:a16="http://schemas.microsoft.com/office/drawing/2014/main" id="{B885E3E0-AABA-2B42-BF3D-D1D23232967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09C01DD-C7F0-4044-BC32-1B991B713463}"/>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9" name="Title 1">
            <a:extLst>
              <a:ext uri="{FF2B5EF4-FFF2-40B4-BE49-F238E27FC236}">
                <a16:creationId xmlns:a16="http://schemas.microsoft.com/office/drawing/2014/main" id="{8BFCD267-184B-674C-851D-3206B3D19F3C}"/>
              </a:ext>
            </a:extLst>
          </p:cNvPr>
          <p:cNvSpPr>
            <a:spLocks noGrp="1"/>
          </p:cNvSpPr>
          <p:nvPr>
            <p:ph type="title"/>
          </p:nvPr>
        </p:nvSpPr>
        <p:spPr>
          <a:xfrm>
            <a:off x="-7626" y="442375"/>
            <a:ext cx="12192000" cy="871916"/>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
        <p:nvSpPr>
          <p:cNvPr id="23" name="Picture Placeholder 10">
            <a:extLst>
              <a:ext uri="{FF2B5EF4-FFF2-40B4-BE49-F238E27FC236}">
                <a16:creationId xmlns:a16="http://schemas.microsoft.com/office/drawing/2014/main" id="{431AF46F-DF23-F445-93C3-00665C013015}"/>
              </a:ext>
            </a:extLst>
          </p:cNvPr>
          <p:cNvSpPr>
            <a:spLocks noGrp="1"/>
          </p:cNvSpPr>
          <p:nvPr>
            <p:ph type="pic" sz="quarter" idx="13"/>
          </p:nvPr>
        </p:nvSpPr>
        <p:spPr>
          <a:xfrm>
            <a:off x="950355" y="2055835"/>
            <a:ext cx="2849382" cy="4114283"/>
          </a:xfrm>
          <a:solidFill>
            <a:schemeClr val="tx2"/>
          </a:solidFill>
        </p:spPr>
        <p:txBody>
          <a:bodyPr/>
          <a:lstStyle/>
          <a:p>
            <a:r>
              <a:rPr lang="en-US"/>
              <a:t>Click icon to add picture</a:t>
            </a:r>
            <a:endParaRPr lang="en-US" dirty="0"/>
          </a:p>
        </p:txBody>
      </p:sp>
      <p:sp>
        <p:nvSpPr>
          <p:cNvPr id="24" name="Picture Placeholder 10">
            <a:extLst>
              <a:ext uri="{FF2B5EF4-FFF2-40B4-BE49-F238E27FC236}">
                <a16:creationId xmlns:a16="http://schemas.microsoft.com/office/drawing/2014/main" id="{FA22235C-1B62-2143-B02A-B59B66C98C37}"/>
              </a:ext>
            </a:extLst>
          </p:cNvPr>
          <p:cNvSpPr>
            <a:spLocks noGrp="1"/>
          </p:cNvSpPr>
          <p:nvPr>
            <p:ph type="pic" sz="quarter" idx="14"/>
          </p:nvPr>
        </p:nvSpPr>
        <p:spPr>
          <a:xfrm>
            <a:off x="4671750" y="2055835"/>
            <a:ext cx="2849382" cy="4114283"/>
          </a:xfrm>
          <a:solidFill>
            <a:schemeClr val="tx2"/>
          </a:solidFill>
        </p:spPr>
        <p:txBody>
          <a:bodyPr/>
          <a:lstStyle/>
          <a:p>
            <a:r>
              <a:rPr lang="en-US"/>
              <a:t>Click icon to add picture</a:t>
            </a:r>
            <a:endParaRPr lang="en-US" dirty="0"/>
          </a:p>
        </p:txBody>
      </p:sp>
      <p:sp>
        <p:nvSpPr>
          <p:cNvPr id="25" name="Picture Placeholder 10">
            <a:extLst>
              <a:ext uri="{FF2B5EF4-FFF2-40B4-BE49-F238E27FC236}">
                <a16:creationId xmlns:a16="http://schemas.microsoft.com/office/drawing/2014/main" id="{B19D3417-1C31-2741-938E-20ABFEF9AB6B}"/>
              </a:ext>
            </a:extLst>
          </p:cNvPr>
          <p:cNvSpPr>
            <a:spLocks noGrp="1"/>
          </p:cNvSpPr>
          <p:nvPr>
            <p:ph type="pic" sz="quarter" idx="15"/>
          </p:nvPr>
        </p:nvSpPr>
        <p:spPr>
          <a:xfrm>
            <a:off x="8393145" y="2055835"/>
            <a:ext cx="2849382" cy="4114283"/>
          </a:xfrm>
          <a:solidFill>
            <a:schemeClr val="tx2"/>
          </a:solidFill>
        </p:spPr>
        <p:txBody>
          <a:bodyPr/>
          <a:lstStyle/>
          <a:p>
            <a:r>
              <a:rPr lang="en-US"/>
              <a:t>Click icon to add picture</a:t>
            </a:r>
            <a:endParaRPr lang="en-US" dirty="0"/>
          </a:p>
        </p:txBody>
      </p:sp>
    </p:spTree>
    <p:extLst>
      <p:ext uri="{BB962C8B-B14F-4D97-AF65-F5344CB8AC3E}">
        <p14:creationId xmlns:p14="http://schemas.microsoft.com/office/powerpoint/2010/main" val="265170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 Left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B2E76DD8-6713-46E3-B997-73FF611D8FBB}"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7670AA00-D84B-B248-A24F-8AE30432F34F}"/>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Lst>
          </p:cNvPr>
          <p:cNvGrpSpPr/>
          <p:nvPr userDrawn="1"/>
        </p:nvGrpSpPr>
        <p:grpSpPr>
          <a:xfrm>
            <a:off x="430351"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838200" y="585788"/>
            <a:ext cx="5765800" cy="5675312"/>
          </a:xfrm>
          <a:solidFill>
            <a:schemeClr val="tx2"/>
          </a:solidFill>
        </p:spPr>
        <p:txBody>
          <a:bodyPr/>
          <a:lstStyle/>
          <a:p>
            <a:r>
              <a:rPr lang="en-US"/>
              <a:t>Click icon to add picture</a:t>
            </a:r>
            <a:endParaRPr lang="en-US"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6986447" y="2916598"/>
            <a:ext cx="5180151" cy="1325563"/>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Tree>
    <p:extLst>
      <p:ext uri="{BB962C8B-B14F-4D97-AF65-F5344CB8AC3E}">
        <p14:creationId xmlns:p14="http://schemas.microsoft.com/office/powerpoint/2010/main" val="214089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Right Image Layout">
    <p:spTree>
      <p:nvGrpSpPr>
        <p:cNvPr id="1" name=""/>
        <p:cNvGrpSpPr/>
        <p:nvPr/>
      </p:nvGrpSpPr>
      <p:grpSpPr>
        <a:xfrm>
          <a:off x="0" y="0"/>
          <a:ext cx="0" cy="0"/>
          <a:chOff x="0" y="0"/>
          <a:chExt cx="0" cy="0"/>
        </a:xfrm>
      </p:grpSpPr>
      <p:pic>
        <p:nvPicPr>
          <p:cNvPr id="11" name="Picture 10" descr="Abstract Spiral black texture">
            <a:extLst>
              <a:ext uri="{FF2B5EF4-FFF2-40B4-BE49-F238E27FC236}">
                <a16:creationId xmlns:a16="http://schemas.microsoft.com/office/drawing/2014/main" id="{F8D5C6D4-409A-D74E-B574-DB65B323A7D1}"/>
              </a:ext>
            </a:extLst>
          </p:cNvPr>
          <p:cNvPicPr>
            <a:picLocks noChangeAspect="1"/>
          </p:cNvPicPr>
          <p:nvPr userDrawn="1"/>
        </p:nvPicPr>
        <p:blipFill rotWithShape="1">
          <a:blip r:embed="rId2" cstate="hq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08551B09-42E3-4E6E-BF28-54DAA4C33BFD}"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grpSp>
        <p:nvGrpSpPr>
          <p:cNvPr id="6" name="Group 5">
            <a:extLst>
              <a:ext uri="{FF2B5EF4-FFF2-40B4-BE49-F238E27FC236}">
                <a16:creationId xmlns:a16="http://schemas.microsoft.com/office/drawing/2014/main" id="{F1F5E30B-8480-DC42-89B6-750512FFAB6E}"/>
              </a:ext>
            </a:extLst>
          </p:cNvPr>
          <p:cNvGrpSpPr/>
          <p:nvPr userDrawn="1"/>
        </p:nvGrpSpPr>
        <p:grpSpPr>
          <a:xfrm rot="10800000">
            <a:off x="5215568"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5623417" y="585788"/>
            <a:ext cx="5765800" cy="5675312"/>
          </a:xfrm>
          <a:solidFill>
            <a:schemeClr val="tx2"/>
          </a:solidFill>
        </p:spPr>
        <p:txBody>
          <a:bodyPr/>
          <a:lstStyle/>
          <a:p>
            <a:r>
              <a:rPr lang="en-US"/>
              <a:t>Click icon to add picture</a:t>
            </a:r>
            <a:endParaRPr lang="en-US"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0" y="2916598"/>
            <a:ext cx="5180151" cy="1325563"/>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Tree>
    <p:extLst>
      <p:ext uri="{BB962C8B-B14F-4D97-AF65-F5344CB8AC3E}">
        <p14:creationId xmlns:p14="http://schemas.microsoft.com/office/powerpoint/2010/main" val="23454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Large Image Layout">
    <p:spTree>
      <p:nvGrpSpPr>
        <p:cNvPr id="1" name=""/>
        <p:cNvGrpSpPr/>
        <p:nvPr/>
      </p:nvGrpSpPr>
      <p:grpSpPr>
        <a:xfrm>
          <a:off x="0" y="0"/>
          <a:ext cx="0" cy="0"/>
          <a:chOff x="0" y="0"/>
          <a:chExt cx="0" cy="0"/>
        </a:xfrm>
      </p:grpSpPr>
      <p:pic>
        <p:nvPicPr>
          <p:cNvPr id="16" name="Picture 15" descr="Abstract diagonal black texture">
            <a:extLst>
              <a:ext uri="{FF2B5EF4-FFF2-40B4-BE49-F238E27FC236}">
                <a16:creationId xmlns:a16="http://schemas.microsoft.com/office/drawing/2014/main" id="{B29945C1-7B58-8D48-8733-BF1AA6AFCCA7}"/>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092F2BC6-A91F-4C52-8AF5-AC493D209C50}"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p>
            <a:r>
              <a:rPr lang="en-US"/>
              <a:t>Click icon to add picture</a:t>
            </a:r>
            <a:endParaRPr lang="en-US" dirty="0"/>
          </a:p>
        </p:txBody>
      </p:sp>
      <p:grpSp>
        <p:nvGrpSpPr>
          <p:cNvPr id="36" name="Group 35">
            <a:extLst>
              <a:ext uri="{FF2B5EF4-FFF2-40B4-BE49-F238E27FC236}">
                <a16:creationId xmlns:a16="http://schemas.microsoft.com/office/drawing/2014/main" id="{50833B04-E3B5-AB43-BD54-FD95ADCAE7D2}"/>
              </a:ext>
            </a:extLst>
          </p:cNvPr>
          <p:cNvGrpSpPr/>
          <p:nvPr userDrawn="1"/>
        </p:nvGrpSpPr>
        <p:grpSpPr>
          <a:xfrm>
            <a:off x="4871278" y="136525"/>
            <a:ext cx="7119363" cy="3807134"/>
            <a:chOff x="2709241" y="-374048"/>
            <a:chExt cx="7084273" cy="7048817"/>
          </a:xfrm>
        </p:grpSpPr>
        <p:sp>
          <p:nvSpPr>
            <p:cNvPr id="37" name="Rectangle 36">
              <a:extLst>
                <a:ext uri="{FF2B5EF4-FFF2-40B4-BE49-F238E27FC236}">
                  <a16:creationId xmlns:a16="http://schemas.microsoft.com/office/drawing/2014/main" id="{471C2905-9BE1-CF40-B8A5-6B429ACFD97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3095C0A7-54C0-3E44-9C1D-B102961E5E0E}"/>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9" name="Picture Placeholder 10">
            <a:extLst>
              <a:ext uri="{FF2B5EF4-FFF2-40B4-BE49-F238E27FC236}">
                <a16:creationId xmlns:a16="http://schemas.microsoft.com/office/drawing/2014/main" id="{F124D80A-788A-C14C-9C35-0344D77D047D}"/>
              </a:ext>
            </a:extLst>
          </p:cNvPr>
          <p:cNvSpPr>
            <a:spLocks noGrp="1"/>
          </p:cNvSpPr>
          <p:nvPr>
            <p:ph type="pic" sz="quarter" idx="14"/>
          </p:nvPr>
        </p:nvSpPr>
        <p:spPr>
          <a:xfrm>
            <a:off x="5105908" y="397817"/>
            <a:ext cx="6665598" cy="3383950"/>
          </a:xfrm>
          <a:solidFill>
            <a:schemeClr val="tx2"/>
          </a:solidFill>
        </p:spPr>
        <p:txBody>
          <a:bodyPr/>
          <a:lstStyle/>
          <a:p>
            <a:r>
              <a:rPr lang="en-US"/>
              <a:t>Click icon to add picture</a:t>
            </a:r>
            <a:endParaRPr lang="en-US"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4348958"/>
            <a:ext cx="7619204" cy="1510076"/>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Tree>
    <p:extLst>
      <p:ext uri="{BB962C8B-B14F-4D97-AF65-F5344CB8AC3E}">
        <p14:creationId xmlns:p14="http://schemas.microsoft.com/office/powerpoint/2010/main" val="340201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redit Layout">
    <p:spTree>
      <p:nvGrpSpPr>
        <p:cNvPr id="1" name=""/>
        <p:cNvGrpSpPr/>
        <p:nvPr/>
      </p:nvGrpSpPr>
      <p:grpSpPr>
        <a:xfrm>
          <a:off x="0" y="0"/>
          <a:ext cx="0" cy="0"/>
          <a:chOff x="0" y="0"/>
          <a:chExt cx="0" cy="0"/>
        </a:xfrm>
      </p:grpSpPr>
      <p:pic>
        <p:nvPicPr>
          <p:cNvPr id="11" name="Picture 10" descr="Abstract diagonal black texture">
            <a:extLst>
              <a:ext uri="{FF2B5EF4-FFF2-40B4-BE49-F238E27FC236}">
                <a16:creationId xmlns:a16="http://schemas.microsoft.com/office/drawing/2014/main" id="{F8D5C6D4-409A-D74E-B574-DB65B323A7D1}"/>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7916C7F1-783D-42F3-9C73-32E49BA47509}"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p>
            <a:r>
              <a:rPr lang="en-US"/>
              <a:t>Click icon to add picture</a:t>
            </a:r>
            <a:endParaRPr lang="en-US"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136525"/>
            <a:ext cx="7619204" cy="1510076"/>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6FD90A21-B809-C149-8D68-EAB43935F8C8}"/>
              </a:ext>
            </a:extLst>
          </p:cNvPr>
          <p:cNvSpPr>
            <a:spLocks noGrp="1"/>
          </p:cNvSpPr>
          <p:nvPr>
            <p:ph type="body" sz="quarter" idx="14" hasCustomPrompt="1"/>
          </p:nvPr>
        </p:nvSpPr>
        <p:spPr>
          <a:xfrm>
            <a:off x="4572000" y="1669008"/>
            <a:ext cx="2578100" cy="4665117"/>
          </a:xfrm>
        </p:spPr>
        <p:txBody>
          <a:bodyPr/>
          <a:lstStyle>
            <a:lvl1pPr marL="0" indent="0" algn="r">
              <a:lnSpc>
                <a:spcPct val="250000"/>
              </a:lnSpc>
              <a:buNone/>
              <a:defRPr sz="2000" b="1" i="0">
                <a:solidFill>
                  <a:schemeClr val="accent1"/>
                </a:solidFill>
                <a:latin typeface="The Serif Hand Extrablack" panose="03070502030502020204" pitchFamily="66"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Title goes here</a:t>
            </a:r>
          </a:p>
        </p:txBody>
      </p:sp>
      <p:sp>
        <p:nvSpPr>
          <p:cNvPr id="13" name="Text Placeholder 5">
            <a:extLst>
              <a:ext uri="{FF2B5EF4-FFF2-40B4-BE49-F238E27FC236}">
                <a16:creationId xmlns:a16="http://schemas.microsoft.com/office/drawing/2014/main" id="{EA5C09D8-F39E-1F4F-8578-B7DC86250901}"/>
              </a:ext>
            </a:extLst>
          </p:cNvPr>
          <p:cNvSpPr>
            <a:spLocks noGrp="1"/>
          </p:cNvSpPr>
          <p:nvPr>
            <p:ph type="body" sz="quarter" idx="15" hasCustomPrompt="1"/>
          </p:nvPr>
        </p:nvSpPr>
        <p:spPr>
          <a:xfrm>
            <a:off x="9619488" y="1669008"/>
            <a:ext cx="2578100" cy="4665117"/>
          </a:xfrm>
        </p:spPr>
        <p:txBody>
          <a:bodyPr>
            <a:normAutofit/>
          </a:bodyPr>
          <a:lstStyle>
            <a:lvl1pPr marL="0" indent="0" algn="l">
              <a:lnSpc>
                <a:spcPct val="250000"/>
              </a:lnSpc>
              <a:buNone/>
              <a:defRPr sz="2000" b="1" i="0">
                <a:solidFill>
                  <a:schemeClr val="bg1"/>
                </a:solidFill>
                <a:latin typeface="The Serif Hand Extrablack" panose="03070502030502020204" pitchFamily="66"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NAME GOES HERE</a:t>
            </a:r>
          </a:p>
        </p:txBody>
      </p:sp>
    </p:spTree>
    <p:extLst>
      <p:ext uri="{BB962C8B-B14F-4D97-AF65-F5344CB8AC3E}">
        <p14:creationId xmlns:p14="http://schemas.microsoft.com/office/powerpoint/2010/main" val="1120756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microsoft.com/office/2007/relationships/hdphoto" Target="../media/hdphoto1.wdp"/><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Abstract dark light trails">
            <a:extLst>
              <a:ext uri="{FF2B5EF4-FFF2-40B4-BE49-F238E27FC236}">
                <a16:creationId xmlns:a16="http://schemas.microsoft.com/office/drawing/2014/main" id="{E5B7BE1B-B3BC-A34B-9A3C-7644CF252A77}"/>
              </a:ext>
            </a:extLst>
          </p:cNvPr>
          <p:cNvPicPr>
            <a:picLocks noChangeAspect="1"/>
          </p:cNvPicPr>
          <p:nvPr userDrawn="1"/>
        </p:nvPicPr>
        <p:blipFill rotWithShape="1">
          <a:blip r:embed="rId10" cstate="hqprint">
            <a:alphaModFix amt="50000"/>
            <a:extLst>
              <a:ext uri="{BEBA8EAE-BF5A-486C-A8C5-ECC9F3942E4B}">
                <a14:imgProps xmlns:a14="http://schemas.microsoft.com/office/drawing/2010/main">
                  <a14:imgLayer r:embed="rId11">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2" name="Title Placeholder 1">
            <a:extLst>
              <a:ext uri="{FF2B5EF4-FFF2-40B4-BE49-F238E27FC236}">
                <a16:creationId xmlns:a16="http://schemas.microsoft.com/office/drawing/2014/main" id="{42C6C599-8835-FC47-9AFB-3C5287BB3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104F0E-7F3D-8546-9B39-2C56C4AE2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5D7ED9-D9E1-0549-B536-4A6EAE843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76C539-9B39-4170-B7CB-9F18BDFB5182}" type="datetime1">
              <a:rPr lang="en-US" smtClean="0"/>
              <a:t>12/13/2020</a:t>
            </a:fld>
            <a:endParaRPr lang="en-US" dirty="0"/>
          </a:p>
        </p:txBody>
      </p:sp>
      <p:sp>
        <p:nvSpPr>
          <p:cNvPr id="5" name="Footer Placeholder 4">
            <a:extLst>
              <a:ext uri="{FF2B5EF4-FFF2-40B4-BE49-F238E27FC236}">
                <a16:creationId xmlns:a16="http://schemas.microsoft.com/office/drawing/2014/main" id="{D373501A-B1B3-AB43-8CE0-F46C1F6849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9EC7288-A296-FB46-B7AC-BF5C631F5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D9196-6C56-7544-BAE5-8B7AE4F4CC09}" type="slidenum">
              <a:rPr lang="en-US" smtClean="0"/>
              <a:t>‹#›</a:t>
            </a:fld>
            <a:endParaRPr lang="en-US" dirty="0"/>
          </a:p>
        </p:txBody>
      </p:sp>
    </p:spTree>
    <p:extLst>
      <p:ext uri="{BB962C8B-B14F-4D97-AF65-F5344CB8AC3E}">
        <p14:creationId xmlns:p14="http://schemas.microsoft.com/office/powerpoint/2010/main" val="3482974707"/>
      </p:ext>
    </p:extLst>
  </p:cSld>
  <p:clrMap bg1="lt1" tx1="dk1" bg2="lt2" tx2="dk2" accent1="accent1" accent2="accent2" accent3="accent3" accent4="accent4" accent5="accent5" accent6="accent6" hlink="hlink" folHlink="folHlink"/>
  <p:sldLayoutIdLst>
    <p:sldLayoutId id="2147483655" r:id="rId1"/>
    <p:sldLayoutId id="2147483667" r:id="rId2"/>
    <p:sldLayoutId id="2147483665" r:id="rId3"/>
    <p:sldLayoutId id="2147483663" r:id="rId4"/>
    <p:sldLayoutId id="2147483660" r:id="rId5"/>
    <p:sldLayoutId id="2147483661" r:id="rId6"/>
    <p:sldLayoutId id="2147483662" r:id="rId7"/>
    <p:sldLayoutId id="2147483666" r:id="rId8"/>
  </p:sldLayoutIdLst>
  <p:hf hdr="0" ftr="0" dt="0"/>
  <p:txStyles>
    <p:titleStyle>
      <a:lvl1pPr algn="l" defTabSz="914400" rtl="0" eaLnBrk="1" latinLnBrk="0" hangingPunct="1">
        <a:lnSpc>
          <a:spcPct val="90000"/>
        </a:lnSpc>
        <a:spcBef>
          <a:spcPct val="0"/>
        </a:spcBef>
        <a:buNone/>
        <a:defRPr sz="4400" kern="1200">
          <a:solidFill>
            <a:schemeClr val="bg1"/>
          </a:solidFill>
          <a:latin typeface="The Serif Hand" panose="03070502030502020204" pitchFamily="66"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The Serif Hand" panose="03070502030502020204" pitchFamily="66"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The Serif Hand" panose="030705020305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The Serif Hand" panose="030705020305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he Serif Hand" panose="030705020305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he Serif Hand" panose="03070502030502020204" pitchFamily="66"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auner.com/heritage-story/"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20.jpeg"/><Relationship Id="rId5" Type="http://schemas.openxmlformats.org/officeDocument/2006/relationships/hyperlink" Target="https://www.margaretthatcher.org/document/107438" TargetMode="External"/><Relationship Id="rId4" Type="http://schemas.openxmlformats.org/officeDocument/2006/relationships/hyperlink" Target="https://www.margaretthatcher.org/document/1065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E7746A3C-0EB5-4B0A-8465-FCB7F1FBBB03}"/>
              </a:ext>
            </a:extLst>
          </p:cNvPr>
          <p:cNvSpPr>
            <a:spLocks noGrp="1"/>
          </p:cNvSpPr>
          <p:nvPr>
            <p:ph type="title"/>
          </p:nvPr>
        </p:nvSpPr>
        <p:spPr/>
        <p:txBody>
          <a:bodyPr>
            <a:normAutofit fontScale="90000"/>
          </a:bodyPr>
          <a:lstStyle/>
          <a:p>
            <a:r>
              <a:rPr lang="en-GB" sz="2200" dirty="0"/>
              <a:t>HPHI5006 – Assessment 1 – Janet White</a:t>
            </a:r>
            <a:br>
              <a:rPr lang="en-GB" dirty="0"/>
            </a:br>
            <a:br>
              <a:rPr lang="en-GB" dirty="0"/>
            </a:br>
            <a:r>
              <a:rPr lang="en-GB" dirty="0"/>
              <a:t>How did the lady turn heads? </a:t>
            </a:r>
            <a:br>
              <a:rPr lang="en-GB" dirty="0"/>
            </a:br>
            <a:r>
              <a:rPr lang="en-GB" dirty="0"/>
              <a:t>a review of the impact of the style of dress worn by </a:t>
            </a:r>
            <a:br>
              <a:rPr lang="en-GB" dirty="0"/>
            </a:br>
            <a:r>
              <a:rPr lang="en-GB" dirty="0"/>
              <a:t>Margaret thatcher </a:t>
            </a:r>
            <a:br>
              <a:rPr lang="en-GB" dirty="0"/>
            </a:br>
            <a:r>
              <a:rPr lang="en-GB" dirty="0"/>
              <a:t>when she was prime minister.</a:t>
            </a:r>
          </a:p>
        </p:txBody>
      </p:sp>
      <p:pic>
        <p:nvPicPr>
          <p:cNvPr id="17" name="Picture Placeholder 16">
            <a:extLst>
              <a:ext uri="{FF2B5EF4-FFF2-40B4-BE49-F238E27FC236}">
                <a16:creationId xmlns:a16="http://schemas.microsoft.com/office/drawing/2014/main" id="{3B8DF1EC-9848-4C84-84CE-B7B7132AC447}"/>
              </a:ext>
            </a:extLst>
          </p:cNvPr>
          <p:cNvPicPr>
            <a:picLocks noGrp="1" noChangeAspect="1"/>
          </p:cNvPicPr>
          <p:nvPr>
            <p:ph type="pic" sz="quarter" idx="13"/>
          </p:nvPr>
        </p:nvPicPr>
        <p:blipFill>
          <a:blip r:embed="rId3"/>
          <a:srcRect l="5415" r="5415"/>
          <a:stretch>
            <a:fillRect/>
          </a:stretch>
        </p:blipFill>
        <p:spPr>
          <a:xfrm>
            <a:off x="838199" y="278975"/>
            <a:ext cx="6077505" cy="5982125"/>
          </a:xfrm>
          <a:prstGeom prst="rect">
            <a:avLst/>
          </a:prstGeom>
        </p:spPr>
      </p:pic>
    </p:spTree>
    <p:extLst>
      <p:ext uri="{BB962C8B-B14F-4D97-AF65-F5344CB8AC3E}">
        <p14:creationId xmlns:p14="http://schemas.microsoft.com/office/powerpoint/2010/main" val="236384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4332303" y="499145"/>
            <a:ext cx="7859696" cy="1995480"/>
          </a:xfrm>
        </p:spPr>
        <p:txBody>
          <a:bodyPr>
            <a:noAutofit/>
          </a:bodyPr>
          <a:lstStyle/>
          <a:p>
            <a:r>
              <a:rPr lang="en-US" sz="3600" dirty="0"/>
              <a:t>Thatcher used fashion to make an impact and </a:t>
            </a:r>
            <a:br>
              <a:rPr lang="en-US" sz="3600" dirty="0"/>
            </a:br>
            <a:r>
              <a:rPr lang="en-US" sz="3600" dirty="0"/>
              <a:t>to add power to her performances.</a:t>
            </a:r>
            <a:br>
              <a:rPr lang="en-US" sz="4000" dirty="0"/>
            </a:br>
            <a:r>
              <a:rPr lang="en-US" sz="3200" dirty="0"/>
              <a:t>Here are two of the styles of neckline that she liked to wear</a:t>
            </a:r>
            <a:r>
              <a:rPr lang="en-US" sz="2800" dirty="0"/>
              <a:t>   </a:t>
            </a:r>
          </a:p>
        </p:txBody>
      </p:sp>
      <p:pic>
        <p:nvPicPr>
          <p:cNvPr id="12" name="Picture Placeholder 11">
            <a:extLst>
              <a:ext uri="{FF2B5EF4-FFF2-40B4-BE49-F238E27FC236}">
                <a16:creationId xmlns:a16="http://schemas.microsoft.com/office/drawing/2014/main" id="{A802721A-35C3-4866-B682-E323F3EEB8F0}"/>
              </a:ext>
            </a:extLst>
          </p:cNvPr>
          <p:cNvPicPr>
            <a:picLocks noGrp="1" noChangeAspect="1"/>
          </p:cNvPicPr>
          <p:nvPr>
            <p:ph type="pic" sz="quarter" idx="14"/>
          </p:nvPr>
        </p:nvPicPr>
        <p:blipFill>
          <a:blip r:embed="rId3"/>
          <a:srcRect t="1258" b="1258"/>
          <a:stretch>
            <a:fillRect/>
          </a:stretch>
        </p:blipFill>
        <p:spPr>
          <a:prstGeom prst="rect">
            <a:avLst/>
          </a:prstGeom>
        </p:spPr>
      </p:pic>
      <p:pic>
        <p:nvPicPr>
          <p:cNvPr id="14" name="Picture Placeholder 7">
            <a:extLst>
              <a:ext uri="{FF2B5EF4-FFF2-40B4-BE49-F238E27FC236}">
                <a16:creationId xmlns:a16="http://schemas.microsoft.com/office/drawing/2014/main" id="{D6F854E2-64A0-4333-8145-6283BC4C6E60}"/>
              </a:ext>
            </a:extLst>
          </p:cNvPr>
          <p:cNvPicPr>
            <a:picLocks noGrp="1" noChangeAspect="1"/>
          </p:cNvPicPr>
          <p:nvPr>
            <p:ph type="pic" sz="quarter" idx="13"/>
          </p:nvPr>
        </p:nvPicPr>
        <p:blipFill>
          <a:blip r:embed="rId4"/>
          <a:srcRect t="8512" b="8512"/>
          <a:stretch>
            <a:fillRect/>
          </a:stretch>
        </p:blipFill>
        <p:spPr>
          <a:xfrm>
            <a:off x="714375" y="655638"/>
            <a:ext cx="3240088" cy="3255962"/>
          </a:xfrm>
          <a:prstGeom prst="rect">
            <a:avLst/>
          </a:prstGeom>
        </p:spPr>
      </p:pic>
      <p:sp>
        <p:nvSpPr>
          <p:cNvPr id="13" name="TextBox 12">
            <a:extLst>
              <a:ext uri="{FF2B5EF4-FFF2-40B4-BE49-F238E27FC236}">
                <a16:creationId xmlns:a16="http://schemas.microsoft.com/office/drawing/2014/main" id="{FA7FB712-B8D4-4D60-A512-BF3FA43FE450}"/>
              </a:ext>
            </a:extLst>
          </p:cNvPr>
          <p:cNvSpPr txBox="1"/>
          <p:nvPr/>
        </p:nvSpPr>
        <p:spPr>
          <a:xfrm>
            <a:off x="714375" y="4607511"/>
            <a:ext cx="6662969" cy="369332"/>
          </a:xfrm>
          <a:prstGeom prst="rect">
            <a:avLst/>
          </a:prstGeom>
          <a:noFill/>
        </p:spPr>
        <p:txBody>
          <a:bodyPr wrap="square" rtlCol="0">
            <a:spAutoFit/>
          </a:bodyPr>
          <a:lstStyle/>
          <a:p>
            <a:r>
              <a:rPr lang="en-US" dirty="0">
                <a:solidFill>
                  <a:schemeClr val="bg1"/>
                </a:solidFill>
                <a:latin typeface="Perpetua Titling MT" panose="02020502060505020804" pitchFamily="18" charset="0"/>
              </a:rPr>
              <a:t>…</a:t>
            </a:r>
            <a:endParaRPr lang="en-GB" dirty="0">
              <a:solidFill>
                <a:schemeClr val="bg1"/>
              </a:solidFill>
              <a:latin typeface="Perpetua Titling MT" panose="02020502060505020804" pitchFamily="18" charset="0"/>
            </a:endParaRPr>
          </a:p>
        </p:txBody>
      </p:sp>
      <p:sp>
        <p:nvSpPr>
          <p:cNvPr id="15" name="Slide Number Placeholder 14">
            <a:extLst>
              <a:ext uri="{FF2B5EF4-FFF2-40B4-BE49-F238E27FC236}">
                <a16:creationId xmlns:a16="http://schemas.microsoft.com/office/drawing/2014/main" id="{F6663044-189A-4885-A5BA-FC79E97324F0}"/>
              </a:ext>
            </a:extLst>
          </p:cNvPr>
          <p:cNvSpPr>
            <a:spLocks noGrp="1"/>
          </p:cNvSpPr>
          <p:nvPr>
            <p:ph type="sldNum" sz="quarter" idx="12"/>
          </p:nvPr>
        </p:nvSpPr>
        <p:spPr/>
        <p:txBody>
          <a:bodyPr/>
          <a:lstStyle/>
          <a:p>
            <a:fld id="{427D9196-6C56-7544-BAE5-8B7AE4F4CC09}" type="slidenum">
              <a:rPr lang="en-US" smtClean="0"/>
              <a:t>2</a:t>
            </a:fld>
            <a:endParaRPr lang="en-US" dirty="0"/>
          </a:p>
        </p:txBody>
      </p:sp>
    </p:spTree>
    <p:extLst>
      <p:ext uri="{BB962C8B-B14F-4D97-AF65-F5344CB8AC3E}">
        <p14:creationId xmlns:p14="http://schemas.microsoft.com/office/powerpoint/2010/main" val="1689372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9047FE-0443-1342-8547-02680689ED94}"/>
              </a:ext>
            </a:extLst>
          </p:cNvPr>
          <p:cNvSpPr>
            <a:spLocks noGrp="1"/>
          </p:cNvSpPr>
          <p:nvPr>
            <p:ph type="title"/>
          </p:nvPr>
        </p:nvSpPr>
        <p:spPr/>
        <p:txBody>
          <a:bodyPr>
            <a:normAutofit/>
          </a:bodyPr>
          <a:lstStyle/>
          <a:p>
            <a:r>
              <a:rPr lang="en-US" dirty="0"/>
              <a:t>Not everyone appreciated the wide acceptance of the thatcher-style of dress</a:t>
            </a:r>
          </a:p>
        </p:txBody>
      </p:sp>
      <p:pic>
        <p:nvPicPr>
          <p:cNvPr id="5124" name="Picture 4" descr="Thatchet fashion: Margaret Thatcher Fashion ">
            <a:extLst>
              <a:ext uri="{FF2B5EF4-FFF2-40B4-BE49-F238E27FC236}">
                <a16:creationId xmlns:a16="http://schemas.microsoft.com/office/drawing/2014/main" id="{2DD09731-5A0F-4F73-94ED-32F7D09BE618}"/>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557" r="255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7" name="Picture Placeholder 6">
            <a:extLst>
              <a:ext uri="{FF2B5EF4-FFF2-40B4-BE49-F238E27FC236}">
                <a16:creationId xmlns:a16="http://schemas.microsoft.com/office/drawing/2014/main" id="{C06346CE-0874-45D9-ADE1-E9CD6FA2855A}"/>
              </a:ext>
            </a:extLst>
          </p:cNvPr>
          <p:cNvPicPr>
            <a:picLocks noGrp="1" noChangeAspect="1"/>
          </p:cNvPicPr>
          <p:nvPr>
            <p:ph type="pic" sz="quarter" idx="14"/>
          </p:nvPr>
        </p:nvPicPr>
        <p:blipFill>
          <a:blip r:embed="rId4"/>
          <a:srcRect l="575" r="575"/>
          <a:stretch>
            <a:fillRect/>
          </a:stretch>
        </p:blipFill>
        <p:spPr>
          <a:xfrm>
            <a:off x="5105907" y="257452"/>
            <a:ext cx="6942085" cy="3524315"/>
          </a:xfrm>
          <a:prstGeom prst="rect">
            <a:avLst/>
          </a:prstGeom>
        </p:spPr>
      </p:pic>
      <p:sp>
        <p:nvSpPr>
          <p:cNvPr id="2" name="Slide Number Placeholder 1">
            <a:extLst>
              <a:ext uri="{FF2B5EF4-FFF2-40B4-BE49-F238E27FC236}">
                <a16:creationId xmlns:a16="http://schemas.microsoft.com/office/drawing/2014/main" id="{917F149F-FC15-4E80-A895-E4ED42EE60F0}"/>
              </a:ext>
            </a:extLst>
          </p:cNvPr>
          <p:cNvSpPr>
            <a:spLocks noGrp="1"/>
          </p:cNvSpPr>
          <p:nvPr>
            <p:ph type="sldNum" sz="quarter" idx="12"/>
          </p:nvPr>
        </p:nvSpPr>
        <p:spPr/>
        <p:txBody>
          <a:bodyPr/>
          <a:lstStyle/>
          <a:p>
            <a:fld id="{427D9196-6C56-7544-BAE5-8B7AE4F4CC09}" type="slidenum">
              <a:rPr lang="en-US" smtClean="0"/>
              <a:t>3</a:t>
            </a:fld>
            <a:endParaRPr lang="en-US" dirty="0"/>
          </a:p>
        </p:txBody>
      </p:sp>
    </p:spTree>
    <p:extLst>
      <p:ext uri="{BB962C8B-B14F-4D97-AF65-F5344CB8AC3E}">
        <p14:creationId xmlns:p14="http://schemas.microsoft.com/office/powerpoint/2010/main" val="405627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861958-6A33-884F-A346-8B8A3C9F4DF2}"/>
              </a:ext>
            </a:extLst>
          </p:cNvPr>
          <p:cNvSpPr>
            <a:spLocks noGrp="1"/>
          </p:cNvSpPr>
          <p:nvPr>
            <p:ph type="title"/>
          </p:nvPr>
        </p:nvSpPr>
        <p:spPr/>
        <p:txBody>
          <a:bodyPr>
            <a:normAutofit fontScale="90000"/>
          </a:bodyPr>
          <a:lstStyle/>
          <a:p>
            <a:r>
              <a:rPr lang="en-US" dirty="0"/>
              <a:t> </a:t>
            </a:r>
            <a:br>
              <a:rPr lang="en-US" dirty="0"/>
            </a:br>
            <a:r>
              <a:rPr lang="en-US" dirty="0"/>
              <a:t>in 1989, Margaret Thatcher was on the cover of Tatler magazine…</a:t>
            </a:r>
            <a:br>
              <a:rPr lang="en-US" dirty="0"/>
            </a:br>
            <a:r>
              <a:rPr lang="en-US" dirty="0"/>
              <a:t>or was she?</a:t>
            </a:r>
          </a:p>
        </p:txBody>
      </p:sp>
      <p:sp>
        <p:nvSpPr>
          <p:cNvPr id="2" name="Slide Number Placeholder 1">
            <a:extLst>
              <a:ext uri="{FF2B5EF4-FFF2-40B4-BE49-F238E27FC236}">
                <a16:creationId xmlns:a16="http://schemas.microsoft.com/office/drawing/2014/main" id="{B8029D5E-00AD-4317-9A05-E3556ADFADDE}"/>
              </a:ext>
            </a:extLst>
          </p:cNvPr>
          <p:cNvSpPr>
            <a:spLocks noGrp="1"/>
          </p:cNvSpPr>
          <p:nvPr>
            <p:ph type="sldNum" sz="quarter" idx="12"/>
          </p:nvPr>
        </p:nvSpPr>
        <p:spPr/>
        <p:txBody>
          <a:bodyPr/>
          <a:lstStyle/>
          <a:p>
            <a:fld id="{427D9196-6C56-7544-BAE5-8B7AE4F4CC09}" type="slidenum">
              <a:rPr lang="en-US" smtClean="0"/>
              <a:t>4</a:t>
            </a:fld>
            <a:endParaRPr lang="en-US" dirty="0"/>
          </a:p>
        </p:txBody>
      </p:sp>
      <p:pic>
        <p:nvPicPr>
          <p:cNvPr id="9" name="Picture Placeholder 8">
            <a:extLst>
              <a:ext uri="{FF2B5EF4-FFF2-40B4-BE49-F238E27FC236}">
                <a16:creationId xmlns:a16="http://schemas.microsoft.com/office/drawing/2014/main" id="{593310DA-09F9-40D9-B656-AD1EA90E5415}"/>
              </a:ext>
            </a:extLst>
          </p:cNvPr>
          <p:cNvPicPr>
            <a:picLocks noGrp="1" noChangeAspect="1"/>
          </p:cNvPicPr>
          <p:nvPr>
            <p:ph type="pic" sz="quarter" idx="13"/>
          </p:nvPr>
        </p:nvPicPr>
        <p:blipFill>
          <a:blip r:embed="rId3"/>
          <a:srcRect t="13089" b="13089"/>
          <a:stretch>
            <a:fillRect/>
          </a:stretch>
        </p:blipFill>
        <p:spPr>
          <a:prstGeom prst="rect">
            <a:avLst/>
          </a:prstGeom>
        </p:spPr>
      </p:pic>
    </p:spTree>
    <p:extLst>
      <p:ext uri="{BB962C8B-B14F-4D97-AF65-F5344CB8AC3E}">
        <p14:creationId xmlns:p14="http://schemas.microsoft.com/office/powerpoint/2010/main" val="907608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4252193" y="136525"/>
            <a:ext cx="7101608" cy="2346138"/>
          </a:xfrm>
        </p:spPr>
        <p:txBody>
          <a:bodyPr>
            <a:noAutofit/>
          </a:bodyPr>
          <a:lstStyle/>
          <a:p>
            <a:r>
              <a:rPr lang="en-US" sz="4000" dirty="0"/>
              <a:t>Thatcher only ever wore skirts </a:t>
            </a:r>
            <a:br>
              <a:rPr lang="en-US" sz="4000" dirty="0"/>
            </a:br>
            <a:r>
              <a:rPr lang="en-US" sz="4000" dirty="0"/>
              <a:t>- even when she was driving a tank</a:t>
            </a:r>
          </a:p>
        </p:txBody>
      </p:sp>
      <p:sp>
        <p:nvSpPr>
          <p:cNvPr id="25" name="Slide Number Placeholder 24">
            <a:extLst>
              <a:ext uri="{FF2B5EF4-FFF2-40B4-BE49-F238E27FC236}">
                <a16:creationId xmlns:a16="http://schemas.microsoft.com/office/drawing/2014/main" id="{7E4FACA2-FF75-49D1-BF1F-D9BE211BF196}"/>
              </a:ext>
            </a:extLst>
          </p:cNvPr>
          <p:cNvSpPr>
            <a:spLocks noGrp="1"/>
          </p:cNvSpPr>
          <p:nvPr>
            <p:ph type="sldNum" sz="quarter" idx="12"/>
          </p:nvPr>
        </p:nvSpPr>
        <p:spPr/>
        <p:txBody>
          <a:bodyPr/>
          <a:lstStyle/>
          <a:p>
            <a:fld id="{427D9196-6C56-7544-BAE5-8B7AE4F4CC09}" type="slidenum">
              <a:rPr lang="en-US" smtClean="0"/>
              <a:t>5</a:t>
            </a:fld>
            <a:endParaRPr lang="en-US" dirty="0"/>
          </a:p>
        </p:txBody>
      </p:sp>
      <p:sp>
        <p:nvSpPr>
          <p:cNvPr id="4" name="Picture Placeholder 3">
            <a:extLst>
              <a:ext uri="{FF2B5EF4-FFF2-40B4-BE49-F238E27FC236}">
                <a16:creationId xmlns:a16="http://schemas.microsoft.com/office/drawing/2014/main" id="{BAC1D15C-EF1A-49A8-B896-807C2687CDF2}"/>
              </a:ext>
            </a:extLst>
          </p:cNvPr>
          <p:cNvSpPr>
            <a:spLocks noGrp="1"/>
          </p:cNvSpPr>
          <p:nvPr>
            <p:ph type="pic" sz="quarter" idx="14"/>
          </p:nvPr>
        </p:nvSpPr>
        <p:spPr/>
      </p:sp>
      <p:pic>
        <p:nvPicPr>
          <p:cNvPr id="1028" name="Picture 4">
            <a:extLst>
              <a:ext uri="{FF2B5EF4-FFF2-40B4-BE49-F238E27FC236}">
                <a16:creationId xmlns:a16="http://schemas.microsoft.com/office/drawing/2014/main" id="{FC3EF5BD-DB0D-4CD6-8AC6-8D27DCAA10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2289" y="2931584"/>
            <a:ext cx="7705725" cy="325607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margaret thacher suit">
            <a:extLst>
              <a:ext uri="{FF2B5EF4-FFF2-40B4-BE49-F238E27FC236}">
                <a16:creationId xmlns:a16="http://schemas.microsoft.com/office/drawing/2014/main" id="{BC026874-2962-4F65-A12E-BAE24CE945F4}"/>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t="821" b="821"/>
          <a:stretch>
            <a:fillRect/>
          </a:stretch>
        </p:blipFill>
        <p:spPr bwMode="auto">
          <a:xfrm>
            <a:off x="714375" y="655638"/>
            <a:ext cx="3240088" cy="425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6516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9D94-89A0-FA4B-B99F-DD7F5C577793}"/>
              </a:ext>
            </a:extLst>
          </p:cNvPr>
          <p:cNvSpPr>
            <a:spLocks noGrp="1"/>
          </p:cNvSpPr>
          <p:nvPr>
            <p:ph type="title"/>
          </p:nvPr>
        </p:nvSpPr>
        <p:spPr/>
        <p:txBody>
          <a:bodyPr/>
          <a:lstStyle/>
          <a:p>
            <a:r>
              <a:rPr lang="en-US" dirty="0"/>
              <a:t>The launer Handbag for quality and style</a:t>
            </a:r>
          </a:p>
        </p:txBody>
      </p:sp>
      <p:pic>
        <p:nvPicPr>
          <p:cNvPr id="2060" name="Picture 12" descr="Image result for launer handbags uk thatcher 1980s">
            <a:extLst>
              <a:ext uri="{FF2B5EF4-FFF2-40B4-BE49-F238E27FC236}">
                <a16:creationId xmlns:a16="http://schemas.microsoft.com/office/drawing/2014/main" id="{4C98DD95-B6F6-42A7-BECC-E7032315FC3D}"/>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2267" b="2267"/>
          <a:stretch>
            <a:fillRect/>
          </a:stretch>
        </p:blipFill>
        <p:spPr bwMode="auto">
          <a:xfrm>
            <a:off x="4738862" y="2055835"/>
            <a:ext cx="2773854" cy="4005227"/>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a:extLst>
              <a:ext uri="{FF2B5EF4-FFF2-40B4-BE49-F238E27FC236}">
                <a16:creationId xmlns:a16="http://schemas.microsoft.com/office/drawing/2014/main" id="{5C8F13F5-B4EE-4452-AAF8-916692D5789E}"/>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l="24031" r="2403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a:extLst>
              <a:ext uri="{FF2B5EF4-FFF2-40B4-BE49-F238E27FC236}">
                <a16:creationId xmlns:a16="http://schemas.microsoft.com/office/drawing/2014/main" id="{63D4FC51-DD6A-4B5B-AD66-261B21A41018}"/>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l="3965" r="396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17" name="Slide Number Placeholder 16">
            <a:extLst>
              <a:ext uri="{FF2B5EF4-FFF2-40B4-BE49-F238E27FC236}">
                <a16:creationId xmlns:a16="http://schemas.microsoft.com/office/drawing/2014/main" id="{159C3567-9FAA-4EBF-922B-198EFC64F089}"/>
              </a:ext>
            </a:extLst>
          </p:cNvPr>
          <p:cNvSpPr>
            <a:spLocks noGrp="1"/>
          </p:cNvSpPr>
          <p:nvPr>
            <p:ph type="sldNum" sz="quarter" idx="12"/>
          </p:nvPr>
        </p:nvSpPr>
        <p:spPr/>
        <p:txBody>
          <a:bodyPr/>
          <a:lstStyle/>
          <a:p>
            <a:fld id="{427D9196-6C56-7544-BAE5-8B7AE4F4CC09}" type="slidenum">
              <a:rPr lang="en-US" smtClean="0"/>
              <a:t>6</a:t>
            </a:fld>
            <a:endParaRPr lang="en-US" dirty="0"/>
          </a:p>
        </p:txBody>
      </p:sp>
    </p:spTree>
    <p:extLst>
      <p:ext uri="{BB962C8B-B14F-4D97-AF65-F5344CB8AC3E}">
        <p14:creationId xmlns:p14="http://schemas.microsoft.com/office/powerpoint/2010/main" val="428846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 Placeholder 24">
            <a:extLst>
              <a:ext uri="{FF2B5EF4-FFF2-40B4-BE49-F238E27FC236}">
                <a16:creationId xmlns:a16="http://schemas.microsoft.com/office/drawing/2014/main" id="{2DFDFA72-BE65-434D-AAC4-E59D429CBBCA}"/>
              </a:ext>
            </a:extLst>
          </p:cNvPr>
          <p:cNvSpPr>
            <a:spLocks noGrp="1"/>
          </p:cNvSpPr>
          <p:nvPr>
            <p:ph type="body" sz="quarter" idx="18"/>
          </p:nvPr>
        </p:nvSpPr>
        <p:spPr>
          <a:xfrm>
            <a:off x="6867" y="4015409"/>
            <a:ext cx="5018789" cy="2497645"/>
          </a:xfrm>
        </p:spPr>
        <p:txBody>
          <a:bodyPr>
            <a:normAutofit lnSpcReduction="10000"/>
          </a:bodyPr>
          <a:lstStyle/>
          <a:p>
            <a:r>
              <a:rPr lang="en-US" dirty="0"/>
              <a:t>and </a:t>
            </a:r>
          </a:p>
          <a:p>
            <a:endParaRPr lang="en-US" dirty="0"/>
          </a:p>
          <a:p>
            <a:r>
              <a:rPr lang="en-US" dirty="0"/>
              <a:t>The black queen</a:t>
            </a:r>
          </a:p>
        </p:txBody>
      </p:sp>
      <p:sp>
        <p:nvSpPr>
          <p:cNvPr id="24" name="Title 23">
            <a:extLst>
              <a:ext uri="{FF2B5EF4-FFF2-40B4-BE49-F238E27FC236}">
                <a16:creationId xmlns:a16="http://schemas.microsoft.com/office/drawing/2014/main" id="{F3A7B9B7-0B2F-4EF7-83E4-2B02E86A9690}"/>
              </a:ext>
            </a:extLst>
          </p:cNvPr>
          <p:cNvSpPr>
            <a:spLocks noGrp="1"/>
          </p:cNvSpPr>
          <p:nvPr>
            <p:ph type="title"/>
          </p:nvPr>
        </p:nvSpPr>
        <p:spPr>
          <a:xfrm>
            <a:off x="7171944" y="329888"/>
            <a:ext cx="5139326" cy="2797220"/>
          </a:xfrm>
        </p:spPr>
        <p:txBody>
          <a:bodyPr>
            <a:normAutofit/>
          </a:bodyPr>
          <a:lstStyle/>
          <a:p>
            <a:r>
              <a:rPr lang="en-US" dirty="0"/>
              <a:t>The white queen </a:t>
            </a:r>
          </a:p>
        </p:txBody>
      </p:sp>
      <p:pic>
        <p:nvPicPr>
          <p:cNvPr id="3074" name="Picture 2" descr="See the source image">
            <a:extLst>
              <a:ext uri="{FF2B5EF4-FFF2-40B4-BE49-F238E27FC236}">
                <a16:creationId xmlns:a16="http://schemas.microsoft.com/office/drawing/2014/main" id="{96ACBA3A-B77C-4E58-8C23-73E016B7B391}"/>
              </a:ext>
            </a:extLst>
          </p:cNvPr>
          <p:cNvPicPr>
            <a:picLocks noGrp="1" noChangeAspect="1" noChangeArrowheads="1"/>
          </p:cNvPicPr>
          <p:nvPr>
            <p:ph type="pic" sz="quarter" idx="17"/>
          </p:nvPr>
        </p:nvPicPr>
        <p:blipFill>
          <a:blip r:embed="rId3">
            <a:extLst>
              <a:ext uri="{28A0092B-C50C-407E-A947-70E740481C1C}">
                <a14:useLocalDpi xmlns:a14="http://schemas.microsoft.com/office/drawing/2010/main" val="0"/>
              </a:ext>
            </a:extLst>
          </a:blip>
          <a:srcRect l="12429" r="1242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2" name="Picture Placeholder 11">
            <a:extLst>
              <a:ext uri="{FF2B5EF4-FFF2-40B4-BE49-F238E27FC236}">
                <a16:creationId xmlns:a16="http://schemas.microsoft.com/office/drawing/2014/main" id="{AAF7864C-680C-44A4-B9C2-929F9C37CEC2}"/>
              </a:ext>
            </a:extLst>
          </p:cNvPr>
          <p:cNvPicPr>
            <a:picLocks noGrp="1" noChangeAspect="1"/>
          </p:cNvPicPr>
          <p:nvPr>
            <p:ph type="pic" sz="quarter" idx="20"/>
          </p:nvPr>
        </p:nvPicPr>
        <p:blipFill>
          <a:blip r:embed="rId4"/>
          <a:srcRect l="17888" r="17888"/>
          <a:stretch>
            <a:fillRect/>
          </a:stretch>
        </p:blipFill>
        <p:spPr>
          <a:prstGeom prst="rect">
            <a:avLst/>
          </a:prstGeom>
        </p:spPr>
      </p:pic>
      <p:pic>
        <p:nvPicPr>
          <p:cNvPr id="27" name="Picture Placeholder 26">
            <a:extLst>
              <a:ext uri="{FF2B5EF4-FFF2-40B4-BE49-F238E27FC236}">
                <a16:creationId xmlns:a16="http://schemas.microsoft.com/office/drawing/2014/main" id="{D6CF31A7-AA55-4340-AB61-B33C5A26272A}"/>
              </a:ext>
            </a:extLst>
          </p:cNvPr>
          <p:cNvPicPr>
            <a:picLocks noGrp="1" noChangeAspect="1"/>
          </p:cNvPicPr>
          <p:nvPr>
            <p:ph type="pic" sz="quarter" idx="13"/>
          </p:nvPr>
        </p:nvPicPr>
        <p:blipFill>
          <a:blip r:embed="rId5"/>
          <a:srcRect t="6558" b="6558"/>
          <a:stretch>
            <a:fillRect/>
          </a:stretch>
        </p:blipFill>
        <p:spPr>
          <a:prstGeom prst="rect">
            <a:avLst/>
          </a:prstGeom>
        </p:spPr>
      </p:pic>
      <p:pic>
        <p:nvPicPr>
          <p:cNvPr id="3086" name="Picture Placeholder 3085">
            <a:extLst>
              <a:ext uri="{FF2B5EF4-FFF2-40B4-BE49-F238E27FC236}">
                <a16:creationId xmlns:a16="http://schemas.microsoft.com/office/drawing/2014/main" id="{E92256EA-3371-4EFC-B61B-588E646EE619}"/>
              </a:ext>
            </a:extLst>
          </p:cNvPr>
          <p:cNvPicPr>
            <a:picLocks noGrp="1" noChangeAspect="1"/>
          </p:cNvPicPr>
          <p:nvPr>
            <p:ph type="pic" sz="quarter" idx="19"/>
          </p:nvPr>
        </p:nvPicPr>
        <p:blipFill>
          <a:blip r:embed="rId6"/>
          <a:srcRect t="10120" b="10120"/>
          <a:stretch>
            <a:fillRect/>
          </a:stretch>
        </p:blipFill>
        <p:spPr>
          <a:prstGeom prst="rect">
            <a:avLst/>
          </a:prstGeom>
        </p:spPr>
      </p:pic>
      <p:sp>
        <p:nvSpPr>
          <p:cNvPr id="3087" name="Slide Number Placeholder 3086">
            <a:extLst>
              <a:ext uri="{FF2B5EF4-FFF2-40B4-BE49-F238E27FC236}">
                <a16:creationId xmlns:a16="http://schemas.microsoft.com/office/drawing/2014/main" id="{193DDAF3-4374-42E0-AFCB-D15E4576E0FD}"/>
              </a:ext>
            </a:extLst>
          </p:cNvPr>
          <p:cNvSpPr>
            <a:spLocks noGrp="1"/>
          </p:cNvSpPr>
          <p:nvPr>
            <p:ph type="sldNum" sz="quarter" idx="12"/>
          </p:nvPr>
        </p:nvSpPr>
        <p:spPr/>
        <p:txBody>
          <a:bodyPr/>
          <a:lstStyle/>
          <a:p>
            <a:fld id="{427D9196-6C56-7544-BAE5-8B7AE4F4CC09}" type="slidenum">
              <a:rPr lang="en-US" smtClean="0"/>
              <a:t>7</a:t>
            </a:fld>
            <a:endParaRPr lang="en-US" dirty="0"/>
          </a:p>
        </p:txBody>
      </p:sp>
    </p:spTree>
    <p:extLst>
      <p:ext uri="{BB962C8B-B14F-4D97-AF65-F5344CB8AC3E}">
        <p14:creationId xmlns:p14="http://schemas.microsoft.com/office/powerpoint/2010/main" val="2595361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0BDE05-27A9-471A-9489-7C2D8A4765DC}"/>
              </a:ext>
            </a:extLst>
          </p:cNvPr>
          <p:cNvSpPr>
            <a:spLocks noGrp="1"/>
          </p:cNvSpPr>
          <p:nvPr>
            <p:ph type="title"/>
          </p:nvPr>
        </p:nvSpPr>
        <p:spPr>
          <a:xfrm>
            <a:off x="0" y="5755603"/>
            <a:ext cx="12192000" cy="1078665"/>
          </a:xfrm>
        </p:spPr>
        <p:txBody>
          <a:bodyPr>
            <a:normAutofit fontScale="90000"/>
          </a:bodyPr>
          <a:lstStyle/>
          <a:p>
            <a:r>
              <a:rPr lang="en-US" sz="4000" dirty="0"/>
              <a:t>The lasting impact of the Thatcher-style of dress is shown </a:t>
            </a:r>
            <a:br>
              <a:rPr lang="en-US" sz="4000" dirty="0"/>
            </a:br>
            <a:r>
              <a:rPr lang="en-US" sz="4000" dirty="0"/>
              <a:t>in an exhibition of her clothes at the Victorian and albert museum </a:t>
            </a:r>
            <a:endParaRPr lang="en-US" dirty="0"/>
          </a:p>
        </p:txBody>
      </p:sp>
      <p:sp>
        <p:nvSpPr>
          <p:cNvPr id="7" name="Slide Number Placeholder 6">
            <a:extLst>
              <a:ext uri="{FF2B5EF4-FFF2-40B4-BE49-F238E27FC236}">
                <a16:creationId xmlns:a16="http://schemas.microsoft.com/office/drawing/2014/main" id="{04A25ABA-30BA-4B27-9EED-8D5A0B969B14}"/>
              </a:ext>
            </a:extLst>
          </p:cNvPr>
          <p:cNvSpPr>
            <a:spLocks noGrp="1"/>
          </p:cNvSpPr>
          <p:nvPr>
            <p:ph type="sldNum" sz="quarter" idx="12"/>
          </p:nvPr>
        </p:nvSpPr>
        <p:spPr/>
        <p:txBody>
          <a:bodyPr/>
          <a:lstStyle/>
          <a:p>
            <a:fld id="{427D9196-6C56-7544-BAE5-8B7AE4F4CC09}" type="slidenum">
              <a:rPr lang="en-US" smtClean="0"/>
              <a:t>8</a:t>
            </a:fld>
            <a:endParaRPr lang="en-US" dirty="0"/>
          </a:p>
        </p:txBody>
      </p:sp>
      <p:pic>
        <p:nvPicPr>
          <p:cNvPr id="11266" name="Picture 2" descr="See the source image">
            <a:extLst>
              <a:ext uri="{FF2B5EF4-FFF2-40B4-BE49-F238E27FC236}">
                <a16:creationId xmlns:a16="http://schemas.microsoft.com/office/drawing/2014/main" id="{928889CC-35E7-413A-B6A2-6AAE0D9E27D4}"/>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5414" b="5414"/>
          <a:stretch>
            <a:fillRect/>
          </a:stretch>
        </p:blipFill>
        <p:spPr bwMode="auto">
          <a:xfrm>
            <a:off x="691706" y="686271"/>
            <a:ext cx="10662094" cy="4276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93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2CB014-0C05-194C-856A-4B11DFC8948D}"/>
              </a:ext>
            </a:extLst>
          </p:cNvPr>
          <p:cNvSpPr>
            <a:spLocks noGrp="1"/>
          </p:cNvSpPr>
          <p:nvPr>
            <p:ph type="title"/>
          </p:nvPr>
        </p:nvSpPr>
        <p:spPr/>
        <p:txBody>
          <a:bodyPr/>
          <a:lstStyle/>
          <a:p>
            <a:r>
              <a:rPr lang="en-US" dirty="0"/>
              <a:t>Bibliography </a:t>
            </a:r>
          </a:p>
        </p:txBody>
      </p:sp>
      <p:sp>
        <p:nvSpPr>
          <p:cNvPr id="12" name="Text Placeholder 11">
            <a:extLst>
              <a:ext uri="{FF2B5EF4-FFF2-40B4-BE49-F238E27FC236}">
                <a16:creationId xmlns:a16="http://schemas.microsoft.com/office/drawing/2014/main" id="{0D3F6AC9-48C6-9A48-969D-FD5E55C85D1E}"/>
              </a:ext>
            </a:extLst>
          </p:cNvPr>
          <p:cNvSpPr>
            <a:spLocks noGrp="1"/>
          </p:cNvSpPr>
          <p:nvPr>
            <p:ph type="body" sz="quarter" idx="14"/>
          </p:nvPr>
        </p:nvSpPr>
        <p:spPr>
          <a:xfrm>
            <a:off x="4571999" y="1047566"/>
            <a:ext cx="6800295" cy="5286560"/>
          </a:xfrm>
        </p:spPr>
        <p:txBody>
          <a:bodyPr>
            <a:normAutofit fontScale="85000" lnSpcReduction="10000"/>
          </a:bodyPr>
          <a:lstStyle/>
          <a:p>
            <a:r>
              <a:rPr lang="en-US" b="0" dirty="0"/>
              <a:t>Pugh, Peter, Flint, Carl, </a:t>
            </a:r>
            <a:r>
              <a:rPr lang="en-US" b="0" i="1" dirty="0"/>
              <a:t>Thatcher for Beginners</a:t>
            </a:r>
            <a:r>
              <a:rPr lang="en-US" b="0" dirty="0"/>
              <a:t> (Cambridge: Icon Books Ltd, 1997). </a:t>
            </a:r>
          </a:p>
          <a:p>
            <a:r>
              <a:rPr lang="en-US" b="0" dirty="0"/>
              <a:t>Turner, Alwyn W., </a:t>
            </a:r>
            <a:r>
              <a:rPr lang="en-US" b="0" i="1" dirty="0"/>
              <a:t>Rejoice! Rejoice! Britain in the 1980s</a:t>
            </a:r>
            <a:r>
              <a:rPr lang="en-US" b="0" dirty="0"/>
              <a:t> (Great Britain: MPG Books Group, 2010).</a:t>
            </a:r>
          </a:p>
          <a:p>
            <a:r>
              <a:rPr lang="en-US" b="0" dirty="0"/>
              <a:t>https://dustyburrito.blogspot.com/2012/09/the-ladys-turning-heads-sophie-raymont.html</a:t>
            </a:r>
          </a:p>
          <a:p>
            <a:r>
              <a:rPr lang="en-US" dirty="0">
                <a:hlinkClick r:id="rId3"/>
              </a:rPr>
              <a:t>https://launer.com/heritage-story/</a:t>
            </a:r>
            <a:endParaRPr lang="en-US" dirty="0"/>
          </a:p>
          <a:p>
            <a:r>
              <a:rPr lang="en-US" dirty="0">
                <a:hlinkClick r:id="rId4"/>
              </a:rPr>
              <a:t>https://www.margaretthatcher.org/document/106585</a:t>
            </a:r>
            <a:r>
              <a:rPr lang="en-US" dirty="0"/>
              <a:t> Interview with Smash Hits Magazine</a:t>
            </a:r>
          </a:p>
          <a:p>
            <a:r>
              <a:rPr lang="en-US" dirty="0">
                <a:hlinkClick r:id="rId5"/>
              </a:rPr>
              <a:t>https://www.margaretthatcher.org/document/107438</a:t>
            </a:r>
            <a:endParaRPr lang="en-US" dirty="0"/>
          </a:p>
          <a:p>
            <a:r>
              <a:rPr lang="en-US" dirty="0"/>
              <a:t>https://www.vogue.co.uk/fashion/article/margaret-thatcher-jewellery</a:t>
            </a:r>
          </a:p>
          <a:p>
            <a:endParaRPr lang="en-US" dirty="0"/>
          </a:p>
        </p:txBody>
      </p:sp>
      <p:sp>
        <p:nvSpPr>
          <p:cNvPr id="7" name="Slide Number Placeholder 6">
            <a:extLst>
              <a:ext uri="{FF2B5EF4-FFF2-40B4-BE49-F238E27FC236}">
                <a16:creationId xmlns:a16="http://schemas.microsoft.com/office/drawing/2014/main" id="{207A2FEF-85F7-472F-99FE-B5917B84888C}"/>
              </a:ext>
            </a:extLst>
          </p:cNvPr>
          <p:cNvSpPr>
            <a:spLocks noGrp="1"/>
          </p:cNvSpPr>
          <p:nvPr>
            <p:ph type="sldNum" sz="quarter" idx="12"/>
          </p:nvPr>
        </p:nvSpPr>
        <p:spPr/>
        <p:txBody>
          <a:bodyPr/>
          <a:lstStyle/>
          <a:p>
            <a:fld id="{427D9196-6C56-7544-BAE5-8B7AE4F4CC09}" type="slidenum">
              <a:rPr lang="en-US" smtClean="0"/>
              <a:t>9</a:t>
            </a:fld>
            <a:endParaRPr lang="en-US" dirty="0"/>
          </a:p>
        </p:txBody>
      </p:sp>
      <p:pic>
        <p:nvPicPr>
          <p:cNvPr id="10242" name="Picture 2" descr="See the source image">
            <a:extLst>
              <a:ext uri="{FF2B5EF4-FFF2-40B4-BE49-F238E27FC236}">
                <a16:creationId xmlns:a16="http://schemas.microsoft.com/office/drawing/2014/main" id="{79A56AB0-F0F6-4271-AD25-DC0B9FFE5A1C}"/>
              </a:ext>
            </a:extLst>
          </p:cNvPr>
          <p:cNvPicPr>
            <a:picLocks noGrp="1" noChangeAspect="1" noChangeArrowheads="1"/>
          </p:cNvPicPr>
          <p:nvPr>
            <p:ph type="pic" sz="quarter" idx="13"/>
          </p:nvPr>
        </p:nvPicPr>
        <p:blipFill>
          <a:blip r:embed="rId6">
            <a:extLst>
              <a:ext uri="{28A0092B-C50C-407E-A947-70E740481C1C}">
                <a14:useLocalDpi xmlns:a14="http://schemas.microsoft.com/office/drawing/2010/main" val="0"/>
              </a:ext>
            </a:extLst>
          </a:blip>
          <a:srcRect t="4858" b="485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44094"/>
      </p:ext>
    </p:extLst>
  </p:cSld>
  <p:clrMapOvr>
    <a:masterClrMapping/>
  </p:clrMapOvr>
</p:sld>
</file>

<file path=ppt/theme/theme1.xml><?xml version="1.0" encoding="utf-8"?>
<a:theme xmlns:a="http://schemas.openxmlformats.org/drawingml/2006/main" name="Office Theme">
  <a:themeElements>
    <a:clrScheme name="Fashion">
      <a:dk1>
        <a:srgbClr val="000000"/>
      </a:dk1>
      <a:lt1>
        <a:srgbClr val="FFFFFF"/>
      </a:lt1>
      <a:dk2>
        <a:srgbClr val="282928"/>
      </a:dk2>
      <a:lt2>
        <a:srgbClr val="FEEDEC"/>
      </a:lt2>
      <a:accent1>
        <a:srgbClr val="FE9A99"/>
      </a:accent1>
      <a:accent2>
        <a:srgbClr val="DFB0B2"/>
      </a:accent2>
      <a:accent3>
        <a:srgbClr val="282928"/>
      </a:accent3>
      <a:accent4>
        <a:srgbClr val="FFEEED"/>
      </a:accent4>
      <a:accent5>
        <a:srgbClr val="FFFAF8"/>
      </a:accent5>
      <a:accent6>
        <a:srgbClr val="FFFFEF"/>
      </a:accent6>
      <a:hlink>
        <a:srgbClr val="FE9A99"/>
      </a:hlink>
      <a:folHlink>
        <a:srgbClr val="E7B6B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shion_Photobook_Win32_AS - v2" id="{3631244F-31EE-48BA-B0FC-C63E8FF86820}" vid="{751ED392-3CAC-4C4C-81D1-F0A18D14B3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CAC2D3A-28CF-40A0-BA51-35E05B7E1949}">
  <ds:schemaRefs>
    <ds:schemaRef ds:uri="http://schemas.microsoft.com/sharepoint/v3/contenttype/forms"/>
  </ds:schemaRefs>
</ds:datastoreItem>
</file>

<file path=customXml/itemProps2.xml><?xml version="1.0" encoding="utf-8"?>
<ds:datastoreItem xmlns:ds="http://schemas.openxmlformats.org/officeDocument/2006/customXml" ds:itemID="{60FC70BB-B5AE-43C0-A458-C8E0AA7D7D2F}">
  <ds:schemaRefs>
    <ds:schemaRef ds:uri="http://purl.org/dc/terms/"/>
    <ds:schemaRef ds:uri="http://schemas.microsoft.com/office/2006/documentManagement/typ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33646123-F49A-4FE8-8E80-49EB10D82E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Fashion photo book</Template>
  <TotalTime>1071</TotalTime>
  <Words>1914</Words>
  <Application>Microsoft Office PowerPoint</Application>
  <PresentationFormat>Widescreen</PresentationFormat>
  <Paragraphs>109</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Perpetua Titling MT</vt:lpstr>
      <vt:lpstr>The Serif Hand</vt:lpstr>
      <vt:lpstr>The Serif Hand Extrablack</vt:lpstr>
      <vt:lpstr>Office Theme</vt:lpstr>
      <vt:lpstr>HPHI5006 – Assessment 1 – Janet White  How did the lady turn heads?  a review of the impact of the style of dress worn by  Margaret thatcher  when she was prime minister.</vt:lpstr>
      <vt:lpstr>Thatcher used fashion to make an impact and  to add power to her performances. Here are two of the styles of neckline that she liked to wear   </vt:lpstr>
      <vt:lpstr>Not everyone appreciated the wide acceptance of the thatcher-style of dress</vt:lpstr>
      <vt:lpstr>  in 1989, Margaret Thatcher was on the cover of Tatler magazine… or was she?</vt:lpstr>
      <vt:lpstr>Thatcher only ever wore skirts  - even when she was driving a tank</vt:lpstr>
      <vt:lpstr>The launer Handbag for quality and style</vt:lpstr>
      <vt:lpstr>The white queen </vt:lpstr>
      <vt:lpstr>The lasting impact of the Thatcher-style of dress is shown  in an exhibition of her clothes at the Victorian and albert museum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GOES HERE</dc:title>
  <dc:creator>Janet Irene White (1801306)</dc:creator>
  <cp:lastModifiedBy>Jan White</cp:lastModifiedBy>
  <cp:revision>67</cp:revision>
  <dcterms:created xsi:type="dcterms:W3CDTF">2020-12-10T12:43:28Z</dcterms:created>
  <dcterms:modified xsi:type="dcterms:W3CDTF">2020-12-13T15:41:46Z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