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96F489-EF80-2458-10ED-FA461785FEAF}" v="1" dt="2023-12-05T14:52:18.814"/>
    <p1510:client id="{80E8E26D-0539-0EB1-737B-A22450BC30E1}" v="38" dt="2023-12-05T10:47:05.843"/>
    <p1510:client id="{8186BB0E-196D-310C-25E4-B0C6A50AFE00}" v="137" dt="2023-12-05T16:05:54.777"/>
    <p1510:client id="{8B64D6A8-552B-429B-A75A-F21FC5A4B1B1}" v="829" dt="2023-12-02T13:18:24.841"/>
    <p1510:client id="{8C5F7A92-F6CD-EF56-E042-DB344D173FB9}" v="1" dt="2023-12-11T17:21:42.475"/>
    <p1510:client id="{DE6F7462-A167-97BD-D8CF-C46C3CA65285}" v="618" dt="2023-12-11T10:31:48.252"/>
    <p1510:client id="{E63707B2-BA2E-4790-BC8C-52E6925D33D7}" v="1" dt="2023-12-11T13:11:56.755"/>
    <p1510:client id="{F34ED28D-CAD1-B938-7311-F27F1B94F808}" v="150" dt="2023-12-11T14:41:46.8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14A5B2-07D5-4853-BB9C-7F7AE73077D2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F9BEAD-6CEF-4750-8D1B-9D04F328EBEB}">
      <dgm:prSet custT="1"/>
      <dgm:spPr/>
      <dgm:t>
        <a:bodyPr/>
        <a:lstStyle/>
        <a:p>
          <a:pPr rtl="0">
            <a:buNone/>
          </a:pPr>
          <a:r>
            <a:rPr lang="en-GB" sz="1800" b="1" dirty="0">
              <a:latin typeface="Calibri Light" panose="020F0302020204030204"/>
            </a:rPr>
            <a:t>                   </a:t>
          </a:r>
          <a:r>
            <a:rPr lang="en-GB" sz="1800" b="1" dirty="0"/>
            <a:t> </a:t>
          </a:r>
          <a:r>
            <a:rPr lang="en-GB" sz="2400" b="1" dirty="0">
              <a:solidFill>
                <a:schemeClr val="accent2"/>
              </a:solidFill>
            </a:rPr>
            <a:t>LIFE Bison </a:t>
          </a:r>
          <a:r>
            <a:rPr lang="en-GB" sz="2400" b="1" dirty="0"/>
            <a:t>PROJECT</a:t>
          </a:r>
          <a:endParaRPr lang="en-US" sz="2400" dirty="0"/>
        </a:p>
      </dgm:t>
    </dgm:pt>
    <dgm:pt modelId="{5E0F80F6-37A6-488D-8019-3B9B341DAAD2}" type="parTrans" cxnId="{443480AD-6D0B-4243-9883-E48C1E0DA5E6}">
      <dgm:prSet/>
      <dgm:spPr/>
      <dgm:t>
        <a:bodyPr/>
        <a:lstStyle/>
        <a:p>
          <a:endParaRPr lang="en-US"/>
        </a:p>
      </dgm:t>
    </dgm:pt>
    <dgm:pt modelId="{F22CF730-C7F0-4C71-8E9B-57B17079A3CC}" type="sibTrans" cxnId="{443480AD-6D0B-4243-9883-E48C1E0DA5E6}">
      <dgm:prSet/>
      <dgm:spPr/>
      <dgm:t>
        <a:bodyPr/>
        <a:lstStyle/>
        <a:p>
          <a:endParaRPr lang="en-US"/>
        </a:p>
      </dgm:t>
    </dgm:pt>
    <dgm:pt modelId="{4E427E4C-4111-4EFF-9F08-8C24E40887D0}">
      <dgm:prSet custT="1"/>
      <dgm:spPr/>
      <dgm:t>
        <a:bodyPr/>
        <a:lstStyle/>
        <a:p>
          <a:r>
            <a:rPr lang="en-GB" sz="1800" dirty="0"/>
            <a:t>Armenis, Southern Carpathians, Romania</a:t>
          </a:r>
          <a:endParaRPr lang="en-US" sz="1800" dirty="0"/>
        </a:p>
      </dgm:t>
    </dgm:pt>
    <dgm:pt modelId="{8716EE38-D7E4-4480-8CF6-BB9E9B97B507}" type="parTrans" cxnId="{0AAFCE1B-D34B-441C-A1EB-7B944699C64C}">
      <dgm:prSet/>
      <dgm:spPr/>
      <dgm:t>
        <a:bodyPr/>
        <a:lstStyle/>
        <a:p>
          <a:endParaRPr lang="en-US"/>
        </a:p>
      </dgm:t>
    </dgm:pt>
    <dgm:pt modelId="{78DA9E6E-8951-4ABF-AD3A-40687C59DD7A}" type="sibTrans" cxnId="{0AAFCE1B-D34B-441C-A1EB-7B944699C64C}">
      <dgm:prSet/>
      <dgm:spPr/>
      <dgm:t>
        <a:bodyPr/>
        <a:lstStyle/>
        <a:p>
          <a:endParaRPr lang="en-US"/>
        </a:p>
      </dgm:t>
    </dgm:pt>
    <dgm:pt modelId="{89161CD6-7CD9-478E-B67E-5C25B4290DB9}">
      <dgm:prSet custT="1"/>
      <dgm:spPr/>
      <dgm:t>
        <a:bodyPr/>
        <a:lstStyle/>
        <a:p>
          <a:pPr rtl="0"/>
          <a:r>
            <a:rPr lang="en-GB" sz="1800" dirty="0"/>
            <a:t>59.000 Ha of temperate forest</a:t>
          </a:r>
          <a:r>
            <a:rPr lang="en-GB" sz="1800" dirty="0">
              <a:latin typeface="Calibri Light" panose="020F0302020204030204"/>
            </a:rPr>
            <a:t> and alpine meadows</a:t>
          </a:r>
          <a:endParaRPr lang="en-US" sz="1800" dirty="0"/>
        </a:p>
      </dgm:t>
    </dgm:pt>
    <dgm:pt modelId="{9D42ABDC-CC39-46CE-9902-025EE9436D75}" type="parTrans" cxnId="{DE7E2E48-2ADD-47AD-BE4B-1ACECD8980E0}">
      <dgm:prSet/>
      <dgm:spPr/>
      <dgm:t>
        <a:bodyPr/>
        <a:lstStyle/>
        <a:p>
          <a:endParaRPr lang="en-US"/>
        </a:p>
      </dgm:t>
    </dgm:pt>
    <dgm:pt modelId="{54F26EF8-FECB-46DB-8D06-72B20EE279AF}" type="sibTrans" cxnId="{DE7E2E48-2ADD-47AD-BE4B-1ACECD8980E0}">
      <dgm:prSet/>
      <dgm:spPr/>
      <dgm:t>
        <a:bodyPr/>
        <a:lstStyle/>
        <a:p>
          <a:endParaRPr lang="en-US"/>
        </a:p>
      </dgm:t>
    </dgm:pt>
    <dgm:pt modelId="{2531682C-B408-42DB-B31D-052C804E86D6}">
      <dgm:prSet custT="1"/>
      <dgm:spPr/>
      <dgm:t>
        <a:bodyPr/>
        <a:lstStyle/>
        <a:p>
          <a:r>
            <a:rPr lang="en-GB" sz="1800" dirty="0"/>
            <a:t>1.8m € ; </a:t>
          </a:r>
          <a:r>
            <a:rPr lang="en-GB" sz="1800" dirty="0">
              <a:latin typeface="Calibri Light" panose="020F0302020204030204"/>
            </a:rPr>
            <a:t>2014-2022</a:t>
          </a:r>
          <a:endParaRPr lang="en-GB" sz="1800" dirty="0"/>
        </a:p>
      </dgm:t>
    </dgm:pt>
    <dgm:pt modelId="{B1585AC5-47F4-457A-BF5A-D3A80643AD9A}" type="parTrans" cxnId="{50A78197-B91B-4CA7-8831-192494DDA007}">
      <dgm:prSet/>
      <dgm:spPr/>
      <dgm:t>
        <a:bodyPr/>
        <a:lstStyle/>
        <a:p>
          <a:endParaRPr lang="en-US"/>
        </a:p>
      </dgm:t>
    </dgm:pt>
    <dgm:pt modelId="{90FB218C-6824-4B69-B778-BA8094134B7B}" type="sibTrans" cxnId="{50A78197-B91B-4CA7-8831-192494DDA007}">
      <dgm:prSet/>
      <dgm:spPr/>
      <dgm:t>
        <a:bodyPr/>
        <a:lstStyle/>
        <a:p>
          <a:endParaRPr lang="en-US"/>
        </a:p>
      </dgm:t>
    </dgm:pt>
    <dgm:pt modelId="{72636B70-226B-4CBE-9EFA-7E9D8396BFC6}">
      <dgm:prSet custT="1"/>
      <dgm:spPr/>
      <dgm:t>
        <a:bodyPr/>
        <a:lstStyle/>
        <a:p>
          <a:r>
            <a:rPr lang="en-US" sz="1800" dirty="0"/>
            <a:t>In 2021, over 100 bison, including 25 calves born in the wild</a:t>
          </a:r>
        </a:p>
      </dgm:t>
    </dgm:pt>
    <dgm:pt modelId="{B293AA68-2FB4-4B33-B3BE-11FDAF53BFCA}" type="parTrans" cxnId="{BBBDCFA5-D5D9-444D-8277-93A837CBCC69}">
      <dgm:prSet/>
      <dgm:spPr/>
      <dgm:t>
        <a:bodyPr/>
        <a:lstStyle/>
        <a:p>
          <a:endParaRPr lang="en-US"/>
        </a:p>
      </dgm:t>
    </dgm:pt>
    <dgm:pt modelId="{A4BB09DC-BC22-4067-9C06-BDAACEC5EEA4}" type="sibTrans" cxnId="{BBBDCFA5-D5D9-444D-8277-93A837CBCC69}">
      <dgm:prSet/>
      <dgm:spPr/>
      <dgm:t>
        <a:bodyPr/>
        <a:lstStyle/>
        <a:p>
          <a:endParaRPr lang="en-US"/>
        </a:p>
      </dgm:t>
    </dgm:pt>
    <dgm:pt modelId="{5EA3D148-7C68-474E-B6DE-FCB366D4FA05}">
      <dgm:prSet custT="1"/>
      <dgm:spPr/>
      <dgm:t>
        <a:bodyPr/>
        <a:lstStyle/>
        <a:p>
          <a:r>
            <a:rPr lang="en-US" sz="1800" dirty="0"/>
            <a:t>Guided by IUCN’ Species Survival Group</a:t>
          </a:r>
        </a:p>
      </dgm:t>
    </dgm:pt>
    <dgm:pt modelId="{79B27B05-ABE1-4748-8A07-4F911392417E}" type="parTrans" cxnId="{65460C0E-AF99-4FA9-8C54-7006BC8641B9}">
      <dgm:prSet/>
      <dgm:spPr/>
      <dgm:t>
        <a:bodyPr/>
        <a:lstStyle/>
        <a:p>
          <a:endParaRPr lang="en-GB"/>
        </a:p>
      </dgm:t>
    </dgm:pt>
    <dgm:pt modelId="{CC214758-CDD7-45A7-9C0C-5596DAC958E1}" type="sibTrans" cxnId="{65460C0E-AF99-4FA9-8C54-7006BC8641B9}">
      <dgm:prSet/>
      <dgm:spPr/>
      <dgm:t>
        <a:bodyPr/>
        <a:lstStyle/>
        <a:p>
          <a:endParaRPr lang="en-GB"/>
        </a:p>
      </dgm:t>
    </dgm:pt>
    <dgm:pt modelId="{20B030B5-9FFE-491A-8B49-70406D3CA96B}">
      <dgm:prSet custT="1"/>
      <dgm:spPr/>
      <dgm:t>
        <a:bodyPr/>
        <a:lstStyle/>
        <a:p>
          <a:r>
            <a:rPr lang="en-US" sz="1800" dirty="0"/>
            <a:t>Wide-ranging ecological benefits for the region</a:t>
          </a:r>
        </a:p>
      </dgm:t>
    </dgm:pt>
    <dgm:pt modelId="{0623FE10-15A6-442B-9A7A-C2F3894C7ED3}" type="parTrans" cxnId="{7CD48305-48C2-43E6-9019-59B75153CF0F}">
      <dgm:prSet/>
      <dgm:spPr/>
      <dgm:t>
        <a:bodyPr/>
        <a:lstStyle/>
        <a:p>
          <a:endParaRPr lang="en-GB"/>
        </a:p>
      </dgm:t>
    </dgm:pt>
    <dgm:pt modelId="{7BA97821-167D-4097-A859-BC67CB37DD9A}" type="sibTrans" cxnId="{7CD48305-48C2-43E6-9019-59B75153CF0F}">
      <dgm:prSet/>
      <dgm:spPr/>
      <dgm:t>
        <a:bodyPr/>
        <a:lstStyle/>
        <a:p>
          <a:endParaRPr lang="en-GB"/>
        </a:p>
      </dgm:t>
    </dgm:pt>
    <dgm:pt modelId="{5A025ADE-95D1-4C48-AA68-67EBCB19A713}">
      <dgm:prSet custT="1"/>
      <dgm:spPr/>
      <dgm:t>
        <a:bodyPr/>
        <a:lstStyle/>
        <a:p>
          <a:r>
            <a:rPr lang="en-US" sz="1800" dirty="0"/>
            <a:t>Support a thriving nature-based economy, </a:t>
          </a:r>
          <a:r>
            <a:rPr lang="en-GB" sz="1800" dirty="0"/>
            <a:t>89% local approval.</a:t>
          </a:r>
          <a:endParaRPr lang="en-US" sz="1800" dirty="0"/>
        </a:p>
      </dgm:t>
    </dgm:pt>
    <dgm:pt modelId="{0D9F719A-AA35-4297-BF9B-C06DE07542F6}" type="parTrans" cxnId="{C87DB69D-4A41-4CB3-8301-DE423E734784}">
      <dgm:prSet/>
      <dgm:spPr/>
      <dgm:t>
        <a:bodyPr/>
        <a:lstStyle/>
        <a:p>
          <a:endParaRPr lang="en-GB"/>
        </a:p>
      </dgm:t>
    </dgm:pt>
    <dgm:pt modelId="{6CC8BBF4-51D6-47D0-9089-EEFBE82C9310}" type="sibTrans" cxnId="{C87DB69D-4A41-4CB3-8301-DE423E734784}">
      <dgm:prSet/>
      <dgm:spPr/>
      <dgm:t>
        <a:bodyPr/>
        <a:lstStyle/>
        <a:p>
          <a:endParaRPr lang="en-GB"/>
        </a:p>
      </dgm:t>
    </dgm:pt>
    <dgm:pt modelId="{BA4E441D-2017-43E8-8DD5-C0DAE25111E8}">
      <dgm:prSet custT="1"/>
      <dgm:spPr/>
      <dgm:t>
        <a:bodyPr/>
        <a:lstStyle/>
        <a:p>
          <a:r>
            <a:rPr lang="en-US" sz="1800" dirty="0">
              <a:solidFill>
                <a:srgbClr val="FF0000"/>
              </a:solidFill>
            </a:rPr>
            <a:t>Reduced gene-pool: 12 founding animals</a:t>
          </a:r>
          <a:endParaRPr lang="en-GB" sz="1800" dirty="0">
            <a:solidFill>
              <a:srgbClr val="FF0000"/>
            </a:solidFill>
          </a:endParaRPr>
        </a:p>
      </dgm:t>
    </dgm:pt>
    <dgm:pt modelId="{AF3BED61-3FDB-4CEF-84C5-6BA4EF7D22FF}" type="parTrans" cxnId="{D02240A7-00CA-4537-B79F-E13EB6AA0755}">
      <dgm:prSet/>
      <dgm:spPr/>
      <dgm:t>
        <a:bodyPr/>
        <a:lstStyle/>
        <a:p>
          <a:endParaRPr lang="en-GB"/>
        </a:p>
      </dgm:t>
    </dgm:pt>
    <dgm:pt modelId="{A08232A3-452B-4F64-84BA-D14EE9C937C0}" type="sibTrans" cxnId="{D02240A7-00CA-4537-B79F-E13EB6AA0755}">
      <dgm:prSet/>
      <dgm:spPr/>
      <dgm:t>
        <a:bodyPr/>
        <a:lstStyle/>
        <a:p>
          <a:endParaRPr lang="en-GB"/>
        </a:p>
      </dgm:t>
    </dgm:pt>
    <dgm:pt modelId="{6913CA1C-3B2A-48A4-BD34-E46A6E4BDD3D}">
      <dgm:prSet custT="1"/>
      <dgm:spPr/>
      <dgm:t>
        <a:bodyPr/>
        <a:lstStyle/>
        <a:p>
          <a:pPr rtl="0"/>
          <a:r>
            <a:rPr lang="en-US" sz="1800" dirty="0">
              <a:solidFill>
                <a:srgbClr val="FF0000"/>
              </a:solidFill>
            </a:rPr>
            <a:t>Meticulous blood-line tracing, to avoid genetic bottlenecks.</a:t>
          </a:r>
          <a:r>
            <a:rPr lang="en-US" sz="800" dirty="0">
              <a:latin typeface="Calibri Light" panose="020F0302020204030204"/>
            </a:rPr>
            <a:t>           RewildingEurope 2019</a:t>
          </a:r>
          <a:endParaRPr lang="en-GB" sz="1800" dirty="0">
            <a:solidFill>
              <a:srgbClr val="FF0000"/>
            </a:solidFill>
          </a:endParaRPr>
        </a:p>
      </dgm:t>
    </dgm:pt>
    <dgm:pt modelId="{F68DC733-BF44-4BCE-A34F-140EEFD8ADB2}" type="parTrans" cxnId="{95F9C4BF-6DAC-43DC-92B3-0709A0839EA2}">
      <dgm:prSet/>
      <dgm:spPr/>
      <dgm:t>
        <a:bodyPr/>
        <a:lstStyle/>
        <a:p>
          <a:endParaRPr lang="en-GB"/>
        </a:p>
      </dgm:t>
    </dgm:pt>
    <dgm:pt modelId="{3B3717C8-64EF-4657-8FC3-68090AD38A65}" type="sibTrans" cxnId="{95F9C4BF-6DAC-43DC-92B3-0709A0839EA2}">
      <dgm:prSet/>
      <dgm:spPr/>
      <dgm:t>
        <a:bodyPr/>
        <a:lstStyle/>
        <a:p>
          <a:endParaRPr lang="en-GB"/>
        </a:p>
      </dgm:t>
    </dgm:pt>
    <dgm:pt modelId="{96B45923-E5EB-4DD5-8911-BC9C94AD967C}">
      <dgm:prSet custT="1"/>
      <dgm:spPr/>
      <dgm:t>
        <a:bodyPr/>
        <a:lstStyle/>
        <a:p>
          <a:r>
            <a:rPr lang="en-US" sz="1800" dirty="0"/>
            <a:t>32 breeding centers and reserves in Europe</a:t>
          </a:r>
        </a:p>
      </dgm:t>
    </dgm:pt>
    <dgm:pt modelId="{7AEB85BC-F123-41BE-8421-5AAEDB0EB06A}" type="parTrans" cxnId="{428234E7-3FA0-446A-B7DE-B0B9657B0795}">
      <dgm:prSet/>
      <dgm:spPr/>
      <dgm:t>
        <a:bodyPr/>
        <a:lstStyle/>
        <a:p>
          <a:endParaRPr lang="en-GB"/>
        </a:p>
      </dgm:t>
    </dgm:pt>
    <dgm:pt modelId="{406297AB-F778-49F6-B049-437E7DA536D1}" type="sibTrans" cxnId="{428234E7-3FA0-446A-B7DE-B0B9657B0795}">
      <dgm:prSet/>
      <dgm:spPr/>
      <dgm:t>
        <a:bodyPr/>
        <a:lstStyle/>
        <a:p>
          <a:endParaRPr lang="en-GB"/>
        </a:p>
      </dgm:t>
    </dgm:pt>
    <dgm:pt modelId="{06B8515C-38EC-4207-82B9-BEA93AA8AFA3}">
      <dgm:prSet custT="1"/>
      <dgm:spPr/>
      <dgm:t>
        <a:bodyPr/>
        <a:lstStyle/>
        <a:p>
          <a:r>
            <a:rPr lang="en-US" sz="1800" dirty="0"/>
            <a:t>Link in the gene corridor across the Carpathians</a:t>
          </a:r>
        </a:p>
      </dgm:t>
    </dgm:pt>
    <dgm:pt modelId="{531936B2-19A0-4BA1-A9C7-AED4FA1531BC}" type="sibTrans" cxnId="{B013CF0C-F298-478D-8CA4-1313DF49DBCB}">
      <dgm:prSet/>
      <dgm:spPr/>
      <dgm:t>
        <a:bodyPr/>
        <a:lstStyle/>
        <a:p>
          <a:endParaRPr lang="en-GB"/>
        </a:p>
      </dgm:t>
    </dgm:pt>
    <dgm:pt modelId="{3DC8C7FD-A34B-485D-9F3F-3DD8C7CDAFA5}" type="parTrans" cxnId="{B013CF0C-F298-478D-8CA4-1313DF49DBCB}">
      <dgm:prSet/>
      <dgm:spPr/>
      <dgm:t>
        <a:bodyPr/>
        <a:lstStyle/>
        <a:p>
          <a:endParaRPr lang="en-GB"/>
        </a:p>
      </dgm:t>
    </dgm:pt>
    <dgm:pt modelId="{7CD326CF-FC4A-4F23-955F-02A9C5057343}">
      <dgm:prSet custT="1"/>
      <dgm:spPr/>
      <dgm:t>
        <a:bodyPr/>
        <a:lstStyle/>
        <a:p>
          <a:pPr>
            <a:buNone/>
          </a:pPr>
          <a:r>
            <a:rPr lang="en-US" sz="1800" b="1" dirty="0">
              <a:solidFill>
                <a:srgbClr val="FF0000"/>
              </a:solidFill>
              <a:latin typeface="Calibri Light" panose="020F0302020204030204"/>
            </a:rPr>
            <a:t>CHALLENGES</a:t>
          </a:r>
          <a:endParaRPr lang="en-US" sz="1800" b="1" dirty="0">
            <a:solidFill>
              <a:srgbClr val="FF0000"/>
            </a:solidFill>
          </a:endParaRPr>
        </a:p>
      </dgm:t>
    </dgm:pt>
    <dgm:pt modelId="{98E7E3D6-ACEF-4CB5-B884-0B2FE45E5E02}" type="parTrans" cxnId="{A19A8AB8-4F26-4E09-8498-77A206C7C3F2}">
      <dgm:prSet/>
      <dgm:spPr/>
      <dgm:t>
        <a:bodyPr/>
        <a:lstStyle/>
        <a:p>
          <a:endParaRPr lang="en-GB"/>
        </a:p>
      </dgm:t>
    </dgm:pt>
    <dgm:pt modelId="{926A15A4-B57C-4D33-B3A3-E15E4F523B8E}" type="sibTrans" cxnId="{A19A8AB8-4F26-4E09-8498-77A206C7C3F2}">
      <dgm:prSet/>
      <dgm:spPr/>
      <dgm:t>
        <a:bodyPr/>
        <a:lstStyle/>
        <a:p>
          <a:endParaRPr lang="en-GB"/>
        </a:p>
      </dgm:t>
    </dgm:pt>
    <dgm:pt modelId="{64F8CCCC-FCCC-4916-BBC9-FE1D60E123BE}">
      <dgm:prSet phldr="0"/>
      <dgm:spPr/>
      <dgm:t>
        <a:bodyPr/>
        <a:lstStyle/>
        <a:p>
          <a:pPr rtl="0"/>
          <a:endParaRPr lang="en-GB">
            <a:latin typeface="Calibri Light" panose="020F0302020204030204"/>
          </a:endParaRPr>
        </a:p>
      </dgm:t>
    </dgm:pt>
    <dgm:pt modelId="{B34E5A61-52F9-4BA7-A19D-387E461D750E}" type="parTrans" cxnId="{0F9DA432-3CA3-4036-8D70-4B3198EB0CA4}">
      <dgm:prSet/>
      <dgm:spPr/>
    </dgm:pt>
    <dgm:pt modelId="{A190D4BC-52E3-4DC0-9917-E164E1BB7BD7}" type="sibTrans" cxnId="{0F9DA432-3CA3-4036-8D70-4B3198EB0CA4}">
      <dgm:prSet/>
      <dgm:spPr/>
    </dgm:pt>
    <dgm:pt modelId="{55B63336-88F5-42A9-8676-8F3B2E002A72}" type="pres">
      <dgm:prSet presAssocID="{DE14A5B2-07D5-4853-BB9C-7F7AE73077D2}" presName="Name0" presStyleCnt="0">
        <dgm:presLayoutVars>
          <dgm:dir/>
          <dgm:resizeHandles/>
        </dgm:presLayoutVars>
      </dgm:prSet>
      <dgm:spPr/>
    </dgm:pt>
    <dgm:pt modelId="{407EEB1E-CB7A-464F-918B-BCA92007BC9C}" type="pres">
      <dgm:prSet presAssocID="{66F9BEAD-6CEF-4750-8D1B-9D04F328EBEB}" presName="compNode" presStyleCnt="0"/>
      <dgm:spPr/>
    </dgm:pt>
    <dgm:pt modelId="{83EF3A66-D22D-4020-9E27-1DB5FDB503AB}" type="pres">
      <dgm:prSet presAssocID="{66F9BEAD-6CEF-4750-8D1B-9D04F328EBEB}" presName="dummyConnPt" presStyleCnt="0"/>
      <dgm:spPr/>
    </dgm:pt>
    <dgm:pt modelId="{D6583B72-C0F7-4FE0-9C6D-14C6D03A9ABE}" type="pres">
      <dgm:prSet presAssocID="{66F9BEAD-6CEF-4750-8D1B-9D04F328EBEB}" presName="node" presStyleLbl="node1" presStyleIdx="0" presStyleCnt="1" custScaleX="109052" custScaleY="189720" custLinFactNeighborX="-1317" custLinFactNeighborY="4768">
        <dgm:presLayoutVars>
          <dgm:bulletEnabled val="1"/>
        </dgm:presLayoutVars>
      </dgm:prSet>
      <dgm:spPr/>
    </dgm:pt>
  </dgm:ptLst>
  <dgm:cxnLst>
    <dgm:cxn modelId="{7CD48305-48C2-43E6-9019-59B75153CF0F}" srcId="{66F9BEAD-6CEF-4750-8D1B-9D04F328EBEB}" destId="{20B030B5-9FFE-491A-8B49-70406D3CA96B}" srcOrd="7" destOrd="0" parTransId="{0623FE10-15A6-442B-9A7A-C2F3894C7ED3}" sibTransId="{7BA97821-167D-4097-A859-BC67CB37DD9A}"/>
    <dgm:cxn modelId="{B5AF3B07-9F41-43E1-8A52-299F56955DBF}" type="presOf" srcId="{6913CA1C-3B2A-48A4-BD34-E46A6E4BDD3D}" destId="{D6583B72-C0F7-4FE0-9C6D-14C6D03A9ABE}" srcOrd="0" destOrd="12" presId="urn:microsoft.com/office/officeart/2005/8/layout/bProcess4"/>
    <dgm:cxn modelId="{C34DBF08-A875-44BB-BEBD-01B4ACFF738A}" type="presOf" srcId="{2531682C-B408-42DB-B31D-052C804E86D6}" destId="{D6583B72-C0F7-4FE0-9C6D-14C6D03A9ABE}" srcOrd="0" destOrd="3" presId="urn:microsoft.com/office/officeart/2005/8/layout/bProcess4"/>
    <dgm:cxn modelId="{B013CF0C-F298-478D-8CA4-1313DF49DBCB}" srcId="{66F9BEAD-6CEF-4750-8D1B-9D04F328EBEB}" destId="{06B8515C-38EC-4207-82B9-BEA93AA8AFA3}" srcOrd="5" destOrd="0" parTransId="{3DC8C7FD-A34B-485D-9F3F-3DD8C7CDAFA5}" sibTransId="{531936B2-19A0-4BA1-A9C7-AED4FA1531BC}"/>
    <dgm:cxn modelId="{9547C40D-5DFE-4A83-8E45-7E0D0D3F9BB4}" type="presOf" srcId="{66F9BEAD-6CEF-4750-8D1B-9D04F328EBEB}" destId="{D6583B72-C0F7-4FE0-9C6D-14C6D03A9ABE}" srcOrd="0" destOrd="0" presId="urn:microsoft.com/office/officeart/2005/8/layout/bProcess4"/>
    <dgm:cxn modelId="{65460C0E-AF99-4FA9-8C54-7006BC8641B9}" srcId="{66F9BEAD-6CEF-4750-8D1B-9D04F328EBEB}" destId="{5EA3D148-7C68-474E-B6DE-FCB366D4FA05}" srcOrd="6" destOrd="0" parTransId="{79B27B05-ABE1-4748-8A07-4F911392417E}" sibTransId="{CC214758-CDD7-45A7-9C0C-5596DAC958E1}"/>
    <dgm:cxn modelId="{4D7A111B-A166-4EBD-9457-0AB120155DE3}" type="presOf" srcId="{7CD326CF-FC4A-4F23-955F-02A9C5057343}" destId="{D6583B72-C0F7-4FE0-9C6D-14C6D03A9ABE}" srcOrd="0" destOrd="10" presId="urn:microsoft.com/office/officeart/2005/8/layout/bProcess4"/>
    <dgm:cxn modelId="{0AAFCE1B-D34B-441C-A1EB-7B944699C64C}" srcId="{66F9BEAD-6CEF-4750-8D1B-9D04F328EBEB}" destId="{4E427E4C-4111-4EFF-9F08-8C24E40887D0}" srcOrd="0" destOrd="0" parTransId="{8716EE38-D7E4-4480-8CF6-BB9E9B97B507}" sibTransId="{78DA9E6E-8951-4ABF-AD3A-40687C59DD7A}"/>
    <dgm:cxn modelId="{B3156324-2F45-4405-A8D0-CF24EABEB2F3}" type="presOf" srcId="{64F8CCCC-FCCC-4916-BBC9-FE1D60E123BE}" destId="{D6583B72-C0F7-4FE0-9C6D-14C6D03A9ABE}" srcOrd="0" destOrd="13" presId="urn:microsoft.com/office/officeart/2005/8/layout/bProcess4"/>
    <dgm:cxn modelId="{0F9DA432-3CA3-4036-8D70-4B3198EB0CA4}" srcId="{66F9BEAD-6CEF-4750-8D1B-9D04F328EBEB}" destId="{64F8CCCC-FCCC-4916-BBC9-FE1D60E123BE}" srcOrd="12" destOrd="0" parTransId="{B34E5A61-52F9-4BA7-A19D-387E461D750E}" sibTransId="{A190D4BC-52E3-4DC0-9917-E164E1BB7BD7}"/>
    <dgm:cxn modelId="{A64E4B38-228D-44B4-BF4B-0EF2D2C3332E}" type="presOf" srcId="{89161CD6-7CD9-478E-B67E-5C25B4290DB9}" destId="{D6583B72-C0F7-4FE0-9C6D-14C6D03A9ABE}" srcOrd="0" destOrd="2" presId="urn:microsoft.com/office/officeart/2005/8/layout/bProcess4"/>
    <dgm:cxn modelId="{4D609041-9803-49DC-8572-083C73B9A2E5}" type="presOf" srcId="{BA4E441D-2017-43E8-8DD5-C0DAE25111E8}" destId="{D6583B72-C0F7-4FE0-9C6D-14C6D03A9ABE}" srcOrd="0" destOrd="11" presId="urn:microsoft.com/office/officeart/2005/8/layout/bProcess4"/>
    <dgm:cxn modelId="{ED526F62-F418-4AD1-BECA-1A6CC4078CB8}" type="presOf" srcId="{5A025ADE-95D1-4C48-AA68-67EBCB19A713}" destId="{D6583B72-C0F7-4FE0-9C6D-14C6D03A9ABE}" srcOrd="0" destOrd="9" presId="urn:microsoft.com/office/officeart/2005/8/layout/bProcess4"/>
    <dgm:cxn modelId="{DE7E2E48-2ADD-47AD-BE4B-1ACECD8980E0}" srcId="{66F9BEAD-6CEF-4750-8D1B-9D04F328EBEB}" destId="{89161CD6-7CD9-478E-B67E-5C25B4290DB9}" srcOrd="1" destOrd="0" parTransId="{9D42ABDC-CC39-46CE-9902-025EE9436D75}" sibTransId="{54F26EF8-FECB-46DB-8D06-72B20EE279AF}"/>
    <dgm:cxn modelId="{C694237D-5688-4203-9039-5CF587810230}" type="presOf" srcId="{DE14A5B2-07D5-4853-BB9C-7F7AE73077D2}" destId="{55B63336-88F5-42A9-8676-8F3B2E002A72}" srcOrd="0" destOrd="0" presId="urn:microsoft.com/office/officeart/2005/8/layout/bProcess4"/>
    <dgm:cxn modelId="{B4ACBC83-C5E8-49DB-A833-A72813A0497A}" type="presOf" srcId="{20B030B5-9FFE-491A-8B49-70406D3CA96B}" destId="{D6583B72-C0F7-4FE0-9C6D-14C6D03A9ABE}" srcOrd="0" destOrd="8" presId="urn:microsoft.com/office/officeart/2005/8/layout/bProcess4"/>
    <dgm:cxn modelId="{50A78197-B91B-4CA7-8831-192494DDA007}" srcId="{66F9BEAD-6CEF-4750-8D1B-9D04F328EBEB}" destId="{2531682C-B408-42DB-B31D-052C804E86D6}" srcOrd="2" destOrd="0" parTransId="{B1585AC5-47F4-457A-BF5A-D3A80643AD9A}" sibTransId="{90FB218C-6824-4B69-B778-BA8094134B7B}"/>
    <dgm:cxn modelId="{298D759B-5732-4F84-B449-BF06149784D0}" type="presOf" srcId="{5EA3D148-7C68-474E-B6DE-FCB366D4FA05}" destId="{D6583B72-C0F7-4FE0-9C6D-14C6D03A9ABE}" srcOrd="0" destOrd="7" presId="urn:microsoft.com/office/officeart/2005/8/layout/bProcess4"/>
    <dgm:cxn modelId="{C87DB69D-4A41-4CB3-8301-DE423E734784}" srcId="{66F9BEAD-6CEF-4750-8D1B-9D04F328EBEB}" destId="{5A025ADE-95D1-4C48-AA68-67EBCB19A713}" srcOrd="8" destOrd="0" parTransId="{0D9F719A-AA35-4297-BF9B-C06DE07542F6}" sibTransId="{6CC8BBF4-51D6-47D0-9089-EEFBE82C9310}"/>
    <dgm:cxn modelId="{BBBDCFA5-D5D9-444D-8277-93A837CBCC69}" srcId="{66F9BEAD-6CEF-4750-8D1B-9D04F328EBEB}" destId="{72636B70-226B-4CBE-9EFA-7E9D8396BFC6}" srcOrd="4" destOrd="0" parTransId="{B293AA68-2FB4-4B33-B3BE-11FDAF53BFCA}" sibTransId="{A4BB09DC-BC22-4067-9C06-BDAACEC5EEA4}"/>
    <dgm:cxn modelId="{D02240A7-00CA-4537-B79F-E13EB6AA0755}" srcId="{66F9BEAD-6CEF-4750-8D1B-9D04F328EBEB}" destId="{BA4E441D-2017-43E8-8DD5-C0DAE25111E8}" srcOrd="10" destOrd="0" parTransId="{AF3BED61-3FDB-4CEF-84C5-6BA4EF7D22FF}" sibTransId="{A08232A3-452B-4F64-84BA-D14EE9C937C0}"/>
    <dgm:cxn modelId="{443480AD-6D0B-4243-9883-E48C1E0DA5E6}" srcId="{DE14A5B2-07D5-4853-BB9C-7F7AE73077D2}" destId="{66F9BEAD-6CEF-4750-8D1B-9D04F328EBEB}" srcOrd="0" destOrd="0" parTransId="{5E0F80F6-37A6-488D-8019-3B9B341DAAD2}" sibTransId="{F22CF730-C7F0-4C71-8E9B-57B17079A3CC}"/>
    <dgm:cxn modelId="{C433CDB3-C28D-43AE-ADC0-1C9D7264B2FD}" type="presOf" srcId="{06B8515C-38EC-4207-82B9-BEA93AA8AFA3}" destId="{D6583B72-C0F7-4FE0-9C6D-14C6D03A9ABE}" srcOrd="0" destOrd="6" presId="urn:microsoft.com/office/officeart/2005/8/layout/bProcess4"/>
    <dgm:cxn modelId="{A19A8AB8-4F26-4E09-8498-77A206C7C3F2}" srcId="{66F9BEAD-6CEF-4750-8D1B-9D04F328EBEB}" destId="{7CD326CF-FC4A-4F23-955F-02A9C5057343}" srcOrd="9" destOrd="0" parTransId="{98E7E3D6-ACEF-4CB5-B884-0B2FE45E5E02}" sibTransId="{926A15A4-B57C-4D33-B3A3-E15E4F523B8E}"/>
    <dgm:cxn modelId="{95F9C4BF-6DAC-43DC-92B3-0709A0839EA2}" srcId="{66F9BEAD-6CEF-4750-8D1B-9D04F328EBEB}" destId="{6913CA1C-3B2A-48A4-BD34-E46A6E4BDD3D}" srcOrd="11" destOrd="0" parTransId="{F68DC733-BF44-4BCE-A34F-140EEFD8ADB2}" sibTransId="{3B3717C8-64EF-4657-8FC3-68090AD38A65}"/>
    <dgm:cxn modelId="{4FE32CCB-1351-40D3-BA9F-889F22BAB335}" type="presOf" srcId="{96B45923-E5EB-4DD5-8911-BC9C94AD967C}" destId="{D6583B72-C0F7-4FE0-9C6D-14C6D03A9ABE}" srcOrd="0" destOrd="4" presId="urn:microsoft.com/office/officeart/2005/8/layout/bProcess4"/>
    <dgm:cxn modelId="{72BD1ED8-1776-4293-977D-AF4FBB0B816C}" type="presOf" srcId="{4E427E4C-4111-4EFF-9F08-8C24E40887D0}" destId="{D6583B72-C0F7-4FE0-9C6D-14C6D03A9ABE}" srcOrd="0" destOrd="1" presId="urn:microsoft.com/office/officeart/2005/8/layout/bProcess4"/>
    <dgm:cxn modelId="{428234E7-3FA0-446A-B7DE-B0B9657B0795}" srcId="{66F9BEAD-6CEF-4750-8D1B-9D04F328EBEB}" destId="{96B45923-E5EB-4DD5-8911-BC9C94AD967C}" srcOrd="3" destOrd="0" parTransId="{7AEB85BC-F123-41BE-8421-5AAEDB0EB06A}" sibTransId="{406297AB-F778-49F6-B049-437E7DA536D1}"/>
    <dgm:cxn modelId="{5045D4F8-C226-49BF-A7F6-A9CED0CA210C}" type="presOf" srcId="{72636B70-226B-4CBE-9EFA-7E9D8396BFC6}" destId="{D6583B72-C0F7-4FE0-9C6D-14C6D03A9ABE}" srcOrd="0" destOrd="5" presId="urn:microsoft.com/office/officeart/2005/8/layout/bProcess4"/>
    <dgm:cxn modelId="{16D77E10-94DC-4E5E-A9A2-376D82F43C34}" type="presParOf" srcId="{55B63336-88F5-42A9-8676-8F3B2E002A72}" destId="{407EEB1E-CB7A-464F-918B-BCA92007BC9C}" srcOrd="0" destOrd="0" presId="urn:microsoft.com/office/officeart/2005/8/layout/bProcess4"/>
    <dgm:cxn modelId="{1D57BEB6-A910-4A20-BC0A-09E6ABBD3042}" type="presParOf" srcId="{407EEB1E-CB7A-464F-918B-BCA92007BC9C}" destId="{83EF3A66-D22D-4020-9E27-1DB5FDB503AB}" srcOrd="0" destOrd="0" presId="urn:microsoft.com/office/officeart/2005/8/layout/bProcess4"/>
    <dgm:cxn modelId="{8520410A-0EE4-4DF4-A150-000B317213CB}" type="presParOf" srcId="{407EEB1E-CB7A-464F-918B-BCA92007BC9C}" destId="{D6583B72-C0F7-4FE0-9C6D-14C6D03A9ABE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583B72-C0F7-4FE0-9C6D-14C6D03A9ABE}">
      <dsp:nvSpPr>
        <dsp:cNvPr id="0" name=""/>
        <dsp:cNvSpPr/>
      </dsp:nvSpPr>
      <dsp:spPr>
        <a:xfrm>
          <a:off x="0" y="5595"/>
          <a:ext cx="5036665" cy="5257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 Light" panose="020F0302020204030204"/>
            </a:rPr>
            <a:t>                   </a:t>
          </a:r>
          <a:r>
            <a:rPr lang="en-GB" sz="1800" b="1" kern="1200" dirty="0"/>
            <a:t> </a:t>
          </a:r>
          <a:r>
            <a:rPr lang="en-GB" sz="2400" b="1" kern="1200" dirty="0">
              <a:solidFill>
                <a:schemeClr val="accent2"/>
              </a:solidFill>
            </a:rPr>
            <a:t>LIFE Bison </a:t>
          </a:r>
          <a:r>
            <a:rPr lang="en-GB" sz="2400" b="1" kern="1200" dirty="0"/>
            <a:t>PROJECT</a:t>
          </a:r>
          <a:endParaRPr lang="en-US" sz="24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Armenis, Southern Carpathians, Romania</a:t>
          </a:r>
          <a:endParaRPr lang="en-US" sz="1800" kern="1200" dirty="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59.000 Ha of temperate forest</a:t>
          </a:r>
          <a:r>
            <a:rPr lang="en-GB" sz="1800" kern="1200" dirty="0">
              <a:latin typeface="Calibri Light" panose="020F0302020204030204"/>
            </a:rPr>
            <a:t> and alpine meadows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1.8m € ; </a:t>
          </a:r>
          <a:r>
            <a:rPr lang="en-GB" sz="1800" kern="1200" dirty="0">
              <a:latin typeface="Calibri Light" panose="020F0302020204030204"/>
            </a:rPr>
            <a:t>2014-2022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32 breeding centers and reserves in Europe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In 2021, over 100 bison, including 25 calves born in the wild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Link in the gene corridor across the Carpathians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Guided by IUCN’ Species Survival Group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Wide-ranging ecological benefits for the region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Support a thriving nature-based economy, </a:t>
          </a:r>
          <a:r>
            <a:rPr lang="en-GB" sz="1800" kern="1200" dirty="0"/>
            <a:t>89% local approval.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800" b="1" kern="1200" dirty="0">
              <a:solidFill>
                <a:srgbClr val="FF0000"/>
              </a:solidFill>
              <a:latin typeface="Calibri Light" panose="020F0302020204030204"/>
            </a:rPr>
            <a:t>CHALLENGES</a:t>
          </a:r>
          <a:endParaRPr lang="en-US" sz="1800" b="1" kern="1200" dirty="0">
            <a:solidFill>
              <a:srgbClr val="FF0000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rgbClr val="FF0000"/>
              </a:solidFill>
            </a:rPr>
            <a:t>Reduced gene-pool: 12 founding animals</a:t>
          </a:r>
          <a:endParaRPr lang="en-GB" sz="1800" kern="1200" dirty="0">
            <a:solidFill>
              <a:srgbClr val="FF0000"/>
            </a:solidFill>
          </a:endParaRP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rgbClr val="FF0000"/>
              </a:solidFill>
            </a:rPr>
            <a:t>Meticulous blood-line tracing, to avoid genetic bottlenecks.</a:t>
          </a:r>
          <a:r>
            <a:rPr lang="en-US" sz="800" kern="1200" dirty="0">
              <a:latin typeface="Calibri Light" panose="020F0302020204030204"/>
            </a:rPr>
            <a:t>           RewildingEurope 2019</a:t>
          </a:r>
          <a:endParaRPr lang="en-GB" sz="1800" kern="1200" dirty="0">
            <a:solidFill>
              <a:srgbClr val="FF0000"/>
            </a:solidFill>
          </a:endParaRPr>
        </a:p>
        <a:p>
          <a:pPr marL="285750" lvl="1" indent="-285750" algn="l" defTabSz="1600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600" kern="1200">
            <a:latin typeface="Calibri Light" panose="020F0302020204030204"/>
          </a:endParaRPr>
        </a:p>
      </dsp:txBody>
      <dsp:txXfrm>
        <a:off x="147519" y="153114"/>
        <a:ext cx="4741627" cy="4962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88325-C9E9-BA29-DB2C-1E14F354D6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EB3835-A13D-4A3D-953C-F44A511AD7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9E290-7E27-9FB4-C5B1-7023D861D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041813-78DB-505F-B783-C684F123B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79ED5-3C47-0F93-4C8F-49B9EC2BB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349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553E7-D31A-A9E1-C426-21739690C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BFFD2-8CEA-A695-A6FA-7D20A6E0B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873C6-1D0A-C0E3-1244-706324B99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9A9710-B516-8930-402E-F014BA968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A4082F-F2CC-9830-3DFC-250C28740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787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23938-FB7B-443E-BCE8-568C38EBE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E6CD78-AAA1-A936-67F2-5748911E49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4DB88-EA50-FDC4-C2E6-369FBE97A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E006C-28BC-73C2-B524-F8A4168B9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DF5644-881C-D881-7B89-EC8FCAFC3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157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F355A-2243-92DC-6D2C-33EA37F44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1E8D4-9C38-CF06-DE81-979429AF2A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A5737A-A86E-50DF-A901-3E38CD404B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0CC09A-6AC4-F939-0F9D-BBE074784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76AC4-EB48-E643-35A9-05937D9CE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365A48-07E3-A12C-BFD4-CABF5A19A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937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46FEB-3812-B0EB-D3B1-AE2B42D5A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70FFFE-7221-381D-6C8C-EEB7E5C62D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942356-B6C6-0B7B-D420-9033302F51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B28DCE-FE9B-CB05-C395-D2ACC079FE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C357ED-1211-05C0-4824-3383FF23A4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FD526B-3FD6-10E5-EBF5-24352F6B2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5A63C1-0010-BF7B-7F69-AE1ED73EF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8EBDF7-05A9-0F50-69D7-49335C38E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455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B7866-5EC6-49C2-CF1F-39DC59FFF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3B2CDD-B0C7-C9ED-5998-3C2653365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2E5BC0-FDB7-B291-22A6-CE4291BF4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89610D-9222-2249-B68A-824EB5246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105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24CD2B-B6E6-659C-7D66-F1B77BCA1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D5435A-E199-8E15-BA28-13E514CE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CA9A6F-D3D2-8B96-23A0-62ADCA0A4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028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1071E-9DF3-75FB-4E7A-07454ED5B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438C0-501A-7130-664C-BFB884227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728644-2341-7806-648D-2239F0B87C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575862-2254-A21B-F221-04ED7930B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A76DBD-CF29-AE55-0E78-78AEBB7CC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761B53-2C8E-9050-F72F-8C13B81BB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938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55715-A3E6-6104-088A-DB33DAECD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39EE53-D5BF-E4F3-C6EC-1FD94C9BF0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75FEE7-7131-DEC8-5107-F178C294A4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1DD8BF-92F6-753A-70E5-A1FAD02AF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9483DD-2C6B-8756-D62B-27D5DC94C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83CEC7-D6C8-FE5E-5E4F-0FED820CB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37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17AC8-F4DD-C613-E934-503F43BEC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8852D7-C2C4-DF40-F784-FC1DD3136D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A5DB0-0B21-BDF3-4DD1-EAC992490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258A6-B9A0-8C95-4F85-E7A4D3C0B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2E07CE-425E-F27B-BE69-859617538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636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3543B3-17DF-6EBF-CACE-1550391DAC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423E23-722A-2BCF-4895-6A4ACCEF6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887B3-6A33-45C4-EE81-B1E4778BA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EB71E-F024-703D-54C2-0C479662D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92317-CF42-9C4B-7B49-A2B96E3FF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072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D54D3C-5B57-9B06-4758-78A335DB1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C81B7-4D22-1008-ACA5-8F53F88F0D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303AE-39D8-85D1-1F79-A131788FFD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C30C59-E2BF-430F-8525-2171510A9BA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A07AA9-0D88-B7E7-195A-C0316F1C59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28AD7-A32F-5328-62D1-C0840C0700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B000B-8493-4589-AD56-4EC19A5DA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022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hyperlink" Target="https://rewildingeurope.com/rewilding-in-action/wildlife-comeback/bison/#:~:text=From%20the%201950s%20onwards%2C%20European,%2C%20Poland%2C%20Belarus%25" TargetMode="Externa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12" Type="http://schemas.openxmlformats.org/officeDocument/2006/relationships/hyperlink" Target="https://www.mdpi.com/1999-4907/13/6/92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11" Type="http://schemas.openxmlformats.org/officeDocument/2006/relationships/hyperlink" Target="https://rewildingeurope.com/rewilding-in-action/wildlife-comeback/bison/#:~:text=From%20the%201950s%20onwards%2C%20European,%2C%20Poland%2C%20Belarus%" TargetMode="External"/><Relationship Id="rId5" Type="http://schemas.openxmlformats.org/officeDocument/2006/relationships/diagramData" Target="../diagrams/data1.xml"/><Relationship Id="rId10" Type="http://schemas.openxmlformats.org/officeDocument/2006/relationships/hyperlink" Target="https://wwfcee.org/our-offices/romania/the-european-bison-is-no-longer-a-vulnerable-species" TargetMode="Externa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wildingbritain.org.uk/reintroductions-key-species/key-species/european-bison" TargetMode="External"/><Relationship Id="rId3" Type="http://schemas.openxmlformats.org/officeDocument/2006/relationships/hyperlink" Target="https://kent.wildwoodtrust.org/explore/list-of-animals/european-bison/" TargetMode="External"/><Relationship Id="rId7" Type="http://schemas.openxmlformats.org/officeDocument/2006/relationships/hyperlink" Target="https://life-bison.com/news/bright-future-for-the-european-bison-in-the-southern-carpathians/" TargetMode="External"/><Relationship Id="rId2" Type="http://schemas.openxmlformats.org/officeDocument/2006/relationships/hyperlink" Target="https://wwfcee.org/our-offices/romania/the-european-bison-is-no-longer-a-vulnerable-speci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fe-bison.com/news/new-documentary-tells-the-story-of-people-and-bison-in-the-southern-carpathians/," TargetMode="External"/><Relationship Id="rId5" Type="http://schemas.openxmlformats.org/officeDocument/2006/relationships/hyperlink" Target="https://doi.org/10.3390/f13060920" TargetMode="External"/><Relationship Id="rId10" Type="http://schemas.openxmlformats.org/officeDocument/2006/relationships/hyperlink" Target="https://portals.iucn.org/library/efiles/documents/PP-005.pdf" TargetMode="External"/><Relationship Id="rId4" Type="http://schemas.openxmlformats.org/officeDocument/2006/relationships/hyperlink" Target="https://rewildingeurope.com/news/romanias-largest-free-roaming-bison-population-boosted-by-eight-more-animals/," TargetMode="External"/><Relationship Id="rId9" Type="http://schemas.openxmlformats.org/officeDocument/2006/relationships/hyperlink" Target="https://doi.org/10.1073/pnas.22104331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4EE41F-0E2D-1C2F-4FC5-5E7AF20E0855}"/>
              </a:ext>
            </a:extLst>
          </p:cNvPr>
          <p:cNvSpPr txBox="1"/>
          <p:nvPr/>
        </p:nvSpPr>
        <p:spPr>
          <a:xfrm>
            <a:off x="253219" y="295422"/>
            <a:ext cx="40796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REINTRODUCTION OF EUROPEAN BISON IN THE SOUTHERN CARPATHIAN MOUNTAINS</a:t>
            </a:r>
          </a:p>
        </p:txBody>
      </p:sp>
      <p:pic>
        <p:nvPicPr>
          <p:cNvPr id="6" name="Picture 5" descr="A panda face with black background&#10;&#10;Description automatically generated">
            <a:extLst>
              <a:ext uri="{FF2B5EF4-FFF2-40B4-BE49-F238E27FC236}">
                <a16:creationId xmlns:a16="http://schemas.microsoft.com/office/drawing/2014/main" id="{5A197525-2798-16CC-D521-2821520B5F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5795" y="295422"/>
            <a:ext cx="976262" cy="697290"/>
          </a:xfrm>
          <a:prstGeom prst="rect">
            <a:avLst/>
          </a:prstGeom>
        </p:spPr>
      </p:pic>
      <p:pic>
        <p:nvPicPr>
          <p:cNvPr id="8" name="Picture 7" descr="A logo with purple butterflies&#10;&#10;Description automatically generated">
            <a:extLst>
              <a:ext uri="{FF2B5EF4-FFF2-40B4-BE49-F238E27FC236}">
                <a16:creationId xmlns:a16="http://schemas.microsoft.com/office/drawing/2014/main" id="{A9714DDE-8557-BFD4-D668-BEFDAE9EE8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7519" y="258548"/>
            <a:ext cx="920548" cy="842534"/>
          </a:xfrm>
          <a:prstGeom prst="rect">
            <a:avLst/>
          </a:prstGeom>
        </p:spPr>
      </p:pic>
      <p:pic>
        <p:nvPicPr>
          <p:cNvPr id="10" name="Picture 9" descr="A brown bull with black text&#10;&#10;Description automatically generated">
            <a:extLst>
              <a:ext uri="{FF2B5EF4-FFF2-40B4-BE49-F238E27FC236}">
                <a16:creationId xmlns:a16="http://schemas.microsoft.com/office/drawing/2014/main" id="{3FA13832-1D81-C26C-C102-EF407D9F0E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3753" y="295422"/>
            <a:ext cx="1246893" cy="780093"/>
          </a:xfrm>
          <a:prstGeom prst="rect">
            <a:avLst/>
          </a:prstGeom>
        </p:spPr>
      </p:pic>
      <p:graphicFrame>
        <p:nvGraphicFramePr>
          <p:cNvPr id="23" name="TextBox 10">
            <a:extLst>
              <a:ext uri="{FF2B5EF4-FFF2-40B4-BE49-F238E27FC236}">
                <a16:creationId xmlns:a16="http://schemas.microsoft.com/office/drawing/2014/main" id="{75E827BC-C197-CE55-40FA-9D5F1303E9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1405314"/>
              </p:ext>
            </p:extLst>
          </p:nvPr>
        </p:nvGraphicFramePr>
        <p:xfrm>
          <a:off x="3581451" y="1218753"/>
          <a:ext cx="5042044" cy="52630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4248405-68EF-15BA-55DD-C6883F0B5D8B}"/>
              </a:ext>
            </a:extLst>
          </p:cNvPr>
          <p:cNvSpPr/>
          <p:nvPr/>
        </p:nvSpPr>
        <p:spPr>
          <a:xfrm>
            <a:off x="8908541" y="402322"/>
            <a:ext cx="2942546" cy="607191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48F3006-C079-1AFE-4818-53CAF1FDFE61}"/>
              </a:ext>
            </a:extLst>
          </p:cNvPr>
          <p:cNvSpPr txBox="1"/>
          <p:nvPr/>
        </p:nvSpPr>
        <p:spPr>
          <a:xfrm>
            <a:off x="9243403" y="549260"/>
            <a:ext cx="2602523" cy="535531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 b="1" dirty="0">
              <a:cs typeface="Calibri" panose="020F0502020204030204"/>
            </a:endParaRPr>
          </a:p>
          <a:p>
            <a:r>
              <a:rPr lang="en-US" b="1" dirty="0">
                <a:cs typeface="Calibri" panose="020F0502020204030204"/>
              </a:rPr>
              <a:t>FEASABILITY STUDY</a:t>
            </a:r>
            <a:endParaRPr lang="en-US" dirty="0"/>
          </a:p>
          <a:p>
            <a:endParaRPr lang="en-US" b="1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cs typeface="Calibri" panose="020F0502020204030204"/>
              </a:rPr>
              <a:t>Biology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cs typeface="Calibri" panose="020F0502020204030204"/>
              </a:rPr>
              <a:t>Habitat requirements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cs typeface="Calibri" panose="020F0502020204030204"/>
              </a:rPr>
              <a:t>Release criteria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cs typeface="Calibri" panose="020F0502020204030204"/>
              </a:rPr>
              <a:t>Mortality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cs typeface="Calibri" panose="020F0502020204030204"/>
              </a:rPr>
              <a:t>Ecological carrying capacity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cs typeface="Calibri" panose="020F0502020204030204"/>
              </a:rPr>
              <a:t>Dispersal potential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cs typeface="Calibri" panose="020F0502020204030204"/>
              </a:rPr>
              <a:t>Provenance and genetics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cs typeface="Calibri" panose="020F0502020204030204"/>
              </a:rPr>
              <a:t>Ecological benefits and risks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cs typeface="Calibri" panose="020F0502020204030204"/>
              </a:rPr>
              <a:t>Socioeconomics benefits and risks</a:t>
            </a:r>
          </a:p>
          <a:p>
            <a:pPr marL="285750" indent="-285750">
              <a:buFont typeface="Arial"/>
              <a:buChar char="•"/>
            </a:pPr>
            <a:endParaRPr lang="en-US" b="1" dirty="0">
              <a:cs typeface="Calibri" panose="020F0502020204030204"/>
            </a:endParaRPr>
          </a:p>
          <a:p>
            <a:endParaRPr lang="en-US" b="1" dirty="0">
              <a:cs typeface="Calibri" panose="020F0502020204030204"/>
            </a:endParaRPr>
          </a:p>
          <a:p>
            <a:r>
              <a:rPr lang="en-US" b="1" dirty="0">
                <a:cs typeface="Calibri" panose="020F0502020204030204"/>
              </a:rPr>
              <a:t>IUCN 2013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2B81A9A-2F1C-7EE4-6DD1-74C46775DA94}"/>
              </a:ext>
            </a:extLst>
          </p:cNvPr>
          <p:cNvSpPr/>
          <p:nvPr/>
        </p:nvSpPr>
        <p:spPr>
          <a:xfrm>
            <a:off x="343149" y="1218444"/>
            <a:ext cx="2830004" cy="526977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2AB42B3-E100-1CE1-39B4-462519D41F6B}"/>
              </a:ext>
            </a:extLst>
          </p:cNvPr>
          <p:cNvSpPr txBox="1"/>
          <p:nvPr/>
        </p:nvSpPr>
        <p:spPr>
          <a:xfrm>
            <a:off x="432339" y="1218752"/>
            <a:ext cx="2834221" cy="535531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400" b="1" dirty="0"/>
              <a:t>     </a:t>
            </a:r>
            <a:r>
              <a:rPr lang="en-US" b="1" dirty="0"/>
              <a:t>BACK FROM THE BRINK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/>
              <a:t>- </a:t>
            </a:r>
            <a:r>
              <a:rPr lang="en-US" b="1" i="1" dirty="0"/>
              <a:t>Bison Bonasus- </a:t>
            </a:r>
            <a:r>
              <a:rPr lang="en-US" dirty="0"/>
              <a:t>Europe’s</a:t>
            </a:r>
            <a:r>
              <a:rPr lang="en-US" i="1" dirty="0"/>
              <a:t> </a:t>
            </a:r>
            <a:r>
              <a:rPr lang="en-US" dirty="0"/>
              <a:t>largest living wild mammal, nearly extinct in 1924 (54 left in captivity) (</a:t>
            </a:r>
            <a:r>
              <a:rPr lang="en-US" dirty="0">
                <a:hlinkClick r:id="rId10"/>
              </a:rPr>
              <a:t>1</a:t>
            </a:r>
            <a:r>
              <a:rPr lang="en-US" dirty="0"/>
              <a:t>)</a:t>
            </a:r>
            <a:endParaRPr lang="en-US" dirty="0">
              <a:cs typeface="Calibri"/>
            </a:endParaRPr>
          </a:p>
          <a:p>
            <a:r>
              <a:rPr lang="en-US" dirty="0"/>
              <a:t>-reintroduced across Europe since 1950s (</a:t>
            </a:r>
            <a:r>
              <a:rPr lang="en-US" dirty="0">
                <a:hlinkClick r:id="rId11"/>
              </a:rPr>
              <a:t>2</a:t>
            </a:r>
            <a:r>
              <a:rPr lang="en-US" dirty="0"/>
              <a:t>)</a:t>
            </a:r>
            <a:endParaRPr lang="en-US" dirty="0">
              <a:cs typeface="Calibri"/>
            </a:endParaRPr>
          </a:p>
          <a:p>
            <a:r>
              <a:rPr lang="en-US" dirty="0"/>
              <a:t>- in Romania, last wild specimens disappeared in the 1790s (</a:t>
            </a:r>
            <a:r>
              <a:rPr lang="en-US" dirty="0">
                <a:hlinkClick r:id="rId12"/>
              </a:rPr>
              <a:t>3</a:t>
            </a:r>
            <a:r>
              <a:rPr lang="en-US" dirty="0"/>
              <a:t>)</a:t>
            </a:r>
            <a:endParaRPr lang="en-US" dirty="0">
              <a:cs typeface="Calibri"/>
            </a:endParaRPr>
          </a:p>
          <a:p>
            <a:r>
              <a:rPr lang="en-US" dirty="0"/>
              <a:t>-currently there are three wild herds in the Romanian Carpathian mountains, 214 individuals (</a:t>
            </a:r>
            <a:r>
              <a:rPr lang="en-US" dirty="0">
                <a:hlinkClick r:id="rId12"/>
              </a:rPr>
              <a:t>3</a:t>
            </a:r>
            <a:r>
              <a:rPr lang="en-US" dirty="0"/>
              <a:t>)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-since 2004, under IUCN's Bison Action Plan, numbers rose from 2500 to 7000 (</a:t>
            </a:r>
            <a:r>
              <a:rPr lang="en-US" dirty="0">
                <a:cs typeface="Calibri"/>
                <a:hlinkClick r:id="rId13"/>
              </a:rPr>
              <a:t>2</a:t>
            </a:r>
            <a:r>
              <a:rPr lang="en-US" dirty="0">
                <a:cs typeface="Calibri"/>
              </a:rPr>
              <a:t>)</a:t>
            </a:r>
          </a:p>
          <a:p>
            <a:endParaRPr 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86630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p of europe with different colored countries/regions&#10;&#10;Description automatically generated">
            <a:extLst>
              <a:ext uri="{FF2B5EF4-FFF2-40B4-BE49-F238E27FC236}">
                <a16:creationId xmlns:a16="http://schemas.microsoft.com/office/drawing/2014/main" id="{22ABFC85-F94C-E456-D302-439F37E7F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714" y="135148"/>
            <a:ext cx="10297063" cy="6443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408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p of a large area&#10;&#10;Description automatically generated">
            <a:extLst>
              <a:ext uri="{FF2B5EF4-FFF2-40B4-BE49-F238E27FC236}">
                <a16:creationId xmlns:a16="http://schemas.microsoft.com/office/drawing/2014/main" id="{DE0E8930-630D-F15C-52F9-3A9FCA86CE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17722" y="-511833"/>
            <a:ext cx="12809220" cy="7364081"/>
          </a:xfrm>
          <a:prstGeom prst="rect">
            <a:avLst/>
          </a:prstGeom>
        </p:spPr>
      </p:pic>
      <p:pic>
        <p:nvPicPr>
          <p:cNvPr id="3" name="Picture 2" descr="A cartoon&#10;&#10;Description automatically generated">
            <a:extLst>
              <a:ext uri="{FF2B5EF4-FFF2-40B4-BE49-F238E27FC236}">
                <a16:creationId xmlns:a16="http://schemas.microsoft.com/office/drawing/2014/main" id="{4139A4B9-CF79-50A4-B4AE-BDFC7F722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8295" y="4117676"/>
            <a:ext cx="1417974" cy="822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569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p of a large area&#10;&#10;Description automatically generated">
            <a:extLst>
              <a:ext uri="{FF2B5EF4-FFF2-40B4-BE49-F238E27FC236}">
                <a16:creationId xmlns:a16="http://schemas.microsoft.com/office/drawing/2014/main" id="{F4E2C253-17E6-B498-F309-30AA0F3270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32741" y="-511833"/>
            <a:ext cx="12881107" cy="7881666"/>
          </a:xfrm>
          <a:prstGeom prst="rect">
            <a:avLst/>
          </a:prstGeom>
        </p:spPr>
      </p:pic>
      <p:pic>
        <p:nvPicPr>
          <p:cNvPr id="3" name="Picture 2" descr="A cartoon&#10;&#10;Description automatically generated">
            <a:extLst>
              <a:ext uri="{FF2B5EF4-FFF2-40B4-BE49-F238E27FC236}">
                <a16:creationId xmlns:a16="http://schemas.microsoft.com/office/drawing/2014/main" id="{B5623F16-2D55-8FF5-3833-B4384806DD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729" y="1457864"/>
            <a:ext cx="1791785" cy="793631"/>
          </a:xfrm>
          <a:prstGeom prst="rect">
            <a:avLst/>
          </a:prstGeom>
        </p:spPr>
      </p:pic>
      <p:pic>
        <p:nvPicPr>
          <p:cNvPr id="4" name="Picture 3" descr="A cartoon&#10;&#10;Description automatically generated">
            <a:extLst>
              <a:ext uri="{FF2B5EF4-FFF2-40B4-BE49-F238E27FC236}">
                <a16:creationId xmlns:a16="http://schemas.microsoft.com/office/drawing/2014/main" id="{5ACEF369-D80D-04EF-0892-E7F74818C5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9541" y="4290204"/>
            <a:ext cx="1763030" cy="923027"/>
          </a:xfrm>
          <a:prstGeom prst="rect">
            <a:avLst/>
          </a:prstGeom>
        </p:spPr>
      </p:pic>
      <p:pic>
        <p:nvPicPr>
          <p:cNvPr id="5" name="Picture 4" descr="A cartoon&#10;&#10;Description automatically generated">
            <a:extLst>
              <a:ext uri="{FF2B5EF4-FFF2-40B4-BE49-F238E27FC236}">
                <a16:creationId xmlns:a16="http://schemas.microsoft.com/office/drawing/2014/main" id="{A6BFBE9D-0C46-3197-F562-BB74838814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05" y="3355674"/>
            <a:ext cx="1705521" cy="82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826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91DD36-F1DC-4571-69ED-B7E48DDF35CE}"/>
              </a:ext>
            </a:extLst>
          </p:cNvPr>
          <p:cNvSpPr txBox="1"/>
          <p:nvPr/>
        </p:nvSpPr>
        <p:spPr>
          <a:xfrm>
            <a:off x="194235" y="119529"/>
            <a:ext cx="11818470" cy="66941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sz="1100" dirty="0">
              <a:cs typeface="Calibri"/>
            </a:endParaRPr>
          </a:p>
          <a:p>
            <a:r>
              <a:rPr lang="en-GB" sz="1600" b="1" dirty="0">
                <a:latin typeface="Calibri Light"/>
                <a:cs typeface="Calibri"/>
              </a:rPr>
              <a:t>REFERENCES</a:t>
            </a:r>
          </a:p>
          <a:p>
            <a:endParaRPr lang="en-GB" sz="1600" b="1" dirty="0">
              <a:latin typeface="Calibri Light"/>
              <a:cs typeface="Calibri"/>
            </a:endParaRPr>
          </a:p>
          <a:p>
            <a:r>
              <a:rPr lang="en-GB" sz="1600" dirty="0">
                <a:latin typeface="Calibri Light"/>
                <a:cs typeface="Calibri"/>
              </a:rPr>
              <a:t>WWF 2020, </a:t>
            </a:r>
            <a:r>
              <a:rPr lang="en-GB" sz="1600" u="sng" dirty="0">
                <a:latin typeface="Calibri Light"/>
                <a:cs typeface="Calibri"/>
                <a:hlinkClick r:id="rId2"/>
              </a:rPr>
              <a:t>https://wwfcee.org/our-offices/romania/the-european-bison-is-no-longer-a-vulnerable-species</a:t>
            </a:r>
            <a:r>
              <a:rPr lang="en-GB" sz="1600" dirty="0">
                <a:latin typeface="Calibri Light"/>
                <a:cs typeface="Calibri"/>
              </a:rPr>
              <a:t>, accessed  30/11/2023</a:t>
            </a:r>
          </a:p>
          <a:p>
            <a:r>
              <a:rPr lang="en-GB" sz="1600" dirty="0">
                <a:latin typeface="Calibri Light"/>
                <a:cs typeface="Calibri"/>
              </a:rPr>
              <a:t>Kent Wildwood Trust 2023, </a:t>
            </a:r>
            <a:r>
              <a:rPr lang="en-GB" sz="1600" u="sng" dirty="0">
                <a:latin typeface="Calibri Light"/>
                <a:cs typeface="Calibri"/>
                <a:hlinkClick r:id="rId3"/>
              </a:rPr>
              <a:t>https://kent.wildwoodtrust.org/explore/list-of-animals/european-bison/</a:t>
            </a:r>
            <a:r>
              <a:rPr lang="en-GB" sz="1600" dirty="0">
                <a:latin typeface="Calibri Light"/>
                <a:cs typeface="Calibri"/>
              </a:rPr>
              <a:t>, accessed 06/12/2023</a:t>
            </a:r>
            <a:endParaRPr lang="en-US" sz="1600">
              <a:latin typeface="Calibri Light"/>
              <a:cs typeface="Calibri"/>
            </a:endParaRPr>
          </a:p>
          <a:p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Olech, W. and Perzanowski, K., 2002. A genetic background for reintroduction program of the European bison (Bison bonasus) in the Carpathians. 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Biological Conservation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108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(2), pp.221-228.</a:t>
            </a:r>
            <a:endParaRPr lang="en-US" sz="1600">
              <a:solidFill>
                <a:srgbClr val="222222"/>
              </a:solidFill>
              <a:latin typeface="Calibri Light"/>
              <a:cs typeface="Arial"/>
            </a:endParaRPr>
          </a:p>
          <a:p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Kazmin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, V.D. and Smirnov, K.A., 1992.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Zimnee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pitanie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,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kormovye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resursy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i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troficheskoe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vozdeistvie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zubra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na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lesnye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fitocenozy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Tsentral’nogo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Kavkaza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. </a:t>
            </a:r>
            <a:r>
              <a:rPr lang="en-GB" sz="1600" i="1" err="1">
                <a:solidFill>
                  <a:srgbClr val="222222"/>
                </a:solidFill>
                <a:latin typeface="Calibri Light"/>
                <a:cs typeface="Arial"/>
              </a:rPr>
              <a:t>Byulleten’Moskovskogo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i="1" err="1">
                <a:solidFill>
                  <a:srgbClr val="222222"/>
                </a:solidFill>
                <a:latin typeface="Calibri Light"/>
                <a:cs typeface="Arial"/>
              </a:rPr>
              <a:t>obshchestva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i="1" err="1">
                <a:solidFill>
                  <a:srgbClr val="222222"/>
                </a:solidFill>
                <a:latin typeface="Calibri Light"/>
                <a:cs typeface="Arial"/>
              </a:rPr>
              <a:t>ispytatelei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i="1" err="1">
                <a:solidFill>
                  <a:srgbClr val="222222"/>
                </a:solidFill>
                <a:latin typeface="Calibri Light"/>
                <a:cs typeface="Arial"/>
              </a:rPr>
              <a:t>prirody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, </a:t>
            </a:r>
            <a:r>
              <a:rPr lang="en-GB" sz="1600" i="1" err="1">
                <a:solidFill>
                  <a:srgbClr val="222222"/>
                </a:solidFill>
                <a:latin typeface="Calibri Light"/>
                <a:cs typeface="Arial"/>
              </a:rPr>
              <a:t>Otdel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 </a:t>
            </a:r>
            <a:r>
              <a:rPr lang="en-GB" sz="1600" i="1" err="1">
                <a:solidFill>
                  <a:srgbClr val="222222"/>
                </a:solidFill>
                <a:latin typeface="Calibri Light"/>
                <a:cs typeface="Arial"/>
              </a:rPr>
              <a:t>biologicheskii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97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(2), pp.26-35.</a:t>
            </a:r>
            <a:endParaRPr lang="en-US" sz="1600">
              <a:solidFill>
                <a:srgbClr val="222222"/>
              </a:solidFill>
              <a:latin typeface="Calibri Light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Zielke, L., Wrage-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Mönnig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, N., Müller, J. and Neumann, C., 2019. Implications of spatial habitat diversity on diet selection of European bison and </a:t>
            </a:r>
            <a:r>
              <a:rPr lang="en-GB" sz="1600" err="1">
                <a:solidFill>
                  <a:srgbClr val="222222"/>
                </a:solidFill>
                <a:latin typeface="Calibri Light"/>
                <a:cs typeface="Arial"/>
              </a:rPr>
              <a:t>Przewalski’s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 horses in a rewilding area. 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Diversity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11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(4), p.63.</a:t>
            </a:r>
            <a:endParaRPr lang="en-US" sz="1600">
              <a:solidFill>
                <a:srgbClr val="222222"/>
              </a:solidFill>
              <a:latin typeface="Calibri Light"/>
              <a:cs typeface="Arial"/>
            </a:endParaRPr>
          </a:p>
          <a:p>
            <a:r>
              <a:rPr lang="en-GB" sz="1600" err="1">
                <a:latin typeface="Calibri Light"/>
                <a:cs typeface="Calibri"/>
              </a:rPr>
              <a:t>RewildingEurope</a:t>
            </a:r>
            <a:r>
              <a:rPr lang="en-GB" sz="1600" dirty="0">
                <a:latin typeface="Calibri Light"/>
                <a:cs typeface="Calibri"/>
              </a:rPr>
              <a:t> 2020, </a:t>
            </a:r>
            <a:r>
              <a:rPr lang="en-GB" sz="1600" u="sng" dirty="0">
                <a:latin typeface="Calibri Light"/>
                <a:cs typeface="Calibri"/>
                <a:hlinkClick r:id="rId4"/>
              </a:rPr>
              <a:t>https://rewildingeurope.com/news/romanias-largest-free-roaming-bison-population-boosted-by-eight-more-animals/,</a:t>
            </a:r>
            <a:r>
              <a:rPr lang="en-GB" sz="1600" dirty="0">
                <a:latin typeface="Calibri Light"/>
                <a:cs typeface="Calibri"/>
              </a:rPr>
              <a:t> accessed 30/11/2023</a:t>
            </a:r>
            <a:endParaRPr lang="en-US" sz="1600">
              <a:latin typeface="Calibri Light"/>
              <a:cs typeface="Calibri"/>
            </a:endParaRPr>
          </a:p>
          <a:p>
            <a:r>
              <a:rPr lang="en-GB" sz="1600" dirty="0">
                <a:latin typeface="Calibri Light"/>
                <a:cs typeface="Calibri"/>
              </a:rPr>
              <a:t>Danila G., </a:t>
            </a:r>
            <a:r>
              <a:rPr lang="en-GB" sz="1600" err="1">
                <a:latin typeface="Calibri Light"/>
                <a:cs typeface="Calibri"/>
              </a:rPr>
              <a:t>Catanoiu</a:t>
            </a:r>
            <a:r>
              <a:rPr lang="en-GB" sz="1600" dirty="0">
                <a:latin typeface="Calibri Light"/>
                <a:cs typeface="Calibri"/>
              </a:rPr>
              <a:t> S., </a:t>
            </a:r>
            <a:r>
              <a:rPr lang="en-GB" sz="1600" err="1">
                <a:latin typeface="Calibri Light"/>
                <a:cs typeface="Calibri"/>
              </a:rPr>
              <a:t>Simioniuc</a:t>
            </a:r>
            <a:r>
              <a:rPr lang="en-GB" sz="1600" dirty="0">
                <a:latin typeface="Calibri Light"/>
                <a:cs typeface="Calibri"/>
              </a:rPr>
              <a:t> V., Rosca S. 2022, The Reintroduction Analysis of European Bison (Bison bonasus L., 1758) in the North of Romania and the Identification of the Most Favourable Locations, </a:t>
            </a:r>
            <a:r>
              <a:rPr lang="en-GB" sz="1600" u="sng" dirty="0">
                <a:latin typeface="Calibri Light"/>
                <a:cs typeface="Calibri"/>
                <a:hlinkClick r:id="rId5"/>
              </a:rPr>
              <a:t>https://doi.org/10.3390/f13060920</a:t>
            </a:r>
            <a:r>
              <a:rPr lang="en-GB" sz="1600" dirty="0">
                <a:latin typeface="Calibri Light"/>
                <a:cs typeface="Calibri"/>
              </a:rPr>
              <a:t> , accessed 30/11/2023</a:t>
            </a:r>
            <a:endParaRPr lang="en-US" sz="1600">
              <a:latin typeface="Calibri Light"/>
              <a:cs typeface="Calibri"/>
            </a:endParaRPr>
          </a:p>
          <a:p>
            <a:r>
              <a:rPr lang="en-GB" sz="1600" dirty="0">
                <a:latin typeface="Calibri Light"/>
                <a:cs typeface="Calibri"/>
              </a:rPr>
              <a:t>Perzanowski, K. and Olech, W., 2007. A future for European bison </a:t>
            </a:r>
            <a:r>
              <a:rPr lang="en-GB" sz="1600" err="1">
                <a:latin typeface="Calibri Light"/>
                <a:cs typeface="Calibri"/>
              </a:rPr>
              <a:t>Bison</a:t>
            </a:r>
            <a:r>
              <a:rPr lang="en-GB" sz="1600" dirty="0">
                <a:latin typeface="Calibri Light"/>
                <a:cs typeface="Calibri"/>
              </a:rPr>
              <a:t> bonasus in the Carpathian ecoregion?. Wildlife Biology, 13(1), pp.108-112.</a:t>
            </a:r>
            <a:endParaRPr lang="en-US" sz="1600">
              <a:latin typeface="Calibri Light"/>
              <a:cs typeface="Calibri"/>
            </a:endParaRPr>
          </a:p>
          <a:p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Plumb, G.E., White, P.J., Coughenour, M.B. and Wallen, R.L., 2009. Carrying capacity, migration, and dispersal in Yellowstone bison. 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Biological Conservation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Calibri Light"/>
                <a:cs typeface="Arial"/>
              </a:rPr>
              <a:t>142</a:t>
            </a:r>
            <a:r>
              <a:rPr lang="en-GB" sz="1600" dirty="0">
                <a:solidFill>
                  <a:srgbClr val="222222"/>
                </a:solidFill>
                <a:latin typeface="Calibri Light"/>
                <a:cs typeface="Arial"/>
              </a:rPr>
              <a:t>(11), pp.2377-2387.</a:t>
            </a:r>
            <a:endParaRPr lang="en-US" sz="1600">
              <a:solidFill>
                <a:srgbClr val="222222"/>
              </a:solidFill>
              <a:latin typeface="Calibri Light"/>
              <a:cs typeface="Arial"/>
            </a:endParaRPr>
          </a:p>
          <a:p>
            <a:r>
              <a:rPr lang="en-GB" sz="1600" err="1">
                <a:latin typeface="Calibri Light"/>
                <a:cs typeface="Calibri"/>
              </a:rPr>
              <a:t>LifeBison</a:t>
            </a:r>
            <a:r>
              <a:rPr lang="en-GB" sz="1600" dirty="0">
                <a:latin typeface="Calibri Light"/>
                <a:cs typeface="Calibri"/>
              </a:rPr>
              <a:t> 2019, </a:t>
            </a:r>
            <a:r>
              <a:rPr lang="en-GB" sz="1600" u="sng" dirty="0">
                <a:latin typeface="Calibri Light"/>
                <a:cs typeface="Calibri"/>
                <a:hlinkClick r:id="rId6"/>
              </a:rPr>
              <a:t>https://life-bison.com/news/new-documentary-tells-the-story-of-people-and-bison-in-the-southern-carpathians/,</a:t>
            </a:r>
            <a:r>
              <a:rPr lang="en-GB" sz="1600" dirty="0">
                <a:latin typeface="Calibri Light"/>
                <a:cs typeface="Calibri"/>
              </a:rPr>
              <a:t> accessed 9/12/2023</a:t>
            </a:r>
            <a:endParaRPr lang="en-US" sz="1600">
              <a:latin typeface="Calibri Light"/>
              <a:cs typeface="Calibri"/>
            </a:endParaRPr>
          </a:p>
          <a:p>
            <a:r>
              <a:rPr lang="en-GB" sz="1600" err="1">
                <a:latin typeface="Calibri Light"/>
                <a:cs typeface="Calibri"/>
              </a:rPr>
              <a:t>LifeBison</a:t>
            </a:r>
            <a:r>
              <a:rPr lang="en-GB" sz="1600" dirty="0">
                <a:latin typeface="Calibri Light"/>
                <a:cs typeface="Calibri"/>
              </a:rPr>
              <a:t> 2021, </a:t>
            </a:r>
            <a:r>
              <a:rPr lang="en-GB" sz="1600" u="sng" dirty="0">
                <a:latin typeface="Calibri Light"/>
                <a:cs typeface="Calibri"/>
                <a:hlinkClick r:id="rId7"/>
              </a:rPr>
              <a:t>https://life-bison.com/news/bright-future-for-the-european-bison-in-the-southern-carpathians/</a:t>
            </a:r>
            <a:r>
              <a:rPr lang="en-GB" sz="1600" dirty="0">
                <a:latin typeface="Calibri Light"/>
                <a:cs typeface="Calibri"/>
              </a:rPr>
              <a:t>, accessed 9/12/2023</a:t>
            </a:r>
            <a:endParaRPr lang="en-US" sz="1600">
              <a:latin typeface="Calibri Light"/>
              <a:cs typeface="Calibri"/>
            </a:endParaRPr>
          </a:p>
          <a:p>
            <a:r>
              <a:rPr lang="en-GB" sz="1600" err="1">
                <a:latin typeface="Calibri Light"/>
                <a:cs typeface="Calibri"/>
              </a:rPr>
              <a:t>RewildingBritain</a:t>
            </a:r>
            <a:r>
              <a:rPr lang="en-GB" sz="1600" dirty="0">
                <a:latin typeface="Calibri Light"/>
                <a:cs typeface="Calibri"/>
              </a:rPr>
              <a:t> 2023, </a:t>
            </a:r>
            <a:r>
              <a:rPr lang="en-GB" sz="1600" u="sng" dirty="0">
                <a:latin typeface="Calibri Light"/>
                <a:cs typeface="Calibri"/>
                <a:hlinkClick r:id="rId8"/>
              </a:rPr>
              <a:t>https://www.rewildingbritain.org.uk/reintroductions-key-species/key-species/european-bison</a:t>
            </a:r>
            <a:r>
              <a:rPr lang="en-GB" sz="1600" dirty="0">
                <a:latin typeface="Calibri Light"/>
                <a:cs typeface="Calibri"/>
              </a:rPr>
              <a:t>, accessed 9/12/2023</a:t>
            </a:r>
            <a:endParaRPr lang="en-US" sz="1600">
              <a:latin typeface="Calibri Light"/>
              <a:cs typeface="Calibri"/>
            </a:endParaRPr>
          </a:p>
          <a:p>
            <a:r>
              <a:rPr lang="en-GB" sz="1600" dirty="0">
                <a:latin typeface="Calibri Light"/>
                <a:cs typeface="Calibri"/>
              </a:rPr>
              <a:t>Ratajczak Z., Collins S., Blair J., Nippert J., 2022, Reintroducing bison results in long-running and resilient increases in grassland diversity, </a:t>
            </a:r>
            <a:r>
              <a:rPr lang="en-GB" sz="1600" u="sng" dirty="0">
                <a:latin typeface="Calibri Light"/>
                <a:cs typeface="Calibri"/>
                <a:hlinkClick r:id="rId9"/>
              </a:rPr>
              <a:t>https://doi.org/10.1073/pnas.2210433119</a:t>
            </a:r>
            <a:r>
              <a:rPr lang="en-GB" sz="1600" dirty="0">
                <a:latin typeface="Calibri Light"/>
                <a:cs typeface="Calibri"/>
              </a:rPr>
              <a:t>, accessed 9/12/2023.</a:t>
            </a:r>
            <a:endParaRPr lang="en-US" sz="1600">
              <a:latin typeface="Calibri Light"/>
              <a:cs typeface="Calibri"/>
            </a:endParaRPr>
          </a:p>
          <a:p>
            <a:r>
              <a:rPr lang="en-GB" sz="1600" dirty="0">
                <a:latin typeface="Calibri Light"/>
                <a:cs typeface="Calibri"/>
              </a:rPr>
              <a:t>IUCN 2013, Guidelines for Reintroductions, </a:t>
            </a:r>
            <a:r>
              <a:rPr lang="en-GB" sz="1600" dirty="0">
                <a:latin typeface="Calibri Light"/>
                <a:cs typeface="Calibri"/>
                <a:hlinkClick r:id="rId10"/>
              </a:rPr>
              <a:t>https://portals.iucn.org/library/efiles/documents/PP-005.pdf</a:t>
            </a:r>
            <a:endParaRPr lang="en-US" sz="1600">
              <a:latin typeface="Calibri Light"/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65212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 Tipa (2011920)</dc:creator>
  <cp:revision>167</cp:revision>
  <dcterms:created xsi:type="dcterms:W3CDTF">2023-11-30T15:24:06Z</dcterms:created>
  <dcterms:modified xsi:type="dcterms:W3CDTF">2023-12-11T17:22:08Z</dcterms:modified>
</cp:coreProperties>
</file>