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tags/tag1.xml" ContentType="application/vnd.openxmlformats-officedocument.presentationml.tags+xml"/>
  <Override PartName="/ppt/notesSlides/notesSlide7.xml" ContentType="application/vnd.openxmlformats-officedocument.presentationml.notesSlide+xml"/>
  <Override PartName="/ppt/tags/tag2.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5"/>
  </p:notesMasterIdLst>
  <p:handoutMasterIdLst>
    <p:handoutMasterId r:id="rId46"/>
  </p:handoutMasterIdLst>
  <p:sldIdLst>
    <p:sldId id="256" r:id="rId2"/>
    <p:sldId id="301" r:id="rId3"/>
    <p:sldId id="303" r:id="rId4"/>
    <p:sldId id="305" r:id="rId5"/>
    <p:sldId id="304" r:id="rId6"/>
    <p:sldId id="287" r:id="rId7"/>
    <p:sldId id="295" r:id="rId8"/>
    <p:sldId id="281" r:id="rId9"/>
    <p:sldId id="282" r:id="rId10"/>
    <p:sldId id="288" r:id="rId11"/>
    <p:sldId id="289" r:id="rId12"/>
    <p:sldId id="321" r:id="rId13"/>
    <p:sldId id="314" r:id="rId14"/>
    <p:sldId id="315" r:id="rId15"/>
    <p:sldId id="323" r:id="rId16"/>
    <p:sldId id="316" r:id="rId17"/>
    <p:sldId id="322" r:id="rId18"/>
    <p:sldId id="278" r:id="rId19"/>
    <p:sldId id="279" r:id="rId20"/>
    <p:sldId id="284" r:id="rId21"/>
    <p:sldId id="290" r:id="rId22"/>
    <p:sldId id="291" r:id="rId23"/>
    <p:sldId id="294" r:id="rId24"/>
    <p:sldId id="280" r:id="rId25"/>
    <p:sldId id="285" r:id="rId26"/>
    <p:sldId id="268" r:id="rId27"/>
    <p:sldId id="317" r:id="rId28"/>
    <p:sldId id="318" r:id="rId29"/>
    <p:sldId id="276" r:id="rId30"/>
    <p:sldId id="309" r:id="rId31"/>
    <p:sldId id="310" r:id="rId32"/>
    <p:sldId id="311" r:id="rId33"/>
    <p:sldId id="319" r:id="rId34"/>
    <p:sldId id="312" r:id="rId35"/>
    <p:sldId id="313" r:id="rId36"/>
    <p:sldId id="299" r:id="rId37"/>
    <p:sldId id="263" r:id="rId38"/>
    <p:sldId id="260" r:id="rId39"/>
    <p:sldId id="320" r:id="rId40"/>
    <p:sldId id="262" r:id="rId41"/>
    <p:sldId id="307" r:id="rId42"/>
    <p:sldId id="261" r:id="rId43"/>
    <p:sldId id="300" r:id="rId44"/>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guide id="3" orient="horz" pos="3072">
          <p15:clr>
            <a:srgbClr val="A4A3A4"/>
          </p15:clr>
        </p15:guide>
        <p15:guide id="4"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1FACE22-D550-4234-83A3-91E5E075F7B5}" v="1" dt="2021-04-12T16:28:28.199"/>
    <p1510:client id="{D854FAEC-86FA-44D5-B543-D82D9BA0C218}" v="1" dt="2021-04-12T08:24:17.0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4174" autoAdjust="0"/>
  </p:normalViewPr>
  <p:slideViewPr>
    <p:cSldViewPr>
      <p:cViewPr varScale="1">
        <p:scale>
          <a:sx n="55" d="100"/>
          <a:sy n="55" d="100"/>
        </p:scale>
        <p:origin x="954" y="27"/>
      </p:cViewPr>
      <p:guideLst>
        <p:guide orient="horz" pos="2160"/>
        <p:guide pos="2880"/>
      </p:guideLst>
    </p:cSldViewPr>
  </p:slideViewPr>
  <p:notesTextViewPr>
    <p:cViewPr>
      <p:scale>
        <a:sx n="75" d="100"/>
        <a:sy n="75" d="100"/>
      </p:scale>
      <p:origin x="0" y="0"/>
    </p:cViewPr>
  </p:notesTextViewPr>
  <p:notesViewPr>
    <p:cSldViewPr>
      <p:cViewPr varScale="1">
        <p:scale>
          <a:sx n="83" d="100"/>
          <a:sy n="83" d="100"/>
        </p:scale>
        <p:origin x="-2166" y="-78"/>
      </p:cViewPr>
      <p:guideLst>
        <p:guide orient="horz" pos="3127"/>
        <p:guide pos="2141"/>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6/11/relationships/changesInfo" Target="changesInfos/changesInfo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handoutMaster" Target="handoutMasters/handoutMaster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oned Saer" userId="a511e1c1-9c87-4f4d-8480-d58f9216da9a" providerId="ADAL" clId="{01FACE22-D550-4234-83A3-91E5E075F7B5}"/>
    <pc:docChg chg="custSel modSld sldOrd">
      <pc:chgData name="Sioned Saer" userId="a511e1c1-9c87-4f4d-8480-d58f9216da9a" providerId="ADAL" clId="{01FACE22-D550-4234-83A3-91E5E075F7B5}" dt="2021-04-12T16:32:58.640" v="191" actId="2711"/>
      <pc:docMkLst>
        <pc:docMk/>
      </pc:docMkLst>
      <pc:sldChg chg="modSp mod">
        <pc:chgData name="Sioned Saer" userId="a511e1c1-9c87-4f4d-8480-d58f9216da9a" providerId="ADAL" clId="{01FACE22-D550-4234-83A3-91E5E075F7B5}" dt="2021-04-12T16:27:10.861" v="18" actId="113"/>
        <pc:sldMkLst>
          <pc:docMk/>
          <pc:sldMk cId="3009661978" sldId="281"/>
        </pc:sldMkLst>
        <pc:spChg chg="mod">
          <ac:chgData name="Sioned Saer" userId="a511e1c1-9c87-4f4d-8480-d58f9216da9a" providerId="ADAL" clId="{01FACE22-D550-4234-83A3-91E5E075F7B5}" dt="2021-04-12T16:27:10.861" v="18" actId="113"/>
          <ac:spMkLst>
            <pc:docMk/>
            <pc:sldMk cId="3009661978" sldId="281"/>
            <ac:spMk id="15362" creationId="{00000000-0000-0000-0000-000000000000}"/>
          </ac:spMkLst>
        </pc:spChg>
      </pc:sldChg>
      <pc:sldChg chg="modSp mod">
        <pc:chgData name="Sioned Saer" userId="a511e1c1-9c87-4f4d-8480-d58f9216da9a" providerId="ADAL" clId="{01FACE22-D550-4234-83A3-91E5E075F7B5}" dt="2021-04-12T16:27:18.145" v="22" actId="27636"/>
        <pc:sldMkLst>
          <pc:docMk/>
          <pc:sldMk cId="1103119408" sldId="282"/>
        </pc:sldMkLst>
        <pc:spChg chg="mod">
          <ac:chgData name="Sioned Saer" userId="a511e1c1-9c87-4f4d-8480-d58f9216da9a" providerId="ADAL" clId="{01FACE22-D550-4234-83A3-91E5E075F7B5}" dt="2021-04-12T16:27:18.145" v="22" actId="27636"/>
          <ac:spMkLst>
            <pc:docMk/>
            <pc:sldMk cId="1103119408" sldId="282"/>
            <ac:spMk id="17411" creationId="{00000000-0000-0000-0000-000000000000}"/>
          </ac:spMkLst>
        </pc:spChg>
        <pc:spChg chg="mod">
          <ac:chgData name="Sioned Saer" userId="a511e1c1-9c87-4f4d-8480-d58f9216da9a" providerId="ADAL" clId="{01FACE22-D550-4234-83A3-91E5E075F7B5}" dt="2021-04-12T16:27:18.145" v="21" actId="27636"/>
          <ac:spMkLst>
            <pc:docMk/>
            <pc:sldMk cId="1103119408" sldId="282"/>
            <ac:spMk id="17412" creationId="{00000000-0000-0000-0000-000000000000}"/>
          </ac:spMkLst>
        </pc:spChg>
      </pc:sldChg>
      <pc:sldChg chg="modSp mod">
        <pc:chgData name="Sioned Saer" userId="a511e1c1-9c87-4f4d-8480-d58f9216da9a" providerId="ADAL" clId="{01FACE22-D550-4234-83A3-91E5E075F7B5}" dt="2021-04-12T16:26:54.914" v="16" actId="27636"/>
        <pc:sldMkLst>
          <pc:docMk/>
          <pc:sldMk cId="1341432062" sldId="287"/>
        </pc:sldMkLst>
        <pc:spChg chg="mod">
          <ac:chgData name="Sioned Saer" userId="a511e1c1-9c87-4f4d-8480-d58f9216da9a" providerId="ADAL" clId="{01FACE22-D550-4234-83A3-91E5E075F7B5}" dt="2021-04-12T16:26:46.726" v="12" actId="113"/>
          <ac:spMkLst>
            <pc:docMk/>
            <pc:sldMk cId="1341432062" sldId="287"/>
            <ac:spMk id="2" creationId="{00000000-0000-0000-0000-000000000000}"/>
          </ac:spMkLst>
        </pc:spChg>
        <pc:spChg chg="mod">
          <ac:chgData name="Sioned Saer" userId="a511e1c1-9c87-4f4d-8480-d58f9216da9a" providerId="ADAL" clId="{01FACE22-D550-4234-83A3-91E5E075F7B5}" dt="2021-04-12T16:26:54.914" v="16" actId="27636"/>
          <ac:spMkLst>
            <pc:docMk/>
            <pc:sldMk cId="1341432062" sldId="287"/>
            <ac:spMk id="3" creationId="{00000000-0000-0000-0000-000000000000}"/>
          </ac:spMkLst>
        </pc:spChg>
        <pc:spChg chg="mod">
          <ac:chgData name="Sioned Saer" userId="a511e1c1-9c87-4f4d-8480-d58f9216da9a" providerId="ADAL" clId="{01FACE22-D550-4234-83A3-91E5E075F7B5}" dt="2021-04-12T16:26:54.906" v="15" actId="27636"/>
          <ac:spMkLst>
            <pc:docMk/>
            <pc:sldMk cId="1341432062" sldId="287"/>
            <ac:spMk id="4" creationId="{00000000-0000-0000-0000-000000000000}"/>
          </ac:spMkLst>
        </pc:spChg>
      </pc:sldChg>
      <pc:sldChg chg="modSp mod">
        <pc:chgData name="Sioned Saer" userId="a511e1c1-9c87-4f4d-8480-d58f9216da9a" providerId="ADAL" clId="{01FACE22-D550-4234-83A3-91E5E075F7B5}" dt="2021-04-12T16:29:08.415" v="105" actId="20577"/>
        <pc:sldMkLst>
          <pc:docMk/>
          <pc:sldMk cId="2398001941" sldId="289"/>
        </pc:sldMkLst>
        <pc:spChg chg="mod">
          <ac:chgData name="Sioned Saer" userId="a511e1c1-9c87-4f4d-8480-d58f9216da9a" providerId="ADAL" clId="{01FACE22-D550-4234-83A3-91E5E075F7B5}" dt="2021-04-12T16:29:08.415" v="105" actId="20577"/>
          <ac:spMkLst>
            <pc:docMk/>
            <pc:sldMk cId="2398001941" sldId="289"/>
            <ac:spMk id="3" creationId="{00000000-0000-0000-0000-000000000000}"/>
          </ac:spMkLst>
        </pc:spChg>
        <pc:spChg chg="mod">
          <ac:chgData name="Sioned Saer" userId="a511e1c1-9c87-4f4d-8480-d58f9216da9a" providerId="ADAL" clId="{01FACE22-D550-4234-83A3-91E5E075F7B5}" dt="2021-04-12T16:29:01.725" v="55" actId="20577"/>
          <ac:spMkLst>
            <pc:docMk/>
            <pc:sldMk cId="2398001941" sldId="289"/>
            <ac:spMk id="4" creationId="{00000000-0000-0000-0000-000000000000}"/>
          </ac:spMkLst>
        </pc:spChg>
      </pc:sldChg>
      <pc:sldChg chg="modSp mod">
        <pc:chgData name="Sioned Saer" userId="a511e1c1-9c87-4f4d-8480-d58f9216da9a" providerId="ADAL" clId="{01FACE22-D550-4234-83A3-91E5E075F7B5}" dt="2021-04-12T16:27:03.711" v="17" actId="113"/>
        <pc:sldMkLst>
          <pc:docMk/>
          <pc:sldMk cId="1885393150" sldId="295"/>
        </pc:sldMkLst>
        <pc:spChg chg="mod">
          <ac:chgData name="Sioned Saer" userId="a511e1c1-9c87-4f4d-8480-d58f9216da9a" providerId="ADAL" clId="{01FACE22-D550-4234-83A3-91E5E075F7B5}" dt="2021-04-12T16:27:03.711" v="17" actId="113"/>
          <ac:spMkLst>
            <pc:docMk/>
            <pc:sldMk cId="1885393150" sldId="295"/>
            <ac:spMk id="2" creationId="{00000000-0000-0000-0000-000000000000}"/>
          </ac:spMkLst>
        </pc:spChg>
      </pc:sldChg>
      <pc:sldChg chg="modSp mod">
        <pc:chgData name="Sioned Saer" userId="a511e1c1-9c87-4f4d-8480-d58f9216da9a" providerId="ADAL" clId="{01FACE22-D550-4234-83A3-91E5E075F7B5}" dt="2021-04-12T16:24:56.979" v="0" actId="20577"/>
        <pc:sldMkLst>
          <pc:docMk/>
          <pc:sldMk cId="2838095205" sldId="301"/>
        </pc:sldMkLst>
        <pc:spChg chg="mod">
          <ac:chgData name="Sioned Saer" userId="a511e1c1-9c87-4f4d-8480-d58f9216da9a" providerId="ADAL" clId="{01FACE22-D550-4234-83A3-91E5E075F7B5}" dt="2021-04-12T16:24:56.979" v="0" actId="20577"/>
          <ac:spMkLst>
            <pc:docMk/>
            <pc:sldMk cId="2838095205" sldId="301"/>
            <ac:spMk id="3" creationId="{00000000-0000-0000-0000-000000000000}"/>
          </ac:spMkLst>
        </pc:spChg>
      </pc:sldChg>
      <pc:sldChg chg="modSp mod">
        <pc:chgData name="Sioned Saer" userId="a511e1c1-9c87-4f4d-8480-d58f9216da9a" providerId="ADAL" clId="{01FACE22-D550-4234-83A3-91E5E075F7B5}" dt="2021-04-12T16:26:23.572" v="6" actId="113"/>
        <pc:sldMkLst>
          <pc:docMk/>
          <pc:sldMk cId="3362571778" sldId="304"/>
        </pc:sldMkLst>
        <pc:spChg chg="mod">
          <ac:chgData name="Sioned Saer" userId="a511e1c1-9c87-4f4d-8480-d58f9216da9a" providerId="ADAL" clId="{01FACE22-D550-4234-83A3-91E5E075F7B5}" dt="2021-04-12T16:26:23.572" v="6" actId="113"/>
          <ac:spMkLst>
            <pc:docMk/>
            <pc:sldMk cId="3362571778" sldId="304"/>
            <ac:spMk id="5122" creationId="{00000000-0000-0000-0000-000000000000}"/>
          </ac:spMkLst>
        </pc:spChg>
        <pc:spChg chg="mod">
          <ac:chgData name="Sioned Saer" userId="a511e1c1-9c87-4f4d-8480-d58f9216da9a" providerId="ADAL" clId="{01FACE22-D550-4234-83A3-91E5E075F7B5}" dt="2021-04-12T16:25:41.568" v="2" actId="27636"/>
          <ac:spMkLst>
            <pc:docMk/>
            <pc:sldMk cId="3362571778" sldId="304"/>
            <ac:spMk id="5123" creationId="{00000000-0000-0000-0000-000000000000}"/>
          </ac:spMkLst>
        </pc:spChg>
        <pc:spChg chg="mod">
          <ac:chgData name="Sioned Saer" userId="a511e1c1-9c87-4f4d-8480-d58f9216da9a" providerId="ADAL" clId="{01FACE22-D550-4234-83A3-91E5E075F7B5}" dt="2021-04-12T16:26:11.962" v="5" actId="14100"/>
          <ac:spMkLst>
            <pc:docMk/>
            <pc:sldMk cId="3362571778" sldId="304"/>
            <ac:spMk id="5124" creationId="{00000000-0000-0000-0000-000000000000}"/>
          </ac:spMkLst>
        </pc:spChg>
      </pc:sldChg>
      <pc:sldChg chg="modSp mod">
        <pc:chgData name="Sioned Saer" userId="a511e1c1-9c87-4f4d-8480-d58f9216da9a" providerId="ADAL" clId="{01FACE22-D550-4234-83A3-91E5E075F7B5}" dt="2021-04-12T16:30:23.367" v="147" actId="113"/>
        <pc:sldMkLst>
          <pc:docMk/>
          <pc:sldMk cId="2248843867" sldId="315"/>
        </pc:sldMkLst>
        <pc:spChg chg="mod">
          <ac:chgData name="Sioned Saer" userId="a511e1c1-9c87-4f4d-8480-d58f9216da9a" providerId="ADAL" clId="{01FACE22-D550-4234-83A3-91E5E075F7B5}" dt="2021-04-12T16:30:23.367" v="147" actId="113"/>
          <ac:spMkLst>
            <pc:docMk/>
            <pc:sldMk cId="2248843867" sldId="315"/>
            <ac:spMk id="3" creationId="{00000000-0000-0000-0000-000000000000}"/>
          </ac:spMkLst>
        </pc:spChg>
        <pc:spChg chg="mod">
          <ac:chgData name="Sioned Saer" userId="a511e1c1-9c87-4f4d-8480-d58f9216da9a" providerId="ADAL" clId="{01FACE22-D550-4234-83A3-91E5E075F7B5}" dt="2021-04-12T16:30:14.857" v="146" actId="113"/>
          <ac:spMkLst>
            <pc:docMk/>
            <pc:sldMk cId="2248843867" sldId="315"/>
            <ac:spMk id="4" creationId="{00000000-0000-0000-0000-000000000000}"/>
          </ac:spMkLst>
        </pc:spChg>
      </pc:sldChg>
      <pc:sldChg chg="modSp mod">
        <pc:chgData name="Sioned Saer" userId="a511e1c1-9c87-4f4d-8480-d58f9216da9a" providerId="ADAL" clId="{01FACE22-D550-4234-83A3-91E5E075F7B5}" dt="2021-04-12T16:32:58.640" v="191" actId="2711"/>
        <pc:sldMkLst>
          <pc:docMk/>
          <pc:sldMk cId="1507867905" sldId="316"/>
        </pc:sldMkLst>
        <pc:spChg chg="mod">
          <ac:chgData name="Sioned Saer" userId="a511e1c1-9c87-4f4d-8480-d58f9216da9a" providerId="ADAL" clId="{01FACE22-D550-4234-83A3-91E5E075F7B5}" dt="2021-04-12T16:32:06.641" v="185" actId="113"/>
          <ac:spMkLst>
            <pc:docMk/>
            <pc:sldMk cId="1507867905" sldId="316"/>
            <ac:spMk id="2" creationId="{00000000-0000-0000-0000-000000000000}"/>
          </ac:spMkLst>
        </pc:spChg>
        <pc:spChg chg="mod">
          <ac:chgData name="Sioned Saer" userId="a511e1c1-9c87-4f4d-8480-d58f9216da9a" providerId="ADAL" clId="{01FACE22-D550-4234-83A3-91E5E075F7B5}" dt="2021-04-12T16:32:47.984" v="190" actId="2711"/>
          <ac:spMkLst>
            <pc:docMk/>
            <pc:sldMk cId="1507867905" sldId="316"/>
            <ac:spMk id="3" creationId="{00000000-0000-0000-0000-000000000000}"/>
          </ac:spMkLst>
        </pc:spChg>
        <pc:spChg chg="mod">
          <ac:chgData name="Sioned Saer" userId="a511e1c1-9c87-4f4d-8480-d58f9216da9a" providerId="ADAL" clId="{01FACE22-D550-4234-83A3-91E5E075F7B5}" dt="2021-04-12T16:32:58.640" v="191" actId="2711"/>
          <ac:spMkLst>
            <pc:docMk/>
            <pc:sldMk cId="1507867905" sldId="316"/>
            <ac:spMk id="4" creationId="{00000000-0000-0000-0000-000000000000}"/>
          </ac:spMkLst>
        </pc:spChg>
      </pc:sldChg>
      <pc:sldChg chg="modSp mod">
        <pc:chgData name="Sioned Saer" userId="a511e1c1-9c87-4f4d-8480-d58f9216da9a" providerId="ADAL" clId="{01FACE22-D550-4234-83A3-91E5E075F7B5}" dt="2021-04-12T16:30:00.471" v="145" actId="113"/>
        <pc:sldMkLst>
          <pc:docMk/>
          <pc:sldMk cId="804445066" sldId="321"/>
        </pc:sldMkLst>
        <pc:spChg chg="mod">
          <ac:chgData name="Sioned Saer" userId="a511e1c1-9c87-4f4d-8480-d58f9216da9a" providerId="ADAL" clId="{01FACE22-D550-4234-83A3-91E5E075F7B5}" dt="2021-04-12T16:29:41.464" v="143" actId="2711"/>
          <ac:spMkLst>
            <pc:docMk/>
            <pc:sldMk cId="804445066" sldId="321"/>
            <ac:spMk id="2" creationId="{00000000-0000-0000-0000-000000000000}"/>
          </ac:spMkLst>
        </pc:spChg>
        <pc:spChg chg="mod">
          <ac:chgData name="Sioned Saer" userId="a511e1c1-9c87-4f4d-8480-d58f9216da9a" providerId="ADAL" clId="{01FACE22-D550-4234-83A3-91E5E075F7B5}" dt="2021-04-12T16:30:00.471" v="145" actId="113"/>
          <ac:spMkLst>
            <pc:docMk/>
            <pc:sldMk cId="804445066" sldId="321"/>
            <ac:spMk id="3" creationId="{00000000-0000-0000-0000-000000000000}"/>
          </ac:spMkLst>
        </pc:spChg>
        <pc:spChg chg="mod">
          <ac:chgData name="Sioned Saer" userId="a511e1c1-9c87-4f4d-8480-d58f9216da9a" providerId="ADAL" clId="{01FACE22-D550-4234-83A3-91E5E075F7B5}" dt="2021-04-12T16:29:54.516" v="144" actId="113"/>
          <ac:spMkLst>
            <pc:docMk/>
            <pc:sldMk cId="804445066" sldId="321"/>
            <ac:spMk id="4" creationId="{00000000-0000-0000-0000-000000000000}"/>
          </ac:spMkLst>
        </pc:spChg>
      </pc:sldChg>
      <pc:sldChg chg="modSp mod ord">
        <pc:chgData name="Sioned Saer" userId="a511e1c1-9c87-4f4d-8480-d58f9216da9a" providerId="ADAL" clId="{01FACE22-D550-4234-83A3-91E5E075F7B5}" dt="2021-04-12T16:31:57.361" v="184" actId="14100"/>
        <pc:sldMkLst>
          <pc:docMk/>
          <pc:sldMk cId="1591034688" sldId="323"/>
        </pc:sldMkLst>
        <pc:spChg chg="mod">
          <ac:chgData name="Sioned Saer" userId="a511e1c1-9c87-4f4d-8480-d58f9216da9a" providerId="ADAL" clId="{01FACE22-D550-4234-83A3-91E5E075F7B5}" dt="2021-04-12T16:31:52.901" v="183" actId="14100"/>
          <ac:spMkLst>
            <pc:docMk/>
            <pc:sldMk cId="1591034688" sldId="323"/>
            <ac:spMk id="2" creationId="{00000000-0000-0000-0000-000000000000}"/>
          </ac:spMkLst>
        </pc:spChg>
        <pc:spChg chg="mod">
          <ac:chgData name="Sioned Saer" userId="a511e1c1-9c87-4f4d-8480-d58f9216da9a" providerId="ADAL" clId="{01FACE22-D550-4234-83A3-91E5E075F7B5}" dt="2021-04-12T16:31:57.361" v="184" actId="14100"/>
          <ac:spMkLst>
            <pc:docMk/>
            <pc:sldMk cId="1591034688" sldId="323"/>
            <ac:spMk id="3" creationId="{00000000-0000-0000-0000-000000000000}"/>
          </ac:spMkLst>
        </pc:spChg>
        <pc:spChg chg="mod">
          <ac:chgData name="Sioned Saer" userId="a511e1c1-9c87-4f4d-8480-d58f9216da9a" providerId="ADAL" clId="{01FACE22-D550-4234-83A3-91E5E075F7B5}" dt="2021-04-12T16:31:35.293" v="168" actId="20577"/>
          <ac:spMkLst>
            <pc:docMk/>
            <pc:sldMk cId="1591034688" sldId="323"/>
            <ac:spMk id="4" creationId="{00000000-0000-0000-0000-000000000000}"/>
          </ac:spMkLst>
        </pc:spChg>
      </pc:sldChg>
    </pc:docChg>
  </pc:docChgLst>
  <pc:docChgLst>
    <pc:chgData name="Sioned Saer" userId="a511e1c1-9c87-4f4d-8480-d58f9216da9a" providerId="ADAL" clId="{D854FAEC-86FA-44D5-B543-D82D9BA0C218}"/>
    <pc:docChg chg="custSel modSld">
      <pc:chgData name="Sioned Saer" userId="a511e1c1-9c87-4f4d-8480-d58f9216da9a" providerId="ADAL" clId="{D854FAEC-86FA-44D5-B543-D82D9BA0C218}" dt="2021-04-12T09:39:30.481" v="702" actId="20577"/>
      <pc:docMkLst>
        <pc:docMk/>
      </pc:docMkLst>
      <pc:sldChg chg="modSp mod">
        <pc:chgData name="Sioned Saer" userId="a511e1c1-9c87-4f4d-8480-d58f9216da9a" providerId="ADAL" clId="{D854FAEC-86FA-44D5-B543-D82D9BA0C218}" dt="2021-04-12T08:27:21.898" v="679" actId="2711"/>
        <pc:sldMkLst>
          <pc:docMk/>
          <pc:sldMk cId="2326066555" sldId="263"/>
        </pc:sldMkLst>
        <pc:spChg chg="mod">
          <ac:chgData name="Sioned Saer" userId="a511e1c1-9c87-4f4d-8480-d58f9216da9a" providerId="ADAL" clId="{D854FAEC-86FA-44D5-B543-D82D9BA0C218}" dt="2021-04-12T08:27:12.533" v="678" actId="2711"/>
          <ac:spMkLst>
            <pc:docMk/>
            <pc:sldMk cId="2326066555" sldId="263"/>
            <ac:spMk id="2" creationId="{00000000-0000-0000-0000-000000000000}"/>
          </ac:spMkLst>
        </pc:spChg>
        <pc:spChg chg="mod">
          <ac:chgData name="Sioned Saer" userId="a511e1c1-9c87-4f4d-8480-d58f9216da9a" providerId="ADAL" clId="{D854FAEC-86FA-44D5-B543-D82D9BA0C218}" dt="2021-04-12T08:27:02.332" v="677" actId="2711"/>
          <ac:spMkLst>
            <pc:docMk/>
            <pc:sldMk cId="2326066555" sldId="263"/>
            <ac:spMk id="3" creationId="{00000000-0000-0000-0000-000000000000}"/>
          </ac:spMkLst>
        </pc:spChg>
        <pc:spChg chg="mod">
          <ac:chgData name="Sioned Saer" userId="a511e1c1-9c87-4f4d-8480-d58f9216da9a" providerId="ADAL" clId="{D854FAEC-86FA-44D5-B543-D82D9BA0C218}" dt="2021-04-12T08:27:21.898" v="679" actId="2711"/>
          <ac:spMkLst>
            <pc:docMk/>
            <pc:sldMk cId="2326066555" sldId="263"/>
            <ac:spMk id="4" creationId="{00000000-0000-0000-0000-000000000000}"/>
          </ac:spMkLst>
        </pc:spChg>
      </pc:sldChg>
      <pc:sldChg chg="modSp mod">
        <pc:chgData name="Sioned Saer" userId="a511e1c1-9c87-4f4d-8480-d58f9216da9a" providerId="ADAL" clId="{D854FAEC-86FA-44D5-B543-D82D9BA0C218}" dt="2021-04-12T08:15:59.136" v="161" actId="27636"/>
        <pc:sldMkLst>
          <pc:docMk/>
          <pc:sldMk cId="1103119408" sldId="282"/>
        </pc:sldMkLst>
        <pc:spChg chg="mod">
          <ac:chgData name="Sioned Saer" userId="a511e1c1-9c87-4f4d-8480-d58f9216da9a" providerId="ADAL" clId="{D854FAEC-86FA-44D5-B543-D82D9BA0C218}" dt="2021-04-12T08:15:59.136" v="161" actId="27636"/>
          <ac:spMkLst>
            <pc:docMk/>
            <pc:sldMk cId="1103119408" sldId="282"/>
            <ac:spMk id="17411" creationId="{00000000-0000-0000-0000-000000000000}"/>
          </ac:spMkLst>
        </pc:spChg>
        <pc:spChg chg="mod">
          <ac:chgData name="Sioned Saer" userId="a511e1c1-9c87-4f4d-8480-d58f9216da9a" providerId="ADAL" clId="{D854FAEC-86FA-44D5-B543-D82D9BA0C218}" dt="2021-04-12T08:15:59.121" v="160" actId="27636"/>
          <ac:spMkLst>
            <pc:docMk/>
            <pc:sldMk cId="1103119408" sldId="282"/>
            <ac:spMk id="17412" creationId="{00000000-0000-0000-0000-000000000000}"/>
          </ac:spMkLst>
        </pc:spChg>
      </pc:sldChg>
      <pc:sldChg chg="modSp mod">
        <pc:chgData name="Sioned Saer" userId="a511e1c1-9c87-4f4d-8480-d58f9216da9a" providerId="ADAL" clId="{D854FAEC-86FA-44D5-B543-D82D9BA0C218}" dt="2021-04-12T08:24:18.076" v="666" actId="27636"/>
        <pc:sldMkLst>
          <pc:docMk/>
          <pc:sldMk cId="1071321616" sldId="285"/>
        </pc:sldMkLst>
        <pc:spChg chg="mod">
          <ac:chgData name="Sioned Saer" userId="a511e1c1-9c87-4f4d-8480-d58f9216da9a" providerId="ADAL" clId="{D854FAEC-86FA-44D5-B543-D82D9BA0C218}" dt="2021-04-12T08:24:18.076" v="666" actId="27636"/>
          <ac:spMkLst>
            <pc:docMk/>
            <pc:sldMk cId="1071321616" sldId="285"/>
            <ac:spMk id="2" creationId="{00000000-0000-0000-0000-000000000000}"/>
          </ac:spMkLst>
        </pc:spChg>
      </pc:sldChg>
      <pc:sldChg chg="modSp mod">
        <pc:chgData name="Sioned Saer" userId="a511e1c1-9c87-4f4d-8480-d58f9216da9a" providerId="ADAL" clId="{D854FAEC-86FA-44D5-B543-D82D9BA0C218}" dt="2021-04-12T08:16:16.127" v="164" actId="14100"/>
        <pc:sldMkLst>
          <pc:docMk/>
          <pc:sldMk cId="1283777345" sldId="288"/>
        </pc:sldMkLst>
        <pc:spChg chg="mod">
          <ac:chgData name="Sioned Saer" userId="a511e1c1-9c87-4f4d-8480-d58f9216da9a" providerId="ADAL" clId="{D854FAEC-86FA-44D5-B543-D82D9BA0C218}" dt="2021-04-12T08:16:08.997" v="162" actId="14100"/>
          <ac:spMkLst>
            <pc:docMk/>
            <pc:sldMk cId="1283777345" sldId="288"/>
            <ac:spMk id="2" creationId="{00000000-0000-0000-0000-000000000000}"/>
          </ac:spMkLst>
        </pc:spChg>
        <pc:spChg chg="mod">
          <ac:chgData name="Sioned Saer" userId="a511e1c1-9c87-4f4d-8480-d58f9216da9a" providerId="ADAL" clId="{D854FAEC-86FA-44D5-B543-D82D9BA0C218}" dt="2021-04-12T08:16:11.572" v="163" actId="14100"/>
          <ac:spMkLst>
            <pc:docMk/>
            <pc:sldMk cId="1283777345" sldId="288"/>
            <ac:spMk id="3" creationId="{00000000-0000-0000-0000-000000000000}"/>
          </ac:spMkLst>
        </pc:spChg>
        <pc:spChg chg="mod">
          <ac:chgData name="Sioned Saer" userId="a511e1c1-9c87-4f4d-8480-d58f9216da9a" providerId="ADAL" clId="{D854FAEC-86FA-44D5-B543-D82D9BA0C218}" dt="2021-04-12T08:16:16.127" v="164" actId="14100"/>
          <ac:spMkLst>
            <pc:docMk/>
            <pc:sldMk cId="1283777345" sldId="288"/>
            <ac:spMk id="4" creationId="{00000000-0000-0000-0000-000000000000}"/>
          </ac:spMkLst>
        </pc:spChg>
      </pc:sldChg>
      <pc:sldChg chg="modSp mod">
        <pc:chgData name="Sioned Saer" userId="a511e1c1-9c87-4f4d-8480-d58f9216da9a" providerId="ADAL" clId="{D854FAEC-86FA-44D5-B543-D82D9BA0C218}" dt="2021-04-12T08:24:18.064" v="665" actId="27636"/>
        <pc:sldMkLst>
          <pc:docMk/>
          <pc:sldMk cId="1830712006" sldId="294"/>
        </pc:sldMkLst>
        <pc:spChg chg="mod">
          <ac:chgData name="Sioned Saer" userId="a511e1c1-9c87-4f4d-8480-d58f9216da9a" providerId="ADAL" clId="{D854FAEC-86FA-44D5-B543-D82D9BA0C218}" dt="2021-04-12T08:24:18.064" v="665" actId="27636"/>
          <ac:spMkLst>
            <pc:docMk/>
            <pc:sldMk cId="1830712006" sldId="294"/>
            <ac:spMk id="3" creationId="{00000000-0000-0000-0000-000000000000}"/>
          </ac:spMkLst>
        </pc:spChg>
        <pc:spChg chg="mod">
          <ac:chgData name="Sioned Saer" userId="a511e1c1-9c87-4f4d-8480-d58f9216da9a" providerId="ADAL" clId="{D854FAEC-86FA-44D5-B543-D82D9BA0C218}" dt="2021-04-12T08:24:18.048" v="664" actId="27636"/>
          <ac:spMkLst>
            <pc:docMk/>
            <pc:sldMk cId="1830712006" sldId="294"/>
            <ac:spMk id="4" creationId="{00000000-0000-0000-0000-000000000000}"/>
          </ac:spMkLst>
        </pc:spChg>
      </pc:sldChg>
      <pc:sldChg chg="modSp mod">
        <pc:chgData name="Sioned Saer" userId="a511e1c1-9c87-4f4d-8480-d58f9216da9a" providerId="ADAL" clId="{D854FAEC-86FA-44D5-B543-D82D9BA0C218}" dt="2021-04-12T08:24:18.218" v="670" actId="27636"/>
        <pc:sldMkLst>
          <pc:docMk/>
          <pc:sldMk cId="1789605003" sldId="300"/>
        </pc:sldMkLst>
        <pc:spChg chg="mod">
          <ac:chgData name="Sioned Saer" userId="a511e1c1-9c87-4f4d-8480-d58f9216da9a" providerId="ADAL" clId="{D854FAEC-86FA-44D5-B543-D82D9BA0C218}" dt="2021-04-12T08:24:18.218" v="670" actId="27636"/>
          <ac:spMkLst>
            <pc:docMk/>
            <pc:sldMk cId="1789605003" sldId="300"/>
            <ac:spMk id="3" creationId="{00000000-0000-0000-0000-000000000000}"/>
          </ac:spMkLst>
        </pc:spChg>
      </pc:sldChg>
      <pc:sldChg chg="modSp mod">
        <pc:chgData name="Sioned Saer" userId="a511e1c1-9c87-4f4d-8480-d58f9216da9a" providerId="ADAL" clId="{D854FAEC-86FA-44D5-B543-D82D9BA0C218}" dt="2021-04-12T08:14:53.983" v="59" actId="6549"/>
        <pc:sldMkLst>
          <pc:docMk/>
          <pc:sldMk cId="2838095205" sldId="301"/>
        </pc:sldMkLst>
        <pc:spChg chg="mod">
          <ac:chgData name="Sioned Saer" userId="a511e1c1-9c87-4f4d-8480-d58f9216da9a" providerId="ADAL" clId="{D854FAEC-86FA-44D5-B543-D82D9BA0C218}" dt="2021-04-12T08:14:53.983" v="59" actId="6549"/>
          <ac:spMkLst>
            <pc:docMk/>
            <pc:sldMk cId="2838095205" sldId="301"/>
            <ac:spMk id="3" creationId="{00000000-0000-0000-0000-000000000000}"/>
          </ac:spMkLst>
        </pc:spChg>
      </pc:sldChg>
      <pc:sldChg chg="modSp mod">
        <pc:chgData name="Sioned Saer" userId="a511e1c1-9c87-4f4d-8480-d58f9216da9a" providerId="ADAL" clId="{D854FAEC-86FA-44D5-B543-D82D9BA0C218}" dt="2021-04-12T08:24:18.263" v="672" actId="27636"/>
        <pc:sldMkLst>
          <pc:docMk/>
          <pc:sldMk cId="3835381834" sldId="303"/>
        </pc:sldMkLst>
        <pc:spChg chg="mod">
          <ac:chgData name="Sioned Saer" userId="a511e1c1-9c87-4f4d-8480-d58f9216da9a" providerId="ADAL" clId="{D854FAEC-86FA-44D5-B543-D82D9BA0C218}" dt="2021-04-12T08:24:18.263" v="672" actId="27636"/>
          <ac:spMkLst>
            <pc:docMk/>
            <pc:sldMk cId="3835381834" sldId="303"/>
            <ac:spMk id="21507" creationId="{00000000-0000-0000-0000-000000000000}"/>
          </ac:spMkLst>
        </pc:spChg>
        <pc:spChg chg="mod">
          <ac:chgData name="Sioned Saer" userId="a511e1c1-9c87-4f4d-8480-d58f9216da9a" providerId="ADAL" clId="{D854FAEC-86FA-44D5-B543-D82D9BA0C218}" dt="2021-04-12T08:24:18.247" v="671" actId="27636"/>
          <ac:spMkLst>
            <pc:docMk/>
            <pc:sldMk cId="3835381834" sldId="303"/>
            <ac:spMk id="21508" creationId="{00000000-0000-0000-0000-000000000000}"/>
          </ac:spMkLst>
        </pc:spChg>
      </pc:sldChg>
      <pc:sldChg chg="modSp mod">
        <pc:chgData name="Sioned Saer" userId="a511e1c1-9c87-4f4d-8480-d58f9216da9a" providerId="ADAL" clId="{D854FAEC-86FA-44D5-B543-D82D9BA0C218}" dt="2021-04-12T08:24:18.108" v="667" actId="27636"/>
        <pc:sldMkLst>
          <pc:docMk/>
          <pc:sldMk cId="1620028189" sldId="310"/>
        </pc:sldMkLst>
        <pc:spChg chg="mod">
          <ac:chgData name="Sioned Saer" userId="a511e1c1-9c87-4f4d-8480-d58f9216da9a" providerId="ADAL" clId="{D854FAEC-86FA-44D5-B543-D82D9BA0C218}" dt="2021-04-12T08:24:18.108" v="667" actId="27636"/>
          <ac:spMkLst>
            <pc:docMk/>
            <pc:sldMk cId="1620028189" sldId="310"/>
            <ac:spMk id="3" creationId="{00000000-0000-0000-0000-000000000000}"/>
          </ac:spMkLst>
        </pc:spChg>
      </pc:sldChg>
      <pc:sldChg chg="modSp mod">
        <pc:chgData name="Sioned Saer" userId="a511e1c1-9c87-4f4d-8480-d58f9216da9a" providerId="ADAL" clId="{D854FAEC-86FA-44D5-B543-D82D9BA0C218}" dt="2021-04-12T08:24:18.128" v="668" actId="27636"/>
        <pc:sldMkLst>
          <pc:docMk/>
          <pc:sldMk cId="4210929117" sldId="312"/>
        </pc:sldMkLst>
        <pc:spChg chg="mod">
          <ac:chgData name="Sioned Saer" userId="a511e1c1-9c87-4f4d-8480-d58f9216da9a" providerId="ADAL" clId="{D854FAEC-86FA-44D5-B543-D82D9BA0C218}" dt="2021-04-12T08:24:18.128" v="668" actId="27636"/>
          <ac:spMkLst>
            <pc:docMk/>
            <pc:sldMk cId="4210929117" sldId="312"/>
            <ac:spMk id="3" creationId="{00000000-0000-0000-0000-000000000000}"/>
          </ac:spMkLst>
        </pc:spChg>
      </pc:sldChg>
      <pc:sldChg chg="modSp mod">
        <pc:chgData name="Sioned Saer" userId="a511e1c1-9c87-4f4d-8480-d58f9216da9a" providerId="ADAL" clId="{D854FAEC-86FA-44D5-B543-D82D9BA0C218}" dt="2021-04-12T08:26:01.607" v="676" actId="20577"/>
        <pc:sldMkLst>
          <pc:docMk/>
          <pc:sldMk cId="1273500110" sldId="313"/>
        </pc:sldMkLst>
        <pc:spChg chg="mod">
          <ac:chgData name="Sioned Saer" userId="a511e1c1-9c87-4f4d-8480-d58f9216da9a" providerId="ADAL" clId="{D854FAEC-86FA-44D5-B543-D82D9BA0C218}" dt="2021-04-12T08:26:01.607" v="676" actId="20577"/>
          <ac:spMkLst>
            <pc:docMk/>
            <pc:sldMk cId="1273500110" sldId="313"/>
            <ac:spMk id="3" creationId="{00000000-0000-0000-0000-000000000000}"/>
          </ac:spMkLst>
        </pc:spChg>
      </pc:sldChg>
      <pc:sldChg chg="modSp mod">
        <pc:chgData name="Sioned Saer" userId="a511e1c1-9c87-4f4d-8480-d58f9216da9a" providerId="ADAL" clId="{D854FAEC-86FA-44D5-B543-D82D9BA0C218}" dt="2021-04-12T08:16:58.569" v="182" actId="14100"/>
        <pc:sldMkLst>
          <pc:docMk/>
          <pc:sldMk cId="2823389841" sldId="314"/>
        </pc:sldMkLst>
        <pc:spChg chg="mod">
          <ac:chgData name="Sioned Saer" userId="a511e1c1-9c87-4f4d-8480-d58f9216da9a" providerId="ADAL" clId="{D854FAEC-86FA-44D5-B543-D82D9BA0C218}" dt="2021-04-12T08:16:44.503" v="179" actId="27636"/>
          <ac:spMkLst>
            <pc:docMk/>
            <pc:sldMk cId="2823389841" sldId="314"/>
            <ac:spMk id="2" creationId="{00000000-0000-0000-0000-000000000000}"/>
          </ac:spMkLst>
        </pc:spChg>
        <pc:spChg chg="mod">
          <ac:chgData name="Sioned Saer" userId="a511e1c1-9c87-4f4d-8480-d58f9216da9a" providerId="ADAL" clId="{D854FAEC-86FA-44D5-B543-D82D9BA0C218}" dt="2021-04-12T08:16:58.569" v="182" actId="14100"/>
          <ac:spMkLst>
            <pc:docMk/>
            <pc:sldMk cId="2823389841" sldId="314"/>
            <ac:spMk id="3" creationId="{00000000-0000-0000-0000-000000000000}"/>
          </ac:spMkLst>
        </pc:spChg>
        <pc:spChg chg="mod">
          <ac:chgData name="Sioned Saer" userId="a511e1c1-9c87-4f4d-8480-d58f9216da9a" providerId="ADAL" clId="{D854FAEC-86FA-44D5-B543-D82D9BA0C218}" dt="2021-04-12T08:16:51.722" v="181" actId="1076"/>
          <ac:spMkLst>
            <pc:docMk/>
            <pc:sldMk cId="2823389841" sldId="314"/>
            <ac:spMk id="4" creationId="{00000000-0000-0000-0000-000000000000}"/>
          </ac:spMkLst>
        </pc:spChg>
      </pc:sldChg>
      <pc:sldChg chg="modSp mod">
        <pc:chgData name="Sioned Saer" userId="a511e1c1-9c87-4f4d-8480-d58f9216da9a" providerId="ADAL" clId="{D854FAEC-86FA-44D5-B543-D82D9BA0C218}" dt="2021-04-12T08:18:04.707" v="215" actId="27636"/>
        <pc:sldMkLst>
          <pc:docMk/>
          <pc:sldMk cId="2248843867" sldId="315"/>
        </pc:sldMkLst>
        <pc:spChg chg="mod">
          <ac:chgData name="Sioned Saer" userId="a511e1c1-9c87-4f4d-8480-d58f9216da9a" providerId="ADAL" clId="{D854FAEC-86FA-44D5-B543-D82D9BA0C218}" dt="2021-04-12T08:17:20.459" v="201" actId="14100"/>
          <ac:spMkLst>
            <pc:docMk/>
            <pc:sldMk cId="2248843867" sldId="315"/>
            <ac:spMk id="2" creationId="{00000000-0000-0000-0000-000000000000}"/>
          </ac:spMkLst>
        </pc:spChg>
        <pc:spChg chg="mod">
          <ac:chgData name="Sioned Saer" userId="a511e1c1-9c87-4f4d-8480-d58f9216da9a" providerId="ADAL" clId="{D854FAEC-86FA-44D5-B543-D82D9BA0C218}" dt="2021-04-12T08:18:04.707" v="215" actId="27636"/>
          <ac:spMkLst>
            <pc:docMk/>
            <pc:sldMk cId="2248843867" sldId="315"/>
            <ac:spMk id="3" creationId="{00000000-0000-0000-0000-000000000000}"/>
          </ac:spMkLst>
        </pc:spChg>
        <pc:spChg chg="mod">
          <ac:chgData name="Sioned Saer" userId="a511e1c1-9c87-4f4d-8480-d58f9216da9a" providerId="ADAL" clId="{D854FAEC-86FA-44D5-B543-D82D9BA0C218}" dt="2021-04-12T08:18:04.692" v="214" actId="27636"/>
          <ac:spMkLst>
            <pc:docMk/>
            <pc:sldMk cId="2248843867" sldId="315"/>
            <ac:spMk id="4" creationId="{00000000-0000-0000-0000-000000000000}"/>
          </ac:spMkLst>
        </pc:spChg>
      </pc:sldChg>
      <pc:sldChg chg="modSp mod">
        <pc:chgData name="Sioned Saer" userId="a511e1c1-9c87-4f4d-8480-d58f9216da9a" providerId="ADAL" clId="{D854FAEC-86FA-44D5-B543-D82D9BA0C218}" dt="2021-04-12T08:24:18.460" v="675" actId="27636"/>
        <pc:sldMkLst>
          <pc:docMk/>
          <pc:sldMk cId="1507867905" sldId="316"/>
        </pc:sldMkLst>
        <pc:spChg chg="mod">
          <ac:chgData name="Sioned Saer" userId="a511e1c1-9c87-4f4d-8480-d58f9216da9a" providerId="ADAL" clId="{D854FAEC-86FA-44D5-B543-D82D9BA0C218}" dt="2021-04-12T08:24:18.451" v="674" actId="27636"/>
          <ac:spMkLst>
            <pc:docMk/>
            <pc:sldMk cId="1507867905" sldId="316"/>
            <ac:spMk id="3" creationId="{00000000-0000-0000-0000-000000000000}"/>
          </ac:spMkLst>
        </pc:spChg>
        <pc:spChg chg="mod">
          <ac:chgData name="Sioned Saer" userId="a511e1c1-9c87-4f4d-8480-d58f9216da9a" providerId="ADAL" clId="{D854FAEC-86FA-44D5-B543-D82D9BA0C218}" dt="2021-04-12T08:24:18.460" v="675" actId="27636"/>
          <ac:spMkLst>
            <pc:docMk/>
            <pc:sldMk cId="1507867905" sldId="316"/>
            <ac:spMk id="4" creationId="{00000000-0000-0000-0000-000000000000}"/>
          </ac:spMkLst>
        </pc:spChg>
      </pc:sldChg>
      <pc:sldChg chg="modSp mod">
        <pc:chgData name="Sioned Saer" userId="a511e1c1-9c87-4f4d-8480-d58f9216da9a" providerId="ADAL" clId="{D854FAEC-86FA-44D5-B543-D82D9BA0C218}" dt="2021-04-12T08:24:18.378" v="673" actId="27636"/>
        <pc:sldMkLst>
          <pc:docMk/>
          <pc:sldMk cId="804445066" sldId="321"/>
        </pc:sldMkLst>
        <pc:spChg chg="mod">
          <ac:chgData name="Sioned Saer" userId="a511e1c1-9c87-4f4d-8480-d58f9216da9a" providerId="ADAL" clId="{D854FAEC-86FA-44D5-B543-D82D9BA0C218}" dt="2021-04-12T08:24:18.378" v="673" actId="27636"/>
          <ac:spMkLst>
            <pc:docMk/>
            <pc:sldMk cId="804445066" sldId="321"/>
            <ac:spMk id="2" creationId="{00000000-0000-0000-0000-000000000000}"/>
          </ac:spMkLst>
        </pc:spChg>
      </pc:sldChg>
      <pc:sldChg chg="modSp mod modNotesTx">
        <pc:chgData name="Sioned Saer" userId="a511e1c1-9c87-4f4d-8480-d58f9216da9a" providerId="ADAL" clId="{D854FAEC-86FA-44D5-B543-D82D9BA0C218}" dt="2021-04-12T09:39:30.481" v="702" actId="20577"/>
        <pc:sldMkLst>
          <pc:docMk/>
          <pc:sldMk cId="3895234171" sldId="322"/>
        </pc:sldMkLst>
        <pc:spChg chg="mod">
          <ac:chgData name="Sioned Saer" userId="a511e1c1-9c87-4f4d-8480-d58f9216da9a" providerId="ADAL" clId="{D854FAEC-86FA-44D5-B543-D82D9BA0C218}" dt="2021-04-12T09:39:30.481" v="702" actId="20577"/>
          <ac:spMkLst>
            <pc:docMk/>
            <pc:sldMk cId="3895234171" sldId="322"/>
            <ac:spMk id="2" creationId="{00000000-0000-0000-0000-000000000000}"/>
          </ac:spMkLst>
        </pc:spChg>
        <pc:spChg chg="mod">
          <ac:chgData name="Sioned Saer" userId="a511e1c1-9c87-4f4d-8480-d58f9216da9a" providerId="ADAL" clId="{D854FAEC-86FA-44D5-B543-D82D9BA0C218}" dt="2021-04-12T08:24:05.793" v="663" actId="20577"/>
          <ac:spMkLst>
            <pc:docMk/>
            <pc:sldMk cId="3895234171" sldId="322"/>
            <ac:spMk id="3" creationId="{00000000-0000-0000-0000-000000000000}"/>
          </ac:spMkLst>
        </pc:spChg>
        <pc:spChg chg="mod">
          <ac:chgData name="Sioned Saer" userId="a511e1c1-9c87-4f4d-8480-d58f9216da9a" providerId="ADAL" clId="{D854FAEC-86FA-44D5-B543-D82D9BA0C218}" dt="2021-04-12T08:22:44.842" v="566" actId="20577"/>
          <ac:spMkLst>
            <pc:docMk/>
            <pc:sldMk cId="3895234171" sldId="322"/>
            <ac:spMk id="4"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t>12/04/2021</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FB8E9A7E-45AE-4B57-923B-7FF97088811A}" type="datetimeFigureOut">
              <a:rPr lang="en-GB" smtClean="0"/>
              <a:t>12/04/2021</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F15496C4-5ED8-4BF4-825F-9346C4CEF3CD}" type="slidenum">
              <a:rPr lang="en-GB" smtClean="0"/>
              <a:t>‹#›</a:t>
            </a:fld>
            <a:endParaRPr lang="en-GB"/>
          </a:p>
        </p:txBody>
      </p:sp>
    </p:spTree>
    <p:extLst>
      <p:ext uri="{BB962C8B-B14F-4D97-AF65-F5344CB8AC3E}">
        <p14:creationId xmlns:p14="http://schemas.microsoft.com/office/powerpoint/2010/main" val="17722133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a:t>
            </a:fld>
            <a:endParaRPr lang="en-GB"/>
          </a:p>
        </p:txBody>
      </p:sp>
    </p:spTree>
    <p:extLst>
      <p:ext uri="{BB962C8B-B14F-4D97-AF65-F5344CB8AC3E}">
        <p14:creationId xmlns:p14="http://schemas.microsoft.com/office/powerpoint/2010/main" val="3652746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a:latin typeface="Arial" panose="020B0604020202020204" pitchFamily="34" charset="0"/>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14375" indent="-273050">
              <a:defRPr sz="2400">
                <a:solidFill>
                  <a:schemeClr val="tx1"/>
                </a:solidFill>
                <a:latin typeface="Times" panose="02020603050405020304" pitchFamily="18" charset="0"/>
                <a:ea typeface="MS PGothic" panose="020B0600070205080204" pitchFamily="34" charset="-128"/>
              </a:defRPr>
            </a:lvl2pPr>
            <a:lvl3pPr marL="1100138" indent="-219075">
              <a:defRPr sz="2400">
                <a:solidFill>
                  <a:schemeClr val="tx1"/>
                </a:solidFill>
                <a:latin typeface="Times" panose="02020603050405020304" pitchFamily="18" charset="0"/>
                <a:ea typeface="MS PGothic" panose="020B0600070205080204" pitchFamily="34" charset="-128"/>
              </a:defRPr>
            </a:lvl3pPr>
            <a:lvl4pPr marL="1541463" indent="-219075">
              <a:defRPr sz="2400">
                <a:solidFill>
                  <a:schemeClr val="tx1"/>
                </a:solidFill>
                <a:latin typeface="Times" panose="02020603050405020304" pitchFamily="18" charset="0"/>
                <a:ea typeface="MS PGothic" panose="020B0600070205080204" pitchFamily="34" charset="-128"/>
              </a:defRPr>
            </a:lvl4pPr>
            <a:lvl5pPr marL="1981200" indent="-219075">
              <a:defRPr sz="2400">
                <a:solidFill>
                  <a:schemeClr val="tx1"/>
                </a:solidFill>
                <a:latin typeface="Times" panose="02020603050405020304" pitchFamily="18" charset="0"/>
                <a:ea typeface="MS PGothic" panose="020B0600070205080204" pitchFamily="34" charset="-128"/>
              </a:defRPr>
            </a:lvl5pPr>
            <a:lvl6pPr marL="24384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8956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528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10000" indent="-219075"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5FFC39DA-A7C8-4EA0-BC35-FA854C4DB757}" type="slidenum">
              <a:rPr lang="cy-GB" altLang="en-US" sz="1200" smtClean="0">
                <a:latin typeface="Arial" panose="020B0604020202020204" pitchFamily="34" charset="0"/>
              </a:rPr>
              <a:pPr/>
              <a:t>2</a:t>
            </a:fld>
            <a:endParaRPr lang="cy-GB" altLang="en-US" sz="1200">
              <a:latin typeface="Arial" panose="020B0604020202020204" pitchFamily="34" charset="0"/>
            </a:endParaRPr>
          </a:p>
        </p:txBody>
      </p:sp>
    </p:spTree>
    <p:extLst>
      <p:ext uri="{BB962C8B-B14F-4D97-AF65-F5344CB8AC3E}">
        <p14:creationId xmlns:p14="http://schemas.microsoft.com/office/powerpoint/2010/main" val="3158854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D25AC736-5420-4323-ACAB-8D018A45A4F3}" type="slidenum">
              <a:rPr lang="cy-GB" altLang="en-US" sz="1200" smtClean="0">
                <a:latin typeface="Arial" panose="020B0604020202020204" pitchFamily="34" charset="0"/>
              </a:rPr>
              <a:pPr/>
              <a:t>3</a:t>
            </a:fld>
            <a:endParaRPr lang="cy-GB" altLang="en-US" sz="1200">
              <a:latin typeface="Arial" panose="020B0604020202020204" pitchFamily="34" charset="0"/>
            </a:endParaRPr>
          </a:p>
        </p:txBody>
      </p:sp>
    </p:spTree>
    <p:extLst>
      <p:ext uri="{BB962C8B-B14F-4D97-AF65-F5344CB8AC3E}">
        <p14:creationId xmlns:p14="http://schemas.microsoft.com/office/powerpoint/2010/main" val="36665127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Image Placeholder 1"/>
          <p:cNvSpPr>
            <a:spLocks noGrp="1" noRot="1" noChangeAspect="1" noTextEdit="1"/>
          </p:cNvSpPr>
          <p:nvPr>
            <p:ph type="sldImg"/>
          </p:nvPr>
        </p:nvSpPr>
        <p:spPr>
          <a:ln/>
        </p:spPr>
      </p:sp>
      <p:sp>
        <p:nvSpPr>
          <p:cNvPr id="2048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latin typeface="Arial" panose="020B0604020202020204" pitchFamily="34" charset="0"/>
            </a:endParaRPr>
          </a:p>
        </p:txBody>
      </p:sp>
      <p:sp>
        <p:nvSpPr>
          <p:cNvPr id="2048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panose="02020603050405020304" pitchFamily="18" charset="0"/>
                <a:ea typeface="MS PGothic" panose="020B0600070205080204" pitchFamily="34" charset="-128"/>
              </a:defRPr>
            </a:lvl1pPr>
            <a:lvl2pPr marL="728663" indent="-279400">
              <a:defRPr sz="2400">
                <a:solidFill>
                  <a:schemeClr val="tx1"/>
                </a:solidFill>
                <a:latin typeface="Times" panose="02020603050405020304" pitchFamily="18" charset="0"/>
                <a:ea typeface="MS PGothic" panose="020B0600070205080204" pitchFamily="34" charset="-128"/>
              </a:defRPr>
            </a:lvl2pPr>
            <a:lvl3pPr marL="1120775" indent="-223838">
              <a:defRPr sz="2400">
                <a:solidFill>
                  <a:schemeClr val="tx1"/>
                </a:solidFill>
                <a:latin typeface="Times" panose="02020603050405020304" pitchFamily="18" charset="0"/>
                <a:ea typeface="MS PGothic" panose="020B0600070205080204" pitchFamily="34" charset="-128"/>
              </a:defRPr>
            </a:lvl3pPr>
            <a:lvl4pPr marL="1570038" indent="-223838">
              <a:defRPr sz="2400">
                <a:solidFill>
                  <a:schemeClr val="tx1"/>
                </a:solidFill>
                <a:latin typeface="Times" panose="02020603050405020304" pitchFamily="18" charset="0"/>
                <a:ea typeface="MS PGothic" panose="020B0600070205080204" pitchFamily="34" charset="-128"/>
              </a:defRPr>
            </a:lvl4pPr>
            <a:lvl5pPr marL="2019300" indent="-223838">
              <a:defRPr sz="2400">
                <a:solidFill>
                  <a:schemeClr val="tx1"/>
                </a:solidFill>
                <a:latin typeface="Times" panose="02020603050405020304" pitchFamily="18" charset="0"/>
                <a:ea typeface="MS PGothic" panose="020B0600070205080204" pitchFamily="34" charset="-128"/>
              </a:defRPr>
            </a:lvl5pPr>
            <a:lvl6pPr marL="24765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6pPr>
            <a:lvl7pPr marL="29337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7pPr>
            <a:lvl8pPr marL="33909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8pPr>
            <a:lvl9pPr marL="3848100" indent="-223838" eaLnBrk="0" fontAlgn="base" hangingPunct="0">
              <a:spcBef>
                <a:spcPct val="0"/>
              </a:spcBef>
              <a:spcAft>
                <a:spcPct val="0"/>
              </a:spcAft>
              <a:defRPr sz="2400">
                <a:solidFill>
                  <a:schemeClr val="tx1"/>
                </a:solidFill>
                <a:latin typeface="Times" panose="02020603050405020304" pitchFamily="18" charset="0"/>
                <a:ea typeface="MS PGothic" panose="020B0600070205080204" pitchFamily="34" charset="-128"/>
              </a:defRPr>
            </a:lvl9pPr>
          </a:lstStyle>
          <a:p>
            <a:fld id="{8E271114-52DB-4CAE-834D-F04AB4161F26}" type="slidenum">
              <a:rPr lang="en-GB" altLang="en-US" sz="1200" smtClean="0">
                <a:latin typeface="Arial" panose="020B0604020202020204" pitchFamily="34" charset="0"/>
              </a:rPr>
              <a:pPr/>
              <a:t>4</a:t>
            </a:fld>
            <a:endParaRPr lang="en-GB" altLang="en-US" sz="1200">
              <a:latin typeface="Arial" panose="020B0604020202020204" pitchFamily="34" charset="0"/>
            </a:endParaRPr>
          </a:p>
        </p:txBody>
      </p:sp>
    </p:spTree>
    <p:extLst>
      <p:ext uri="{BB962C8B-B14F-4D97-AF65-F5344CB8AC3E}">
        <p14:creationId xmlns:p14="http://schemas.microsoft.com/office/powerpoint/2010/main" val="4132067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a:ln/>
        </p:spPr>
      </p:sp>
      <p:sp>
        <p:nvSpPr>
          <p:cNvPr id="41987"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41988"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0AB8C7CB-AD63-413D-8D5E-792425964050}" type="slidenum">
              <a:rPr lang="en-GB" altLang="en-US" smtClean="0">
                <a:solidFill>
                  <a:srgbClr val="000000"/>
                </a:solidFill>
              </a:rPr>
              <a:pPr/>
              <a:t>5</a:t>
            </a:fld>
            <a:endParaRPr lang="en-GB" altLang="en-US">
              <a:solidFill>
                <a:srgbClr val="000000"/>
              </a:solidFill>
            </a:endParaRPr>
          </a:p>
        </p:txBody>
      </p:sp>
    </p:spTree>
    <p:extLst>
      <p:ext uri="{BB962C8B-B14F-4D97-AF65-F5344CB8AC3E}">
        <p14:creationId xmlns:p14="http://schemas.microsoft.com/office/powerpoint/2010/main" val="19349611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7</a:t>
            </a:fld>
            <a:endParaRPr lang="en-GB"/>
          </a:p>
        </p:txBody>
      </p:sp>
    </p:spTree>
    <p:extLst>
      <p:ext uri="{BB962C8B-B14F-4D97-AF65-F5344CB8AC3E}">
        <p14:creationId xmlns:p14="http://schemas.microsoft.com/office/powerpoint/2010/main" val="7697684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xfrm>
            <a:off x="896938" y="731838"/>
            <a:ext cx="4875212" cy="3657600"/>
          </a:xfrm>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itchFamily="34" charset="0"/>
              <a:ea typeface="ＭＳ Ｐゴシック" pitchFamily="34" charset="-128"/>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fld id="{0EFA5C0A-594C-41D8-BF69-F6680CC3D120}" type="slidenum">
              <a:rPr lang="en-GB" altLang="en-US" sz="1200">
                <a:solidFill>
                  <a:srgbClr val="000000"/>
                </a:solidFill>
                <a:latin typeface="Arial" pitchFamily="34" charset="0"/>
              </a:rPr>
              <a:pPr/>
              <a:t>8</a:t>
            </a:fld>
            <a:endParaRPr lang="en-GB" altLang="en-US" sz="1200">
              <a:solidFill>
                <a:srgbClr val="000000"/>
              </a:solidFill>
              <a:latin typeface="Arial" pitchFamily="34" charset="0"/>
            </a:endParaRPr>
          </a:p>
        </p:txBody>
      </p:sp>
    </p:spTree>
    <p:extLst>
      <p:ext uri="{BB962C8B-B14F-4D97-AF65-F5344CB8AC3E}">
        <p14:creationId xmlns:p14="http://schemas.microsoft.com/office/powerpoint/2010/main" val="18910185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p:cNvSpPr>
            <a:spLocks noGrp="1" noRot="1" noChangeAspect="1" noTextEdit="1"/>
          </p:cNvSpPr>
          <p:nvPr>
            <p:ph type="sldImg"/>
          </p:nvPr>
        </p:nvSpPr>
        <p:spPr>
          <a:xfrm>
            <a:off x="896938" y="731838"/>
            <a:ext cx="4875212" cy="3657600"/>
          </a:xfrm>
          <a:ln/>
        </p:spPr>
      </p:sp>
      <p:sp>
        <p:nvSpPr>
          <p:cNvPr id="18435"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i="1" dirty="0">
              <a:latin typeface="Arial" pitchFamily="34" charset="0"/>
              <a:ea typeface="ＭＳ Ｐゴシック" pitchFamily="34" charset="-128"/>
            </a:endParaRPr>
          </a:p>
        </p:txBody>
      </p:sp>
      <p:sp>
        <p:nvSpPr>
          <p:cNvPr id="18436"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Times" charset="0"/>
                <a:ea typeface="ＭＳ Ｐゴシック" pitchFamily="34" charset="-128"/>
              </a:defRPr>
            </a:lvl1pPr>
            <a:lvl2pPr marL="729503" indent="-280578">
              <a:defRPr sz="2400">
                <a:solidFill>
                  <a:schemeClr val="tx1"/>
                </a:solidFill>
                <a:latin typeface="Times" charset="0"/>
                <a:ea typeface="ＭＳ Ｐゴシック" pitchFamily="34" charset="-128"/>
              </a:defRPr>
            </a:lvl2pPr>
            <a:lvl3pPr marL="1122312" indent="-224462">
              <a:defRPr sz="2400">
                <a:solidFill>
                  <a:schemeClr val="tx1"/>
                </a:solidFill>
                <a:latin typeface="Times" charset="0"/>
                <a:ea typeface="ＭＳ Ｐゴシック" pitchFamily="34" charset="-128"/>
              </a:defRPr>
            </a:lvl3pPr>
            <a:lvl4pPr marL="1571236" indent="-224462">
              <a:defRPr sz="2400">
                <a:solidFill>
                  <a:schemeClr val="tx1"/>
                </a:solidFill>
                <a:latin typeface="Times" charset="0"/>
                <a:ea typeface="ＭＳ Ｐゴシック" pitchFamily="34" charset="-128"/>
              </a:defRPr>
            </a:lvl4pPr>
            <a:lvl5pPr marL="2020161" indent="-224462">
              <a:defRPr sz="2400">
                <a:solidFill>
                  <a:schemeClr val="tx1"/>
                </a:solidFill>
                <a:latin typeface="Times" charset="0"/>
                <a:ea typeface="ＭＳ Ｐゴシック" pitchFamily="34" charset="-128"/>
              </a:defRPr>
            </a:lvl5pPr>
            <a:lvl6pPr marL="2469086" indent="-224462" eaLnBrk="0" fontAlgn="base" hangingPunct="0">
              <a:spcBef>
                <a:spcPct val="0"/>
              </a:spcBef>
              <a:spcAft>
                <a:spcPct val="0"/>
              </a:spcAft>
              <a:defRPr sz="2400">
                <a:solidFill>
                  <a:schemeClr val="tx1"/>
                </a:solidFill>
                <a:latin typeface="Times" charset="0"/>
                <a:ea typeface="ＭＳ Ｐゴシック" pitchFamily="34" charset="-128"/>
              </a:defRPr>
            </a:lvl6pPr>
            <a:lvl7pPr marL="2918010" indent="-224462" eaLnBrk="0" fontAlgn="base" hangingPunct="0">
              <a:spcBef>
                <a:spcPct val="0"/>
              </a:spcBef>
              <a:spcAft>
                <a:spcPct val="0"/>
              </a:spcAft>
              <a:defRPr sz="2400">
                <a:solidFill>
                  <a:schemeClr val="tx1"/>
                </a:solidFill>
                <a:latin typeface="Times" charset="0"/>
                <a:ea typeface="ＭＳ Ｐゴシック" pitchFamily="34" charset="-128"/>
              </a:defRPr>
            </a:lvl7pPr>
            <a:lvl8pPr marL="3366935" indent="-224462" eaLnBrk="0" fontAlgn="base" hangingPunct="0">
              <a:spcBef>
                <a:spcPct val="0"/>
              </a:spcBef>
              <a:spcAft>
                <a:spcPct val="0"/>
              </a:spcAft>
              <a:defRPr sz="2400">
                <a:solidFill>
                  <a:schemeClr val="tx1"/>
                </a:solidFill>
                <a:latin typeface="Times" charset="0"/>
                <a:ea typeface="ＭＳ Ｐゴシック" pitchFamily="34" charset="-128"/>
              </a:defRPr>
            </a:lvl8pPr>
            <a:lvl9pPr marL="3815860" indent="-224462" eaLnBrk="0" fontAlgn="base" hangingPunct="0">
              <a:spcBef>
                <a:spcPct val="0"/>
              </a:spcBef>
              <a:spcAft>
                <a:spcPct val="0"/>
              </a:spcAft>
              <a:defRPr sz="2400">
                <a:solidFill>
                  <a:schemeClr val="tx1"/>
                </a:solidFill>
                <a:latin typeface="Times" charset="0"/>
                <a:ea typeface="ＭＳ Ｐゴシック" pitchFamily="34" charset="-128"/>
              </a:defRPr>
            </a:lvl9pPr>
          </a:lstStyle>
          <a:p>
            <a:fld id="{A1337AF9-EF29-413B-9B92-D7B1802AA8C1}" type="slidenum">
              <a:rPr lang="cy-GB" altLang="en-US" sz="1200">
                <a:latin typeface="Arial" pitchFamily="34" charset="0"/>
              </a:rPr>
              <a:pPr/>
              <a:t>9</a:t>
            </a:fld>
            <a:endParaRPr lang="cy-GB" altLang="en-US" sz="1200">
              <a:latin typeface="Arial" pitchFamily="34" charset="0"/>
            </a:endParaRPr>
          </a:p>
        </p:txBody>
      </p:sp>
    </p:spTree>
    <p:extLst>
      <p:ext uri="{BB962C8B-B14F-4D97-AF65-F5344CB8AC3E}">
        <p14:creationId xmlns:p14="http://schemas.microsoft.com/office/powerpoint/2010/main" val="2547727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10</a:t>
            </a:fld>
            <a:endParaRPr lang="en-GB"/>
          </a:p>
        </p:txBody>
      </p:sp>
    </p:spTree>
    <p:extLst>
      <p:ext uri="{BB962C8B-B14F-4D97-AF65-F5344CB8AC3E}">
        <p14:creationId xmlns:p14="http://schemas.microsoft.com/office/powerpoint/2010/main" val="21192758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Consider what you want to send to tutor – whether this is part of your draft work or your completed work – but this will only be permitted twice. </a:t>
            </a:r>
          </a:p>
          <a:p>
            <a:r>
              <a:rPr lang="en-GB" dirty="0"/>
              <a:t>Tutors will keep a record of the number of times draft works are submitted for checking/feedback</a:t>
            </a:r>
          </a:p>
        </p:txBody>
      </p:sp>
      <p:sp>
        <p:nvSpPr>
          <p:cNvPr id="4" name="Slide Number Placeholder 3"/>
          <p:cNvSpPr>
            <a:spLocks noGrp="1"/>
          </p:cNvSpPr>
          <p:nvPr>
            <p:ph type="sldNum" sz="quarter" idx="5"/>
          </p:nvPr>
        </p:nvSpPr>
        <p:spPr/>
        <p:txBody>
          <a:bodyPr/>
          <a:lstStyle/>
          <a:p>
            <a:fld id="{F15496C4-5ED8-4BF4-825F-9346C4CEF3CD}" type="slidenum">
              <a:rPr lang="en-GB" smtClean="0"/>
              <a:t>17</a:t>
            </a:fld>
            <a:endParaRPr lang="en-GB"/>
          </a:p>
        </p:txBody>
      </p:sp>
    </p:spTree>
    <p:extLst>
      <p:ext uri="{BB962C8B-B14F-4D97-AF65-F5344CB8AC3E}">
        <p14:creationId xmlns:p14="http://schemas.microsoft.com/office/powerpoint/2010/main" val="30479841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18</a:t>
            </a:fld>
            <a:endParaRPr lang="en-GB"/>
          </a:p>
        </p:txBody>
      </p:sp>
    </p:spTree>
    <p:extLst>
      <p:ext uri="{BB962C8B-B14F-4D97-AF65-F5344CB8AC3E}">
        <p14:creationId xmlns:p14="http://schemas.microsoft.com/office/powerpoint/2010/main" val="6321154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19</a:t>
            </a:fld>
            <a:endParaRPr lang="en-GB"/>
          </a:p>
        </p:txBody>
      </p:sp>
    </p:spTree>
    <p:extLst>
      <p:ext uri="{BB962C8B-B14F-4D97-AF65-F5344CB8AC3E}">
        <p14:creationId xmlns:p14="http://schemas.microsoft.com/office/powerpoint/2010/main" val="40277769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20</a:t>
            </a:fld>
            <a:endParaRPr lang="en-GB"/>
          </a:p>
        </p:txBody>
      </p:sp>
    </p:spTree>
    <p:extLst>
      <p:ext uri="{BB962C8B-B14F-4D97-AF65-F5344CB8AC3E}">
        <p14:creationId xmlns:p14="http://schemas.microsoft.com/office/powerpoint/2010/main" val="38406184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21</a:t>
            </a:fld>
            <a:endParaRPr lang="en-GB"/>
          </a:p>
        </p:txBody>
      </p:sp>
    </p:spTree>
    <p:extLst>
      <p:ext uri="{BB962C8B-B14F-4D97-AF65-F5344CB8AC3E}">
        <p14:creationId xmlns:p14="http://schemas.microsoft.com/office/powerpoint/2010/main" val="27436629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22</a:t>
            </a:fld>
            <a:endParaRPr lang="en-GB"/>
          </a:p>
        </p:txBody>
      </p:sp>
    </p:spTree>
    <p:extLst>
      <p:ext uri="{BB962C8B-B14F-4D97-AF65-F5344CB8AC3E}">
        <p14:creationId xmlns:p14="http://schemas.microsoft.com/office/powerpoint/2010/main" val="2504515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24</a:t>
            </a:fld>
            <a:endParaRPr lang="en-GB"/>
          </a:p>
        </p:txBody>
      </p:sp>
    </p:spTree>
    <p:extLst>
      <p:ext uri="{BB962C8B-B14F-4D97-AF65-F5344CB8AC3E}">
        <p14:creationId xmlns:p14="http://schemas.microsoft.com/office/powerpoint/2010/main" val="107101729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25</a:t>
            </a:fld>
            <a:endParaRPr lang="en-GB"/>
          </a:p>
        </p:txBody>
      </p:sp>
    </p:spTree>
    <p:extLst>
      <p:ext uri="{BB962C8B-B14F-4D97-AF65-F5344CB8AC3E}">
        <p14:creationId xmlns:p14="http://schemas.microsoft.com/office/powerpoint/2010/main" val="375196959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26</a:t>
            </a:fld>
            <a:endParaRPr lang="en-GB"/>
          </a:p>
        </p:txBody>
      </p:sp>
    </p:spTree>
    <p:extLst>
      <p:ext uri="{BB962C8B-B14F-4D97-AF65-F5344CB8AC3E}">
        <p14:creationId xmlns:p14="http://schemas.microsoft.com/office/powerpoint/2010/main" val="324533463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27</a:t>
            </a:fld>
            <a:endParaRPr lang="en-GB"/>
          </a:p>
        </p:txBody>
      </p:sp>
    </p:spTree>
    <p:extLst>
      <p:ext uri="{BB962C8B-B14F-4D97-AF65-F5344CB8AC3E}">
        <p14:creationId xmlns:p14="http://schemas.microsoft.com/office/powerpoint/2010/main" val="26168692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29</a:t>
            </a:fld>
            <a:endParaRPr lang="en-GB"/>
          </a:p>
        </p:txBody>
      </p:sp>
    </p:spTree>
    <p:extLst>
      <p:ext uri="{BB962C8B-B14F-4D97-AF65-F5344CB8AC3E}">
        <p14:creationId xmlns:p14="http://schemas.microsoft.com/office/powerpoint/2010/main" val="37590053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30</a:t>
            </a:fld>
            <a:endParaRPr lang="en-GB"/>
          </a:p>
        </p:txBody>
      </p:sp>
    </p:spTree>
    <p:extLst>
      <p:ext uri="{BB962C8B-B14F-4D97-AF65-F5344CB8AC3E}">
        <p14:creationId xmlns:p14="http://schemas.microsoft.com/office/powerpoint/2010/main" val="339539286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31</a:t>
            </a:fld>
            <a:endParaRPr lang="en-GB"/>
          </a:p>
        </p:txBody>
      </p:sp>
    </p:spTree>
    <p:extLst>
      <p:ext uri="{BB962C8B-B14F-4D97-AF65-F5344CB8AC3E}">
        <p14:creationId xmlns:p14="http://schemas.microsoft.com/office/powerpoint/2010/main" val="108349645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32</a:t>
            </a:fld>
            <a:endParaRPr lang="en-GB"/>
          </a:p>
        </p:txBody>
      </p:sp>
    </p:spTree>
    <p:extLst>
      <p:ext uri="{BB962C8B-B14F-4D97-AF65-F5344CB8AC3E}">
        <p14:creationId xmlns:p14="http://schemas.microsoft.com/office/powerpoint/2010/main" val="168280258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34</a:t>
            </a:fld>
            <a:endParaRPr lang="en-GB"/>
          </a:p>
        </p:txBody>
      </p:sp>
    </p:spTree>
    <p:extLst>
      <p:ext uri="{BB962C8B-B14F-4D97-AF65-F5344CB8AC3E}">
        <p14:creationId xmlns:p14="http://schemas.microsoft.com/office/powerpoint/2010/main" val="263530017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35</a:t>
            </a:fld>
            <a:endParaRPr lang="en-GB"/>
          </a:p>
        </p:txBody>
      </p:sp>
    </p:spTree>
    <p:extLst>
      <p:ext uri="{BB962C8B-B14F-4D97-AF65-F5344CB8AC3E}">
        <p14:creationId xmlns:p14="http://schemas.microsoft.com/office/powerpoint/2010/main" val="35911865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36</a:t>
            </a:fld>
            <a:endParaRPr lang="en-GB"/>
          </a:p>
        </p:txBody>
      </p:sp>
    </p:spTree>
    <p:extLst>
      <p:ext uri="{BB962C8B-B14F-4D97-AF65-F5344CB8AC3E}">
        <p14:creationId xmlns:p14="http://schemas.microsoft.com/office/powerpoint/2010/main" val="23965952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37</a:t>
            </a:fld>
            <a:endParaRPr lang="en-GB"/>
          </a:p>
        </p:txBody>
      </p:sp>
    </p:spTree>
    <p:extLst>
      <p:ext uri="{BB962C8B-B14F-4D97-AF65-F5344CB8AC3E}">
        <p14:creationId xmlns:p14="http://schemas.microsoft.com/office/powerpoint/2010/main" val="34213673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could these new methods be?</a:t>
            </a:r>
          </a:p>
        </p:txBody>
      </p:sp>
      <p:sp>
        <p:nvSpPr>
          <p:cNvPr id="4" name="Slide Number Placeholder 3"/>
          <p:cNvSpPr>
            <a:spLocks noGrp="1"/>
          </p:cNvSpPr>
          <p:nvPr>
            <p:ph type="sldNum" sz="quarter" idx="10"/>
          </p:nvPr>
        </p:nvSpPr>
        <p:spPr/>
        <p:txBody>
          <a:bodyPr/>
          <a:lstStyle/>
          <a:p>
            <a:fld id="{F15496C4-5ED8-4BF4-825F-9346C4CEF3CD}" type="slidenum">
              <a:rPr lang="en-GB" smtClean="0"/>
              <a:t>38</a:t>
            </a:fld>
            <a:endParaRPr lang="en-GB"/>
          </a:p>
        </p:txBody>
      </p:sp>
    </p:spTree>
    <p:extLst>
      <p:ext uri="{BB962C8B-B14F-4D97-AF65-F5344CB8AC3E}">
        <p14:creationId xmlns:p14="http://schemas.microsoft.com/office/powerpoint/2010/main" val="135071451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97849">
              <a:defRPr/>
            </a:pPr>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40</a:t>
            </a:fld>
            <a:endParaRPr lang="en-GB"/>
          </a:p>
        </p:txBody>
      </p:sp>
    </p:spTree>
    <p:extLst>
      <p:ext uri="{BB962C8B-B14F-4D97-AF65-F5344CB8AC3E}">
        <p14:creationId xmlns:p14="http://schemas.microsoft.com/office/powerpoint/2010/main" val="301737488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41</a:t>
            </a:fld>
            <a:endParaRPr lang="en-GB"/>
          </a:p>
        </p:txBody>
      </p:sp>
    </p:spTree>
    <p:extLst>
      <p:ext uri="{BB962C8B-B14F-4D97-AF65-F5344CB8AC3E}">
        <p14:creationId xmlns:p14="http://schemas.microsoft.com/office/powerpoint/2010/main" val="225804790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10"/>
          </p:nvPr>
        </p:nvSpPr>
        <p:spPr/>
        <p:txBody>
          <a:bodyPr/>
          <a:lstStyle/>
          <a:p>
            <a:fld id="{F15496C4-5ED8-4BF4-825F-9346C4CEF3CD}" type="slidenum">
              <a:rPr lang="en-GB" smtClean="0"/>
              <a:t>42</a:t>
            </a:fld>
            <a:endParaRPr lang="en-GB"/>
          </a:p>
        </p:txBody>
      </p:sp>
    </p:spTree>
    <p:extLst>
      <p:ext uri="{BB962C8B-B14F-4D97-AF65-F5344CB8AC3E}">
        <p14:creationId xmlns:p14="http://schemas.microsoft.com/office/powerpoint/2010/main" val="22155432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15496C4-5ED8-4BF4-825F-9346C4CEF3CD}" type="slidenum">
              <a:rPr lang="en-GB" smtClean="0"/>
              <a:t>43</a:t>
            </a:fld>
            <a:endParaRPr lang="en-GB"/>
          </a:p>
        </p:txBody>
      </p:sp>
    </p:spTree>
    <p:extLst>
      <p:ext uri="{BB962C8B-B14F-4D97-AF65-F5344CB8AC3E}">
        <p14:creationId xmlns:p14="http://schemas.microsoft.com/office/powerpoint/2010/main" val="82251276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12/04/2021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12/04/2021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12/04/2021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12/04/2021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12/04/2021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12/04/2021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12/04/2021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12/04/2021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mailto:alison.rees-edwards@uwtsd.ac.uk" TargetMode="External"/><Relationship Id="rId2" Type="http://schemas.openxmlformats.org/officeDocument/2006/relationships/notesSlide" Target="../notesSlides/notesSlide2.xml"/><Relationship Id="rId1" Type="http://schemas.openxmlformats.org/officeDocument/2006/relationships/slideLayout" Target="../slideLayouts/slideLayout6.xml"/><Relationship Id="rId4" Type="http://schemas.openxmlformats.org/officeDocument/2006/relationships/hyperlink" Target="mailto:paul.darby@uwtsd.ac.uk" TargetMode="Externa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4.xml"/><Relationship Id="rId1" Type="http://schemas.openxmlformats.org/officeDocument/2006/relationships/tags" Target="../tags/tag1.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4.xml"/><Relationship Id="rId1" Type="http://schemas.openxmlformats.org/officeDocument/2006/relationships/tags" Target="../tags/tag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8" Type="http://schemas.openxmlformats.org/officeDocument/2006/relationships/image" Target="../media/image5.jpeg"/><Relationship Id="rId13" Type="http://schemas.openxmlformats.org/officeDocument/2006/relationships/image" Target="../media/image7.jpeg"/><Relationship Id="rId3" Type="http://schemas.openxmlformats.org/officeDocument/2006/relationships/hyperlink" Target="http://www.google.co.uk/url?sa=i&amp;rct=j&amp;q=&amp;esrc=s&amp;source=images&amp;cd=&amp;cad=rja&amp;uact=8&amp;ved=0ahUKEwid4evh9IrSAhXCVxQKHUldCVYQjRwIBw&amp;url=http://www.uky.edu/mlk/content/about-dr-king&amp;bvm=bv.146786187,d.ZGg&amp;psig=AFQjCNFLSXUBoV2GbFknYfVN7esZgdaCAA&amp;ust=1487001056232869" TargetMode="External"/><Relationship Id="rId7" Type="http://schemas.openxmlformats.org/officeDocument/2006/relationships/hyperlink" Target="http://www.google.co.uk/url?sa=i&amp;rct=j&amp;q=&amp;esrc=s&amp;source=images&amp;cd=&amp;cad=rja&amp;uact=8&amp;ved=0ahUKEwiQt6Kl9IrSAhVD6xQKHYVhClYQjRwIBw&amp;url=http://quotesgram.com/quotes-from-famous-world-leaders/&amp;psig=AFQjCNEgDKArs-LtzBDuiJ-Cdwz7azCRpQ&amp;ust=1487000904427588" TargetMode="External"/><Relationship Id="rId12" Type="http://schemas.openxmlformats.org/officeDocument/2006/relationships/hyperlink" Target="http://www.google.co.uk/url?sa=i&amp;rct=j&amp;q=&amp;esrc=s&amp;source=images&amp;cd=&amp;cad=rja&amp;uact=8&amp;ved=0ahUKEwjPm6iL9YrSAhVGQBQKHSgPBFcQjRwIBw&amp;url=http://www.huffingtonpost.com/catherine-corman/mother-teresa-saint-of-da_b_12679712.html&amp;bvm=bv.146786187,d.ZGg&amp;psig=AFQjCNEd1C5QXtXwp1u0yWQoyOf69duIpQ&amp;ust=1487001142154082"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4.jpeg"/><Relationship Id="rId11" Type="http://schemas.openxmlformats.org/officeDocument/2006/relationships/image" Target="../media/image6.jpeg"/><Relationship Id="rId5" Type="http://schemas.openxmlformats.org/officeDocument/2006/relationships/hyperlink" Target="http://www.google.co.uk/url?sa=i&amp;rct=j&amp;q=&amp;esrc=s&amp;source=images&amp;cd=&amp;cad=rja&amp;uact=8&amp;ved=0ahUKEwjprc_y9IrSAhUDkRQKHd_PAlQQjRwIBw&amp;url=http://comicvine.gamespot.com/john-f-kennedy/4005-33077/&amp;bvm=bv.146786187,d.ZGg&amp;psig=AFQjCNF2BEYta5lbnr-KsZDLE3C_lAyZgw&amp;ust=1487001094433684" TargetMode="External"/><Relationship Id="rId10" Type="http://schemas.openxmlformats.org/officeDocument/2006/relationships/hyperlink" Target="http://www.google.co.uk/url?sa=i&amp;rct=j&amp;q=&amp;esrc=s&amp;source=images&amp;cd=&amp;cad=rja&amp;uact=8&amp;ved=0ahUKEwjM6oqY9IrSAhUCVxQKHZFVBlcQjRwIBw&amp;url=http://quotesgram.com/quotes-from-famous-world-leaders/&amp;psig=AFQjCNEgDKArs-LtzBDuiJ-Cdwz7azCRpQ&amp;ust=1487000904427588" TargetMode="External"/><Relationship Id="rId4" Type="http://schemas.openxmlformats.org/officeDocument/2006/relationships/image" Target="../media/image3.jpeg"/><Relationship Id="rId9" Type="http://schemas.openxmlformats.org/officeDocument/2006/relationships/hyperlink" Target="http://www.google.co.uk/url?sa=i&amp;rct=j&amp;q=&amp;esrc=s&amp;source=images&amp;cd=&amp;cad=rja&amp;uact=8&amp;ved=0ahUKEwiv8ZCZ9YrSAhUHkRQKHekcA1cQjRwIBw&amp;url=http://www.biography.com/people/rosa-parks-9433715&amp;psig=AFQjCNGmtyyReB05YFK_njHybXhcFECB-A&amp;ust=1487001175572852" TargetMode="External"/><Relationship Id="rId14" Type="http://schemas.openxmlformats.org/officeDocument/2006/relationships/image" Target="../media/image8.jpeg"/></Relationships>
</file>

<file path=ppt/slides/_rels/slide2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3.xml"/><Relationship Id="rId1" Type="http://schemas.openxmlformats.org/officeDocument/2006/relationships/slideLayout" Target="../slideLayouts/slideLayout4.xml"/><Relationship Id="rId5" Type="http://schemas.openxmlformats.org/officeDocument/2006/relationships/image" Target="../media/image11.jpg"/><Relationship Id="rId4" Type="http://schemas.openxmlformats.org/officeDocument/2006/relationships/image" Target="../media/image10.jpg"/></Relationships>
</file>

<file path=ppt/slides/_rels/slide2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image" Target="../media/image14.jpg"/><Relationship Id="rId4" Type="http://schemas.openxmlformats.org/officeDocument/2006/relationships/image" Target="../media/image13.jpg"/></Relationships>
</file>

<file path=ppt/slides/_rels/slide2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hyperlink" Target="http://www.google.co.uk/url?sa=i&amp;rct=j&amp;q=&amp;esrc=s&amp;source=images&amp;cd=&amp;cad=rja&amp;uact=8&amp;ved=0ahUKEwiJoLjl9orSAhUGOhQKHcR6AlcQjRwIBw&amp;url=http://www.nurseryworld.co.uk/early-years-pioneers&amp;psig=AFQjCNEhSaVOEmafsO5-U4hW734EiyQsDg&amp;ust=1487001594465976" TargetMode="External"/><Relationship Id="rId7" Type="http://schemas.openxmlformats.org/officeDocument/2006/relationships/image" Target="../media/image18.jpe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17.png"/><Relationship Id="rId5" Type="http://schemas.openxmlformats.org/officeDocument/2006/relationships/hyperlink" Target="https://www.google.co.uk/url?sa=i&amp;rct=j&amp;q=&amp;esrc=s&amp;source=images&amp;cd=&amp;cad=rja&amp;uact=8&amp;ved=0ahUKEwinzKHt9orSAhWHzxQKHRpCAVcQjRwIBw&amp;url=https://www.pinterest.com/Theeyadvisor/pioneers-in-early-childhood-education/&amp;psig=AFQjCNEhSaVOEmafsO5-U4hW734EiyQsDg&amp;ust=1487001594465976" TargetMode="External"/><Relationship Id="rId10" Type="http://schemas.openxmlformats.org/officeDocument/2006/relationships/image" Target="../media/image21.jpeg"/><Relationship Id="rId4" Type="http://schemas.openxmlformats.org/officeDocument/2006/relationships/image" Target="../media/image16.jpeg"/><Relationship Id="rId9" Type="http://schemas.openxmlformats.org/officeDocument/2006/relationships/image" Target="../media/image20.jpeg"/></Relationships>
</file>

<file path=ppt/slides/_rels/slide25.xml.rels><?xml version="1.0" encoding="UTF-8" standalone="yes"?>
<Relationships xmlns="http://schemas.openxmlformats.org/package/2006/relationships"><Relationship Id="rId8" Type="http://schemas.openxmlformats.org/officeDocument/2006/relationships/image" Target="../media/image27.jpg"/><Relationship Id="rId3" Type="http://schemas.openxmlformats.org/officeDocument/2006/relationships/image" Target="../media/image22.jpg"/><Relationship Id="rId7" Type="http://schemas.openxmlformats.org/officeDocument/2006/relationships/image" Target="../media/image26.jpg"/><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image" Target="../media/image25.jpg"/><Relationship Id="rId5" Type="http://schemas.openxmlformats.org/officeDocument/2006/relationships/image" Target="../media/image24.jpg"/><Relationship Id="rId4" Type="http://schemas.openxmlformats.org/officeDocument/2006/relationships/image" Target="../media/image23.jp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28.jp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s://www.youtube.com/watch?v=3Y6nYfxWuB8" TargetMode="External"/><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a:t>ECEY6002/C</a:t>
            </a:r>
          </a:p>
        </p:txBody>
      </p:sp>
      <p:sp>
        <p:nvSpPr>
          <p:cNvPr id="3" name="Subtitle 2"/>
          <p:cNvSpPr>
            <a:spLocks noGrp="1"/>
          </p:cNvSpPr>
          <p:nvPr>
            <p:ph type="subTitle" idx="1"/>
          </p:nvPr>
        </p:nvSpPr>
        <p:spPr>
          <a:xfrm>
            <a:off x="755576" y="3212976"/>
            <a:ext cx="7700392" cy="1752600"/>
          </a:xfrm>
        </p:spPr>
        <p:txBody>
          <a:bodyPr>
            <a:normAutofit fontScale="70000" lnSpcReduction="20000"/>
          </a:bodyPr>
          <a:lstStyle/>
          <a:p>
            <a:r>
              <a:rPr lang="cy-GB" altLang="en-US" b="1" dirty="0">
                <a:solidFill>
                  <a:schemeClr val="bg1"/>
                </a:solidFill>
              </a:rPr>
              <a:t>Arweinyddiaeth, gwaith tîm a systemau o ansawdd </a:t>
            </a:r>
            <a:br>
              <a:rPr lang="cy-GB" altLang="en-US" b="1" dirty="0">
                <a:solidFill>
                  <a:schemeClr val="bg1"/>
                </a:solidFill>
              </a:rPr>
            </a:br>
            <a:r>
              <a:rPr lang="en-GB" altLang="en-US" b="1" dirty="0">
                <a:solidFill>
                  <a:schemeClr val="bg1"/>
                </a:solidFill>
              </a:rPr>
              <a:t>Leadership, teamwork and systems of quality</a:t>
            </a:r>
          </a:p>
          <a:p>
            <a:endParaRPr lang="en-GB" b="1" dirty="0">
              <a:solidFill>
                <a:schemeClr val="bg1"/>
              </a:solidFill>
            </a:endParaRPr>
          </a:p>
          <a:p>
            <a:r>
              <a:rPr lang="en-GB" sz="7000" b="1" dirty="0" err="1">
                <a:solidFill>
                  <a:schemeClr val="bg1"/>
                </a:solidFill>
              </a:rPr>
              <a:t>Darlith</a:t>
            </a:r>
            <a:r>
              <a:rPr lang="en-GB" sz="7000" b="1" dirty="0">
                <a:solidFill>
                  <a:schemeClr val="bg1"/>
                </a:solidFill>
              </a:rPr>
              <a:t> 1 – Lecture 1</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457200" y="274638"/>
            <a:ext cx="8229600" cy="778098"/>
          </a:xfrm>
        </p:spPr>
        <p:txBody>
          <a:bodyPr/>
          <a:lstStyle/>
          <a:p>
            <a:pPr eaLnBrk="1" hangingPunct="1"/>
            <a:r>
              <a:rPr lang="en-GB" altLang="en-US" dirty="0">
                <a:latin typeface="Arial" panose="020B0604020202020204" pitchFamily="34" charset="0"/>
                <a:cs typeface="Arial" panose="020B0604020202020204" pitchFamily="34" charset="0"/>
              </a:rPr>
              <a:t>T</a:t>
            </a:r>
            <a:r>
              <a:rPr lang="en-US" altLang="en-US" dirty="0">
                <a:latin typeface="Arial" panose="020B0604020202020204" pitchFamily="34" charset="0"/>
                <a:cs typeface="Arial" panose="020B0604020202020204" pitchFamily="34" charset="0"/>
              </a:rPr>
              <a:t>î</a:t>
            </a:r>
            <a:r>
              <a:rPr lang="en-GB" altLang="en-US" dirty="0">
                <a:latin typeface="Arial" panose="020B0604020202020204" pitchFamily="34" charset="0"/>
                <a:cs typeface="Arial" panose="020B0604020202020204" pitchFamily="34" charset="0"/>
              </a:rPr>
              <a:t>m y </a:t>
            </a:r>
            <a:r>
              <a:rPr lang="en-GB" altLang="en-US" dirty="0" err="1">
                <a:latin typeface="Arial" panose="020B0604020202020204" pitchFamily="34" charset="0"/>
                <a:cs typeface="Arial" panose="020B0604020202020204" pitchFamily="34" charset="0"/>
              </a:rPr>
              <a:t>modiwl</a:t>
            </a:r>
            <a:r>
              <a:rPr lang="en-GB" altLang="en-US" dirty="0">
                <a:latin typeface="Arial" panose="020B0604020202020204" pitchFamily="34" charset="0"/>
                <a:cs typeface="Arial" panose="020B0604020202020204" pitchFamily="34" charset="0"/>
              </a:rPr>
              <a:t>      Module team</a:t>
            </a:r>
          </a:p>
        </p:txBody>
      </p:sp>
      <p:sp>
        <p:nvSpPr>
          <p:cNvPr id="3" name="Content Placeholder 2"/>
          <p:cNvSpPr>
            <a:spLocks noGrp="1"/>
          </p:cNvSpPr>
          <p:nvPr>
            <p:ph sz="half" idx="4294967295"/>
          </p:nvPr>
        </p:nvSpPr>
        <p:spPr>
          <a:xfrm>
            <a:off x="177106" y="1196752"/>
            <a:ext cx="8787381" cy="4032250"/>
          </a:xfrm>
        </p:spPr>
        <p:txBody>
          <a:bodyPr rtlCol="0">
            <a:normAutofit lnSpcReduction="10000"/>
          </a:bodyPr>
          <a:lstStyle/>
          <a:p>
            <a:pPr marL="0" indent="0" eaLnBrk="1" hangingPunct="1">
              <a:spcBef>
                <a:spcPts val="700"/>
              </a:spcBef>
              <a:buFont typeface="Arial" panose="020B0604020202020204" pitchFamily="34" charset="0"/>
              <a:buNone/>
              <a:defRPr/>
            </a:pPr>
            <a:r>
              <a:rPr lang="en-GB" altLang="en-US" b="1" dirty="0" err="1">
                <a:latin typeface="Arial" panose="020B0604020202020204" pitchFamily="34" charset="0"/>
                <a:cs typeface="Arial" panose="020B0604020202020204" pitchFamily="34" charset="0"/>
              </a:rPr>
              <a:t>Cydlynydd</a:t>
            </a:r>
            <a:r>
              <a:rPr lang="en-GB" altLang="en-US" b="1" dirty="0">
                <a:latin typeface="Arial" panose="020B0604020202020204" pitchFamily="34" charset="0"/>
                <a:cs typeface="Arial" panose="020B0604020202020204" pitchFamily="34" charset="0"/>
              </a:rPr>
              <a:t> y </a:t>
            </a:r>
            <a:r>
              <a:rPr lang="en-GB" altLang="en-US" b="1" dirty="0" err="1">
                <a:latin typeface="Arial" panose="020B0604020202020204" pitchFamily="34" charset="0"/>
                <a:cs typeface="Arial" panose="020B0604020202020204" pitchFamily="34" charset="0"/>
              </a:rPr>
              <a:t>modwl</a:t>
            </a:r>
            <a:r>
              <a:rPr lang="en-GB" altLang="en-US" b="1" dirty="0">
                <a:latin typeface="Arial" panose="020B0604020202020204" pitchFamily="34" charset="0"/>
                <a:cs typeface="Arial" panose="020B0604020202020204" pitchFamily="34" charset="0"/>
              </a:rPr>
              <a:t>/Module co-ordinator:</a:t>
            </a:r>
            <a:br>
              <a:rPr lang="en-GB" altLang="en-US" dirty="0">
                <a:latin typeface="Arial" panose="020B0604020202020204" pitchFamily="34" charset="0"/>
                <a:cs typeface="Arial" panose="020B0604020202020204" pitchFamily="34" charset="0"/>
              </a:rPr>
            </a:br>
            <a:r>
              <a:rPr lang="en-GB" altLang="en-US" b="1" dirty="0">
                <a:latin typeface="Arial" panose="020B0604020202020204" pitchFamily="34" charset="0"/>
                <a:cs typeface="Arial" panose="020B0604020202020204" pitchFamily="34" charset="0"/>
              </a:rPr>
              <a:t>Sioned Saer</a:t>
            </a:r>
          </a:p>
          <a:p>
            <a:pPr eaLnBrk="1" hangingPunct="1">
              <a:spcBef>
                <a:spcPts val="700"/>
              </a:spcBef>
              <a:buFontTx/>
              <a:buNone/>
              <a:defRPr/>
            </a:pPr>
            <a:r>
              <a:rPr lang="en-GB" altLang="en-US" sz="3300" dirty="0">
                <a:solidFill>
                  <a:srgbClr val="0000FF"/>
                </a:solidFill>
                <a:latin typeface="Arial" panose="020B0604020202020204" pitchFamily="34" charset="0"/>
                <a:cs typeface="Arial" panose="020B0604020202020204" pitchFamily="34" charset="0"/>
              </a:rPr>
              <a:t>s.saer@uwtsd.ac.uk</a:t>
            </a:r>
          </a:p>
          <a:p>
            <a:pPr marL="0" indent="0" eaLnBrk="1" hangingPunct="1">
              <a:spcBef>
                <a:spcPts val="700"/>
              </a:spcBef>
              <a:buFont typeface="Arial" panose="020B0604020202020204" pitchFamily="34" charset="0"/>
              <a:buNone/>
              <a:defRPr/>
            </a:pPr>
            <a:r>
              <a:rPr lang="en-GB" altLang="en-US" sz="3000" b="1" dirty="0" err="1">
                <a:latin typeface="Arial" panose="020B0604020202020204" pitchFamily="34" charset="0"/>
                <a:cs typeface="Arial" panose="020B0604020202020204" pitchFamily="34" charset="0"/>
              </a:rPr>
              <a:t>Tîm</a:t>
            </a:r>
            <a:r>
              <a:rPr lang="en-GB" altLang="en-US" sz="3000" b="1" dirty="0">
                <a:latin typeface="Arial" panose="020B0604020202020204" pitchFamily="34" charset="0"/>
                <a:cs typeface="Arial" panose="020B0604020202020204" pitchFamily="34" charset="0"/>
              </a:rPr>
              <a:t>/Team</a:t>
            </a:r>
          </a:p>
          <a:p>
            <a:pPr eaLnBrk="1" hangingPunct="1">
              <a:spcBef>
                <a:spcPts val="700"/>
              </a:spcBef>
              <a:buFontTx/>
              <a:buNone/>
              <a:defRPr/>
            </a:pPr>
            <a:r>
              <a:rPr lang="en-GB" altLang="en-US" sz="3000" b="1" dirty="0">
                <a:latin typeface="Arial" panose="020B0604020202020204" pitchFamily="34" charset="0"/>
                <a:cs typeface="Arial" panose="020B0604020202020204" pitchFamily="34" charset="0"/>
              </a:rPr>
              <a:t>Alison Rees Edwards </a:t>
            </a:r>
          </a:p>
          <a:p>
            <a:pPr eaLnBrk="1" hangingPunct="1">
              <a:spcBef>
                <a:spcPts val="700"/>
              </a:spcBef>
              <a:buFontTx/>
              <a:buNone/>
              <a:defRPr/>
            </a:pPr>
            <a:r>
              <a:rPr lang="en-GB" altLang="en-US" sz="3000" b="1" dirty="0">
                <a:solidFill>
                  <a:srgbClr val="0000FF"/>
                </a:solidFill>
                <a:latin typeface="Arial" panose="020B0604020202020204" pitchFamily="34" charset="0"/>
                <a:cs typeface="Arial" panose="020B0604020202020204" pitchFamily="34" charset="0"/>
                <a:hlinkClick r:id="rId3"/>
              </a:rPr>
              <a:t>a.rees-edwards@uwtsd.ac.uk</a:t>
            </a:r>
            <a:r>
              <a:rPr lang="en-GB" altLang="en-US" sz="3000" b="1" dirty="0">
                <a:solidFill>
                  <a:srgbClr val="0000FF"/>
                </a:solidFill>
                <a:latin typeface="Arial" panose="020B0604020202020204" pitchFamily="34" charset="0"/>
                <a:cs typeface="Arial" panose="020B0604020202020204" pitchFamily="34" charset="0"/>
              </a:rPr>
              <a:t> </a:t>
            </a:r>
          </a:p>
          <a:p>
            <a:pPr eaLnBrk="1" hangingPunct="1">
              <a:spcBef>
                <a:spcPts val="700"/>
              </a:spcBef>
              <a:buFontTx/>
              <a:buNone/>
              <a:defRPr/>
            </a:pPr>
            <a:r>
              <a:rPr lang="en-GB" altLang="en-US" sz="3000" b="1" dirty="0" err="1">
                <a:latin typeface="Arial" panose="020B0604020202020204" pitchFamily="34" charset="0"/>
                <a:cs typeface="Arial" panose="020B0604020202020204" pitchFamily="34" charset="0"/>
              </a:rPr>
              <a:t>NatalieMacdonald</a:t>
            </a:r>
            <a:endParaRPr lang="en-GB" altLang="en-US" sz="3000" b="1" dirty="0">
              <a:latin typeface="Arial" panose="020B0604020202020204" pitchFamily="34" charset="0"/>
              <a:cs typeface="Arial" panose="020B0604020202020204" pitchFamily="34" charset="0"/>
            </a:endParaRPr>
          </a:p>
          <a:p>
            <a:pPr eaLnBrk="1" hangingPunct="1">
              <a:spcBef>
                <a:spcPts val="700"/>
              </a:spcBef>
              <a:buFontTx/>
              <a:buNone/>
              <a:defRPr/>
            </a:pPr>
            <a:r>
              <a:rPr lang="en-GB" altLang="en-US" sz="3000" b="1" dirty="0">
                <a:latin typeface="Arial" panose="020B0604020202020204" pitchFamily="34" charset="0"/>
                <a:cs typeface="Arial" panose="020B0604020202020204" pitchFamily="34" charset="0"/>
                <a:hlinkClick r:id="rId4"/>
              </a:rPr>
              <a:t>natalie.macdonald@uwtsd.ac.uk</a:t>
            </a:r>
            <a:r>
              <a:rPr lang="en-GB" altLang="en-US" sz="3000" b="1" dirty="0">
                <a:latin typeface="Arial" panose="020B0604020202020204" pitchFamily="34" charset="0"/>
                <a:cs typeface="Arial" panose="020B0604020202020204" pitchFamily="34" charset="0"/>
              </a:rPr>
              <a:t> </a:t>
            </a:r>
            <a:endParaRPr lang="en-GB" altLang="en-US" sz="3000"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809520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p:cNvSpPr>
            <a:spLocks noGrp="1"/>
          </p:cNvSpPr>
          <p:nvPr>
            <p:ph type="title"/>
          </p:nvPr>
        </p:nvSpPr>
        <p:spPr/>
        <p:txBody>
          <a:bodyPr/>
          <a:lstStyle/>
          <a:p>
            <a:r>
              <a:rPr lang="en-GB" altLang="en-US"/>
              <a:t>Adnoddau - Resources</a:t>
            </a:r>
          </a:p>
        </p:txBody>
      </p:sp>
      <p:sp>
        <p:nvSpPr>
          <p:cNvPr id="21507" name="Content Placeholder 2"/>
          <p:cNvSpPr>
            <a:spLocks noGrp="1"/>
          </p:cNvSpPr>
          <p:nvPr>
            <p:ph sz="half" idx="1"/>
          </p:nvPr>
        </p:nvSpPr>
        <p:spPr>
          <a:xfrm>
            <a:off x="457200" y="1417638"/>
            <a:ext cx="4038600" cy="4171950"/>
          </a:xfrm>
        </p:spPr>
        <p:txBody>
          <a:bodyPr>
            <a:normAutofit fontScale="77500" lnSpcReduction="20000"/>
          </a:bodyPr>
          <a:lstStyle/>
          <a:p>
            <a:r>
              <a:rPr lang="en-GB" altLang="en-US" dirty="0" err="1"/>
              <a:t>Darlithoed</a:t>
            </a:r>
            <a:r>
              <a:rPr lang="en-GB" altLang="en-US" dirty="0"/>
              <a:t> (</a:t>
            </a:r>
            <a:r>
              <a:rPr lang="en-GB" altLang="en-US" dirty="0" err="1"/>
              <a:t>Pwerbwyntiau</a:t>
            </a:r>
            <a:r>
              <a:rPr lang="en-GB" altLang="en-US" dirty="0"/>
              <a:t> </a:t>
            </a:r>
            <a:r>
              <a:rPr lang="en-GB" altLang="en-US" dirty="0" err="1"/>
              <a:t>a’r</a:t>
            </a:r>
            <a:r>
              <a:rPr lang="en-GB" altLang="en-US" dirty="0"/>
              <a:t> Moodle </a:t>
            </a:r>
            <a:r>
              <a:rPr lang="en-GB" altLang="en-US" dirty="0" err="1"/>
              <a:t>a’r</a:t>
            </a:r>
            <a:r>
              <a:rPr lang="en-GB" altLang="en-US" dirty="0"/>
              <a:t> </a:t>
            </a:r>
            <a:r>
              <a:rPr lang="en-GB" altLang="en-US" dirty="0" err="1"/>
              <a:t>darlithoedd</a:t>
            </a:r>
            <a:r>
              <a:rPr lang="en-GB" altLang="en-US" dirty="0"/>
              <a:t> </a:t>
            </a:r>
            <a:r>
              <a:rPr lang="en-GB" altLang="en-US" dirty="0" err="1"/>
              <a:t>wythnosol</a:t>
            </a:r>
            <a:r>
              <a:rPr lang="en-GB" altLang="en-US" dirty="0"/>
              <a:t> </a:t>
            </a:r>
            <a:r>
              <a:rPr lang="en-GB" altLang="en-US" dirty="0" err="1"/>
              <a:t>ar-lein</a:t>
            </a:r>
            <a:r>
              <a:rPr lang="en-GB" altLang="en-US" dirty="0"/>
              <a:t>)</a:t>
            </a:r>
          </a:p>
          <a:p>
            <a:r>
              <a:rPr lang="en-GB" altLang="en-US" dirty="0" err="1"/>
              <a:t>Tasgiau</a:t>
            </a:r>
            <a:r>
              <a:rPr lang="en-GB" altLang="en-US" dirty="0"/>
              <a:t> </a:t>
            </a:r>
            <a:r>
              <a:rPr lang="en-GB" altLang="en-US" dirty="0" err="1"/>
              <a:t>wythnosol</a:t>
            </a:r>
            <a:r>
              <a:rPr lang="en-GB" altLang="en-US" dirty="0"/>
              <a:t> – </a:t>
            </a:r>
            <a:r>
              <a:rPr lang="en-GB" altLang="en-US" dirty="0" err="1"/>
              <a:t>darllen</a:t>
            </a:r>
            <a:r>
              <a:rPr lang="en-GB" altLang="en-US" dirty="0"/>
              <a:t> </a:t>
            </a:r>
            <a:r>
              <a:rPr lang="en-GB" altLang="en-US" dirty="0" err="1"/>
              <a:t>ychwanegol</a:t>
            </a:r>
            <a:endParaRPr lang="en-GB" altLang="en-US" dirty="0"/>
          </a:p>
          <a:p>
            <a:r>
              <a:rPr lang="en-GB" altLang="en-US" dirty="0" err="1"/>
              <a:t>Cysylltiadau</a:t>
            </a:r>
            <a:r>
              <a:rPr lang="en-GB" altLang="en-US" dirty="0"/>
              <a:t> </a:t>
            </a:r>
            <a:r>
              <a:rPr lang="en-GB" altLang="en-US" dirty="0" err="1"/>
              <a:t>i</a:t>
            </a:r>
            <a:r>
              <a:rPr lang="en-GB" altLang="en-US" dirty="0"/>
              <a:t> </a:t>
            </a:r>
            <a:r>
              <a:rPr lang="en-GB" altLang="en-US" dirty="0" err="1"/>
              <a:t>adnoddau</a:t>
            </a:r>
            <a:r>
              <a:rPr lang="en-GB" altLang="en-US" dirty="0"/>
              <a:t> </a:t>
            </a:r>
            <a:r>
              <a:rPr lang="en-GB" altLang="en-US" dirty="0" err="1"/>
              <a:t>pellach</a:t>
            </a:r>
            <a:endParaRPr lang="en-GB" altLang="en-US" dirty="0"/>
          </a:p>
          <a:p>
            <a:r>
              <a:rPr lang="en-GB" altLang="en-US" dirty="0" err="1"/>
              <a:t>Cysylltiadau</a:t>
            </a:r>
            <a:r>
              <a:rPr lang="en-GB" altLang="en-US" dirty="0"/>
              <a:t> </a:t>
            </a:r>
            <a:r>
              <a:rPr lang="en-GB" altLang="en-US" dirty="0" err="1"/>
              <a:t>a’r</a:t>
            </a:r>
            <a:r>
              <a:rPr lang="en-GB" altLang="en-US" dirty="0"/>
              <a:t> ‘Teams’ – </a:t>
            </a:r>
            <a:r>
              <a:rPr lang="en-GB" altLang="en-US" dirty="0" err="1"/>
              <a:t>erthyglau</a:t>
            </a:r>
            <a:r>
              <a:rPr lang="en-GB" altLang="en-US" dirty="0"/>
              <a:t> </a:t>
            </a:r>
            <a:r>
              <a:rPr lang="en-GB" altLang="en-US" dirty="0" err="1"/>
              <a:t>ar</a:t>
            </a:r>
            <a:r>
              <a:rPr lang="en-GB" altLang="en-US" dirty="0"/>
              <a:t> </a:t>
            </a:r>
            <a:r>
              <a:rPr lang="en-GB" altLang="en-US" dirty="0" err="1"/>
              <a:t>FaceBook</a:t>
            </a:r>
            <a:r>
              <a:rPr lang="en-GB" altLang="en-US" dirty="0"/>
              <a:t>/</a:t>
            </a:r>
            <a:r>
              <a:rPr lang="en-GB" altLang="en-US" dirty="0" err="1"/>
              <a:t>Tudalen</a:t>
            </a:r>
            <a:r>
              <a:rPr lang="en-GB" altLang="en-US" dirty="0"/>
              <a:t> </a:t>
            </a:r>
            <a:r>
              <a:rPr lang="en-GB" altLang="en-US" dirty="0" err="1"/>
              <a:t>Blynyddoedd</a:t>
            </a:r>
            <a:r>
              <a:rPr lang="en-GB" altLang="en-US" dirty="0"/>
              <a:t> </a:t>
            </a:r>
            <a:r>
              <a:rPr lang="en-GB" altLang="en-US" dirty="0" err="1"/>
              <a:t>Cynnar</a:t>
            </a:r>
            <a:endParaRPr lang="en-GB" altLang="en-US" dirty="0"/>
          </a:p>
          <a:p>
            <a:r>
              <a:rPr lang="en-GB" altLang="en-US" dirty="0" err="1"/>
              <a:t>Leganto</a:t>
            </a:r>
            <a:r>
              <a:rPr lang="en-GB" altLang="en-US" dirty="0"/>
              <a:t> – </a:t>
            </a:r>
            <a:r>
              <a:rPr lang="en-GB" altLang="en-US" dirty="0" err="1"/>
              <a:t>Rhestr</a:t>
            </a:r>
            <a:r>
              <a:rPr lang="en-GB" altLang="en-US" dirty="0"/>
              <a:t> </a:t>
            </a:r>
            <a:r>
              <a:rPr lang="en-GB" altLang="en-US" dirty="0" err="1"/>
              <a:t>ddarllen</a:t>
            </a:r>
            <a:endParaRPr lang="en-GB" altLang="en-US" dirty="0"/>
          </a:p>
        </p:txBody>
      </p:sp>
      <p:sp>
        <p:nvSpPr>
          <p:cNvPr id="21508" name="Content Placeholder 3"/>
          <p:cNvSpPr>
            <a:spLocks noGrp="1"/>
          </p:cNvSpPr>
          <p:nvPr>
            <p:ph sz="half" idx="2"/>
          </p:nvPr>
        </p:nvSpPr>
        <p:spPr>
          <a:xfrm>
            <a:off x="4648200" y="1417638"/>
            <a:ext cx="4038600" cy="4171950"/>
          </a:xfrm>
        </p:spPr>
        <p:txBody>
          <a:bodyPr>
            <a:normAutofit fontScale="77500" lnSpcReduction="20000"/>
          </a:bodyPr>
          <a:lstStyle/>
          <a:p>
            <a:r>
              <a:rPr lang="en-GB" altLang="en-US" dirty="0"/>
              <a:t>Lectures (Power Points on Moodle and weekly online lectures)</a:t>
            </a:r>
          </a:p>
          <a:p>
            <a:r>
              <a:rPr lang="en-GB" altLang="en-US" dirty="0"/>
              <a:t>Weekly Tasks – additional reading</a:t>
            </a:r>
          </a:p>
          <a:p>
            <a:r>
              <a:rPr lang="en-GB" altLang="en-US" dirty="0"/>
              <a:t>Links to further resources</a:t>
            </a:r>
          </a:p>
          <a:p>
            <a:r>
              <a:rPr lang="en-GB" altLang="en-US" dirty="0"/>
              <a:t>Links on ‘Teams’ – articles on </a:t>
            </a:r>
            <a:r>
              <a:rPr lang="en-GB" altLang="en-US" dirty="0" err="1"/>
              <a:t>FaceBook</a:t>
            </a:r>
            <a:r>
              <a:rPr lang="en-GB" altLang="en-US" dirty="0"/>
              <a:t>/Early Years Page</a:t>
            </a:r>
          </a:p>
          <a:p>
            <a:r>
              <a:rPr lang="en-GB" altLang="en-US" dirty="0" err="1"/>
              <a:t>Leganto</a:t>
            </a:r>
            <a:r>
              <a:rPr lang="en-GB" altLang="en-US" dirty="0"/>
              <a:t> – Reading List </a:t>
            </a:r>
          </a:p>
        </p:txBody>
      </p:sp>
    </p:spTree>
    <p:extLst>
      <p:ext uri="{BB962C8B-B14F-4D97-AF65-F5344CB8AC3E}">
        <p14:creationId xmlns:p14="http://schemas.microsoft.com/office/powerpoint/2010/main" val="38353818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defRPr/>
            </a:pPr>
            <a:r>
              <a:rPr lang="en-GB" sz="3600" dirty="0">
                <a:latin typeface="Arial" panose="020B0604020202020204" pitchFamily="34" charset="0"/>
                <a:cs typeface="Arial" panose="020B0604020202020204" pitchFamily="34" charset="0"/>
              </a:rPr>
              <a:t>Sgiliau </a:t>
            </a:r>
            <a:r>
              <a:rPr lang="en-GB" sz="3600" dirty="0" err="1">
                <a:latin typeface="Arial" panose="020B0604020202020204" pitchFamily="34" charset="0"/>
                <a:cs typeface="Arial" panose="020B0604020202020204" pitchFamily="34" charset="0"/>
              </a:rPr>
              <a:t>Cyflogadwyedd</a:t>
            </a:r>
            <a:r>
              <a:rPr lang="en-GB" sz="3600" dirty="0">
                <a:latin typeface="Arial" panose="020B0604020202020204" pitchFamily="34" charset="0"/>
                <a:cs typeface="Arial" panose="020B0604020202020204" pitchFamily="34" charset="0"/>
              </a:rPr>
              <a:t>/</a:t>
            </a:r>
            <a:r>
              <a:rPr lang="en-GB" sz="3600" dirty="0" err="1">
                <a:latin typeface="Arial" panose="020B0604020202020204" pitchFamily="34" charset="0"/>
                <a:cs typeface="Arial" panose="020B0604020202020204" pitchFamily="34" charset="0"/>
              </a:rPr>
              <a:t>Trosglwyddadwy</a:t>
            </a:r>
            <a:br>
              <a:rPr lang="en-GB" dirty="0">
                <a:latin typeface="Arial" panose="020B0604020202020204" pitchFamily="34" charset="0"/>
                <a:cs typeface="Arial" panose="020B0604020202020204" pitchFamily="34" charset="0"/>
              </a:rPr>
            </a:br>
            <a:r>
              <a:rPr lang="en-GB" sz="3600" dirty="0">
                <a:latin typeface="Arial" panose="020B0604020202020204" pitchFamily="34" charset="0"/>
                <a:cs typeface="Arial" panose="020B0604020202020204" pitchFamily="34" charset="0"/>
              </a:rPr>
              <a:t>Employability/Transferable Skill</a:t>
            </a:r>
            <a:r>
              <a:rPr lang="en-GB" sz="3600" dirty="0">
                <a:latin typeface="Lucida Sans" panose="020B0602030504020204" pitchFamily="34" charset="0"/>
              </a:rPr>
              <a:t>s</a:t>
            </a:r>
            <a:endParaRPr lang="en-US" sz="3600" dirty="0">
              <a:latin typeface="Lucida Sans" panose="020B0602030504020204" pitchFamily="34" charset="0"/>
            </a:endParaRPr>
          </a:p>
        </p:txBody>
      </p:sp>
      <p:sp>
        <p:nvSpPr>
          <p:cNvPr id="19459" name="Content Placeholder 2"/>
          <p:cNvSpPr>
            <a:spLocks noGrp="1"/>
          </p:cNvSpPr>
          <p:nvPr>
            <p:ph sz="half" idx="1"/>
          </p:nvPr>
        </p:nvSpPr>
        <p:spPr>
          <a:xfrm>
            <a:off x="457200" y="1600200"/>
            <a:ext cx="4038600" cy="3989388"/>
          </a:xfrm>
        </p:spPr>
        <p:txBody>
          <a:bodyPr/>
          <a:lstStyle/>
          <a:p>
            <a:r>
              <a:rPr lang="en-GB" altLang="en-US" dirty="0" err="1">
                <a:latin typeface="Arial" panose="020B0604020202020204" pitchFamily="34" charset="0"/>
                <a:cs typeface="Arial" panose="020B0604020202020204" pitchFamily="34" charset="0"/>
              </a:rPr>
              <a:t>Trefniadaeth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Cynllunio</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Rheoli</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amser</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Proffesiynoldeb</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Ymwybyddiaeth</a:t>
            </a:r>
            <a:endParaRPr lang="en-GB" altLang="en-US" dirty="0">
              <a:latin typeface="Arial" panose="020B0604020202020204" pitchFamily="34" charset="0"/>
              <a:cs typeface="Arial" panose="020B0604020202020204" pitchFamily="34" charset="0"/>
            </a:endParaRPr>
          </a:p>
          <a:p>
            <a:r>
              <a:rPr lang="en-GB" altLang="en-US" dirty="0" err="1">
                <a:latin typeface="Arial" panose="020B0604020202020204" pitchFamily="34" charset="0"/>
                <a:cs typeface="Arial" panose="020B0604020202020204" pitchFamily="34" charset="0"/>
              </a:rPr>
              <a:t>Gwybodaeth</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dealltwriaeth</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uwch</a:t>
            </a:r>
            <a:endParaRPr lang="en-GB" altLang="en-US" dirty="0">
              <a:latin typeface="Arial" panose="020B0604020202020204" pitchFamily="34" charset="0"/>
              <a:cs typeface="Arial" panose="020B0604020202020204" pitchFamily="34" charset="0"/>
            </a:endParaRPr>
          </a:p>
        </p:txBody>
      </p:sp>
      <p:sp>
        <p:nvSpPr>
          <p:cNvPr id="19460" name="Content Placeholder 3"/>
          <p:cNvSpPr>
            <a:spLocks noGrp="1"/>
          </p:cNvSpPr>
          <p:nvPr>
            <p:ph sz="half" idx="2"/>
          </p:nvPr>
        </p:nvSpPr>
        <p:spPr>
          <a:xfrm>
            <a:off x="4648200" y="1600200"/>
            <a:ext cx="4038600" cy="3989388"/>
          </a:xfrm>
        </p:spPr>
        <p:txBody>
          <a:bodyPr/>
          <a:lstStyle/>
          <a:p>
            <a:r>
              <a:rPr lang="en-GB" altLang="en-US" dirty="0">
                <a:latin typeface="Arial" panose="020B0604020202020204" pitchFamily="34" charset="0"/>
                <a:cs typeface="Arial" panose="020B0604020202020204" pitchFamily="34" charset="0"/>
              </a:rPr>
              <a:t>Organisation</a:t>
            </a:r>
          </a:p>
          <a:p>
            <a:r>
              <a:rPr lang="en-GB" altLang="en-US" dirty="0">
                <a:latin typeface="Arial" panose="020B0604020202020204" pitchFamily="34" charset="0"/>
                <a:cs typeface="Arial" panose="020B0604020202020204" pitchFamily="34" charset="0"/>
              </a:rPr>
              <a:t>Planning</a:t>
            </a:r>
          </a:p>
          <a:p>
            <a:r>
              <a:rPr lang="en-GB" altLang="en-US" dirty="0">
                <a:latin typeface="Arial" panose="020B0604020202020204" pitchFamily="34" charset="0"/>
                <a:cs typeface="Arial" panose="020B0604020202020204" pitchFamily="34" charset="0"/>
              </a:rPr>
              <a:t>Time management</a:t>
            </a:r>
          </a:p>
          <a:p>
            <a:r>
              <a:rPr lang="en-GB" altLang="en-US" dirty="0">
                <a:latin typeface="Arial" panose="020B0604020202020204" pitchFamily="34" charset="0"/>
                <a:cs typeface="Arial" panose="020B0604020202020204" pitchFamily="34" charset="0"/>
              </a:rPr>
              <a:t>Professionalism </a:t>
            </a:r>
          </a:p>
          <a:p>
            <a:r>
              <a:rPr lang="en-GB" altLang="en-US" dirty="0">
                <a:latin typeface="Arial" panose="020B0604020202020204" pitchFamily="34" charset="0"/>
                <a:cs typeface="Arial" panose="020B0604020202020204" pitchFamily="34" charset="0"/>
              </a:rPr>
              <a:t>Awareness </a:t>
            </a:r>
          </a:p>
          <a:p>
            <a:r>
              <a:rPr lang="en-GB" altLang="en-US" dirty="0">
                <a:latin typeface="Arial" panose="020B0604020202020204" pitchFamily="34" charset="0"/>
                <a:cs typeface="Arial" panose="020B0604020202020204" pitchFamily="34" charset="0"/>
              </a:rPr>
              <a:t>Increased knowledge and understanding  </a:t>
            </a:r>
            <a:endParaRPr lang="en-US" altLang="en-US" dirty="0">
              <a:latin typeface="Arial" panose="020B0604020202020204" pitchFamily="34" charset="0"/>
              <a:cs typeface="Arial" panose="020B0604020202020204" pitchFamily="34" charset="0"/>
            </a:endParaRPr>
          </a:p>
          <a:p>
            <a:endParaRPr lang="en-US" altLang="en-US" dirty="0">
              <a:solidFill>
                <a:srgbClr val="0000FF"/>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596240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20725"/>
          </a:xfrm>
        </p:spPr>
        <p:txBody>
          <a:bodyPr rtlCol="0">
            <a:noAutofit/>
          </a:bodyPr>
          <a:lstStyle/>
          <a:p>
            <a:pPr eaLnBrk="1" fontAlgn="auto" hangingPunct="1">
              <a:spcAft>
                <a:spcPts val="0"/>
              </a:spcAft>
              <a:defRPr/>
            </a:pPr>
            <a:r>
              <a:rPr lang="cy-GB" altLang="en-US" sz="3200" b="1"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t>Gofynion lefel 6</a:t>
            </a:r>
            <a:br>
              <a:rPr lang="en-GB" altLang="en-US" sz="3200" b="1" kern="0" dirty="0">
                <a:solidFill>
                  <a:srgbClr val="000000"/>
                </a:solidFill>
                <a:latin typeface="Arial" panose="020B0604020202020204" pitchFamily="34" charset="0"/>
                <a:ea typeface="ＭＳ Ｐゴシック" panose="020B0600070205080204" pitchFamily="34" charset="-128"/>
                <a:cs typeface="Arial" panose="020B0604020202020204" pitchFamily="34" charset="0"/>
              </a:rPr>
            </a:br>
            <a:r>
              <a:rPr lang="en-GB" altLang="en-US" sz="3200" b="1" kern="0" dirty="0">
                <a:latin typeface="Arial" panose="020B0604020202020204" pitchFamily="34" charset="0"/>
                <a:ea typeface="ＭＳ Ｐゴシック" panose="020B0600070205080204" pitchFamily="34" charset="-128"/>
                <a:cs typeface="Arial" panose="020B0604020202020204" pitchFamily="34" charset="0"/>
              </a:rPr>
              <a:t>Level 6 requirements</a:t>
            </a:r>
            <a:endParaRPr lang="en-GB" altLang="cy-GB" sz="3200" b="1" dirty="0">
              <a:latin typeface="Arial" panose="020B0604020202020204" pitchFamily="34" charset="0"/>
              <a:cs typeface="Arial" panose="020B0604020202020204" pitchFamily="34" charset="0"/>
            </a:endParaRPr>
          </a:p>
        </p:txBody>
      </p:sp>
      <p:sp>
        <p:nvSpPr>
          <p:cNvPr id="5123" name="Rectangle 5"/>
          <p:cNvSpPr>
            <a:spLocks noGrp="1" noChangeArrowheads="1"/>
          </p:cNvSpPr>
          <p:nvPr>
            <p:ph type="body" sz="half" idx="1"/>
          </p:nvPr>
        </p:nvSpPr>
        <p:spPr>
          <a:xfrm>
            <a:off x="251520" y="1268413"/>
            <a:ext cx="4314130" cy="4475162"/>
          </a:xfrm>
        </p:spPr>
        <p:txBody>
          <a:bodyPr rtlCol="0">
            <a:normAutofit/>
          </a:bodyPr>
          <a:lstStyle/>
          <a:p>
            <a:pPr eaLnBrk="1" fontAlgn="auto" hangingPunct="1">
              <a:spcAft>
                <a:spcPts val="0"/>
              </a:spcAft>
              <a:defRPr/>
            </a:pPr>
            <a:r>
              <a:rPr lang="cy-GB" altLang="cy-GB" dirty="0">
                <a:latin typeface="Arial" panose="020B0604020202020204" pitchFamily="34" charset="0"/>
                <a:cs typeface="Arial" panose="020B0604020202020204" pitchFamily="34" charset="0"/>
              </a:rPr>
              <a:t>Dadansoddi, mewn dyfnder</a:t>
            </a:r>
          </a:p>
          <a:p>
            <a:pPr eaLnBrk="1" fontAlgn="auto" hangingPunct="1">
              <a:spcAft>
                <a:spcPts val="0"/>
              </a:spcAft>
              <a:defRPr/>
            </a:pPr>
            <a:r>
              <a:rPr lang="cy-GB" altLang="cy-GB" dirty="0">
                <a:latin typeface="Arial" panose="020B0604020202020204" pitchFamily="34" charset="0"/>
                <a:cs typeface="Arial" panose="020B0604020202020204" pitchFamily="34" charset="0"/>
              </a:rPr>
              <a:t>Gwerthuso’n feirniadol</a:t>
            </a:r>
          </a:p>
          <a:p>
            <a:pPr eaLnBrk="1" fontAlgn="auto" hangingPunct="1">
              <a:spcAft>
                <a:spcPts val="0"/>
              </a:spcAft>
              <a:defRPr/>
            </a:pPr>
            <a:r>
              <a:rPr lang="cy-GB" altLang="cy-GB" dirty="0">
                <a:latin typeface="Arial" panose="020B0604020202020204" pitchFamily="34" charset="0"/>
                <a:cs typeface="Arial" panose="020B0604020202020204" pitchFamily="34" charset="0"/>
              </a:rPr>
              <a:t>Archwilio, mewn dyfnder</a:t>
            </a:r>
          </a:p>
          <a:p>
            <a:pPr eaLnBrk="1" fontAlgn="auto" hangingPunct="1">
              <a:spcAft>
                <a:spcPts val="0"/>
              </a:spcAft>
              <a:defRPr/>
            </a:pPr>
            <a:r>
              <a:rPr lang="cy-GB" altLang="cy-GB" dirty="0">
                <a:latin typeface="Arial" panose="020B0604020202020204" pitchFamily="34" charset="0"/>
                <a:cs typeface="Arial" panose="020B0604020202020204" pitchFamily="34" charset="0"/>
              </a:rPr>
              <a:t>Trefn</a:t>
            </a:r>
          </a:p>
          <a:p>
            <a:pPr eaLnBrk="1" fontAlgn="auto" hangingPunct="1">
              <a:spcAft>
                <a:spcPts val="0"/>
              </a:spcAft>
              <a:defRPr/>
            </a:pPr>
            <a:r>
              <a:rPr lang="cy-GB" altLang="cy-GB" dirty="0">
                <a:latin typeface="Arial" panose="020B0604020202020204" pitchFamily="34" charset="0"/>
                <a:cs typeface="Arial" panose="020B0604020202020204" pitchFamily="34" charset="0"/>
              </a:rPr>
              <a:t>Ystod o adnoddau gwybodaeth</a:t>
            </a:r>
          </a:p>
          <a:p>
            <a:pPr eaLnBrk="1" fontAlgn="auto" hangingPunct="1">
              <a:spcAft>
                <a:spcPts val="0"/>
              </a:spcAft>
              <a:defRPr/>
            </a:pPr>
            <a:r>
              <a:rPr lang="cy-GB" altLang="cy-GB" dirty="0">
                <a:latin typeface="Arial" panose="020B0604020202020204" pitchFamily="34" charset="0"/>
                <a:cs typeface="Arial" panose="020B0604020202020204" pitchFamily="34" charset="0"/>
              </a:rPr>
              <a:t>Cyflwyniad</a:t>
            </a:r>
          </a:p>
        </p:txBody>
      </p:sp>
      <p:sp>
        <p:nvSpPr>
          <p:cNvPr id="5124" name="Rectangle 6"/>
          <p:cNvSpPr>
            <a:spLocks noGrp="1" noChangeArrowheads="1"/>
          </p:cNvSpPr>
          <p:nvPr>
            <p:ph type="body" sz="half" idx="2"/>
          </p:nvPr>
        </p:nvSpPr>
        <p:spPr>
          <a:xfrm>
            <a:off x="4716462" y="1484783"/>
            <a:ext cx="4248025" cy="4258791"/>
          </a:xfrm>
        </p:spPr>
        <p:txBody>
          <a:bodyPr rtlCol="0">
            <a:normAutofit/>
          </a:bodyPr>
          <a:lstStyle/>
          <a:p>
            <a:pPr>
              <a:buFontTx/>
              <a:buChar char="•"/>
              <a:defRPr/>
            </a:pPr>
            <a:r>
              <a:rPr lang="en-US" altLang="en-US" kern="0" dirty="0" err="1">
                <a:latin typeface="Arial" panose="020B0604020202020204" pitchFamily="34" charset="0"/>
                <a:ea typeface="ＭＳ Ｐゴシック" panose="020B0600070205080204" pitchFamily="34" charset="-128"/>
                <a:cs typeface="Arial" panose="020B0604020202020204" pitchFamily="34" charset="0"/>
              </a:rPr>
              <a:t>Analyse</a:t>
            </a:r>
            <a:r>
              <a:rPr lang="en-US" altLang="en-US" kern="0" dirty="0">
                <a:latin typeface="Arial" panose="020B0604020202020204" pitchFamily="34" charset="0"/>
                <a:ea typeface="ＭＳ Ｐゴシック" panose="020B0600070205080204" pitchFamily="34" charset="-128"/>
                <a:cs typeface="Arial" panose="020B0604020202020204" pitchFamily="34" charset="0"/>
              </a:rPr>
              <a:t>, in depth</a:t>
            </a:r>
          </a:p>
          <a:p>
            <a:pPr>
              <a:buFontTx/>
              <a:buChar char="•"/>
              <a:defRPr/>
            </a:pPr>
            <a:r>
              <a:rPr lang="en-US" altLang="en-US" kern="0" dirty="0">
                <a:latin typeface="Arial" panose="020B0604020202020204" pitchFamily="34" charset="0"/>
                <a:ea typeface="ＭＳ Ｐゴシック" panose="020B0600070205080204" pitchFamily="34" charset="-128"/>
                <a:cs typeface="Arial" panose="020B0604020202020204" pitchFamily="34" charset="0"/>
              </a:rPr>
              <a:t>Critically evaluate</a:t>
            </a:r>
          </a:p>
          <a:p>
            <a:pPr>
              <a:buFontTx/>
              <a:buChar char="•"/>
              <a:defRPr/>
            </a:pPr>
            <a:r>
              <a:rPr lang="en-US" altLang="en-US" kern="0" dirty="0">
                <a:latin typeface="Arial" panose="020B0604020202020204" pitchFamily="34" charset="0"/>
                <a:ea typeface="ＭＳ Ｐゴシック" panose="020B0600070205080204" pitchFamily="34" charset="-128"/>
                <a:cs typeface="Arial" panose="020B0604020202020204" pitchFamily="34" charset="0"/>
              </a:rPr>
              <a:t>Explore, in depth</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Organisation</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Range of information sources</a:t>
            </a:r>
          </a:p>
          <a:p>
            <a:pPr>
              <a:buFontTx/>
              <a:buChar char="•"/>
              <a:defRPr/>
            </a:pPr>
            <a:r>
              <a:rPr lang="en-GB" altLang="cy-GB" kern="0" dirty="0">
                <a:latin typeface="Arial" panose="020B0604020202020204" pitchFamily="34" charset="0"/>
                <a:ea typeface="ＭＳ Ｐゴシック" panose="020B0600070205080204" pitchFamily="34" charset="-128"/>
                <a:cs typeface="Arial" panose="020B0604020202020204" pitchFamily="34" charset="0"/>
              </a:rPr>
              <a:t>Presentation</a:t>
            </a:r>
          </a:p>
        </p:txBody>
      </p:sp>
    </p:spTree>
    <p:extLst>
      <p:ext uri="{BB962C8B-B14F-4D97-AF65-F5344CB8AC3E}">
        <p14:creationId xmlns:p14="http://schemas.microsoft.com/office/powerpoint/2010/main" val="33625717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t>Cynnwys</a:t>
            </a:r>
            <a:br>
              <a:rPr lang="en-GB" b="1" dirty="0"/>
            </a:br>
            <a:r>
              <a:rPr lang="en-GB" b="1" dirty="0"/>
              <a:t>Content</a:t>
            </a:r>
          </a:p>
        </p:txBody>
      </p:sp>
      <p:sp>
        <p:nvSpPr>
          <p:cNvPr id="3" name="Content Placeholder 2"/>
          <p:cNvSpPr>
            <a:spLocks noGrp="1"/>
          </p:cNvSpPr>
          <p:nvPr>
            <p:ph sz="half" idx="1"/>
          </p:nvPr>
        </p:nvSpPr>
        <p:spPr>
          <a:xfrm>
            <a:off x="457200" y="1417638"/>
            <a:ext cx="4038600" cy="4171603"/>
          </a:xfrm>
        </p:spPr>
        <p:txBody>
          <a:bodyPr>
            <a:normAutofit fontScale="92500" lnSpcReduction="20000"/>
          </a:bodyPr>
          <a:lstStyle/>
          <a:p>
            <a:r>
              <a:rPr lang="en-GB" dirty="0" err="1"/>
              <a:t>Deillianau’r</a:t>
            </a:r>
            <a:r>
              <a:rPr lang="en-GB" dirty="0"/>
              <a:t> </a:t>
            </a:r>
            <a:r>
              <a:rPr lang="en-GB" dirty="0" err="1"/>
              <a:t>modiwl</a:t>
            </a:r>
            <a:endParaRPr lang="en-GB" dirty="0"/>
          </a:p>
          <a:p>
            <a:r>
              <a:rPr lang="en-GB" dirty="0" err="1"/>
              <a:t>Pwrpas</a:t>
            </a:r>
            <a:r>
              <a:rPr lang="en-GB" dirty="0"/>
              <a:t> y </a:t>
            </a:r>
            <a:r>
              <a:rPr lang="en-GB" dirty="0" err="1"/>
              <a:t>modiwl</a:t>
            </a:r>
            <a:endParaRPr lang="en-GB" dirty="0"/>
          </a:p>
          <a:p>
            <a:r>
              <a:rPr lang="en-GB" dirty="0" err="1"/>
              <a:t>Asesiad</a:t>
            </a:r>
            <a:endParaRPr lang="en-GB" dirty="0"/>
          </a:p>
          <a:p>
            <a:r>
              <a:rPr lang="en-GB" dirty="0" err="1"/>
              <a:t>Arweinwyr</a:t>
            </a:r>
            <a:endParaRPr lang="en-GB" dirty="0"/>
          </a:p>
          <a:p>
            <a:r>
              <a:rPr lang="en-GB" dirty="0" err="1"/>
              <a:t>Arweinyddiaeth</a:t>
            </a:r>
            <a:r>
              <a:rPr lang="en-GB" dirty="0"/>
              <a:t> v </a:t>
            </a:r>
            <a:r>
              <a:rPr lang="en-GB" dirty="0" err="1"/>
              <a:t>Rheolaeth</a:t>
            </a:r>
            <a:endParaRPr lang="en-GB" dirty="0"/>
          </a:p>
          <a:p>
            <a:r>
              <a:rPr lang="en-GB" dirty="0" err="1"/>
              <a:t>Arweinwyr</a:t>
            </a:r>
            <a:r>
              <a:rPr lang="en-GB" dirty="0"/>
              <a:t> </a:t>
            </a:r>
            <a:r>
              <a:rPr lang="en-GB" dirty="0" err="1"/>
              <a:t>effeithiol</a:t>
            </a:r>
            <a:endParaRPr lang="en-GB" dirty="0"/>
          </a:p>
          <a:p>
            <a:r>
              <a:rPr lang="en-GB" dirty="0" err="1"/>
              <a:t>Mckinsey</a:t>
            </a:r>
            <a:endParaRPr lang="en-GB" dirty="0"/>
          </a:p>
          <a:p>
            <a:r>
              <a:rPr lang="en-GB" dirty="0" err="1"/>
              <a:t>Arddulliau</a:t>
            </a:r>
            <a:r>
              <a:rPr lang="en-GB" dirty="0"/>
              <a:t> </a:t>
            </a:r>
            <a:r>
              <a:rPr lang="en-GB" dirty="0" err="1"/>
              <a:t>Arweinyddiaeth</a:t>
            </a:r>
            <a:endParaRPr lang="en-GB" dirty="0"/>
          </a:p>
        </p:txBody>
      </p:sp>
      <p:sp>
        <p:nvSpPr>
          <p:cNvPr id="4" name="Content Placeholder 3"/>
          <p:cNvSpPr>
            <a:spLocks noGrp="1"/>
          </p:cNvSpPr>
          <p:nvPr>
            <p:ph sz="half" idx="2"/>
          </p:nvPr>
        </p:nvSpPr>
        <p:spPr>
          <a:xfrm>
            <a:off x="4648200" y="1556792"/>
            <a:ext cx="4038600" cy="4032449"/>
          </a:xfrm>
        </p:spPr>
        <p:txBody>
          <a:bodyPr>
            <a:normAutofit fontScale="92500" lnSpcReduction="20000"/>
          </a:bodyPr>
          <a:lstStyle/>
          <a:p>
            <a:r>
              <a:rPr lang="en-GB" dirty="0"/>
              <a:t>Module outcomes</a:t>
            </a:r>
          </a:p>
          <a:p>
            <a:r>
              <a:rPr lang="en-GB" dirty="0"/>
              <a:t>Purpose of the module</a:t>
            </a:r>
          </a:p>
          <a:p>
            <a:r>
              <a:rPr lang="en-GB" dirty="0"/>
              <a:t>Assessment</a:t>
            </a:r>
          </a:p>
          <a:p>
            <a:r>
              <a:rPr lang="en-GB" dirty="0"/>
              <a:t>Leaders</a:t>
            </a:r>
          </a:p>
          <a:p>
            <a:r>
              <a:rPr lang="en-GB" dirty="0"/>
              <a:t>Leadership v Management</a:t>
            </a:r>
          </a:p>
          <a:p>
            <a:r>
              <a:rPr lang="en-GB" dirty="0"/>
              <a:t>Effective Leaders</a:t>
            </a:r>
          </a:p>
          <a:p>
            <a:r>
              <a:rPr lang="en-GB" dirty="0" err="1"/>
              <a:t>Mckinsey</a:t>
            </a:r>
            <a:endParaRPr lang="en-GB" dirty="0"/>
          </a:p>
          <a:p>
            <a:r>
              <a:rPr lang="en-GB" dirty="0"/>
              <a:t>Leadership Styles</a:t>
            </a:r>
          </a:p>
        </p:txBody>
      </p:sp>
    </p:spTree>
    <p:extLst>
      <p:ext uri="{BB962C8B-B14F-4D97-AF65-F5344CB8AC3E}">
        <p14:creationId xmlns:p14="http://schemas.microsoft.com/office/powerpoint/2010/main" val="1341432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t>Pwrpas</a:t>
            </a:r>
            <a:r>
              <a:rPr lang="en-GB" b="1" dirty="0"/>
              <a:t> y </a:t>
            </a:r>
            <a:r>
              <a:rPr lang="en-GB" b="1" dirty="0" err="1"/>
              <a:t>modiwl</a:t>
            </a:r>
            <a:r>
              <a:rPr lang="en-GB" b="1" dirty="0"/>
              <a:t>?</a:t>
            </a:r>
            <a:br>
              <a:rPr lang="en-GB" b="1" dirty="0"/>
            </a:br>
            <a:r>
              <a:rPr lang="en-GB" b="1" dirty="0"/>
              <a:t>The purpose of this module?</a:t>
            </a:r>
          </a:p>
        </p:txBody>
      </p:sp>
      <p:sp>
        <p:nvSpPr>
          <p:cNvPr id="3" name="Content Placeholder 2"/>
          <p:cNvSpPr>
            <a:spLocks noGrp="1"/>
          </p:cNvSpPr>
          <p:nvPr>
            <p:ph sz="half" idx="1"/>
          </p:nvPr>
        </p:nvSpPr>
        <p:spPr/>
        <p:txBody>
          <a:bodyPr>
            <a:normAutofit fontScale="92500" lnSpcReduction="20000"/>
          </a:bodyPr>
          <a:lstStyle/>
          <a:p>
            <a:r>
              <a:rPr lang="en-GB" dirty="0" err="1"/>
              <a:t>Yr</a:t>
            </a:r>
            <a:r>
              <a:rPr lang="en-GB" dirty="0"/>
              <a:t> </a:t>
            </a:r>
            <a:r>
              <a:rPr lang="en-GB" dirty="0" err="1"/>
              <a:t>ystod</a:t>
            </a:r>
            <a:r>
              <a:rPr lang="en-GB" dirty="0"/>
              <a:t> o </a:t>
            </a:r>
            <a:r>
              <a:rPr lang="en-GB" dirty="0" err="1"/>
              <a:t>fodiwlau</a:t>
            </a:r>
            <a:r>
              <a:rPr lang="en-GB" dirty="0"/>
              <a:t> </a:t>
            </a:r>
            <a:r>
              <a:rPr lang="en-GB" dirty="0" err="1"/>
              <a:t>yn</a:t>
            </a:r>
            <a:r>
              <a:rPr lang="en-GB" dirty="0"/>
              <a:t> </a:t>
            </a:r>
            <a:r>
              <a:rPr lang="en-GB" dirty="0" err="1"/>
              <a:t>eich</a:t>
            </a:r>
            <a:r>
              <a:rPr lang="en-GB" dirty="0"/>
              <a:t> </a:t>
            </a:r>
            <a:r>
              <a:rPr lang="en-GB" dirty="0" err="1"/>
              <a:t>gradd</a:t>
            </a:r>
            <a:r>
              <a:rPr lang="en-GB" dirty="0"/>
              <a:t> </a:t>
            </a:r>
            <a:r>
              <a:rPr lang="en-GB" dirty="0" err="1"/>
              <a:t>er</a:t>
            </a:r>
            <a:r>
              <a:rPr lang="en-GB" dirty="0"/>
              <a:t> </a:t>
            </a:r>
            <a:r>
              <a:rPr lang="en-GB" dirty="0" err="1"/>
              <a:t>mwyn</a:t>
            </a:r>
            <a:r>
              <a:rPr lang="en-GB" dirty="0"/>
              <a:t> </a:t>
            </a:r>
            <a:r>
              <a:rPr lang="en-GB" dirty="0" err="1"/>
              <a:t>trosglwyddo</a:t>
            </a:r>
            <a:r>
              <a:rPr lang="en-GB" dirty="0"/>
              <a:t> </a:t>
            </a:r>
            <a:r>
              <a:rPr lang="en-GB" dirty="0" err="1"/>
              <a:t>gwybodaeth</a:t>
            </a:r>
            <a:r>
              <a:rPr lang="en-GB" dirty="0"/>
              <a:t> a </a:t>
            </a:r>
            <a:r>
              <a:rPr lang="en-GB" dirty="0" err="1"/>
              <a:t>sgiliau</a:t>
            </a:r>
            <a:r>
              <a:rPr lang="en-GB" dirty="0"/>
              <a:t> </a:t>
            </a:r>
            <a:r>
              <a:rPr lang="en-GB" dirty="0" err="1"/>
              <a:t>ar</a:t>
            </a:r>
            <a:r>
              <a:rPr lang="en-GB" dirty="0"/>
              <a:t> </a:t>
            </a:r>
            <a:r>
              <a:rPr lang="en-GB" dirty="0" err="1"/>
              <a:t>gyfer</a:t>
            </a:r>
            <a:r>
              <a:rPr lang="en-GB" dirty="0"/>
              <a:t> y </a:t>
            </a:r>
            <a:r>
              <a:rPr lang="en-GB" dirty="0" err="1"/>
              <a:t>dyfodol</a:t>
            </a:r>
            <a:endParaRPr lang="en-GB" dirty="0"/>
          </a:p>
          <a:p>
            <a:r>
              <a:rPr lang="en-GB" dirty="0" err="1"/>
              <a:t>Sgiliau</a:t>
            </a:r>
            <a:r>
              <a:rPr lang="en-GB" dirty="0"/>
              <a:t> </a:t>
            </a:r>
            <a:r>
              <a:rPr lang="en-GB" dirty="0" err="1"/>
              <a:t>bywyd</a:t>
            </a:r>
            <a:endParaRPr lang="en-GB" dirty="0"/>
          </a:p>
          <a:p>
            <a:r>
              <a:rPr lang="en-GB" dirty="0" err="1"/>
              <a:t>Gweithio</a:t>
            </a:r>
            <a:r>
              <a:rPr lang="en-GB" dirty="0"/>
              <a:t> </a:t>
            </a:r>
            <a:r>
              <a:rPr lang="en-GB" dirty="0" err="1"/>
              <a:t>ym</a:t>
            </a:r>
            <a:r>
              <a:rPr lang="en-GB" dirty="0"/>
              <a:t> </a:t>
            </a:r>
            <a:r>
              <a:rPr lang="en-GB" dirty="0" err="1"/>
              <a:t>maes</a:t>
            </a:r>
            <a:r>
              <a:rPr lang="en-GB" dirty="0"/>
              <a:t> </a:t>
            </a:r>
            <a:r>
              <a:rPr lang="en-GB" dirty="0" err="1"/>
              <a:t>gofal</a:t>
            </a:r>
            <a:r>
              <a:rPr lang="en-GB" dirty="0"/>
              <a:t> ac </a:t>
            </a:r>
            <a:r>
              <a:rPr lang="en-GB" dirty="0" err="1"/>
              <a:t>addysg</a:t>
            </a:r>
            <a:r>
              <a:rPr lang="en-GB" dirty="0"/>
              <a:t> </a:t>
            </a:r>
            <a:r>
              <a:rPr lang="en-GB" dirty="0" err="1"/>
              <a:t>blynyddoedd</a:t>
            </a:r>
            <a:r>
              <a:rPr lang="en-GB" dirty="0"/>
              <a:t> </a:t>
            </a:r>
            <a:r>
              <a:rPr lang="en-GB" dirty="0" err="1"/>
              <a:t>cynnar</a:t>
            </a:r>
            <a:endParaRPr lang="en-GB" dirty="0"/>
          </a:p>
          <a:p>
            <a:pPr>
              <a:buFont typeface="Wingdings" panose="05000000000000000000" pitchFamily="2" charset="2"/>
              <a:buChar char="Ø"/>
            </a:pPr>
            <a:r>
              <a:rPr lang="en-GB" dirty="0" err="1"/>
              <a:t>Arweinyddiaeth</a:t>
            </a:r>
            <a:endParaRPr lang="en-GB" dirty="0"/>
          </a:p>
          <a:p>
            <a:pPr>
              <a:buFont typeface="Wingdings" panose="05000000000000000000" pitchFamily="2" charset="2"/>
              <a:buChar char="Ø"/>
            </a:pPr>
            <a:r>
              <a:rPr lang="en-GB" dirty="0" err="1"/>
              <a:t>Gwaith</a:t>
            </a:r>
            <a:r>
              <a:rPr lang="en-GB" dirty="0"/>
              <a:t> </a:t>
            </a:r>
            <a:r>
              <a:rPr lang="en-GB" dirty="0" err="1"/>
              <a:t>Tîm</a:t>
            </a:r>
            <a:endParaRPr lang="en-GB" dirty="0"/>
          </a:p>
        </p:txBody>
      </p:sp>
      <p:sp>
        <p:nvSpPr>
          <p:cNvPr id="4" name="Content Placeholder 3"/>
          <p:cNvSpPr>
            <a:spLocks noGrp="1"/>
          </p:cNvSpPr>
          <p:nvPr>
            <p:ph sz="half" idx="2"/>
          </p:nvPr>
        </p:nvSpPr>
        <p:spPr/>
        <p:txBody>
          <a:bodyPr>
            <a:normAutofit fontScale="92500" lnSpcReduction="20000"/>
          </a:bodyPr>
          <a:lstStyle/>
          <a:p>
            <a:r>
              <a:rPr lang="en-GB" dirty="0"/>
              <a:t>The range of modules in your degree programme in order to transfer knowledge and skills for the future</a:t>
            </a:r>
          </a:p>
          <a:p>
            <a:r>
              <a:rPr lang="en-GB" dirty="0"/>
              <a:t>Life skills</a:t>
            </a:r>
          </a:p>
          <a:p>
            <a:r>
              <a:rPr lang="en-GB" dirty="0"/>
              <a:t>Working in care and early years education</a:t>
            </a:r>
          </a:p>
          <a:p>
            <a:pPr>
              <a:buFont typeface="Wingdings" panose="05000000000000000000" pitchFamily="2" charset="2"/>
              <a:buChar char="Ø"/>
            </a:pPr>
            <a:r>
              <a:rPr lang="en-GB" dirty="0"/>
              <a:t> Leadership</a:t>
            </a:r>
          </a:p>
          <a:p>
            <a:pPr>
              <a:buFont typeface="Wingdings" panose="05000000000000000000" pitchFamily="2" charset="2"/>
              <a:buChar char="Ø"/>
            </a:pPr>
            <a:r>
              <a:rPr lang="en-GB" dirty="0"/>
              <a:t>Teamwork</a:t>
            </a:r>
          </a:p>
        </p:txBody>
      </p:sp>
    </p:spTree>
    <p:extLst>
      <p:ext uri="{BB962C8B-B14F-4D97-AF65-F5344CB8AC3E}">
        <p14:creationId xmlns:p14="http://schemas.microsoft.com/office/powerpoint/2010/main" val="18853931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5"/>
          <p:cNvSpPr>
            <a:spLocks noGrp="1"/>
          </p:cNvSpPr>
          <p:nvPr>
            <p:ph type="title"/>
          </p:nvPr>
        </p:nvSpPr>
        <p:spPr>
          <a:xfrm>
            <a:off x="457200" y="274638"/>
            <a:ext cx="8229600" cy="850106"/>
          </a:xfrm>
        </p:spPr>
        <p:txBody>
          <a:bodyPr>
            <a:noAutofit/>
          </a:bodyPr>
          <a:lstStyle/>
          <a:p>
            <a:pPr eaLnBrk="1" hangingPunct="1"/>
            <a:r>
              <a:rPr lang="en-US" altLang="en-US" sz="3600" b="1" dirty="0" err="1">
                <a:latin typeface="Arial" panose="020B0604020202020204" pitchFamily="34" charset="0"/>
                <a:cs typeface="Arial" panose="020B0604020202020204" pitchFamily="34" charset="0"/>
              </a:rPr>
              <a:t>Deilliannau</a:t>
            </a:r>
            <a:r>
              <a:rPr lang="en-US" altLang="en-US" sz="3600" b="1" dirty="0">
                <a:latin typeface="Arial" panose="020B0604020202020204" pitchFamily="34" charset="0"/>
                <a:cs typeface="Arial" panose="020B0604020202020204" pitchFamily="34" charset="0"/>
              </a:rPr>
              <a:t> </a:t>
            </a:r>
            <a:r>
              <a:rPr lang="en-US" altLang="en-US" sz="3600" b="1" dirty="0" err="1">
                <a:latin typeface="Arial" panose="020B0604020202020204" pitchFamily="34" charset="0"/>
                <a:cs typeface="Arial" panose="020B0604020202020204" pitchFamily="34" charset="0"/>
              </a:rPr>
              <a:t>Dysgu</a:t>
            </a:r>
            <a:br>
              <a:rPr lang="en-US" altLang="en-US" sz="3600" b="1" dirty="0">
                <a:latin typeface="Arial" panose="020B0604020202020204" pitchFamily="34" charset="0"/>
                <a:cs typeface="Arial" panose="020B0604020202020204" pitchFamily="34" charset="0"/>
              </a:rPr>
            </a:br>
            <a:r>
              <a:rPr lang="en-US" altLang="en-US" sz="3600" b="1" dirty="0">
                <a:latin typeface="Arial" panose="020B0604020202020204" pitchFamily="34" charset="0"/>
                <a:cs typeface="Arial" panose="020B0604020202020204" pitchFamily="34" charset="0"/>
              </a:rPr>
              <a:t>Learning Outcomes</a:t>
            </a:r>
          </a:p>
        </p:txBody>
      </p:sp>
      <p:sp>
        <p:nvSpPr>
          <p:cNvPr id="5" name="Content Placeholder 4"/>
          <p:cNvSpPr>
            <a:spLocks noGrp="1"/>
          </p:cNvSpPr>
          <p:nvPr>
            <p:ph sz="half" idx="1"/>
          </p:nvPr>
        </p:nvSpPr>
        <p:spPr>
          <a:xfrm>
            <a:off x="457200" y="1340768"/>
            <a:ext cx="4038600" cy="4248473"/>
          </a:xfrm>
        </p:spPr>
        <p:txBody>
          <a:bodyPr>
            <a:normAutofit fontScale="55000" lnSpcReduction="20000"/>
          </a:bodyPr>
          <a:lstStyle/>
          <a:p>
            <a:pPr lvl="0" hangingPunct="0"/>
            <a:r>
              <a:rPr lang="cy-GB" dirty="0">
                <a:latin typeface="Arial" panose="020B0604020202020204" pitchFamily="34" charset="0"/>
                <a:cs typeface="Arial" panose="020B0604020202020204" pitchFamily="34" charset="0"/>
              </a:rPr>
              <a:t>dadansoddi’n feirniadol </a:t>
            </a:r>
            <a:r>
              <a:rPr lang="cy-GB" b="1" dirty="0">
                <a:latin typeface="Arial" panose="020B0604020202020204" pitchFamily="34" charset="0"/>
                <a:cs typeface="Arial" panose="020B0604020202020204" pitchFamily="34" charset="0"/>
              </a:rPr>
              <a:t>athroniaeth ac egwyddorion dulliau arwain </a:t>
            </a:r>
            <a:r>
              <a:rPr lang="cy-GB" dirty="0">
                <a:latin typeface="Arial" panose="020B0604020202020204" pitchFamily="34" charset="0"/>
                <a:cs typeface="Arial" panose="020B0604020202020204" pitchFamily="34" charset="0"/>
              </a:rPr>
              <a:t>mewn lleoliadau blynyddoedd cynnar;</a:t>
            </a:r>
            <a:endParaRPr lang="en-GB" dirty="0">
              <a:latin typeface="Arial" panose="020B0604020202020204" pitchFamily="34" charset="0"/>
              <a:cs typeface="Arial" panose="020B0604020202020204" pitchFamily="34" charset="0"/>
            </a:endParaRPr>
          </a:p>
          <a:p>
            <a:pPr hangingPunct="0"/>
            <a:r>
              <a:rPr lang="en-GB"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ymchwilio ac arddangos dealltwriaeth feirniadol o </a:t>
            </a:r>
            <a:r>
              <a:rPr lang="cy-GB" b="1" dirty="0">
                <a:latin typeface="Arial" panose="020B0604020202020204" pitchFamily="34" charset="0"/>
                <a:cs typeface="Arial" panose="020B0604020202020204" pitchFamily="34" charset="0"/>
              </a:rPr>
              <a:t>ofynion cofrestru a gweithdrefnau arolygiadau</a:t>
            </a:r>
            <a:r>
              <a:rPr lang="cy-GB" dirty="0">
                <a:latin typeface="Arial" panose="020B0604020202020204" pitchFamily="34" charset="0"/>
                <a:cs typeface="Arial" panose="020B0604020202020204" pitchFamily="34" charset="0"/>
              </a:rPr>
              <a:t>, ymchwilio ac arddangos dealltwriaeth feirniadol o </a:t>
            </a:r>
            <a:r>
              <a:rPr lang="cy-GB" b="1" dirty="0">
                <a:latin typeface="Arial" panose="020B0604020202020204" pitchFamily="34" charset="0"/>
                <a:cs typeface="Arial" panose="020B0604020202020204" pitchFamily="34" charset="0"/>
              </a:rPr>
              <a:t>ofynion statudol a pholisïau a gweithdrefnau cyflogaeth</a:t>
            </a:r>
            <a:r>
              <a:rPr lang="cy-GB" dirty="0">
                <a:latin typeface="Arial" panose="020B0604020202020204" pitchFamily="34" charset="0"/>
                <a:cs typeface="Arial" panose="020B0604020202020204" pitchFamily="34" charset="0"/>
              </a:rPr>
              <a:t>; gan gyfeirio at </a:t>
            </a:r>
            <a:r>
              <a:rPr lang="cy-GB" b="1" dirty="0">
                <a:latin typeface="Arial" panose="020B0604020202020204" pitchFamily="34" charset="0"/>
                <a:cs typeface="Arial" panose="020B0604020202020204" pitchFamily="34" charset="0"/>
              </a:rPr>
              <a:t>gyrff statudol</a:t>
            </a:r>
            <a:r>
              <a:rPr lang="cy-GB" dirty="0">
                <a:latin typeface="Arial" panose="020B0604020202020204" pitchFamily="34" charset="0"/>
                <a:cs typeface="Arial" panose="020B0604020202020204" pitchFamily="34" charset="0"/>
              </a:rPr>
              <a:t> ym maes gofal ac addysg;  </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gwerthuso’n feirniadol </a:t>
            </a:r>
            <a:r>
              <a:rPr lang="cy-GB" b="1" dirty="0">
                <a:latin typeface="Arial" panose="020B0604020202020204" pitchFamily="34" charset="0"/>
                <a:cs typeface="Arial" panose="020B0604020202020204" pitchFamily="34" charset="0"/>
              </a:rPr>
              <a:t>ddulliau sy’n barnu perfformiad lleoliadau blynyddoedd cynnar,</a:t>
            </a:r>
            <a:r>
              <a:rPr lang="cy-GB" dirty="0">
                <a:latin typeface="Arial" panose="020B0604020202020204" pitchFamily="34" charset="0"/>
                <a:cs typeface="Arial" panose="020B0604020202020204" pitchFamily="34" charset="0"/>
              </a:rPr>
              <a:t> yn cynnwys cysylltiadau â </a:t>
            </a:r>
            <a:r>
              <a:rPr lang="cy-GB" b="1" dirty="0">
                <a:latin typeface="Arial" panose="020B0604020202020204" pitchFamily="34" charset="0"/>
                <a:cs typeface="Arial" panose="020B0604020202020204" pitchFamily="34" charset="0"/>
              </a:rPr>
              <a:t>diweddaru ac adolygu polisïau a gweithdrefnau’n rheolaidd </a:t>
            </a:r>
            <a:r>
              <a:rPr lang="cy-GB" dirty="0">
                <a:latin typeface="Arial" panose="020B0604020202020204" pitchFamily="34" charset="0"/>
                <a:cs typeface="Arial" panose="020B0604020202020204" pitchFamily="34" charset="0"/>
              </a:rPr>
              <a:t>a rôl cyrff ymbarél;</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cy-GB" dirty="0">
                <a:latin typeface="Arial" panose="020B0604020202020204" pitchFamily="34" charset="0"/>
                <a:cs typeface="Arial" panose="020B0604020202020204" pitchFamily="34" charset="0"/>
              </a:rPr>
              <a:t>trefnu eu gwybodaeth a’r hyn y maent wedi’i ddysgu drwy ddefnyddio amrywiaeth o adnoddau gwybodaeth, a chyflwyno’u gwaith ar y lefel briodol. </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6" name="Content Placeholder 5"/>
          <p:cNvSpPr>
            <a:spLocks noGrp="1"/>
          </p:cNvSpPr>
          <p:nvPr>
            <p:ph sz="half" idx="2"/>
          </p:nvPr>
        </p:nvSpPr>
        <p:spPr>
          <a:xfrm>
            <a:off x="4648200" y="1268760"/>
            <a:ext cx="4038600" cy="3989040"/>
          </a:xfrm>
        </p:spPr>
        <p:txBody>
          <a:bodyPr>
            <a:noAutofit/>
          </a:bodyPr>
          <a:lstStyle/>
          <a:p>
            <a:pPr lvl="0" hangingPunct="0"/>
            <a:r>
              <a:rPr lang="en-GB" sz="1400" dirty="0">
                <a:latin typeface="Arial" panose="020B0604020202020204" pitchFamily="34" charset="0"/>
                <a:cs typeface="Arial" panose="020B0604020202020204" pitchFamily="34" charset="0"/>
              </a:rPr>
              <a:t>critically analyse the </a:t>
            </a:r>
            <a:r>
              <a:rPr lang="en-GB" sz="1400" b="1" dirty="0">
                <a:latin typeface="Arial" panose="020B0604020202020204" pitchFamily="34" charset="0"/>
                <a:cs typeface="Arial" panose="020B0604020202020204" pitchFamily="34" charset="0"/>
              </a:rPr>
              <a:t>philosophy and principles of leadership styles </a:t>
            </a:r>
            <a:r>
              <a:rPr lang="en-GB" sz="1400" dirty="0">
                <a:latin typeface="Arial" panose="020B0604020202020204" pitchFamily="34" charset="0"/>
                <a:cs typeface="Arial" panose="020B0604020202020204" pitchFamily="34" charset="0"/>
              </a:rPr>
              <a:t>in early years settings;</a:t>
            </a:r>
          </a:p>
          <a:p>
            <a:pPr hangingPunct="0"/>
            <a:r>
              <a:rPr lang="en-GB" sz="1400" dirty="0">
                <a:latin typeface="Arial" panose="020B0604020202020204" pitchFamily="34" charset="0"/>
                <a:cs typeface="Arial" panose="020B0604020202020204" pitchFamily="34" charset="0"/>
              </a:rPr>
              <a:t> research and demonstrate a critical understanding of </a:t>
            </a:r>
            <a:r>
              <a:rPr lang="en-GB" sz="1400" b="1" dirty="0">
                <a:latin typeface="Arial" panose="020B0604020202020204" pitchFamily="34" charset="0"/>
                <a:cs typeface="Arial" panose="020B0604020202020204" pitchFamily="34" charset="0"/>
              </a:rPr>
              <a:t>registration requirements and inspection procedures</a:t>
            </a:r>
            <a:r>
              <a:rPr lang="en-GB" sz="1400" dirty="0">
                <a:latin typeface="Arial" panose="020B0604020202020204" pitchFamily="34" charset="0"/>
                <a:cs typeface="Arial" panose="020B0604020202020204" pitchFamily="34" charset="0"/>
              </a:rPr>
              <a:t>, research and demonstrate a critical understanding of </a:t>
            </a:r>
            <a:r>
              <a:rPr lang="en-GB" sz="1400" b="1" dirty="0">
                <a:latin typeface="Arial" panose="020B0604020202020204" pitchFamily="34" charset="0"/>
                <a:cs typeface="Arial" panose="020B0604020202020204" pitchFamily="34" charset="0"/>
              </a:rPr>
              <a:t>statutory requirements and employment policies and procedures</a:t>
            </a:r>
            <a:r>
              <a:rPr lang="en-GB" sz="1400" dirty="0">
                <a:latin typeface="Arial" panose="020B0604020202020204" pitchFamily="34" charset="0"/>
                <a:cs typeface="Arial" panose="020B0604020202020204" pitchFamily="34" charset="0"/>
              </a:rPr>
              <a:t>; with reference to care and education </a:t>
            </a:r>
            <a:r>
              <a:rPr lang="en-GB" sz="1400" b="1" dirty="0">
                <a:latin typeface="Arial" panose="020B0604020202020204" pitchFamily="34" charset="0"/>
                <a:cs typeface="Arial" panose="020B0604020202020204" pitchFamily="34" charset="0"/>
              </a:rPr>
              <a:t>statutory bodies</a:t>
            </a:r>
            <a:r>
              <a:rPr lang="en-GB" sz="1400" dirty="0">
                <a:latin typeface="Arial" panose="020B0604020202020204" pitchFamily="34" charset="0"/>
                <a:cs typeface="Arial" panose="020B0604020202020204" pitchFamily="34" charset="0"/>
              </a:rPr>
              <a:t>; </a:t>
            </a:r>
          </a:p>
          <a:p>
            <a:r>
              <a:rPr lang="en-GB" sz="1400" dirty="0">
                <a:latin typeface="Arial" panose="020B0604020202020204" pitchFamily="34" charset="0"/>
                <a:cs typeface="Arial" panose="020B0604020202020204" pitchFamily="34" charset="0"/>
              </a:rPr>
              <a:t> critically evaluate </a:t>
            </a:r>
            <a:r>
              <a:rPr lang="en-GB" sz="1400" b="1" dirty="0">
                <a:latin typeface="Arial" panose="020B0604020202020204" pitchFamily="34" charset="0"/>
                <a:cs typeface="Arial" panose="020B0604020202020204" pitchFamily="34" charset="0"/>
              </a:rPr>
              <a:t>methods which judge the performance of early years settings</a:t>
            </a:r>
            <a:r>
              <a:rPr lang="en-GB" sz="1400" dirty="0">
                <a:latin typeface="Arial" panose="020B0604020202020204" pitchFamily="34" charset="0"/>
                <a:cs typeface="Arial" panose="020B0604020202020204" pitchFamily="34" charset="0"/>
              </a:rPr>
              <a:t>, including links to </a:t>
            </a:r>
            <a:r>
              <a:rPr lang="en-GB" sz="1400" b="1" dirty="0">
                <a:latin typeface="Arial" panose="020B0604020202020204" pitchFamily="34" charset="0"/>
                <a:cs typeface="Arial" panose="020B0604020202020204" pitchFamily="34" charset="0"/>
              </a:rPr>
              <a:t>updating and regular review of policies and procedures </a:t>
            </a:r>
            <a:r>
              <a:rPr lang="en-GB" sz="1400" dirty="0">
                <a:latin typeface="Arial" panose="020B0604020202020204" pitchFamily="34" charset="0"/>
                <a:cs typeface="Arial" panose="020B0604020202020204" pitchFamily="34" charset="0"/>
              </a:rPr>
              <a:t>and the role of umbrella bodies;</a:t>
            </a:r>
          </a:p>
          <a:p>
            <a:r>
              <a:rPr lang="en-GB" sz="1400" dirty="0">
                <a:latin typeface="Arial" panose="020B0604020202020204" pitchFamily="34" charset="0"/>
                <a:cs typeface="Arial" panose="020B0604020202020204" pitchFamily="34" charset="0"/>
              </a:rPr>
              <a:t> organise their knowledge and learning through use of a range of information resources, and present their work at the appropriate level. </a:t>
            </a:r>
          </a:p>
        </p:txBody>
      </p:sp>
    </p:spTree>
    <p:custDataLst>
      <p:tags r:id="rId1"/>
    </p:custDataLst>
    <p:extLst>
      <p:ext uri="{BB962C8B-B14F-4D97-AF65-F5344CB8AC3E}">
        <p14:creationId xmlns:p14="http://schemas.microsoft.com/office/powerpoint/2010/main" val="3009661978"/>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Title 1"/>
          <p:cNvSpPr>
            <a:spLocks noGrp="1"/>
          </p:cNvSpPr>
          <p:nvPr>
            <p:ph type="title"/>
          </p:nvPr>
        </p:nvSpPr>
        <p:spPr>
          <a:xfrm>
            <a:off x="1657350" y="260649"/>
            <a:ext cx="5829300" cy="936104"/>
          </a:xfrm>
        </p:spPr>
        <p:txBody>
          <a:bodyPr>
            <a:noAutofit/>
          </a:bodyPr>
          <a:lstStyle/>
          <a:p>
            <a:pPr eaLnBrk="1" hangingPunct="1"/>
            <a:r>
              <a:rPr lang="en-US" altLang="en-US" sz="3600" b="1" dirty="0" err="1">
                <a:latin typeface="Arial" panose="020B0604020202020204" pitchFamily="34" charset="0"/>
                <a:cs typeface="Arial" panose="020B0604020202020204" pitchFamily="34" charset="0"/>
              </a:rPr>
              <a:t>Aseiniad</a:t>
            </a:r>
            <a:br>
              <a:rPr lang="en-US" altLang="en-US" sz="3600" b="1" dirty="0">
                <a:latin typeface="Arial" panose="020B0604020202020204" pitchFamily="34" charset="0"/>
                <a:cs typeface="Arial" panose="020B0604020202020204" pitchFamily="34" charset="0"/>
              </a:rPr>
            </a:br>
            <a:r>
              <a:rPr lang="en-US" altLang="en-US" sz="3600" b="1" dirty="0">
                <a:latin typeface="Arial" panose="020B0604020202020204" pitchFamily="34" charset="0"/>
                <a:cs typeface="Arial" panose="020B0604020202020204" pitchFamily="34" charset="0"/>
              </a:rPr>
              <a:t>Assessment</a:t>
            </a:r>
          </a:p>
        </p:txBody>
      </p:sp>
      <p:sp>
        <p:nvSpPr>
          <p:cNvPr id="17411" name="Content Placeholder 2"/>
          <p:cNvSpPr>
            <a:spLocks noGrp="1"/>
          </p:cNvSpPr>
          <p:nvPr>
            <p:ph sz="half" idx="1"/>
          </p:nvPr>
        </p:nvSpPr>
        <p:spPr>
          <a:xfrm>
            <a:off x="251520" y="1484783"/>
            <a:ext cx="4123502" cy="4160493"/>
          </a:xfrm>
        </p:spPr>
        <p:txBody>
          <a:bodyPr>
            <a:normAutofit lnSpcReduction="10000"/>
          </a:bodyPr>
          <a:lstStyle/>
          <a:p>
            <a:pPr marL="0" indent="0">
              <a:buNone/>
            </a:pPr>
            <a:r>
              <a:rPr lang="en-GB" altLang="en-US" dirty="0" err="1">
                <a:latin typeface="Arial" panose="020B0604020202020204" pitchFamily="34" charset="0"/>
                <a:ea typeface="ＭＳ Ｐゴシック" pitchFamily="34" charset="-128"/>
                <a:cs typeface="Arial" panose="020B0604020202020204" pitchFamily="34" charset="0"/>
              </a:rPr>
              <a:t>Aseniad</a:t>
            </a:r>
            <a:r>
              <a:rPr lang="en-GB" altLang="en-US" dirty="0">
                <a:latin typeface="Arial" panose="020B0604020202020204" pitchFamily="34" charset="0"/>
                <a:ea typeface="ＭＳ Ｐゴシック" pitchFamily="34" charset="-128"/>
                <a:cs typeface="Arial" panose="020B0604020202020204" pitchFamily="34" charset="0"/>
              </a:rPr>
              <a:t>:  </a:t>
            </a:r>
          </a:p>
          <a:p>
            <a:pPr marL="0" indent="0">
              <a:buNone/>
            </a:pPr>
            <a:r>
              <a:rPr lang="en-GB" altLang="en-US" b="1" dirty="0" err="1">
                <a:latin typeface="Arial" panose="020B0604020202020204" pitchFamily="34" charset="0"/>
                <a:ea typeface="ＭＳ Ｐゴシック" pitchFamily="34" charset="-128"/>
                <a:cs typeface="Arial" panose="020B0604020202020204" pitchFamily="34" charset="0"/>
              </a:rPr>
              <a:t>Prosiect</a:t>
            </a:r>
            <a:r>
              <a:rPr lang="en-GB" altLang="en-US" b="1" dirty="0">
                <a:latin typeface="Arial" panose="020B0604020202020204" pitchFamily="34" charset="0"/>
                <a:ea typeface="ＭＳ Ｐゴシック" pitchFamily="34" charset="-128"/>
                <a:cs typeface="Arial" panose="020B0604020202020204" pitchFamily="34" charset="0"/>
              </a:rPr>
              <a:t> </a:t>
            </a:r>
            <a:r>
              <a:rPr lang="en-GB" altLang="en-US" b="1" dirty="0" err="1">
                <a:latin typeface="Arial" panose="020B0604020202020204" pitchFamily="34" charset="0"/>
                <a:ea typeface="ＭＳ Ｐゴシック" pitchFamily="34" charset="-128"/>
                <a:cs typeface="Arial" panose="020B0604020202020204" pitchFamily="34" charset="0"/>
              </a:rPr>
              <a:t>Perfformiad</a:t>
            </a:r>
            <a:r>
              <a:rPr lang="en-GB" altLang="en-US" b="1" dirty="0">
                <a:latin typeface="Arial" panose="020B0604020202020204" pitchFamily="34" charset="0"/>
                <a:ea typeface="ＭＳ Ｐゴシック" pitchFamily="34" charset="-128"/>
                <a:cs typeface="Arial" panose="020B0604020202020204" pitchFamily="34" charset="0"/>
              </a:rPr>
              <a:t> </a:t>
            </a:r>
            <a:r>
              <a:rPr lang="en-GB" altLang="en-US" b="1" dirty="0" err="1">
                <a:latin typeface="Arial" panose="020B0604020202020204" pitchFamily="34" charset="0"/>
                <a:ea typeface="ＭＳ Ｐゴシック" pitchFamily="34" charset="-128"/>
                <a:cs typeface="Arial" panose="020B0604020202020204" pitchFamily="34" charset="0"/>
              </a:rPr>
              <a:t>Grŵp</a:t>
            </a:r>
            <a:r>
              <a:rPr lang="en-GB" altLang="en-US" b="1" dirty="0">
                <a:latin typeface="Arial" panose="020B0604020202020204" pitchFamily="34" charset="0"/>
                <a:ea typeface="ＭＳ Ｐゴシック" pitchFamily="34" charset="-128"/>
                <a:cs typeface="Arial" panose="020B0604020202020204" pitchFamily="34" charset="0"/>
              </a:rPr>
              <a:t> </a:t>
            </a:r>
            <a:r>
              <a:rPr lang="en-GB" altLang="en-US" b="1" dirty="0" err="1">
                <a:latin typeface="Arial" panose="020B0604020202020204" pitchFamily="34" charset="0"/>
                <a:ea typeface="ＭＳ Ｐゴシック" pitchFamily="34" charset="-128"/>
                <a:cs typeface="Arial" panose="020B0604020202020204" pitchFamily="34" charset="0"/>
              </a:rPr>
              <a:t>Ymarferol</a:t>
            </a:r>
            <a:endParaRPr lang="en-GB" altLang="en-US" b="1" dirty="0">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dirty="0">
              <a:latin typeface="Arial" panose="020B0604020202020204" pitchFamily="34" charset="0"/>
              <a:ea typeface="ＭＳ Ｐゴシック" pitchFamily="34" charset="-128"/>
              <a:cs typeface="Arial" panose="020B0604020202020204" pitchFamily="34" charset="0"/>
            </a:endParaRPr>
          </a:p>
          <a:p>
            <a:pPr marL="0" indent="0">
              <a:buNone/>
            </a:pPr>
            <a:r>
              <a:rPr lang="en-GB" altLang="en-US" dirty="0" err="1">
                <a:latin typeface="Arial" panose="020B0604020202020204" pitchFamily="34" charset="0"/>
                <a:ea typeface="ＭＳ Ｐゴシック" pitchFamily="34" charset="-128"/>
                <a:cs typeface="Arial" panose="020B0604020202020204" pitchFamily="34" charset="0"/>
              </a:rPr>
              <a:t>Cyflwyniad</a:t>
            </a:r>
            <a:r>
              <a:rPr lang="en-GB" altLang="en-US" dirty="0">
                <a:latin typeface="Arial" panose="020B0604020202020204" pitchFamily="34" charset="0"/>
                <a:ea typeface="ＭＳ Ｐゴシック" pitchFamily="34" charset="-128"/>
                <a:cs typeface="Arial" panose="020B0604020202020204" pitchFamily="34" charset="0"/>
              </a:rPr>
              <a:t> 30 </a:t>
            </a:r>
            <a:r>
              <a:rPr lang="en-GB" altLang="en-US" dirty="0" err="1">
                <a:latin typeface="Arial" panose="020B0604020202020204" pitchFamily="34" charset="0"/>
                <a:ea typeface="ＭＳ Ｐゴシック" pitchFamily="34" charset="-128"/>
                <a:cs typeface="Arial" panose="020B0604020202020204" pitchFamily="34" charset="0"/>
              </a:rPr>
              <a:t>munud</a:t>
            </a:r>
            <a:r>
              <a:rPr lang="en-GB" altLang="en-US" dirty="0">
                <a:latin typeface="Arial" panose="020B0604020202020204" pitchFamily="34" charset="0"/>
                <a:ea typeface="ＭＳ Ｐゴシック" pitchFamily="34" charset="-128"/>
                <a:cs typeface="Arial" panose="020B0604020202020204" pitchFamily="34" charset="0"/>
              </a:rPr>
              <a:t> </a:t>
            </a:r>
            <a:r>
              <a:rPr lang="en-GB" altLang="en-US" dirty="0" err="1">
                <a:latin typeface="Arial" panose="020B0604020202020204" pitchFamily="34" charset="0"/>
                <a:ea typeface="ＭＳ Ｐゴシック" pitchFamily="34" charset="-128"/>
                <a:cs typeface="Arial" panose="020B0604020202020204" pitchFamily="34" charset="0"/>
              </a:rPr>
              <a:t>drwy</a:t>
            </a:r>
            <a:r>
              <a:rPr lang="en-GB" altLang="en-US" dirty="0">
                <a:latin typeface="Arial" panose="020B0604020202020204" pitchFamily="34" charset="0"/>
                <a:ea typeface="ＭＳ Ｐゴシック" pitchFamily="34" charset="-128"/>
                <a:cs typeface="Arial" panose="020B0604020202020204" pitchFamily="34" charset="0"/>
              </a:rPr>
              <a:t> Microsoft Teams</a:t>
            </a:r>
          </a:p>
          <a:p>
            <a:pPr marL="0" indent="0">
              <a:buNone/>
            </a:pPr>
            <a:endParaRPr lang="sv-SE" altLang="en-US" b="1" dirty="0">
              <a:latin typeface="Arial" panose="020B0604020202020204" pitchFamily="34" charset="0"/>
              <a:ea typeface="ＭＳ Ｐゴシック" pitchFamily="34" charset="-128"/>
              <a:cs typeface="Arial" panose="020B0604020202020204" pitchFamily="34" charset="0"/>
            </a:endParaRPr>
          </a:p>
          <a:p>
            <a:pPr marL="0" indent="0">
              <a:buNone/>
            </a:pPr>
            <a:r>
              <a:rPr lang="sv-SE" altLang="en-US" b="1" dirty="0" err="1">
                <a:latin typeface="Arial" panose="020B0604020202020204" pitchFamily="34" charset="0"/>
                <a:ea typeface="ＭＳ Ｐゴシック" pitchFamily="34" charset="-128"/>
                <a:cs typeface="Arial" panose="020B0604020202020204" pitchFamily="34" charset="0"/>
              </a:rPr>
              <a:t>Dydd</a:t>
            </a:r>
            <a:r>
              <a:rPr lang="sv-SE" altLang="en-US" b="1" dirty="0">
                <a:latin typeface="Arial" panose="020B0604020202020204" pitchFamily="34" charset="0"/>
                <a:ea typeface="ＭＳ Ｐゴシック" pitchFamily="34" charset="-128"/>
                <a:cs typeface="Arial" panose="020B0604020202020204" pitchFamily="34" charset="0"/>
              </a:rPr>
              <a:t> </a:t>
            </a:r>
            <a:r>
              <a:rPr lang="sv-SE" altLang="en-US" b="1" dirty="0" err="1">
                <a:latin typeface="Arial" panose="020B0604020202020204" pitchFamily="34" charset="0"/>
                <a:ea typeface="ＭＳ Ｐゴシック" pitchFamily="34" charset="-128"/>
                <a:cs typeface="Arial" panose="020B0604020202020204" pitchFamily="34" charset="0"/>
              </a:rPr>
              <a:t>Sadwrn</a:t>
            </a:r>
            <a:r>
              <a:rPr lang="sv-SE" altLang="en-US" b="1" dirty="0">
                <a:latin typeface="Arial" panose="020B0604020202020204" pitchFamily="34" charset="0"/>
                <a:ea typeface="ＭＳ Ｐゴシック" pitchFamily="34" charset="-128"/>
                <a:cs typeface="Arial" panose="020B0604020202020204" pitchFamily="34" charset="0"/>
              </a:rPr>
              <a:t> 15fed o </a:t>
            </a:r>
            <a:r>
              <a:rPr lang="sv-SE" altLang="en-US" b="1" dirty="0" err="1">
                <a:latin typeface="Arial" panose="020B0604020202020204" pitchFamily="34" charset="0"/>
                <a:ea typeface="ＭＳ Ｐゴシック" pitchFamily="34" charset="-128"/>
                <a:cs typeface="Arial" panose="020B0604020202020204" pitchFamily="34" charset="0"/>
              </a:rPr>
              <a:t>Fai</a:t>
            </a:r>
            <a:r>
              <a:rPr lang="sv-SE" altLang="en-US" b="1" dirty="0">
                <a:latin typeface="Arial" panose="020B0604020202020204" pitchFamily="34" charset="0"/>
                <a:ea typeface="ＭＳ Ｐゴシック" pitchFamily="34" charset="-128"/>
                <a:cs typeface="Arial" panose="020B0604020202020204" pitchFamily="34" charset="0"/>
              </a:rPr>
              <a:t> 2021 </a:t>
            </a:r>
          </a:p>
          <a:p>
            <a:pPr marL="0" indent="0">
              <a:buNone/>
            </a:pPr>
            <a:endParaRPr lang="en-GB" altLang="en-US" b="1" dirty="0">
              <a:ea typeface="ＭＳ Ｐゴシック" pitchFamily="34" charset="-128"/>
            </a:endParaRPr>
          </a:p>
          <a:p>
            <a:pPr marL="0" indent="0">
              <a:buNone/>
            </a:pPr>
            <a:endParaRPr lang="en-GB" altLang="en-US" dirty="0">
              <a:ea typeface="ＭＳ Ｐゴシック" pitchFamily="34" charset="-128"/>
            </a:endParaRPr>
          </a:p>
          <a:p>
            <a:pPr marL="0" indent="0">
              <a:buNone/>
            </a:pPr>
            <a:endParaRPr lang="en-GB" altLang="en-US" dirty="0">
              <a:ea typeface="ＭＳ Ｐゴシック" pitchFamily="34" charset="-128"/>
            </a:endParaRPr>
          </a:p>
        </p:txBody>
      </p:sp>
      <p:sp>
        <p:nvSpPr>
          <p:cNvPr id="17412" name="Content Placeholder 3"/>
          <p:cNvSpPr>
            <a:spLocks noGrp="1"/>
          </p:cNvSpPr>
          <p:nvPr>
            <p:ph sz="half" idx="2"/>
          </p:nvPr>
        </p:nvSpPr>
        <p:spPr>
          <a:xfrm>
            <a:off x="4375022" y="1412776"/>
            <a:ext cx="4483228" cy="4392487"/>
          </a:xfrm>
        </p:spPr>
        <p:txBody>
          <a:bodyPr>
            <a:normAutofit lnSpcReduction="10000"/>
          </a:bodyPr>
          <a:lstStyle/>
          <a:p>
            <a:pPr marL="0" indent="0">
              <a:buNone/>
            </a:pPr>
            <a:r>
              <a:rPr lang="en-US" altLang="en-US" dirty="0">
                <a:latin typeface="Arial" panose="020B0604020202020204" pitchFamily="34" charset="0"/>
                <a:ea typeface="ＭＳ Ｐゴシック" pitchFamily="34" charset="-128"/>
                <a:cs typeface="Arial" panose="020B0604020202020204" pitchFamily="34" charset="0"/>
              </a:rPr>
              <a:t>Assessment:                 </a:t>
            </a:r>
          </a:p>
          <a:p>
            <a:pPr marL="0" indent="0">
              <a:buNone/>
            </a:pPr>
            <a:r>
              <a:rPr lang="en-US" altLang="en-US" b="1" dirty="0">
                <a:latin typeface="Arial" panose="020B0604020202020204" pitchFamily="34" charset="0"/>
                <a:ea typeface="ＭＳ Ｐゴシック" pitchFamily="34" charset="-128"/>
                <a:cs typeface="Arial" panose="020B0604020202020204" pitchFamily="34" charset="0"/>
              </a:rPr>
              <a:t>Practical Group Performance Project </a:t>
            </a:r>
          </a:p>
          <a:p>
            <a:pPr marL="0" indent="0">
              <a:buNone/>
            </a:pPr>
            <a:endParaRPr lang="en-GB" altLang="en-US" dirty="0">
              <a:latin typeface="Arial" panose="020B0604020202020204" pitchFamily="34" charset="0"/>
              <a:ea typeface="ＭＳ Ｐゴシック" pitchFamily="34" charset="-128"/>
              <a:cs typeface="Arial" panose="020B0604020202020204" pitchFamily="34" charset="0"/>
            </a:endParaRPr>
          </a:p>
          <a:p>
            <a:pPr marL="0" indent="0">
              <a:buNone/>
            </a:pPr>
            <a:r>
              <a:rPr lang="en-GB" altLang="en-US" dirty="0">
                <a:latin typeface="Arial" panose="020B0604020202020204" pitchFamily="34" charset="0"/>
                <a:ea typeface="ＭＳ Ｐゴシック" pitchFamily="34" charset="-128"/>
                <a:cs typeface="Arial" panose="020B0604020202020204" pitchFamily="34" charset="0"/>
              </a:rPr>
              <a:t>30 minute presentation via Microsoft Teams </a:t>
            </a:r>
          </a:p>
          <a:p>
            <a:pPr marL="0" indent="0">
              <a:buNone/>
            </a:pPr>
            <a:endParaRPr lang="en-GB" altLang="en-US" b="1" dirty="0">
              <a:latin typeface="Arial" panose="020B0604020202020204" pitchFamily="34" charset="0"/>
              <a:ea typeface="ＭＳ Ｐゴシック" pitchFamily="34" charset="-128"/>
              <a:cs typeface="Arial" panose="020B0604020202020204" pitchFamily="34" charset="0"/>
            </a:endParaRPr>
          </a:p>
          <a:p>
            <a:pPr marL="0" indent="0">
              <a:buNone/>
            </a:pPr>
            <a:r>
              <a:rPr lang="en-GB" altLang="en-US" b="1" dirty="0">
                <a:latin typeface="Arial" panose="020B0604020202020204" pitchFamily="34" charset="0"/>
                <a:ea typeface="ＭＳ Ｐゴシック" pitchFamily="34" charset="-128"/>
                <a:cs typeface="Arial" panose="020B0604020202020204" pitchFamily="34" charset="0"/>
              </a:rPr>
              <a:t>Saturday 15</a:t>
            </a:r>
            <a:r>
              <a:rPr lang="en-GB" altLang="en-US" b="1" baseline="30000" dirty="0">
                <a:latin typeface="Arial" panose="020B0604020202020204" pitchFamily="34" charset="0"/>
                <a:ea typeface="ＭＳ Ｐゴシック" pitchFamily="34" charset="-128"/>
                <a:cs typeface="Arial" panose="020B0604020202020204" pitchFamily="34" charset="0"/>
              </a:rPr>
              <a:t>th</a:t>
            </a:r>
            <a:r>
              <a:rPr lang="en-GB" altLang="en-US" b="1" dirty="0">
                <a:latin typeface="Arial" panose="020B0604020202020204" pitchFamily="34" charset="0"/>
                <a:ea typeface="ＭＳ Ｐゴシック" pitchFamily="34" charset="-128"/>
                <a:cs typeface="Arial" panose="020B0604020202020204" pitchFamily="34" charset="0"/>
              </a:rPr>
              <a:t> May 2021</a:t>
            </a:r>
            <a:endParaRPr lang="en-GB" altLang="en-US" dirty="0">
              <a:latin typeface="Arial" panose="020B0604020202020204" pitchFamily="34" charset="0"/>
              <a:ea typeface="ＭＳ Ｐゴシック" pitchFamily="34" charset="-128"/>
              <a:cs typeface="Arial" panose="020B0604020202020204" pitchFamily="34" charset="0"/>
            </a:endParaRPr>
          </a:p>
          <a:p>
            <a:pPr marL="0" indent="0">
              <a:buNone/>
            </a:pPr>
            <a:endParaRPr lang="en-GB" altLang="en-US" dirty="0">
              <a:ea typeface="ＭＳ Ｐゴシック" pitchFamily="34" charset="-128"/>
            </a:endParaRPr>
          </a:p>
        </p:txBody>
      </p:sp>
    </p:spTree>
    <p:custDataLst>
      <p:tags r:id="rId1"/>
    </p:custDataLst>
    <p:extLst>
      <p:ext uri="{BB962C8B-B14F-4D97-AF65-F5344CB8AC3E}">
        <p14:creationId xmlns:p14="http://schemas.microsoft.com/office/powerpoint/2010/main" val="1103119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274042"/>
          </a:xfrm>
        </p:spPr>
        <p:txBody>
          <a:bodyPr>
            <a:normAutofit fontScale="90000"/>
          </a:bodyPr>
          <a:lstStyle/>
          <a:p>
            <a:r>
              <a:rPr lang="en-GB" b="1" dirty="0"/>
              <a:t>Y </a:t>
            </a:r>
            <a:r>
              <a:rPr lang="en-GB" b="1" dirty="0" err="1"/>
              <a:t>dasg</a:t>
            </a:r>
            <a:r>
              <a:rPr lang="en-GB" b="1" dirty="0"/>
              <a:t> -  The task</a:t>
            </a:r>
          </a:p>
        </p:txBody>
      </p:sp>
      <p:sp>
        <p:nvSpPr>
          <p:cNvPr id="3" name="Content Placeholder 2"/>
          <p:cNvSpPr>
            <a:spLocks noGrp="1"/>
          </p:cNvSpPr>
          <p:nvPr>
            <p:ph sz="half" idx="1"/>
          </p:nvPr>
        </p:nvSpPr>
        <p:spPr>
          <a:xfrm>
            <a:off x="457200" y="908721"/>
            <a:ext cx="4038600" cy="5688632"/>
          </a:xfrm>
        </p:spPr>
        <p:txBody>
          <a:bodyPr>
            <a:normAutofit fontScale="25000" lnSpcReduction="20000"/>
          </a:bodyPr>
          <a:lstStyle/>
          <a:p>
            <a:pPr marL="0" indent="0">
              <a:buNone/>
            </a:pPr>
            <a:r>
              <a:rPr lang="cy-GB" sz="8000" b="1" dirty="0"/>
              <a:t>Prosiect Perfformiad Grŵp Ymarferol: Paratowch cyflwyniad grŵp o 30 munud drwy </a:t>
            </a:r>
            <a:r>
              <a:rPr lang="cy-GB" sz="8000" b="1" dirty="0">
                <a:solidFill>
                  <a:srgbClr val="FF0000"/>
                </a:solidFill>
              </a:rPr>
              <a:t>Microsoft </a:t>
            </a:r>
            <a:r>
              <a:rPr lang="cy-GB" sz="8000" b="1" dirty="0" err="1">
                <a:solidFill>
                  <a:srgbClr val="FF0000"/>
                </a:solidFill>
              </a:rPr>
              <a:t>Teams</a:t>
            </a:r>
            <a:r>
              <a:rPr lang="cy-GB" sz="8000" b="1" dirty="0"/>
              <a:t>: </a:t>
            </a:r>
          </a:p>
          <a:p>
            <a:pPr marL="0" indent="0">
              <a:buNone/>
            </a:pPr>
            <a:r>
              <a:rPr lang="cy-GB" sz="8000" dirty="0"/>
              <a:t>Mewn grwpiau, paratowch trafodaeth ar lafar o </a:t>
            </a:r>
            <a:r>
              <a:rPr lang="cy-GB" sz="8000" b="1" dirty="0"/>
              <a:t>30 munud</a:t>
            </a:r>
            <a:r>
              <a:rPr lang="cy-GB" sz="8000" dirty="0"/>
              <a:t>. Mae gofyn i chi gynllunio eich trafodaeth mewn ffurf </a:t>
            </a:r>
            <a:r>
              <a:rPr lang="cy-GB" sz="8000" b="1" u="sng" dirty="0"/>
              <a:t>cyfarfod staff misol o fewn lleoliad</a:t>
            </a:r>
            <a:r>
              <a:rPr lang="cy-GB" sz="8000" dirty="0"/>
              <a:t>. </a:t>
            </a:r>
          </a:p>
          <a:p>
            <a:pPr marL="0" indent="0">
              <a:buNone/>
            </a:pPr>
            <a:r>
              <a:rPr lang="cy-GB" sz="8000" dirty="0"/>
              <a:t>Dewiswch math o leoliad o’ch dewis chi ar gyfer eich trafodaeth a sicrhewch eich bod yn deall a dewis y gofynion statudol priodol ar gyfer y lleoliad o’ch dewis.</a:t>
            </a:r>
          </a:p>
          <a:p>
            <a:pPr marL="0" indent="0">
              <a:buNone/>
            </a:pPr>
            <a:r>
              <a:rPr lang="cy-GB" sz="8000" dirty="0"/>
              <a:t>Mae gofyn eich bod yn paratoi agenda ffurfiol sydd yn cynnwys </a:t>
            </a:r>
            <a:r>
              <a:rPr lang="cy-GB" sz="8000" b="1" dirty="0"/>
              <a:t>rhwng 5 a 6 mater</a:t>
            </a:r>
            <a:r>
              <a:rPr lang="cy-GB" sz="8000" dirty="0"/>
              <a:t> ar gyfer eich trafodaeth/cyfarfod. </a:t>
            </a:r>
            <a:endParaRPr lang="en-GB" sz="8000" dirty="0"/>
          </a:p>
          <a:p>
            <a:pPr marL="0" indent="0">
              <a:buNone/>
            </a:pPr>
            <a:r>
              <a:rPr lang="cy-GB" sz="4200" dirty="0"/>
              <a:t> </a:t>
            </a:r>
            <a:endParaRPr lang="en-GB" sz="4200" dirty="0"/>
          </a:p>
          <a:p>
            <a:endParaRPr lang="en-GB" dirty="0"/>
          </a:p>
        </p:txBody>
      </p:sp>
      <p:sp>
        <p:nvSpPr>
          <p:cNvPr id="4" name="Content Placeholder 3"/>
          <p:cNvSpPr>
            <a:spLocks noGrp="1"/>
          </p:cNvSpPr>
          <p:nvPr>
            <p:ph sz="half" idx="2"/>
          </p:nvPr>
        </p:nvSpPr>
        <p:spPr>
          <a:xfrm>
            <a:off x="4648200" y="692696"/>
            <a:ext cx="4038600" cy="4896545"/>
          </a:xfrm>
        </p:spPr>
        <p:txBody>
          <a:bodyPr>
            <a:noAutofit/>
          </a:bodyPr>
          <a:lstStyle/>
          <a:p>
            <a:pPr marL="0" indent="0">
              <a:buNone/>
            </a:pPr>
            <a:r>
              <a:rPr lang="en-GB" sz="1800" b="1" dirty="0"/>
              <a:t>Practical Group Performance Project: Prepare a Group Presentation of 30 minutes via </a:t>
            </a:r>
            <a:r>
              <a:rPr lang="en-GB" sz="1800" b="1" dirty="0">
                <a:solidFill>
                  <a:srgbClr val="FF0000"/>
                </a:solidFill>
              </a:rPr>
              <a:t>Microsoft Teams</a:t>
            </a:r>
            <a:r>
              <a:rPr lang="en-GB" sz="1800" b="1" dirty="0"/>
              <a:t>:</a:t>
            </a:r>
          </a:p>
          <a:p>
            <a:pPr marL="0" indent="0">
              <a:buNone/>
            </a:pPr>
            <a:r>
              <a:rPr lang="en-US" sz="1800" dirty="0"/>
              <a:t>In groups, prepare an oral discussion of </a:t>
            </a:r>
            <a:r>
              <a:rPr lang="en-US" sz="1800" b="1" dirty="0"/>
              <a:t>30 minutes</a:t>
            </a:r>
            <a:r>
              <a:rPr lang="en-US" sz="1800" dirty="0"/>
              <a:t>. This discussion should be in the form of a </a:t>
            </a:r>
            <a:r>
              <a:rPr lang="en-US" sz="1800" b="1" u="sng" dirty="0"/>
              <a:t>monthly staff meeting held at the setting</a:t>
            </a:r>
            <a:r>
              <a:rPr lang="en-US" sz="1800" dirty="0"/>
              <a:t>. </a:t>
            </a:r>
          </a:p>
          <a:p>
            <a:pPr marL="0" indent="0">
              <a:buNone/>
            </a:pPr>
            <a:r>
              <a:rPr lang="en-US" sz="1800" dirty="0"/>
              <a:t>Choose the type of setting of your choice for your discussion and ensure that you understand and choose the appropriate statutory requirements for your chosen type of setting. </a:t>
            </a:r>
          </a:p>
          <a:p>
            <a:pPr marL="0" indent="0">
              <a:buNone/>
            </a:pPr>
            <a:r>
              <a:rPr lang="en-US" sz="1800" dirty="0"/>
              <a:t>You are required to prepare a formal agenda that contains </a:t>
            </a:r>
            <a:r>
              <a:rPr lang="en-US" sz="1800" b="1" dirty="0"/>
              <a:t>between 5 and 6 matters</a:t>
            </a:r>
            <a:r>
              <a:rPr lang="en-US" sz="1800" dirty="0"/>
              <a:t> for your discussion/meeting.  </a:t>
            </a:r>
            <a:endParaRPr lang="en-GB" sz="1800" dirty="0"/>
          </a:p>
          <a:p>
            <a:pPr marL="0" indent="0">
              <a:buNone/>
            </a:pPr>
            <a:endParaRPr lang="en-GB" sz="1400" dirty="0"/>
          </a:p>
          <a:p>
            <a:pPr marL="0" indent="0">
              <a:buNone/>
            </a:pPr>
            <a:endParaRPr lang="en-GB" sz="1400" dirty="0"/>
          </a:p>
        </p:txBody>
      </p:sp>
    </p:spTree>
    <p:extLst>
      <p:ext uri="{BB962C8B-B14F-4D97-AF65-F5344CB8AC3E}">
        <p14:creationId xmlns:p14="http://schemas.microsoft.com/office/powerpoint/2010/main" val="12837773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rmAutofit fontScale="90000"/>
          </a:bodyPr>
          <a:lstStyle/>
          <a:p>
            <a:r>
              <a:rPr lang="en-GB" b="1" dirty="0" err="1"/>
              <a:t>Gofynion</a:t>
            </a:r>
            <a:r>
              <a:rPr lang="en-GB" b="1" dirty="0"/>
              <a:t> y  </a:t>
            </a:r>
            <a:r>
              <a:rPr lang="en-GB" b="1" dirty="0" err="1"/>
              <a:t>dasg</a:t>
            </a:r>
            <a:br>
              <a:rPr lang="en-GB" b="1" dirty="0"/>
            </a:br>
            <a:r>
              <a:rPr lang="en-GB" b="1" dirty="0"/>
              <a:t>Requirements of the task</a:t>
            </a:r>
          </a:p>
        </p:txBody>
      </p:sp>
      <p:sp>
        <p:nvSpPr>
          <p:cNvPr id="3" name="Content Placeholder 2"/>
          <p:cNvSpPr>
            <a:spLocks noGrp="1"/>
          </p:cNvSpPr>
          <p:nvPr>
            <p:ph sz="half" idx="1"/>
          </p:nvPr>
        </p:nvSpPr>
        <p:spPr>
          <a:xfrm>
            <a:off x="457200" y="1340768"/>
            <a:ext cx="4038600" cy="4248473"/>
          </a:xfrm>
        </p:spPr>
        <p:txBody>
          <a:bodyPr>
            <a:normAutofit lnSpcReduction="10000"/>
          </a:bodyPr>
          <a:lstStyle/>
          <a:p>
            <a:pPr marL="0" indent="0">
              <a:buNone/>
            </a:pPr>
            <a:r>
              <a:rPr lang="cy-GB" sz="1600" b="1" dirty="0"/>
              <a:t>Grwpiau o 4 myfyriwr                                                  (ond nid llai na 4) </a:t>
            </a:r>
            <a:endParaRPr lang="en-GB" sz="1600" dirty="0"/>
          </a:p>
          <a:p>
            <a:pPr lvl="0"/>
            <a:r>
              <a:rPr lang="cy-GB" sz="1600" b="1" dirty="0"/>
              <a:t>Gweler opsiynau maint grwpiau ac amseroedd penodol i bob grŵp yn eich Llawlyfr</a:t>
            </a:r>
            <a:endParaRPr lang="en-GB" sz="1600" dirty="0"/>
          </a:p>
          <a:p>
            <a:pPr lvl="0"/>
            <a:r>
              <a:rPr lang="cy-GB" sz="1600" b="1" dirty="0"/>
              <a:t>Bydd grwpiau yn cael y rhyddid i ddewis eu hunain ar gyfer yr asesiad yma</a:t>
            </a:r>
            <a:endParaRPr lang="en-GB" sz="1600" dirty="0"/>
          </a:p>
          <a:p>
            <a:pPr lvl="0"/>
            <a:r>
              <a:rPr lang="cy-GB" sz="1600" b="1" dirty="0"/>
              <a:t>Gyda dosbarthiadau bach – efallai bydd gofyn i chi gyflwyno fel un grŵp</a:t>
            </a:r>
          </a:p>
          <a:p>
            <a:pPr lvl="0"/>
            <a:endParaRPr lang="cy-GB" sz="1600" b="1" dirty="0"/>
          </a:p>
          <a:p>
            <a:r>
              <a:rPr lang="cy-GB" sz="1600" b="1" dirty="0"/>
              <a:t>Nid oes gofyn i chi baratoi </a:t>
            </a:r>
            <a:r>
              <a:rPr lang="cy-GB" sz="1600" b="1" dirty="0" err="1"/>
              <a:t>PwerBwynt</a:t>
            </a:r>
            <a:r>
              <a:rPr lang="cy-GB" sz="1600" b="1" dirty="0"/>
              <a:t> ar gyfer y gyflwyniad yma ond mi fydd y drafodaeth yn cael ei recordio drwy Microsoft </a:t>
            </a:r>
            <a:r>
              <a:rPr lang="cy-GB" sz="1600" b="1" dirty="0" err="1"/>
              <a:t>Teams</a:t>
            </a:r>
            <a:r>
              <a:rPr lang="cy-GB" sz="1600" b="1" dirty="0"/>
              <a:t>   </a:t>
            </a:r>
            <a:endParaRPr lang="en-GB" sz="1600" b="1" dirty="0"/>
          </a:p>
          <a:p>
            <a:pPr lvl="0"/>
            <a:endParaRPr lang="en-GB" sz="1600" dirty="0"/>
          </a:p>
          <a:p>
            <a:pPr marL="0" indent="0">
              <a:buNone/>
            </a:pPr>
            <a:endParaRPr lang="en-GB" dirty="0"/>
          </a:p>
        </p:txBody>
      </p:sp>
      <p:sp>
        <p:nvSpPr>
          <p:cNvPr id="4" name="Content Placeholder 3"/>
          <p:cNvSpPr>
            <a:spLocks noGrp="1"/>
          </p:cNvSpPr>
          <p:nvPr>
            <p:ph sz="half" idx="2"/>
          </p:nvPr>
        </p:nvSpPr>
        <p:spPr>
          <a:xfrm>
            <a:off x="4648200" y="1196752"/>
            <a:ext cx="4038600" cy="4392489"/>
          </a:xfrm>
        </p:spPr>
        <p:txBody>
          <a:bodyPr>
            <a:noAutofit/>
          </a:bodyPr>
          <a:lstStyle/>
          <a:p>
            <a:pPr marL="0" indent="0">
              <a:buNone/>
            </a:pPr>
            <a:r>
              <a:rPr lang="en-GB" sz="1800" b="1" dirty="0"/>
              <a:t>Groups of 4 students                             (but not less than 4) </a:t>
            </a:r>
          </a:p>
          <a:p>
            <a:pPr lvl="0"/>
            <a:r>
              <a:rPr lang="en-GB" sz="1800" b="1" dirty="0"/>
              <a:t>See group size options and timings in your Handbook </a:t>
            </a:r>
            <a:endParaRPr lang="en-GB" sz="1800" dirty="0"/>
          </a:p>
          <a:p>
            <a:pPr lvl="0"/>
            <a:r>
              <a:rPr lang="en-GB" sz="1800" b="1" dirty="0"/>
              <a:t>Groups will be self-chosen for this assessment </a:t>
            </a:r>
            <a:endParaRPr lang="en-GB" sz="1800" dirty="0"/>
          </a:p>
          <a:p>
            <a:pPr lvl="0"/>
            <a:r>
              <a:rPr lang="en-GB" sz="1800" b="1" dirty="0"/>
              <a:t>With small class sizes – perhaps it will be required for you all to work as one group. </a:t>
            </a:r>
            <a:endParaRPr lang="en-GB" sz="1800" dirty="0"/>
          </a:p>
          <a:p>
            <a:pPr marL="0" indent="0">
              <a:buNone/>
            </a:pPr>
            <a:endParaRPr lang="en-US" sz="1800" dirty="0"/>
          </a:p>
          <a:p>
            <a:pPr marL="0" indent="0">
              <a:buNone/>
            </a:pPr>
            <a:r>
              <a:rPr lang="en-US" sz="1800" dirty="0"/>
              <a:t>PowerPoint is </a:t>
            </a:r>
            <a:r>
              <a:rPr lang="en-US" sz="1800" b="1" dirty="0"/>
              <a:t>not required</a:t>
            </a:r>
            <a:r>
              <a:rPr lang="en-US" sz="1800" dirty="0"/>
              <a:t> but the presentation will be recorded through Microsoft Teams.  </a:t>
            </a:r>
            <a:endParaRPr lang="en-GB" dirty="0"/>
          </a:p>
        </p:txBody>
      </p:sp>
    </p:spTree>
    <p:extLst>
      <p:ext uri="{BB962C8B-B14F-4D97-AF65-F5344CB8AC3E}">
        <p14:creationId xmlns:p14="http://schemas.microsoft.com/office/powerpoint/2010/main" val="23980019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err="1">
                <a:latin typeface="Arial" panose="020B0604020202020204" pitchFamily="34" charset="0"/>
                <a:cs typeface="Arial" panose="020B0604020202020204" pitchFamily="34" charset="0"/>
              </a:rPr>
              <a:t>Gofynion</a:t>
            </a:r>
            <a:r>
              <a:rPr lang="en-GB" b="1" dirty="0">
                <a:latin typeface="Arial" panose="020B0604020202020204" pitchFamily="34" charset="0"/>
                <a:cs typeface="Arial" panose="020B0604020202020204" pitchFamily="34" charset="0"/>
              </a:rPr>
              <a:t>             Requirements</a:t>
            </a:r>
          </a:p>
        </p:txBody>
      </p:sp>
      <p:sp>
        <p:nvSpPr>
          <p:cNvPr id="3" name="Content Placeholder 2"/>
          <p:cNvSpPr>
            <a:spLocks noGrp="1"/>
          </p:cNvSpPr>
          <p:nvPr>
            <p:ph sz="half" idx="1"/>
          </p:nvPr>
        </p:nvSpPr>
        <p:spPr/>
        <p:txBody>
          <a:bodyPr>
            <a:normAutofit fontScale="77500" lnSpcReduction="20000"/>
          </a:bodyPr>
          <a:lstStyle/>
          <a:p>
            <a:r>
              <a:rPr lang="cy-GB" dirty="0"/>
              <a:t> Mae gofyn i chi ddangos tystiolaeth clir, drwy eich trafodaeth, bod yr agenda wedi ei ddilyn yn gywir. </a:t>
            </a:r>
          </a:p>
          <a:p>
            <a:r>
              <a:rPr lang="cy-GB" dirty="0"/>
              <a:t>Mae gofyn i chi </a:t>
            </a:r>
            <a:r>
              <a:rPr lang="cy-GB" b="1" dirty="0"/>
              <a:t>gyfeirnodi ar lafar yn ystod eich trafodaeth </a:t>
            </a:r>
            <a:r>
              <a:rPr lang="cy-GB" dirty="0"/>
              <a:t>a dangos tystiolaeth clir o'ch dealltwriaeth o ddeddfwriaeth, polisïau a gweithdrefnau’r lleoliad, gofynion statudol, y broses dirprwyo a rolau a chyfrifoldebau.</a:t>
            </a:r>
            <a:endParaRPr lang="en-GB" dirty="0"/>
          </a:p>
          <a:p>
            <a:endParaRPr lang="en-GB" dirty="0"/>
          </a:p>
        </p:txBody>
      </p:sp>
      <p:sp>
        <p:nvSpPr>
          <p:cNvPr id="4" name="Content Placeholder 3"/>
          <p:cNvSpPr>
            <a:spLocks noGrp="1"/>
          </p:cNvSpPr>
          <p:nvPr>
            <p:ph sz="half" idx="2"/>
          </p:nvPr>
        </p:nvSpPr>
        <p:spPr/>
        <p:txBody>
          <a:bodyPr>
            <a:normAutofit fontScale="77500" lnSpcReduction="20000"/>
          </a:bodyPr>
          <a:lstStyle/>
          <a:p>
            <a:r>
              <a:rPr lang="en-US" dirty="0"/>
              <a:t>You are expected to provide clear evidence, through the discussion that the agenda has been followed correctly. </a:t>
            </a:r>
          </a:p>
          <a:p>
            <a:r>
              <a:rPr lang="en-US" dirty="0"/>
              <a:t>You are expected to </a:t>
            </a:r>
            <a:r>
              <a:rPr lang="en-US" b="1" dirty="0"/>
              <a:t>reference orally during the discussion</a:t>
            </a:r>
            <a:r>
              <a:rPr lang="en-US" dirty="0"/>
              <a:t> and demonstrate clear evidence of your understanding of legislation, the setting’s policies and procedures, statutory requirements, delegation and roles and responsibilities.</a:t>
            </a:r>
            <a:endParaRPr lang="en-GB" dirty="0"/>
          </a:p>
          <a:p>
            <a:endParaRPr lang="en-GB" dirty="0"/>
          </a:p>
        </p:txBody>
      </p:sp>
    </p:spTree>
    <p:extLst>
      <p:ext uri="{BB962C8B-B14F-4D97-AF65-F5344CB8AC3E}">
        <p14:creationId xmlns:p14="http://schemas.microsoft.com/office/powerpoint/2010/main" val="804445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normAutofit fontScale="90000"/>
          </a:bodyPr>
          <a:lstStyle/>
          <a:p>
            <a:r>
              <a:rPr lang="en-GB" dirty="0" err="1"/>
              <a:t>Gofynion</a:t>
            </a:r>
            <a:r>
              <a:rPr lang="en-GB" dirty="0"/>
              <a:t>        Requirements </a:t>
            </a:r>
          </a:p>
        </p:txBody>
      </p:sp>
      <p:sp>
        <p:nvSpPr>
          <p:cNvPr id="3" name="Content Placeholder 2"/>
          <p:cNvSpPr>
            <a:spLocks noGrp="1"/>
          </p:cNvSpPr>
          <p:nvPr>
            <p:ph sz="half" idx="1"/>
          </p:nvPr>
        </p:nvSpPr>
        <p:spPr>
          <a:xfrm>
            <a:off x="457200" y="980728"/>
            <a:ext cx="4038600" cy="4608513"/>
          </a:xfrm>
        </p:spPr>
        <p:txBody>
          <a:bodyPr>
            <a:normAutofit lnSpcReduction="10000"/>
          </a:bodyPr>
          <a:lstStyle/>
          <a:p>
            <a:r>
              <a:rPr lang="cy-GB" dirty="0"/>
              <a:t>Mae gofyn bod bob grŵp yn </a:t>
            </a:r>
            <a:r>
              <a:rPr lang="cy-GB" b="1" dirty="0"/>
              <a:t>gweithio gyda’u gilydd </a:t>
            </a:r>
            <a:r>
              <a:rPr lang="cy-GB" dirty="0"/>
              <a:t>i ddangos athroniaeth gweithio fel tîm y lleoliad ac ystyried arddulliau arweinyddiaeth unigol posib er mwyn cyflawni agenda misol y lleoliad. </a:t>
            </a:r>
            <a:endParaRPr lang="en-GB" dirty="0"/>
          </a:p>
          <a:p>
            <a:endParaRPr lang="en-GB" dirty="0"/>
          </a:p>
        </p:txBody>
      </p:sp>
      <p:sp>
        <p:nvSpPr>
          <p:cNvPr id="4" name="Content Placeholder 3"/>
          <p:cNvSpPr>
            <a:spLocks noGrp="1"/>
          </p:cNvSpPr>
          <p:nvPr>
            <p:ph sz="half" idx="2"/>
          </p:nvPr>
        </p:nvSpPr>
        <p:spPr>
          <a:xfrm>
            <a:off x="4716016" y="1124744"/>
            <a:ext cx="4038600" cy="3989040"/>
          </a:xfrm>
        </p:spPr>
        <p:txBody>
          <a:bodyPr>
            <a:normAutofit lnSpcReduction="10000"/>
          </a:bodyPr>
          <a:lstStyle/>
          <a:p>
            <a:pPr marL="0" indent="0">
              <a:buNone/>
            </a:pPr>
            <a:r>
              <a:rPr lang="en-US" dirty="0"/>
              <a:t>Each group is required to </a:t>
            </a:r>
            <a:r>
              <a:rPr lang="en-US" b="1" dirty="0"/>
              <a:t>work together </a:t>
            </a:r>
            <a:r>
              <a:rPr lang="en-US" dirty="0"/>
              <a:t>to demonstrate the setting’s team-working philosophy and consider possible individual leadership styles in order to fulfil the setting’s monthly agenda. </a:t>
            </a:r>
            <a:endParaRPr lang="en-GB" dirty="0"/>
          </a:p>
          <a:p>
            <a:endParaRPr lang="en-GB" dirty="0"/>
          </a:p>
        </p:txBody>
      </p:sp>
    </p:spTree>
    <p:extLst>
      <p:ext uri="{BB962C8B-B14F-4D97-AF65-F5344CB8AC3E}">
        <p14:creationId xmlns:p14="http://schemas.microsoft.com/office/powerpoint/2010/main" val="2823389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a:bodyPr>
          <a:lstStyle/>
          <a:p>
            <a:r>
              <a:rPr lang="en-GB" dirty="0" err="1"/>
              <a:t>Gofynion</a:t>
            </a:r>
            <a:r>
              <a:rPr lang="en-GB" dirty="0"/>
              <a:t>           Requirements</a:t>
            </a:r>
          </a:p>
        </p:txBody>
      </p:sp>
      <p:sp>
        <p:nvSpPr>
          <p:cNvPr id="3" name="Content Placeholder 2"/>
          <p:cNvSpPr>
            <a:spLocks noGrp="1"/>
          </p:cNvSpPr>
          <p:nvPr>
            <p:ph sz="half" idx="1"/>
          </p:nvPr>
        </p:nvSpPr>
        <p:spPr>
          <a:xfrm>
            <a:off x="457200" y="1340768"/>
            <a:ext cx="4038600" cy="4248473"/>
          </a:xfrm>
        </p:spPr>
        <p:txBody>
          <a:bodyPr>
            <a:normAutofit fontScale="92500" lnSpcReduction="20000"/>
          </a:bodyPr>
          <a:lstStyle/>
          <a:p>
            <a:r>
              <a:rPr lang="cy-GB" dirty="0"/>
              <a:t>Bydd rhaid bod </a:t>
            </a:r>
            <a:r>
              <a:rPr lang="cy-GB" b="1" dirty="0"/>
              <a:t>agenda ffurfiol</a:t>
            </a:r>
            <a:r>
              <a:rPr lang="cy-GB" dirty="0"/>
              <a:t> y grŵp, ynghyd a </a:t>
            </a:r>
            <a:r>
              <a:rPr lang="cy-GB" b="1" dirty="0"/>
              <a:t>rhestr cyfeirnodi y grŵp ar gyfer yr asesiad yn cael ei lan lwytho i </a:t>
            </a:r>
            <a:r>
              <a:rPr lang="cy-GB" b="1" dirty="0" err="1"/>
              <a:t>Turnitin</a:t>
            </a:r>
            <a:r>
              <a:rPr lang="cy-GB" b="1" dirty="0"/>
              <a:t> erbyn 23.59 yr hwyr ar 14/05/21 fel un dogfen. </a:t>
            </a:r>
          </a:p>
          <a:p>
            <a:r>
              <a:rPr lang="cy-GB" dirty="0"/>
              <a:t>Rhaid bod pob myfyriwr yn gwneud hwn yn unigol.</a:t>
            </a:r>
            <a:endParaRPr lang="en-GB" dirty="0"/>
          </a:p>
          <a:p>
            <a:endParaRPr lang="en-GB" dirty="0"/>
          </a:p>
        </p:txBody>
      </p:sp>
      <p:sp>
        <p:nvSpPr>
          <p:cNvPr id="4" name="Content Placeholder 3"/>
          <p:cNvSpPr>
            <a:spLocks noGrp="1"/>
          </p:cNvSpPr>
          <p:nvPr>
            <p:ph sz="half" idx="2"/>
          </p:nvPr>
        </p:nvSpPr>
        <p:spPr>
          <a:xfrm>
            <a:off x="4648200" y="1340768"/>
            <a:ext cx="4038600" cy="4248473"/>
          </a:xfrm>
        </p:spPr>
        <p:txBody>
          <a:bodyPr>
            <a:normAutofit fontScale="92500" lnSpcReduction="20000"/>
          </a:bodyPr>
          <a:lstStyle/>
          <a:p>
            <a:pPr marL="0" indent="0">
              <a:buNone/>
            </a:pPr>
            <a:r>
              <a:rPr lang="en-US" dirty="0"/>
              <a:t>The group’s </a:t>
            </a:r>
            <a:r>
              <a:rPr lang="en-US" b="1" dirty="0"/>
              <a:t>formal agenda </a:t>
            </a:r>
            <a:r>
              <a:rPr lang="en-US" dirty="0"/>
              <a:t>as well as the </a:t>
            </a:r>
            <a:r>
              <a:rPr lang="en-US" b="1" dirty="0"/>
              <a:t>group’s reference list for this assessment must be uploaded to Turnitin by 2359hrs 14/05/21 as one document.  </a:t>
            </a:r>
          </a:p>
          <a:p>
            <a:pPr marL="0" indent="0">
              <a:buNone/>
            </a:pPr>
            <a:r>
              <a:rPr lang="en-US" dirty="0"/>
              <a:t>This must be done by all students individually. </a:t>
            </a:r>
            <a:endParaRPr lang="en-GB" dirty="0"/>
          </a:p>
          <a:p>
            <a:endParaRPr lang="en-GB" dirty="0"/>
          </a:p>
        </p:txBody>
      </p:sp>
    </p:spTree>
    <p:extLst>
      <p:ext uri="{BB962C8B-B14F-4D97-AF65-F5344CB8AC3E}">
        <p14:creationId xmlns:p14="http://schemas.microsoft.com/office/powerpoint/2010/main" val="22488438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99391"/>
            <a:ext cx="7886700" cy="1512168"/>
          </a:xfrm>
        </p:spPr>
        <p:txBody>
          <a:bodyPr>
            <a:normAutofit/>
          </a:bodyPr>
          <a:lstStyle/>
          <a:p>
            <a:r>
              <a:rPr lang="en-GB" b="1" dirty="0" err="1">
                <a:latin typeface="Arial" panose="020B0604020202020204" pitchFamily="34" charset="0"/>
                <a:cs typeface="Arial" panose="020B0604020202020204" pitchFamily="34" charset="0"/>
              </a:rPr>
              <a:t>Awgrymiadau</a:t>
            </a:r>
            <a:r>
              <a:rPr lang="en-GB" b="1" dirty="0">
                <a:latin typeface="Arial" panose="020B0604020202020204" pitchFamily="34" charset="0"/>
                <a:cs typeface="Arial" panose="020B0604020202020204" pitchFamily="34" charset="0"/>
              </a:rPr>
              <a:t>           Suggestions</a:t>
            </a:r>
          </a:p>
        </p:txBody>
      </p:sp>
      <p:sp>
        <p:nvSpPr>
          <p:cNvPr id="3" name="Content Placeholder 2"/>
          <p:cNvSpPr>
            <a:spLocks noGrp="1"/>
          </p:cNvSpPr>
          <p:nvPr>
            <p:ph sz="half" idx="1"/>
          </p:nvPr>
        </p:nvSpPr>
        <p:spPr>
          <a:xfrm>
            <a:off x="628650" y="1340769"/>
            <a:ext cx="3886200" cy="3661538"/>
          </a:xfrm>
        </p:spPr>
        <p:txBody>
          <a:bodyPr>
            <a:noAutofit/>
          </a:bodyPr>
          <a:lstStyle/>
          <a:p>
            <a:r>
              <a:rPr lang="cy-GB" sz="1600" dirty="0"/>
              <a:t>Dilynwch strwythur ffurfiol/</a:t>
            </a:r>
            <a:r>
              <a:rPr lang="cy-GB" sz="1600" dirty="0" err="1"/>
              <a:t>cyflwynidadau</a:t>
            </a:r>
            <a:endParaRPr lang="cy-GB" sz="1600" dirty="0"/>
          </a:p>
          <a:p>
            <a:r>
              <a:rPr lang="cy-GB" sz="1600" dirty="0"/>
              <a:t>Croeso - ymddiheuriadau</a:t>
            </a:r>
          </a:p>
          <a:p>
            <a:r>
              <a:rPr lang="cy-GB" sz="1600" dirty="0"/>
              <a:t>Ystyriwch cyfeirio at munudau y gyfarfod diwethaf a phwyntiau gweithredu sydd heb eu datrys</a:t>
            </a:r>
          </a:p>
          <a:p>
            <a:pPr marL="0" indent="0">
              <a:buNone/>
            </a:pPr>
            <a:r>
              <a:rPr lang="cy-GB" sz="1600" b="1" dirty="0"/>
              <a:t>Apwyntiwch o fewn eich grŵp, y canlynol:</a:t>
            </a:r>
          </a:p>
          <a:p>
            <a:r>
              <a:rPr lang="cy-GB" sz="1600" dirty="0"/>
              <a:t>Cadeirydd/rhywun i gymryd munudau</a:t>
            </a:r>
          </a:p>
          <a:p>
            <a:r>
              <a:rPr lang="cy-GB" sz="1600" dirty="0"/>
              <a:t>Rolau a chyfrifoldebau </a:t>
            </a:r>
            <a:r>
              <a:rPr lang="cy-GB" sz="1600" dirty="0" err="1"/>
              <a:t>e.e</a:t>
            </a:r>
            <a:r>
              <a:rPr lang="cy-GB" sz="1600" dirty="0"/>
              <a:t> Cydlynydd y Cyfnod Sylfaen, Swyddog Iechyd a Diogelwch y lleoliad, ALNCO</a:t>
            </a:r>
          </a:p>
          <a:p>
            <a:r>
              <a:rPr lang="cy-GB" sz="1600" dirty="0"/>
              <a:t>5-6 mater sydd yn cysylltu i’r staff sydd yn bresennol</a:t>
            </a:r>
          </a:p>
          <a:p>
            <a:r>
              <a:rPr lang="cy-GB" sz="1600" dirty="0"/>
              <a:t>Pwyntiau gweithredu terfynol a llinell amser </a:t>
            </a:r>
          </a:p>
        </p:txBody>
      </p:sp>
      <p:sp>
        <p:nvSpPr>
          <p:cNvPr id="4" name="Content Placeholder 3"/>
          <p:cNvSpPr>
            <a:spLocks noGrp="1"/>
          </p:cNvSpPr>
          <p:nvPr>
            <p:ph sz="half" idx="2"/>
          </p:nvPr>
        </p:nvSpPr>
        <p:spPr>
          <a:xfrm>
            <a:off x="4629150" y="1412777"/>
            <a:ext cx="3886200" cy="3740810"/>
          </a:xfrm>
        </p:spPr>
        <p:txBody>
          <a:bodyPr>
            <a:noAutofit/>
          </a:bodyPr>
          <a:lstStyle/>
          <a:p>
            <a:r>
              <a:rPr lang="en-GB" sz="1600" dirty="0"/>
              <a:t>Follow a formal structure/introductions</a:t>
            </a:r>
          </a:p>
          <a:p>
            <a:r>
              <a:rPr lang="en-GB" sz="1600" dirty="0"/>
              <a:t>Welcome - apologies</a:t>
            </a:r>
          </a:p>
          <a:p>
            <a:r>
              <a:rPr lang="en-GB" sz="1600" dirty="0"/>
              <a:t>Consider reference to minutes of previous meeting(s) and any outstanding action points</a:t>
            </a:r>
          </a:p>
          <a:p>
            <a:pPr marL="0" indent="0">
              <a:buNone/>
            </a:pPr>
            <a:r>
              <a:rPr lang="en-GB" sz="1600" b="1" dirty="0"/>
              <a:t>Appoint within your group:</a:t>
            </a:r>
          </a:p>
          <a:p>
            <a:r>
              <a:rPr lang="en-GB" sz="1600" dirty="0"/>
              <a:t>A Chairperson/minute taker</a:t>
            </a:r>
          </a:p>
          <a:p>
            <a:r>
              <a:rPr lang="en-GB" sz="1600" dirty="0"/>
              <a:t>Individual roles and responsibilities </a:t>
            </a:r>
            <a:r>
              <a:rPr lang="en-GB" sz="1600" dirty="0" err="1"/>
              <a:t>e.g</a:t>
            </a:r>
            <a:r>
              <a:rPr lang="en-GB" sz="1600" dirty="0"/>
              <a:t> Foundation Phase Coordinator, Health and Safety Officer for the setting, ALNCO</a:t>
            </a:r>
          </a:p>
          <a:p>
            <a:r>
              <a:rPr lang="en-GB" sz="1600" dirty="0"/>
              <a:t>5-6 matters linking to staff in attendance</a:t>
            </a:r>
          </a:p>
          <a:p>
            <a:r>
              <a:rPr lang="en-GB" sz="1600" dirty="0"/>
              <a:t>Final Action points and timescales  </a:t>
            </a:r>
          </a:p>
        </p:txBody>
      </p:sp>
    </p:spTree>
    <p:extLst>
      <p:ext uri="{BB962C8B-B14F-4D97-AF65-F5344CB8AC3E}">
        <p14:creationId xmlns:p14="http://schemas.microsoft.com/office/powerpoint/2010/main" val="15910346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4122"/>
          </a:xfrm>
        </p:spPr>
        <p:txBody>
          <a:bodyPr>
            <a:normAutofit fontScale="90000"/>
          </a:bodyPr>
          <a:lstStyle/>
          <a:p>
            <a:r>
              <a:rPr lang="en-GB" b="1" dirty="0" err="1"/>
              <a:t>Rhai</a:t>
            </a:r>
            <a:r>
              <a:rPr lang="en-GB" b="1" dirty="0"/>
              <a:t> </a:t>
            </a:r>
            <a:r>
              <a:rPr lang="en-GB" b="1" dirty="0" err="1"/>
              <a:t>syniadau</a:t>
            </a:r>
            <a:r>
              <a:rPr lang="en-GB" b="1" dirty="0"/>
              <a:t>: </a:t>
            </a:r>
            <a:r>
              <a:rPr lang="en-GB" b="1" dirty="0" err="1"/>
              <a:t>Eich</a:t>
            </a:r>
            <a:r>
              <a:rPr lang="en-GB" b="1" dirty="0"/>
              <a:t> Agenda</a:t>
            </a:r>
            <a:br>
              <a:rPr lang="en-GB" b="1" dirty="0"/>
            </a:br>
            <a:r>
              <a:rPr lang="en-GB" b="1" dirty="0"/>
              <a:t>Some ideas: Your Agenda</a:t>
            </a:r>
          </a:p>
        </p:txBody>
      </p:sp>
      <p:sp>
        <p:nvSpPr>
          <p:cNvPr id="3" name="Content Placeholder 2"/>
          <p:cNvSpPr>
            <a:spLocks noGrp="1"/>
          </p:cNvSpPr>
          <p:nvPr>
            <p:ph sz="half" idx="1"/>
          </p:nvPr>
        </p:nvSpPr>
        <p:spPr>
          <a:xfrm>
            <a:off x="457200" y="1556792"/>
            <a:ext cx="4038600" cy="4032449"/>
          </a:xfrm>
        </p:spPr>
        <p:txBody>
          <a:bodyPr>
            <a:normAutofit fontScale="55000" lnSpcReduction="20000"/>
          </a:bodyPr>
          <a:lstStyle/>
          <a:p>
            <a:pPr marL="0" indent="0">
              <a:buNone/>
            </a:pPr>
            <a:r>
              <a:rPr lang="cy-GB" sz="3300" dirty="0">
                <a:latin typeface="Arial" panose="020B0604020202020204" pitchFamily="34" charset="0"/>
                <a:cs typeface="Arial" panose="020B0604020202020204" pitchFamily="34" charset="0"/>
              </a:rPr>
              <a:t>Esiamplau o’r math o bwyntiau ar gyfer yr Agenda:</a:t>
            </a:r>
          </a:p>
          <a:p>
            <a:r>
              <a:rPr lang="cy-GB" sz="3300" dirty="0">
                <a:latin typeface="Arial" panose="020B0604020202020204" pitchFamily="34" charset="0"/>
                <a:cs typeface="Arial" panose="020B0604020202020204" pitchFamily="34" charset="0"/>
              </a:rPr>
              <a:t>Paratoi ar gyfer Arolwg</a:t>
            </a:r>
          </a:p>
          <a:p>
            <a:r>
              <a:rPr lang="cy-GB" sz="3300" dirty="0">
                <a:latin typeface="Arial" panose="020B0604020202020204" pitchFamily="34" charset="0"/>
                <a:cs typeface="Arial" panose="020B0604020202020204" pitchFamily="34" charset="0"/>
              </a:rPr>
              <a:t>Paratoi wrth I aelod staff gadael/aelod staff newydd yn dechrau (Anwytho)</a:t>
            </a:r>
          </a:p>
          <a:p>
            <a:r>
              <a:rPr lang="cy-GB" sz="3300" dirty="0">
                <a:latin typeface="Arial" panose="020B0604020202020204" pitchFamily="34" charset="0"/>
                <a:cs typeface="Arial" panose="020B0604020202020204" pitchFamily="34" charset="0"/>
              </a:rPr>
              <a:t>Ail-strwythuro</a:t>
            </a:r>
          </a:p>
          <a:p>
            <a:r>
              <a:rPr lang="cy-GB" sz="3300" dirty="0">
                <a:latin typeface="Arial" panose="020B0604020202020204" pitchFamily="34" charset="0"/>
                <a:cs typeface="Arial" panose="020B0604020202020204" pitchFamily="34" charset="0"/>
              </a:rPr>
              <a:t>ADY</a:t>
            </a:r>
          </a:p>
          <a:p>
            <a:r>
              <a:rPr lang="cy-GB" sz="3300" dirty="0">
                <a:latin typeface="Arial" panose="020B0604020202020204" pitchFamily="34" charset="0"/>
                <a:cs typeface="Arial" panose="020B0604020202020204" pitchFamily="34" charset="0"/>
              </a:rPr>
              <a:t>Cynaladwyedd</a:t>
            </a:r>
          </a:p>
          <a:p>
            <a:r>
              <a:rPr lang="cy-GB" sz="3300" dirty="0">
                <a:latin typeface="Arial" panose="020B0604020202020204" pitchFamily="34" charset="0"/>
                <a:cs typeface="Arial" panose="020B0604020202020204" pitchFamily="34" charset="0"/>
              </a:rPr>
              <a:t>Y Cwricwlwm Newydd</a:t>
            </a:r>
          </a:p>
          <a:p>
            <a:r>
              <a:rPr lang="cy-GB" sz="3300" dirty="0">
                <a:latin typeface="Arial" panose="020B0604020202020204" pitchFamily="34" charset="0"/>
                <a:cs typeface="Arial" panose="020B0604020202020204" pitchFamily="34" charset="0"/>
              </a:rPr>
              <a:t>Disgyblaeth: y broses o ddisgyblu</a:t>
            </a:r>
          </a:p>
          <a:p>
            <a:r>
              <a:rPr lang="cy-GB" sz="3300" dirty="0">
                <a:latin typeface="Arial" panose="020B0604020202020204" pitchFamily="34" charset="0"/>
                <a:cs typeface="Arial" panose="020B0604020202020204" pitchFamily="34" charset="0"/>
              </a:rPr>
              <a:t>Sefyllfa: Damwain/Digwyddiad</a:t>
            </a:r>
          </a:p>
          <a:p>
            <a:r>
              <a:rPr lang="cy-GB" sz="3300" dirty="0">
                <a:latin typeface="Arial" panose="020B0604020202020204" pitchFamily="34" charset="0"/>
                <a:cs typeface="Arial" panose="020B0604020202020204" pitchFamily="34" charset="0"/>
              </a:rPr>
              <a:t>Hyfforddiant</a:t>
            </a:r>
          </a:p>
          <a:p>
            <a:r>
              <a:rPr lang="cy-GB" sz="3300" dirty="0">
                <a:latin typeface="Arial" panose="020B0604020202020204" pitchFamily="34" charset="0"/>
                <a:cs typeface="Arial" panose="020B0604020202020204" pitchFamily="34" charset="0"/>
              </a:rPr>
              <a:t>Cyflwyno arfer newydd i’r lleoliad</a:t>
            </a:r>
          </a:p>
          <a:p>
            <a:r>
              <a:rPr lang="cy-GB" sz="3300" dirty="0">
                <a:latin typeface="Arial" panose="020B0604020202020204" pitchFamily="34" charset="0"/>
                <a:cs typeface="Arial" panose="020B0604020202020204" pitchFamily="34" charset="0"/>
              </a:rPr>
              <a:t>Partneriaeth Rhieni</a:t>
            </a:r>
          </a:p>
          <a:p>
            <a:pPr marL="0" indent="0">
              <a:buNone/>
            </a:pPr>
            <a:endParaRPr lang="en-GB" dirty="0"/>
          </a:p>
          <a:p>
            <a:endParaRPr lang="en-GB" dirty="0"/>
          </a:p>
        </p:txBody>
      </p:sp>
      <p:sp>
        <p:nvSpPr>
          <p:cNvPr id="4" name="Content Placeholder 3"/>
          <p:cNvSpPr>
            <a:spLocks noGrp="1"/>
          </p:cNvSpPr>
          <p:nvPr>
            <p:ph sz="half" idx="2"/>
          </p:nvPr>
        </p:nvSpPr>
        <p:spPr>
          <a:xfrm>
            <a:off x="4648200" y="1556792"/>
            <a:ext cx="4038600" cy="4032449"/>
          </a:xfrm>
        </p:spPr>
        <p:txBody>
          <a:bodyPr>
            <a:noAutofit/>
          </a:bodyPr>
          <a:lstStyle/>
          <a:p>
            <a:pPr marL="0" indent="0">
              <a:buNone/>
            </a:pPr>
            <a:r>
              <a:rPr lang="en-GB" sz="1600" dirty="0">
                <a:latin typeface="Arial" panose="020B0604020202020204" pitchFamily="34" charset="0"/>
                <a:cs typeface="Arial" panose="020B0604020202020204" pitchFamily="34" charset="0"/>
              </a:rPr>
              <a:t>Examples of the type of points for the Agenda:</a:t>
            </a:r>
          </a:p>
          <a:p>
            <a:r>
              <a:rPr lang="en-GB" sz="1600" dirty="0">
                <a:latin typeface="Arial" panose="020B0604020202020204" pitchFamily="34" charset="0"/>
                <a:cs typeface="Arial" panose="020B0604020202020204" pitchFamily="34" charset="0"/>
              </a:rPr>
              <a:t>Preparation for Inspection</a:t>
            </a:r>
          </a:p>
          <a:p>
            <a:r>
              <a:rPr lang="en-GB" sz="1600" dirty="0">
                <a:latin typeface="Arial" panose="020B0604020202020204" pitchFamily="34" charset="0"/>
                <a:cs typeface="Arial" panose="020B0604020202020204" pitchFamily="34" charset="0"/>
              </a:rPr>
              <a:t>Preparation of staff member leaving/new staff member (Induction)</a:t>
            </a:r>
          </a:p>
          <a:p>
            <a:r>
              <a:rPr lang="en-GB" sz="1600" dirty="0">
                <a:latin typeface="Arial" panose="020B0604020202020204" pitchFamily="34" charset="0"/>
                <a:cs typeface="Arial" panose="020B0604020202020204" pitchFamily="34" charset="0"/>
              </a:rPr>
              <a:t>Re-structure</a:t>
            </a:r>
          </a:p>
          <a:p>
            <a:r>
              <a:rPr lang="en-GB" sz="1600" dirty="0">
                <a:latin typeface="Arial" panose="020B0604020202020204" pitchFamily="34" charset="0"/>
                <a:cs typeface="Arial" panose="020B0604020202020204" pitchFamily="34" charset="0"/>
              </a:rPr>
              <a:t>ALN</a:t>
            </a:r>
          </a:p>
          <a:p>
            <a:r>
              <a:rPr lang="en-GB" sz="1600" dirty="0">
                <a:latin typeface="Arial" panose="020B0604020202020204" pitchFamily="34" charset="0"/>
                <a:cs typeface="Arial" panose="020B0604020202020204" pitchFamily="34" charset="0"/>
              </a:rPr>
              <a:t>Sustainability</a:t>
            </a:r>
          </a:p>
          <a:p>
            <a:r>
              <a:rPr lang="en-GB" sz="1600" dirty="0">
                <a:latin typeface="Arial" panose="020B0604020202020204" pitchFamily="34" charset="0"/>
                <a:cs typeface="Arial" panose="020B0604020202020204" pitchFamily="34" charset="0"/>
              </a:rPr>
              <a:t>New Curriculum</a:t>
            </a:r>
          </a:p>
          <a:p>
            <a:r>
              <a:rPr lang="en-GB" sz="1600" dirty="0">
                <a:latin typeface="Arial" panose="020B0604020202020204" pitchFamily="34" charset="0"/>
                <a:cs typeface="Arial" panose="020B0604020202020204" pitchFamily="34" charset="0"/>
              </a:rPr>
              <a:t>Disciplinary</a:t>
            </a:r>
          </a:p>
          <a:p>
            <a:r>
              <a:rPr lang="en-GB" sz="1600" dirty="0">
                <a:latin typeface="Arial" panose="020B0604020202020204" pitchFamily="34" charset="0"/>
                <a:cs typeface="Arial" panose="020B0604020202020204" pitchFamily="34" charset="0"/>
              </a:rPr>
              <a:t>Situation: Accident/Incident</a:t>
            </a:r>
          </a:p>
          <a:p>
            <a:r>
              <a:rPr lang="en-GB" sz="1600" dirty="0">
                <a:latin typeface="Arial" panose="020B0604020202020204" pitchFamily="34" charset="0"/>
                <a:cs typeface="Arial" panose="020B0604020202020204" pitchFamily="34" charset="0"/>
              </a:rPr>
              <a:t>Training</a:t>
            </a:r>
          </a:p>
          <a:p>
            <a:r>
              <a:rPr lang="en-GB" sz="1600" dirty="0">
                <a:latin typeface="Arial" panose="020B0604020202020204" pitchFamily="34" charset="0"/>
                <a:cs typeface="Arial" panose="020B0604020202020204" pitchFamily="34" charset="0"/>
              </a:rPr>
              <a:t>Introducing new practice to setting</a:t>
            </a:r>
          </a:p>
          <a:p>
            <a:r>
              <a:rPr lang="en-GB" sz="1600" dirty="0">
                <a:latin typeface="Arial" panose="020B0604020202020204" pitchFamily="34" charset="0"/>
                <a:cs typeface="Arial" panose="020B0604020202020204" pitchFamily="34" charset="0"/>
              </a:rPr>
              <a:t>Parent Partnership</a:t>
            </a:r>
          </a:p>
        </p:txBody>
      </p:sp>
    </p:spTree>
    <p:extLst>
      <p:ext uri="{BB962C8B-B14F-4D97-AF65-F5344CB8AC3E}">
        <p14:creationId xmlns:p14="http://schemas.microsoft.com/office/powerpoint/2010/main" val="15078679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noAutofit/>
          </a:bodyPr>
          <a:lstStyle/>
          <a:p>
            <a:r>
              <a:rPr lang="en-GB" sz="3200" b="1" dirty="0" err="1"/>
              <a:t>Pwysig</a:t>
            </a:r>
            <a:r>
              <a:rPr lang="en-GB" sz="3200" b="1" dirty="0"/>
              <a:t>: </a:t>
            </a:r>
            <a:r>
              <a:rPr lang="en-GB" sz="3200" b="1" dirty="0" err="1"/>
              <a:t>Rhai</a:t>
            </a:r>
            <a:r>
              <a:rPr lang="en-GB" sz="3200" b="1" dirty="0"/>
              <a:t> </a:t>
            </a:r>
            <a:r>
              <a:rPr lang="en-GB" sz="3200" b="1" dirty="0" err="1"/>
              <a:t>pwyntiau</a:t>
            </a:r>
            <a:r>
              <a:rPr lang="en-GB" sz="3200" b="1" dirty="0"/>
              <a:t> </a:t>
            </a:r>
            <a:r>
              <a:rPr lang="en-GB" sz="3200" b="1" dirty="0" err="1"/>
              <a:t>ychwanegol</a:t>
            </a:r>
            <a:br>
              <a:rPr lang="en-GB" sz="3200" b="1" dirty="0"/>
            </a:br>
            <a:r>
              <a:rPr lang="en-GB" sz="3200" b="1" dirty="0"/>
              <a:t>Important: Some additional points</a:t>
            </a:r>
          </a:p>
        </p:txBody>
      </p:sp>
      <p:sp>
        <p:nvSpPr>
          <p:cNvPr id="3" name="Content Placeholder 2"/>
          <p:cNvSpPr>
            <a:spLocks noGrp="1"/>
          </p:cNvSpPr>
          <p:nvPr>
            <p:ph sz="half" idx="1"/>
          </p:nvPr>
        </p:nvSpPr>
        <p:spPr>
          <a:xfrm>
            <a:off x="457200" y="1268760"/>
            <a:ext cx="4038600" cy="4320481"/>
          </a:xfrm>
        </p:spPr>
        <p:txBody>
          <a:bodyPr>
            <a:noAutofit/>
          </a:bodyPr>
          <a:lstStyle/>
          <a:p>
            <a:r>
              <a:rPr lang="en-GB" sz="2200" dirty="0"/>
              <a:t>10% </a:t>
            </a:r>
            <a:r>
              <a:rPr lang="en-GB" sz="2200" dirty="0" err="1"/>
              <a:t>ychwanegol</a:t>
            </a:r>
            <a:r>
              <a:rPr lang="en-GB" sz="2200" dirty="0"/>
              <a:t> </a:t>
            </a:r>
            <a:r>
              <a:rPr lang="en-GB" sz="2200" dirty="0" err="1"/>
              <a:t>i</a:t>
            </a:r>
            <a:r>
              <a:rPr lang="en-GB" sz="2200" dirty="0"/>
              <a:t> </a:t>
            </a:r>
            <a:r>
              <a:rPr lang="en-GB" sz="2200" dirty="0" err="1"/>
              <a:t>amser</a:t>
            </a:r>
            <a:r>
              <a:rPr lang="en-GB" sz="2200" dirty="0"/>
              <a:t> </a:t>
            </a:r>
            <a:r>
              <a:rPr lang="en-GB" sz="2200" dirty="0" err="1"/>
              <a:t>cyfan</a:t>
            </a:r>
            <a:r>
              <a:rPr lang="en-GB" sz="2200" dirty="0"/>
              <a:t> y </a:t>
            </a:r>
            <a:r>
              <a:rPr lang="en-GB" sz="2200" dirty="0" err="1"/>
              <a:t>grwp</a:t>
            </a:r>
            <a:endParaRPr lang="en-GB" sz="2200" dirty="0"/>
          </a:p>
          <a:p>
            <a:r>
              <a:rPr lang="en-GB" sz="2200" dirty="0" err="1"/>
              <a:t>Tutorialau</a:t>
            </a:r>
            <a:r>
              <a:rPr lang="en-GB" sz="2200" dirty="0"/>
              <a:t> </a:t>
            </a:r>
            <a:r>
              <a:rPr lang="en-GB" sz="2200" dirty="0" err="1"/>
              <a:t>yn</a:t>
            </a:r>
            <a:r>
              <a:rPr lang="en-GB" sz="2200" dirty="0"/>
              <a:t> </a:t>
            </a:r>
            <a:r>
              <a:rPr lang="en-GB" sz="2200" dirty="0" err="1"/>
              <a:t>ystod</a:t>
            </a:r>
            <a:r>
              <a:rPr lang="en-GB" sz="2200" dirty="0"/>
              <a:t> </a:t>
            </a:r>
            <a:r>
              <a:rPr lang="en-GB" sz="2200" dirty="0" err="1"/>
              <a:t>Wythnos</a:t>
            </a:r>
            <a:r>
              <a:rPr lang="en-GB" sz="2200" dirty="0"/>
              <a:t> 4</a:t>
            </a:r>
          </a:p>
          <a:p>
            <a:r>
              <a:rPr lang="en-GB" sz="2200" dirty="0" err="1"/>
              <a:t>Cefnogaeth</a:t>
            </a:r>
            <a:r>
              <a:rPr lang="en-GB" sz="2200" dirty="0"/>
              <a:t> </a:t>
            </a:r>
            <a:r>
              <a:rPr lang="en-GB" sz="2200" dirty="0" err="1"/>
              <a:t>yn</a:t>
            </a:r>
            <a:r>
              <a:rPr lang="en-GB" sz="2200" dirty="0"/>
              <a:t> </a:t>
            </a:r>
            <a:r>
              <a:rPr lang="en-GB" sz="2200" dirty="0" err="1"/>
              <a:t>dilyn</a:t>
            </a:r>
            <a:r>
              <a:rPr lang="en-GB" sz="2200" dirty="0"/>
              <a:t> </a:t>
            </a:r>
            <a:r>
              <a:rPr lang="en-GB" sz="2200" dirty="0" err="1"/>
              <a:t>darlith</a:t>
            </a:r>
            <a:r>
              <a:rPr lang="en-GB" sz="2200" dirty="0"/>
              <a:t> </a:t>
            </a:r>
            <a:r>
              <a:rPr lang="en-GB" sz="2200" dirty="0" err="1"/>
              <a:t>Wythnos</a:t>
            </a:r>
            <a:r>
              <a:rPr lang="en-GB" sz="2200" dirty="0"/>
              <a:t> 3 </a:t>
            </a:r>
          </a:p>
          <a:p>
            <a:r>
              <a:rPr lang="en-GB" sz="2200" dirty="0" err="1"/>
              <a:t>Gwirio</a:t>
            </a:r>
            <a:r>
              <a:rPr lang="en-GB" sz="2200" dirty="0"/>
              <a:t> Gwaith x 2 </a:t>
            </a:r>
            <a:r>
              <a:rPr lang="en-GB" sz="2200" dirty="0" err="1"/>
              <a:t>ar</a:t>
            </a:r>
            <a:r>
              <a:rPr lang="en-GB" sz="2200" dirty="0"/>
              <a:t> </a:t>
            </a:r>
            <a:r>
              <a:rPr lang="en-GB" sz="2200" dirty="0" err="1"/>
              <a:t>gyfer</a:t>
            </a:r>
            <a:r>
              <a:rPr lang="en-GB" sz="2200" dirty="0"/>
              <a:t> </a:t>
            </a:r>
            <a:r>
              <a:rPr lang="en-GB" sz="2200" dirty="0" err="1"/>
              <a:t>pwyntiau</a:t>
            </a:r>
            <a:r>
              <a:rPr lang="en-GB" sz="2200" dirty="0"/>
              <a:t> ac </a:t>
            </a:r>
            <a:r>
              <a:rPr lang="en-GB" sz="2200" dirty="0" err="1"/>
              <a:t>adborth</a:t>
            </a:r>
            <a:r>
              <a:rPr lang="en-GB" sz="2200" dirty="0"/>
              <a:t> </a:t>
            </a:r>
            <a:r>
              <a:rPr lang="en-GB" sz="2200" dirty="0" err="1"/>
              <a:t>cyffredinol</a:t>
            </a:r>
            <a:r>
              <a:rPr lang="en-GB" sz="2200" dirty="0"/>
              <a:t>.  </a:t>
            </a:r>
          </a:p>
          <a:p>
            <a:r>
              <a:rPr lang="en-GB" sz="2200" dirty="0"/>
              <a:t>1 x </a:t>
            </a:r>
            <a:r>
              <a:rPr lang="en-GB" sz="2200" dirty="0" err="1"/>
              <a:t>Tiwtorial</a:t>
            </a:r>
            <a:r>
              <a:rPr lang="en-GB" sz="2200" dirty="0"/>
              <a:t> </a:t>
            </a:r>
            <a:r>
              <a:rPr lang="en-GB" sz="2200" dirty="0" err="1"/>
              <a:t>Unigol</a:t>
            </a:r>
            <a:endParaRPr lang="en-GB" sz="2200" dirty="0"/>
          </a:p>
          <a:p>
            <a:r>
              <a:rPr lang="en-GB" sz="2200" dirty="0"/>
              <a:t>1 x </a:t>
            </a:r>
            <a:r>
              <a:rPr lang="en-GB" sz="2200" dirty="0" err="1"/>
              <a:t>Tiwtorial</a:t>
            </a:r>
            <a:r>
              <a:rPr lang="en-GB" sz="2200" dirty="0"/>
              <a:t> </a:t>
            </a:r>
            <a:r>
              <a:rPr lang="en-GB" sz="2200" dirty="0" err="1"/>
              <a:t>Grŵp</a:t>
            </a:r>
            <a:r>
              <a:rPr lang="en-GB" sz="2200" dirty="0"/>
              <a:t> </a:t>
            </a:r>
          </a:p>
        </p:txBody>
      </p:sp>
      <p:sp>
        <p:nvSpPr>
          <p:cNvPr id="4" name="Content Placeholder 3"/>
          <p:cNvSpPr>
            <a:spLocks noGrp="1"/>
          </p:cNvSpPr>
          <p:nvPr>
            <p:ph sz="half" idx="2"/>
          </p:nvPr>
        </p:nvSpPr>
        <p:spPr>
          <a:xfrm>
            <a:off x="4648200" y="1340769"/>
            <a:ext cx="4038600" cy="3384376"/>
          </a:xfrm>
        </p:spPr>
        <p:txBody>
          <a:bodyPr>
            <a:noAutofit/>
          </a:bodyPr>
          <a:lstStyle/>
          <a:p>
            <a:r>
              <a:rPr lang="en-GB" sz="2400" dirty="0"/>
              <a:t>Additional 10% for the group</a:t>
            </a:r>
          </a:p>
          <a:p>
            <a:r>
              <a:rPr lang="en-GB" sz="2400" dirty="0"/>
              <a:t>Tutorials during </a:t>
            </a:r>
            <a:r>
              <a:rPr lang="en-GB" sz="2400" dirty="0" err="1"/>
              <a:t>Wk</a:t>
            </a:r>
            <a:r>
              <a:rPr lang="en-GB" sz="2400" dirty="0"/>
              <a:t> 4</a:t>
            </a:r>
          </a:p>
          <a:p>
            <a:r>
              <a:rPr lang="en-GB" sz="2400" dirty="0"/>
              <a:t>Support after </a:t>
            </a:r>
            <a:r>
              <a:rPr lang="en-GB" sz="2400" dirty="0" err="1"/>
              <a:t>Wk</a:t>
            </a:r>
            <a:r>
              <a:rPr lang="en-GB" sz="2400" dirty="0"/>
              <a:t> 3 lecture</a:t>
            </a:r>
          </a:p>
          <a:p>
            <a:r>
              <a:rPr lang="en-GB" sz="2400" dirty="0"/>
              <a:t>Checking of work x 2 for pointers and general feedback</a:t>
            </a:r>
          </a:p>
          <a:p>
            <a:r>
              <a:rPr lang="en-GB" sz="2400" dirty="0"/>
              <a:t>1 x Individual Tutorial</a:t>
            </a:r>
          </a:p>
          <a:p>
            <a:r>
              <a:rPr lang="en-GB" sz="2400" dirty="0"/>
              <a:t>1 x Group Tutorial </a:t>
            </a:r>
          </a:p>
        </p:txBody>
      </p:sp>
    </p:spTree>
    <p:extLst>
      <p:ext uri="{BB962C8B-B14F-4D97-AF65-F5344CB8AC3E}">
        <p14:creationId xmlns:p14="http://schemas.microsoft.com/office/powerpoint/2010/main" val="389523417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discuss…</a:t>
            </a:r>
          </a:p>
        </p:txBody>
      </p:sp>
      <p:sp>
        <p:nvSpPr>
          <p:cNvPr id="3" name="Content Placeholder 2"/>
          <p:cNvSpPr>
            <a:spLocks noGrp="1"/>
          </p:cNvSpPr>
          <p:nvPr>
            <p:ph sz="half" idx="1"/>
          </p:nvPr>
        </p:nvSpPr>
        <p:spPr/>
        <p:txBody>
          <a:bodyPr/>
          <a:lstStyle/>
          <a:p>
            <a:endParaRPr lang="en-GB" dirty="0"/>
          </a:p>
          <a:p>
            <a:r>
              <a:rPr lang="en-GB" dirty="0">
                <a:latin typeface="Arial" panose="020B0604020202020204" pitchFamily="34" charset="0"/>
                <a:cs typeface="Arial" panose="020B0604020202020204" pitchFamily="34" charset="0"/>
              </a:rPr>
              <a:t>Beth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Pwy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yw</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endParaRPr lang="en-GB" dirty="0"/>
          </a:p>
          <a:p>
            <a:r>
              <a:rPr lang="en-GB" dirty="0">
                <a:latin typeface="Arial" panose="020B0604020202020204" pitchFamily="34" charset="0"/>
                <a:cs typeface="Arial" panose="020B0604020202020204" pitchFamily="34" charset="0"/>
              </a:rPr>
              <a:t>What is a leader?</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Who is a leader?</a:t>
            </a:r>
          </a:p>
        </p:txBody>
      </p:sp>
    </p:spTree>
    <p:extLst>
      <p:ext uri="{BB962C8B-B14F-4D97-AF65-F5344CB8AC3E}">
        <p14:creationId xmlns:p14="http://schemas.microsoft.com/office/powerpoint/2010/main" val="26880454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2" name="Picture 8" descr="Image result for martin luther kin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120875"/>
            <a:ext cx="4041775" cy="2756546"/>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Image result for jfk">
            <a:hlinkClick r:id="rId5"/>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5292080" y="188640"/>
            <a:ext cx="3696345" cy="3676651"/>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famous world leaders">
            <a:hlinkClick r:id="rId7"/>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868143" y="3120875"/>
            <a:ext cx="3120281" cy="3487617"/>
          </a:xfrm>
          <a:prstGeom prst="rect">
            <a:avLst/>
          </a:prstGeom>
          <a:noFill/>
          <a:extLst>
            <a:ext uri="{909E8E84-426E-40DD-AFC4-6F175D3DCCD1}">
              <a14:hiddenFill xmlns:a14="http://schemas.microsoft.com/office/drawing/2010/main">
                <a:solidFill>
                  <a:srgbClr val="FFFFFF"/>
                </a:solidFill>
              </a14:hiddenFill>
            </a:ext>
          </a:extLst>
        </p:spPr>
      </p:pic>
      <p:sp>
        <p:nvSpPr>
          <p:cNvPr id="5" name="AutoShape 14" descr="Image result for rosa parks">
            <a:hlinkClick r:id="rId9"/>
          </p:cNvPr>
          <p:cNvSpPr>
            <a:spLocks noChangeAspect="1" noChangeArrowheads="1"/>
          </p:cNvSpPr>
          <p:nvPr/>
        </p:nvSpPr>
        <p:spPr bwMode="auto">
          <a:xfrm>
            <a:off x="155575" y="-1371600"/>
            <a:ext cx="2857500"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16" descr="Image result for rosa parks">
            <a:hlinkClick r:id="rId9"/>
          </p:cNvPr>
          <p:cNvSpPr>
            <a:spLocks noChangeAspect="1" noChangeArrowheads="1"/>
          </p:cNvSpPr>
          <p:nvPr/>
        </p:nvSpPr>
        <p:spPr bwMode="auto">
          <a:xfrm>
            <a:off x="307975" y="-1219200"/>
            <a:ext cx="2857500" cy="28575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6" name="Picture 2" descr="Image result for famous world leaders">
            <a:hlinkClick r:id="rId10"/>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2339752" y="188640"/>
            <a:ext cx="3581400" cy="3150295"/>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Image result for mother teresa">
            <a:hlinkClick r:id="rId12"/>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563888" y="3338935"/>
            <a:ext cx="2410754" cy="3256197"/>
          </a:xfrm>
          <a:prstGeom prst="rect">
            <a:avLst/>
          </a:prstGeom>
          <a:noFill/>
          <a:extLst>
            <a:ext uri="{909E8E84-426E-40DD-AFC4-6F175D3DCCD1}">
              <a14:hiddenFill xmlns:a14="http://schemas.microsoft.com/office/drawing/2010/main">
                <a:solidFill>
                  <a:srgbClr val="FFFFFF"/>
                </a:solidFill>
              </a14:hiddenFill>
            </a:ext>
          </a:extLst>
        </p:spPr>
      </p:pic>
      <p:pic>
        <p:nvPicPr>
          <p:cNvPr id="1049" name="Picture 25" descr="G:\EAEC6009C the new Leadership\New for 2017\220px-Rosaparks.jpg"/>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02207" y="158936"/>
            <a:ext cx="2237545" cy="29619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81858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5868144" cy="3356992"/>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43808" y="3253173"/>
            <a:ext cx="4392487" cy="3408040"/>
          </a:xfrm>
          <a:prstGeom prst="rect">
            <a:avLst/>
          </a:prstGeom>
        </p:spPr>
      </p:pic>
      <p:sp>
        <p:nvSpPr>
          <p:cNvPr id="4" name="Title 3"/>
          <p:cNvSpPr>
            <a:spLocks noGrp="1"/>
          </p:cNvSpPr>
          <p:nvPr>
            <p:ph type="title"/>
          </p:nvPr>
        </p:nvSpPr>
        <p:spPr/>
        <p:txBody>
          <a:bodyPr/>
          <a:lstStyle/>
          <a:p>
            <a:r>
              <a:rPr lang="en-GB" dirty="0"/>
              <a:t>          </a:t>
            </a:r>
          </a:p>
        </p:txBody>
      </p:sp>
      <p:sp>
        <p:nvSpPr>
          <p:cNvPr id="5" name="Content Placeholder 4"/>
          <p:cNvSpPr>
            <a:spLocks noGrp="1"/>
          </p:cNvSpPr>
          <p:nvPr>
            <p:ph sz="half" idx="1"/>
          </p:nvPr>
        </p:nvSpPr>
        <p:spPr>
          <a:xfrm>
            <a:off x="107504" y="1600201"/>
            <a:ext cx="2808312" cy="3989040"/>
          </a:xfrm>
        </p:spPr>
        <p:txBody>
          <a:bodyPr>
            <a:normAutofit fontScale="77500" lnSpcReduction="20000"/>
          </a:bodyPr>
          <a:lstStyle/>
          <a:p>
            <a:endParaRPr lang="en-GB" dirty="0"/>
          </a:p>
          <a:p>
            <a:endParaRPr lang="en-GB" dirty="0"/>
          </a:p>
          <a:p>
            <a:endParaRPr lang="en-GB" dirty="0"/>
          </a:p>
          <a:p>
            <a:endParaRPr lang="en-GB" dirty="0"/>
          </a:p>
          <a:p>
            <a:pPr marL="0" indent="0">
              <a:buNone/>
            </a:pPr>
            <a:endParaRPr lang="en-GB" dirty="0"/>
          </a:p>
          <a:p>
            <a:pPr marL="0" indent="0">
              <a:buNone/>
            </a:pPr>
            <a:endParaRPr lang="en-GB" dirty="0"/>
          </a:p>
          <a:p>
            <a:pPr marL="0" indent="0">
              <a:buNone/>
            </a:pPr>
            <a:r>
              <a:rPr lang="en-GB" dirty="0"/>
              <a:t>Today, Greta </a:t>
            </a:r>
          </a:p>
          <a:p>
            <a:pPr marL="0" indent="0">
              <a:buNone/>
            </a:pPr>
            <a:r>
              <a:rPr lang="en-GB" dirty="0"/>
              <a:t>Thunberg  is </a:t>
            </a:r>
          </a:p>
          <a:p>
            <a:pPr marL="0" indent="0">
              <a:buNone/>
            </a:pPr>
            <a:r>
              <a:rPr lang="en-GB" dirty="0"/>
              <a:t>considered to be the youngest, most </a:t>
            </a:r>
          </a:p>
          <a:p>
            <a:pPr marL="0" indent="0">
              <a:buNone/>
            </a:pPr>
            <a:r>
              <a:rPr lang="en-GB" dirty="0"/>
              <a:t>powerful woman </a:t>
            </a:r>
          </a:p>
          <a:p>
            <a:pPr marL="0" indent="0">
              <a:buNone/>
            </a:pPr>
            <a:r>
              <a:rPr lang="en-GB" dirty="0"/>
              <a:t>in the world.</a:t>
            </a:r>
          </a:p>
        </p:txBody>
      </p:sp>
      <p:sp>
        <p:nvSpPr>
          <p:cNvPr id="6" name="Content Placeholder 5"/>
          <p:cNvSpPr>
            <a:spLocks noGrp="1"/>
          </p:cNvSpPr>
          <p:nvPr>
            <p:ph sz="half" idx="2"/>
          </p:nvPr>
        </p:nvSpPr>
        <p:spPr>
          <a:xfrm>
            <a:off x="5868144" y="188640"/>
            <a:ext cx="3123456" cy="5314603"/>
          </a:xfrm>
        </p:spPr>
        <p:txBody>
          <a:bodyPr>
            <a:normAutofit fontScale="77500" lnSpcReduction="20000"/>
          </a:bodyPr>
          <a:lstStyle/>
          <a:p>
            <a:pPr marL="0" indent="0">
              <a:buNone/>
            </a:pPr>
            <a:endParaRPr lang="en-GB" dirty="0"/>
          </a:p>
          <a:p>
            <a:pPr marL="0" indent="0">
              <a:buNone/>
            </a:pPr>
            <a:endParaRPr lang="en-GB" dirty="0"/>
          </a:p>
          <a:p>
            <a:pPr marL="0" indent="0">
              <a:buNone/>
            </a:pPr>
            <a:r>
              <a:rPr lang="en-GB" dirty="0"/>
              <a:t>Sir David Attenborough, even in his 90s continues to inspire millions to consider how we live our lives and the planet.</a:t>
            </a:r>
          </a:p>
        </p:txBody>
      </p:sp>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660232" y="2924944"/>
            <a:ext cx="2331368" cy="3376507"/>
          </a:xfrm>
          <a:prstGeom prst="rect">
            <a:avLst/>
          </a:prstGeom>
        </p:spPr>
      </p:pic>
    </p:spTree>
    <p:extLst>
      <p:ext uri="{BB962C8B-B14F-4D97-AF65-F5344CB8AC3E}">
        <p14:creationId xmlns:p14="http://schemas.microsoft.com/office/powerpoint/2010/main" val="23015358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normAutofit fontScale="90000"/>
          </a:bodyPr>
          <a:lstStyle/>
          <a:p>
            <a:r>
              <a:rPr lang="en-GB" dirty="0" err="1"/>
              <a:t>Neu</a:t>
            </a:r>
            <a:r>
              <a:rPr lang="en-GB" dirty="0"/>
              <a:t> </a:t>
            </a:r>
            <a:r>
              <a:rPr lang="en-GB" dirty="0" err="1"/>
              <a:t>beth</a:t>
            </a:r>
            <a:r>
              <a:rPr lang="en-GB" dirty="0"/>
              <a:t> am </a:t>
            </a:r>
            <a:r>
              <a:rPr lang="en-GB" dirty="0" err="1"/>
              <a:t>rhain</a:t>
            </a:r>
            <a:r>
              <a:rPr lang="en-GB" dirty="0"/>
              <a:t>?</a:t>
            </a:r>
            <a:br>
              <a:rPr lang="en-GB" dirty="0"/>
            </a:br>
            <a:r>
              <a:rPr lang="en-GB" dirty="0"/>
              <a:t>Or what about these?</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79512" y="1268759"/>
            <a:ext cx="4392488" cy="2745359"/>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211960" y="2132856"/>
            <a:ext cx="4571975" cy="2961571"/>
          </a:xfrm>
          <a:prstGeom prst="rect">
            <a:avLst/>
          </a:prstGeom>
        </p:spPr>
      </p:pic>
      <p:pic>
        <p:nvPicPr>
          <p:cNvPr id="6" name="Picture 5"/>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51520" y="4014119"/>
            <a:ext cx="4464496" cy="2826152"/>
          </a:xfrm>
          <a:prstGeom prst="rect">
            <a:avLst/>
          </a:prstGeom>
        </p:spPr>
      </p:pic>
    </p:spTree>
    <p:extLst>
      <p:ext uri="{BB962C8B-B14F-4D97-AF65-F5344CB8AC3E}">
        <p14:creationId xmlns:p14="http://schemas.microsoft.com/office/powerpoint/2010/main" val="22874089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Neu</a:t>
            </a:r>
            <a:r>
              <a:rPr lang="en-GB" dirty="0"/>
              <a:t> </a:t>
            </a:r>
            <a:r>
              <a:rPr lang="en-GB" dirty="0" err="1"/>
              <a:t>hyd</a:t>
            </a:r>
            <a:r>
              <a:rPr lang="en-GB" dirty="0"/>
              <a:t> </a:t>
            </a:r>
            <a:r>
              <a:rPr lang="en-GB" dirty="0" err="1"/>
              <a:t>yn</a:t>
            </a:r>
            <a:r>
              <a:rPr lang="en-GB" dirty="0"/>
              <a:t> </a:t>
            </a:r>
            <a:r>
              <a:rPr lang="en-GB" dirty="0" err="1"/>
              <a:t>oed</a:t>
            </a:r>
            <a:r>
              <a:rPr lang="en-GB" dirty="0"/>
              <a:t> </a:t>
            </a:r>
            <a:r>
              <a:rPr lang="en-GB" dirty="0" err="1"/>
              <a:t>yn</a:t>
            </a:r>
            <a:r>
              <a:rPr lang="en-GB" dirty="0"/>
              <a:t> </a:t>
            </a:r>
            <a:r>
              <a:rPr lang="en-GB" dirty="0" err="1"/>
              <a:t>fwy</a:t>
            </a:r>
            <a:r>
              <a:rPr lang="en-GB" dirty="0"/>
              <a:t> </a:t>
            </a:r>
            <a:r>
              <a:rPr lang="en-GB" dirty="0" err="1"/>
              <a:t>ddiweddar</a:t>
            </a:r>
            <a:br>
              <a:rPr lang="en-GB" dirty="0"/>
            </a:br>
            <a:r>
              <a:rPr lang="en-GB" dirty="0"/>
              <a:t>Or even more recently…</a:t>
            </a:r>
          </a:p>
        </p:txBody>
      </p:sp>
      <p:pic>
        <p:nvPicPr>
          <p:cNvPr id="1026" name="Picture 2" descr="Coronavirus: Captain Tom Moore to be knighted after raising £33m ..."/>
          <p:cNvPicPr>
            <a:picLocks noGrp="1" noChangeAspect="1" noChangeArrowheads="1"/>
          </p:cNvPicPr>
          <p:nvPr>
            <p:ph idx="1"/>
          </p:nvPr>
        </p:nvPicPr>
        <p:blipFill>
          <a:blip r:embed="rId3" cstate="print">
            <a:extLst>
              <a:ext uri="{28A0092B-C50C-407E-A947-70E740481C1C}">
                <a14:useLocalDpi xmlns:a14="http://schemas.microsoft.com/office/drawing/2010/main" val="0"/>
              </a:ext>
            </a:extLst>
          </a:blip>
          <a:srcRect/>
          <a:stretch>
            <a:fillRect/>
          </a:stretch>
        </p:blipFill>
        <p:spPr bwMode="auto">
          <a:xfrm>
            <a:off x="181170" y="1556792"/>
            <a:ext cx="8783318" cy="50405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1502132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a:xfrm>
            <a:off x="457200" y="692696"/>
            <a:ext cx="4038600" cy="4896545"/>
          </a:xfrm>
        </p:spPr>
        <p:txBody>
          <a:bodyPr>
            <a:normAutofit fontScale="92500" lnSpcReduction="20000"/>
          </a:bodyPr>
          <a:lstStyle/>
          <a:p>
            <a:pPr marL="0" indent="0">
              <a:buNone/>
            </a:pPr>
            <a:r>
              <a:rPr lang="en-GB" sz="5400" dirty="0"/>
              <a:t>Felly, </a:t>
            </a:r>
            <a:r>
              <a:rPr lang="en-GB" sz="5400" dirty="0" err="1"/>
              <a:t>beth</a:t>
            </a:r>
            <a:r>
              <a:rPr lang="en-GB" sz="5400" dirty="0"/>
              <a:t> </a:t>
            </a:r>
          </a:p>
          <a:p>
            <a:pPr marL="0" indent="0">
              <a:buNone/>
            </a:pPr>
            <a:r>
              <a:rPr lang="en-GB" sz="5400" dirty="0"/>
              <a:t>am y </a:t>
            </a:r>
            <a:r>
              <a:rPr lang="en-GB" sz="5400" dirty="0" err="1"/>
              <a:t>blynyddoedd</a:t>
            </a:r>
            <a:r>
              <a:rPr lang="en-GB" sz="5400" dirty="0"/>
              <a:t> </a:t>
            </a:r>
            <a:r>
              <a:rPr lang="en-GB" sz="5400" dirty="0" err="1"/>
              <a:t>cynnar</a:t>
            </a:r>
            <a:r>
              <a:rPr lang="en-GB" sz="5400" dirty="0"/>
              <a:t>? </a:t>
            </a:r>
          </a:p>
          <a:p>
            <a:pPr marL="0" indent="0">
              <a:buNone/>
            </a:pPr>
            <a:r>
              <a:rPr lang="en-GB" sz="5400" dirty="0" err="1"/>
              <a:t>Pwy</a:t>
            </a:r>
            <a:r>
              <a:rPr lang="en-GB" sz="5400" dirty="0"/>
              <a:t> </a:t>
            </a:r>
            <a:r>
              <a:rPr lang="en-GB" sz="5400" dirty="0" err="1"/>
              <a:t>sy’n</a:t>
            </a:r>
            <a:r>
              <a:rPr lang="en-GB" sz="5400" dirty="0"/>
              <a:t> </a:t>
            </a:r>
            <a:r>
              <a:rPr lang="en-GB" sz="5400" dirty="0" err="1"/>
              <a:t>sefyll</a:t>
            </a:r>
            <a:r>
              <a:rPr lang="en-GB" sz="5400" dirty="0"/>
              <a:t> mas </a:t>
            </a:r>
            <a:r>
              <a:rPr lang="en-GB" sz="5400" dirty="0" err="1"/>
              <a:t>i</a:t>
            </a:r>
            <a:r>
              <a:rPr lang="en-GB" sz="5400" dirty="0"/>
              <a:t> chi?</a:t>
            </a:r>
          </a:p>
        </p:txBody>
      </p:sp>
      <p:sp>
        <p:nvSpPr>
          <p:cNvPr id="4" name="Content Placeholder 3"/>
          <p:cNvSpPr>
            <a:spLocks noGrp="1"/>
          </p:cNvSpPr>
          <p:nvPr>
            <p:ph sz="half" idx="2"/>
          </p:nvPr>
        </p:nvSpPr>
        <p:spPr>
          <a:xfrm>
            <a:off x="4788024" y="692696"/>
            <a:ext cx="3898776" cy="4896545"/>
          </a:xfrm>
        </p:spPr>
        <p:txBody>
          <a:bodyPr>
            <a:normAutofit fontScale="92500" lnSpcReduction="20000"/>
          </a:bodyPr>
          <a:lstStyle/>
          <a:p>
            <a:pPr marL="0" indent="0">
              <a:buNone/>
            </a:pPr>
            <a:r>
              <a:rPr lang="en-GB" sz="5400" dirty="0"/>
              <a:t>So, what about the early years?</a:t>
            </a:r>
          </a:p>
          <a:p>
            <a:pPr marL="0" indent="0">
              <a:buNone/>
            </a:pPr>
            <a:endParaRPr lang="en-GB" sz="5400" dirty="0"/>
          </a:p>
          <a:p>
            <a:pPr marL="0" indent="0">
              <a:buNone/>
            </a:pPr>
            <a:r>
              <a:rPr lang="en-GB" sz="5400" dirty="0"/>
              <a:t>Who stands out for you?</a:t>
            </a:r>
          </a:p>
        </p:txBody>
      </p:sp>
    </p:spTree>
    <p:extLst>
      <p:ext uri="{BB962C8B-B14F-4D97-AF65-F5344CB8AC3E}">
        <p14:creationId xmlns:p14="http://schemas.microsoft.com/office/powerpoint/2010/main" val="183071200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AutoShape 2" descr="Image result for pioneers in early years"/>
          <p:cNvSpPr>
            <a:spLocks noChangeAspect="1" noChangeArrowheads="1"/>
          </p:cNvSpPr>
          <p:nvPr/>
        </p:nvSpPr>
        <p:spPr bwMode="auto">
          <a:xfrm>
            <a:off x="0"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2" name="Picture 4" descr="Image result for pioneers in early years">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79236" y="97822"/>
            <a:ext cx="4381500" cy="2914650"/>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6" descr="Image result for pioneers in early years">
            <a:hlinkClick r:id="rId5"/>
          </p:cNvPr>
          <p:cNvSpPr>
            <a:spLocks noChangeAspect="1" noChangeArrowheads="1"/>
          </p:cNvSpPr>
          <p:nvPr/>
        </p:nvSpPr>
        <p:spPr bwMode="auto">
          <a:xfrm>
            <a:off x="392300" y="-963488"/>
            <a:ext cx="1885950" cy="283845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5" name="Picture 7" descr="G:\EAEC6009C the new Leadership\New for 2017\STEINER.pn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510273" y="2924944"/>
            <a:ext cx="2485150" cy="2984085"/>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G:\EAEC6009C the new Leadership\uRIE.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5496" y="3460273"/>
            <a:ext cx="3411556" cy="2337260"/>
          </a:xfrm>
          <a:prstGeom prst="rect">
            <a:avLst/>
          </a:prstGeom>
          <a:noFill/>
          <a:extLst>
            <a:ext uri="{909E8E84-426E-40DD-AFC4-6F175D3DCCD1}">
              <a14:hiddenFill xmlns:a14="http://schemas.microsoft.com/office/drawing/2010/main">
                <a:solidFill>
                  <a:srgbClr val="FFFFFF"/>
                </a:solidFill>
              </a14:hiddenFill>
            </a:ext>
          </a:extLst>
        </p:spPr>
      </p:pic>
      <p:pic>
        <p:nvPicPr>
          <p:cNvPr id="2057" name="Picture 9" descr="G:\EAEC6009C the new Leadership\New for 2017\mONTESSORI.png"/>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113885" y="3012472"/>
            <a:ext cx="2818506" cy="3296155"/>
          </a:xfrm>
          <a:prstGeom prst="rect">
            <a:avLst/>
          </a:prstGeom>
          <a:noFill/>
          <a:extLst>
            <a:ext uri="{909E8E84-426E-40DD-AFC4-6F175D3DCCD1}">
              <a14:hiddenFill xmlns:a14="http://schemas.microsoft.com/office/drawing/2010/main">
                <a:solidFill>
                  <a:srgbClr val="FFFFFF"/>
                </a:solidFill>
              </a14:hiddenFill>
            </a:ext>
          </a:extLst>
        </p:spPr>
      </p:pic>
      <p:pic>
        <p:nvPicPr>
          <p:cNvPr id="2059" name="Picture 11" descr="G:\EAEC6009C the new Leadership\mASLOW.jpg"/>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52400" y="160339"/>
            <a:ext cx="2475384" cy="3299934"/>
          </a:xfrm>
          <a:prstGeom prst="rect">
            <a:avLst/>
          </a:prstGeom>
          <a:noFill/>
          <a:extLst>
            <a:ext uri="{909E8E84-426E-40DD-AFC4-6F175D3DCCD1}">
              <a14:hiddenFill xmlns:a14="http://schemas.microsoft.com/office/drawing/2010/main">
                <a:solidFill>
                  <a:srgbClr val="FFFFFF"/>
                </a:solidFill>
              </a14:hiddenFill>
            </a:ext>
          </a:extLst>
        </p:spPr>
      </p:pic>
      <p:pic>
        <p:nvPicPr>
          <p:cNvPr id="2061" name="Picture 13" descr="G:\EAEC6009C the new Leadership\vYGOTSKY.jpg"/>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627784" y="97822"/>
            <a:ext cx="2088232" cy="282712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223467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Today’s leaders in early education</a:t>
            </a:r>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68206" y="1434033"/>
            <a:ext cx="2387569" cy="2371403"/>
          </a:xfr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79512" y="4005065"/>
            <a:ext cx="3384376" cy="2650604"/>
          </a:xfrm>
          <a:prstGeom prst="rect">
            <a:avLst/>
          </a:prstGeom>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902338" y="1268760"/>
            <a:ext cx="2677773" cy="2232248"/>
          </a:xfrm>
          <a:prstGeom prst="rect">
            <a:avLst/>
          </a:prstGeom>
        </p:spPr>
      </p:pic>
      <p:pic>
        <p:nvPicPr>
          <p:cNvPr id="9" name="Picture 8"/>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108983" y="4221088"/>
            <a:ext cx="2927513" cy="2520280"/>
          </a:xfrm>
          <a:prstGeom prst="rect">
            <a:avLst/>
          </a:prstGeom>
        </p:spPr>
      </p:pic>
      <p:pic>
        <p:nvPicPr>
          <p:cNvPr id="10" name="Picture 9"/>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5724128" y="1196752"/>
            <a:ext cx="3240360" cy="2952328"/>
          </a:xfrm>
          <a:prstGeom prst="rect">
            <a:avLst/>
          </a:prstGeom>
        </p:spPr>
      </p:pic>
      <p:pic>
        <p:nvPicPr>
          <p:cNvPr id="8" name="Picture 7"/>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3655149" y="3789041"/>
            <a:ext cx="2362572" cy="2866628"/>
          </a:xfrm>
          <a:prstGeom prst="rect">
            <a:avLst/>
          </a:prstGeom>
        </p:spPr>
      </p:pic>
    </p:spTree>
    <p:extLst>
      <p:ext uri="{BB962C8B-B14F-4D97-AF65-F5344CB8AC3E}">
        <p14:creationId xmlns:p14="http://schemas.microsoft.com/office/powerpoint/2010/main" val="107132161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Discuss ‘leadership’</a:t>
            </a:r>
          </a:p>
        </p:txBody>
      </p:sp>
      <p:sp>
        <p:nvSpPr>
          <p:cNvPr id="3" name="Content Placeholder 2"/>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Arweinyddiaeth</a:t>
            </a:r>
            <a:r>
              <a:rPr lang="en-GB" dirty="0">
                <a:latin typeface="Arial" panose="020B0604020202020204" pitchFamily="34" charset="0"/>
                <a:cs typeface="Arial" panose="020B0604020202020204" pitchFamily="34" charset="0"/>
              </a:rPr>
              <a:t> o </a:t>
            </a:r>
            <a:r>
              <a:rPr lang="en-GB" dirty="0" err="1">
                <a:latin typeface="Arial" panose="020B0604020202020204" pitchFamily="34" charset="0"/>
                <a:cs typeface="Arial" panose="020B0604020202020204" pitchFamily="34" charset="0"/>
              </a:rPr>
              <a:t>beth</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….o </a:t>
            </a:r>
            <a:r>
              <a:rPr lang="en-GB" dirty="0" err="1">
                <a:latin typeface="Arial" panose="020B0604020202020204" pitchFamily="34" charset="0"/>
                <a:cs typeface="Arial" panose="020B0604020202020204" pitchFamily="34" charset="0"/>
              </a:rPr>
              <a:t>bwy</a:t>
            </a:r>
            <a:r>
              <a:rPr lang="en-GB" dirty="0">
                <a:latin typeface="Arial" panose="020B0604020202020204" pitchFamily="34" charset="0"/>
                <a:cs typeface="Arial" panose="020B0604020202020204" pitchFamily="34" charset="0"/>
              </a:rPr>
              <a:t>?</a:t>
            </a:r>
          </a:p>
          <a:p>
            <a:endParaRPr lang="en-GB" dirty="0">
              <a:latin typeface="Arial" panose="020B0604020202020204" pitchFamily="34" charset="0"/>
              <a:cs typeface="Arial" panose="020B0604020202020204" pitchFamily="34" charset="0"/>
            </a:endParaRPr>
          </a:p>
          <a:p>
            <a:r>
              <a:rPr lang="en-GB" dirty="0" err="1">
                <a:latin typeface="Arial" panose="020B0604020202020204" pitchFamily="34" charset="0"/>
                <a:cs typeface="Arial" panose="020B0604020202020204" pitchFamily="34" charset="0"/>
              </a:rPr>
              <a:t>Ble</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Sut</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Pam?</a:t>
            </a:r>
          </a:p>
        </p:txBody>
      </p:sp>
      <p:sp>
        <p:nvSpPr>
          <p:cNvPr id="4" name="Content Placeholder 3"/>
          <p:cNvSpPr>
            <a:spLocks noGrp="1"/>
          </p:cNvSpPr>
          <p:nvPr>
            <p:ph sz="half" idx="2"/>
          </p:nvPr>
        </p:nvSpPr>
        <p:spPr/>
        <p:txBody>
          <a:bodyPr/>
          <a:lstStyle/>
          <a:p>
            <a:r>
              <a:rPr lang="en-GB" dirty="0">
                <a:latin typeface="Arial" panose="020B0604020202020204" pitchFamily="34" charset="0"/>
                <a:cs typeface="Arial" panose="020B0604020202020204" pitchFamily="34" charset="0"/>
              </a:rPr>
              <a:t>Leadership of what?</a:t>
            </a:r>
          </a:p>
          <a:p>
            <a:r>
              <a:rPr lang="en-GB" dirty="0">
                <a:latin typeface="Arial" panose="020B0604020202020204" pitchFamily="34" charset="0"/>
                <a:cs typeface="Arial" panose="020B0604020202020204" pitchFamily="34" charset="0"/>
              </a:rPr>
              <a:t>….of whom?</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Where?</a:t>
            </a:r>
          </a:p>
          <a:p>
            <a:r>
              <a:rPr lang="en-GB" dirty="0">
                <a:latin typeface="Arial" panose="020B0604020202020204" pitchFamily="34" charset="0"/>
                <a:cs typeface="Arial" panose="020B0604020202020204" pitchFamily="34" charset="0"/>
              </a:rPr>
              <a:t>How?</a:t>
            </a:r>
          </a:p>
          <a:p>
            <a:r>
              <a:rPr lang="en-GB" dirty="0">
                <a:latin typeface="Arial" panose="020B0604020202020204" pitchFamily="34" charset="0"/>
                <a:cs typeface="Arial" panose="020B0604020202020204" pitchFamily="34" charset="0"/>
              </a:rPr>
              <a:t>Why?</a:t>
            </a:r>
          </a:p>
          <a:p>
            <a:endParaRPr lang="en-GB" dirty="0"/>
          </a:p>
          <a:p>
            <a:endParaRPr lang="en-GB" dirty="0"/>
          </a:p>
          <a:p>
            <a:endParaRPr lang="en-GB" dirty="0"/>
          </a:p>
        </p:txBody>
      </p:sp>
    </p:spTree>
    <p:extLst>
      <p:ext uri="{BB962C8B-B14F-4D97-AF65-F5344CB8AC3E}">
        <p14:creationId xmlns:p14="http://schemas.microsoft.com/office/powerpoint/2010/main" val="41922953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251520" y="274638"/>
            <a:ext cx="8712967" cy="5314602"/>
          </a:xfrm>
        </p:spPr>
      </p:pic>
    </p:spTree>
    <p:extLst>
      <p:ext uri="{BB962C8B-B14F-4D97-AF65-F5344CB8AC3E}">
        <p14:creationId xmlns:p14="http://schemas.microsoft.com/office/powerpoint/2010/main" val="388298006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0"/>
            <a:ext cx="9144000" cy="6855676"/>
          </a:xfrm>
        </p:spPr>
      </p:pic>
    </p:spTree>
    <p:extLst>
      <p:ext uri="{BB962C8B-B14F-4D97-AF65-F5344CB8AC3E}">
        <p14:creationId xmlns:p14="http://schemas.microsoft.com/office/powerpoint/2010/main" val="9931111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latin typeface="Arial" panose="020B0604020202020204" pitchFamily="34" charset="0"/>
                <a:cs typeface="Arial" panose="020B0604020202020204" pitchFamily="34" charset="0"/>
              </a:rPr>
              <a:t>Arweinydd</a:t>
            </a:r>
            <a:r>
              <a:rPr lang="en-GB" dirty="0">
                <a:latin typeface="Arial" panose="020B0604020202020204" pitchFamily="34" charset="0"/>
                <a:cs typeface="Arial" panose="020B0604020202020204" pitchFamily="34" charset="0"/>
              </a:rPr>
              <a:t> a </a:t>
            </a:r>
            <a:r>
              <a:rPr lang="en-GB" dirty="0" err="1">
                <a:latin typeface="Arial" panose="020B0604020202020204" pitchFamily="34" charset="0"/>
                <a:cs typeface="Arial" panose="020B0604020202020204" pitchFamily="34" charset="0"/>
              </a:rPr>
              <a:t>Rheolwr</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Leader and Manager</a:t>
            </a:r>
          </a:p>
        </p:txBody>
      </p:sp>
      <p:sp>
        <p:nvSpPr>
          <p:cNvPr id="3" name="Content Placeholder 2"/>
          <p:cNvSpPr>
            <a:spLocks noGrp="1"/>
          </p:cNvSpPr>
          <p:nvPr>
            <p:ph sz="half" idx="1"/>
          </p:nvPr>
        </p:nvSpPr>
        <p:spPr/>
        <p:txBody>
          <a:bodyPr/>
          <a:lstStyle/>
          <a:p>
            <a:r>
              <a:rPr lang="en-GB" dirty="0" err="1">
                <a:latin typeface="Arial" panose="020B0604020202020204" pitchFamily="34" charset="0"/>
                <a:cs typeface="Arial" panose="020B0604020202020204" pitchFamily="34" charset="0"/>
              </a:rPr>
              <a:t>Trafodwch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Oes</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gwahaniaeth</a:t>
            </a:r>
            <a:r>
              <a:rPr lang="en-GB" dirty="0">
                <a:latin typeface="Arial" panose="020B0604020202020204" pitchFamily="34" charset="0"/>
                <a:cs typeface="Arial" panose="020B0604020202020204" pitchFamily="34" charset="0"/>
              </a:rPr>
              <a:t>?</a:t>
            </a:r>
          </a:p>
          <a:p>
            <a:r>
              <a:rPr lang="en-GB" dirty="0" err="1">
                <a:latin typeface="Arial" panose="020B0604020202020204" pitchFamily="34" charset="0"/>
                <a:cs typeface="Arial" panose="020B0604020202020204" pitchFamily="34" charset="0"/>
              </a:rPr>
              <a:t>Ydy</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rhain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rolau</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gwahanol</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A </a:t>
            </a:r>
            <a:r>
              <a:rPr lang="en-GB" dirty="0" err="1">
                <a:latin typeface="Arial" panose="020B0604020202020204" pitchFamily="34" charset="0"/>
                <a:cs typeface="Arial" panose="020B0604020202020204" pitchFamily="34" charset="0"/>
              </a:rPr>
              <a:t>allwch</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fod</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yn</a:t>
            </a:r>
            <a:r>
              <a:rPr lang="en-GB" dirty="0">
                <a:latin typeface="Arial" panose="020B0604020202020204" pitchFamily="34" charset="0"/>
                <a:cs typeface="Arial" panose="020B0604020202020204" pitchFamily="34" charset="0"/>
              </a:rPr>
              <a:t> un </a:t>
            </a:r>
            <a:r>
              <a:rPr lang="en-GB" dirty="0" err="1">
                <a:latin typeface="Arial" panose="020B0604020202020204" pitchFamily="34" charset="0"/>
                <a:cs typeface="Arial" panose="020B0604020202020204" pitchFamily="34" charset="0"/>
              </a:rPr>
              <a:t>neu’r</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llall</a:t>
            </a: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neu</a:t>
            </a:r>
            <a:r>
              <a:rPr lang="en-GB" dirty="0">
                <a:latin typeface="Arial" panose="020B0604020202020204" pitchFamily="34" charset="0"/>
                <a:cs typeface="Arial" panose="020B0604020202020204" pitchFamily="34" charset="0"/>
              </a:rPr>
              <a:t> y </a:t>
            </a:r>
            <a:r>
              <a:rPr lang="en-GB" dirty="0" err="1">
                <a:latin typeface="Arial" panose="020B0604020202020204" pitchFamily="34" charset="0"/>
                <a:cs typeface="Arial" panose="020B0604020202020204" pitchFamily="34" charset="0"/>
              </a:rPr>
              <a:t>ddau</a:t>
            </a:r>
            <a:r>
              <a:rPr lang="en-GB" dirty="0">
                <a:latin typeface="Arial" panose="020B0604020202020204" pitchFamily="34" charset="0"/>
                <a:cs typeface="Arial" panose="020B0604020202020204" pitchFamily="34" charset="0"/>
              </a:rPr>
              <a:t>?</a:t>
            </a:r>
          </a:p>
        </p:txBody>
      </p:sp>
      <p:sp>
        <p:nvSpPr>
          <p:cNvPr id="4" name="Content Placeholder 3"/>
          <p:cNvSpPr>
            <a:spLocks noGrp="1"/>
          </p:cNvSpPr>
          <p:nvPr>
            <p:ph sz="half" idx="2"/>
          </p:nvPr>
        </p:nvSpPr>
        <p:spPr/>
        <p:txBody>
          <a:bodyPr/>
          <a:lstStyle/>
          <a:p>
            <a:r>
              <a:rPr lang="en-GB" dirty="0">
                <a:latin typeface="Arial" panose="020B0604020202020204" pitchFamily="34" charset="0"/>
                <a:cs typeface="Arial" panose="020B0604020202020204" pitchFamily="34" charset="0"/>
              </a:rPr>
              <a:t>Discuss…</a:t>
            </a:r>
          </a:p>
          <a:p>
            <a:r>
              <a:rPr lang="en-GB" dirty="0">
                <a:latin typeface="Arial" panose="020B0604020202020204" pitchFamily="34" charset="0"/>
                <a:cs typeface="Arial" panose="020B0604020202020204" pitchFamily="34" charset="0"/>
              </a:rPr>
              <a:t>Is there a difference?</a:t>
            </a:r>
          </a:p>
          <a:p>
            <a:r>
              <a:rPr lang="en-GB" dirty="0">
                <a:latin typeface="Arial" panose="020B0604020202020204" pitchFamily="34" charset="0"/>
                <a:cs typeface="Arial" panose="020B0604020202020204" pitchFamily="34" charset="0"/>
              </a:rPr>
              <a:t>Are they different roles?</a:t>
            </a:r>
          </a:p>
          <a:p>
            <a:r>
              <a:rPr lang="en-GB" dirty="0">
                <a:latin typeface="Arial" panose="020B0604020202020204" pitchFamily="34" charset="0"/>
                <a:cs typeface="Arial" panose="020B0604020202020204" pitchFamily="34" charset="0"/>
              </a:rPr>
              <a:t>Can you be one or the other…or both?</a:t>
            </a:r>
          </a:p>
          <a:p>
            <a:endParaRPr lang="en-GB" dirty="0"/>
          </a:p>
        </p:txBody>
      </p:sp>
    </p:spTree>
    <p:extLst>
      <p:ext uri="{BB962C8B-B14F-4D97-AF65-F5344CB8AC3E}">
        <p14:creationId xmlns:p14="http://schemas.microsoft.com/office/powerpoint/2010/main" val="172090865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Sir Ken Robinson</a:t>
            </a:r>
          </a:p>
        </p:txBody>
      </p:sp>
      <p:sp>
        <p:nvSpPr>
          <p:cNvPr id="4" name="Content Placeholder 3"/>
          <p:cNvSpPr>
            <a:spLocks noGrp="1"/>
          </p:cNvSpPr>
          <p:nvPr>
            <p:ph idx="1"/>
          </p:nvPr>
        </p:nvSpPr>
        <p:spPr/>
        <p:txBody>
          <a:bodyPr/>
          <a:lstStyle/>
          <a:p>
            <a:pPr marL="0" indent="0">
              <a:buNone/>
            </a:pPr>
            <a:r>
              <a:rPr lang="en-GB" dirty="0">
                <a:hlinkClick r:id="rId3"/>
              </a:rPr>
              <a:t>https://www.youtube.com/watch?v=3Y6nYfxWuB8</a:t>
            </a:r>
            <a:endParaRPr lang="en-GB" dirty="0"/>
          </a:p>
          <a:p>
            <a:pPr marL="0" indent="0">
              <a:buNone/>
            </a:pPr>
            <a:endParaRPr lang="en-GB" dirty="0"/>
          </a:p>
          <a:p>
            <a:pPr marL="0" indent="0">
              <a:buNone/>
            </a:pPr>
            <a:r>
              <a:rPr lang="en-GB" dirty="0"/>
              <a:t>Sir Ken Robinson and Leadership</a:t>
            </a:r>
          </a:p>
          <a:p>
            <a:pPr marL="0" indent="0">
              <a:buNone/>
            </a:pPr>
            <a:r>
              <a:rPr lang="en-GB" dirty="0"/>
              <a:t>May 2016</a:t>
            </a:r>
          </a:p>
          <a:p>
            <a:endParaRPr lang="en-GB" dirty="0"/>
          </a:p>
          <a:p>
            <a:endParaRPr lang="en-GB" dirty="0"/>
          </a:p>
          <a:p>
            <a:endParaRPr lang="en-GB" dirty="0"/>
          </a:p>
        </p:txBody>
      </p:sp>
    </p:spTree>
    <p:extLst>
      <p:ext uri="{BB962C8B-B14F-4D97-AF65-F5344CB8AC3E}">
        <p14:creationId xmlns:p14="http://schemas.microsoft.com/office/powerpoint/2010/main" val="35731819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Arweinwyr</a:t>
            </a:r>
            <a:r>
              <a:rPr lang="en-GB" dirty="0"/>
              <a:t> a </a:t>
            </a:r>
            <a:r>
              <a:rPr lang="en-GB" dirty="0" err="1"/>
              <a:t>Rheolwyr</a:t>
            </a:r>
            <a:br>
              <a:rPr lang="en-GB" dirty="0"/>
            </a:br>
            <a:r>
              <a:rPr lang="en-GB" dirty="0"/>
              <a:t>Leaders and Managers</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Garvey (2017)</a:t>
            </a:r>
          </a:p>
          <a:p>
            <a:pPr marL="0" indent="0">
              <a:buNone/>
            </a:pPr>
            <a:r>
              <a:rPr lang="en-GB" dirty="0"/>
              <a:t>‘Maybe there are some differences between leadership and management…earlier thinking says that there are, but perhaps worrying about these differences may simply act as a distraction from our tasks (2017, p.13)</a:t>
            </a:r>
          </a:p>
          <a:p>
            <a:pPr marL="0" indent="0">
              <a:buNone/>
            </a:pPr>
            <a:endParaRPr lang="en-GB" dirty="0"/>
          </a:p>
          <a:p>
            <a:pPr marL="0" indent="0">
              <a:buNone/>
            </a:pPr>
            <a:r>
              <a:rPr lang="en-GB" dirty="0" err="1"/>
              <a:t>Cambell</a:t>
            </a:r>
            <a:r>
              <a:rPr lang="en-GB" dirty="0"/>
              <a:t>-Barr and Leeson (2016) </a:t>
            </a:r>
          </a:p>
          <a:p>
            <a:pPr marL="0" indent="0">
              <a:buNone/>
            </a:pPr>
            <a:r>
              <a:rPr lang="en-GB" dirty="0"/>
              <a:t>‘seeking to separate  leadership and management is another unhelpful dichotomy (2016, p.79)</a:t>
            </a:r>
          </a:p>
          <a:p>
            <a:pPr marL="0" indent="0">
              <a:buNone/>
            </a:pPr>
            <a:r>
              <a:rPr lang="en-GB" dirty="0"/>
              <a:t>  </a:t>
            </a:r>
          </a:p>
        </p:txBody>
      </p:sp>
    </p:spTree>
    <p:extLst>
      <p:ext uri="{BB962C8B-B14F-4D97-AF65-F5344CB8AC3E}">
        <p14:creationId xmlns:p14="http://schemas.microsoft.com/office/powerpoint/2010/main" val="162002818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Arweinwyr</a:t>
            </a:r>
            <a:r>
              <a:rPr lang="en-GB" dirty="0"/>
              <a:t> a </a:t>
            </a:r>
            <a:r>
              <a:rPr lang="en-GB" dirty="0" err="1"/>
              <a:t>Rheolwyr</a:t>
            </a:r>
            <a:br>
              <a:rPr lang="en-GB" dirty="0"/>
            </a:br>
            <a:r>
              <a:rPr lang="en-GB" dirty="0"/>
              <a:t>Leaders and Managers</a:t>
            </a:r>
          </a:p>
        </p:txBody>
      </p:sp>
      <p:sp>
        <p:nvSpPr>
          <p:cNvPr id="3" name="Content Placeholder 2"/>
          <p:cNvSpPr>
            <a:spLocks noGrp="1"/>
          </p:cNvSpPr>
          <p:nvPr>
            <p:ph idx="1"/>
          </p:nvPr>
        </p:nvSpPr>
        <p:spPr/>
        <p:txBody>
          <a:bodyPr>
            <a:normAutofit lnSpcReduction="10000"/>
          </a:bodyPr>
          <a:lstStyle/>
          <a:p>
            <a:pPr marL="0" indent="0">
              <a:buNone/>
            </a:pPr>
            <a:r>
              <a:rPr lang="en-GB" dirty="0"/>
              <a:t>Hall (1996, cited in John, 2019) discusses leadership and management with links to neuroscience…</a:t>
            </a:r>
          </a:p>
          <a:p>
            <a:pPr marL="0" indent="0">
              <a:buNone/>
            </a:pPr>
            <a:r>
              <a:rPr lang="en-GB" dirty="0"/>
              <a:t>‘Leadership is philosophy in action with management an integral part. Managing without leadership is unethical: leadership without management is irresponsible’ (1996, p.11) </a:t>
            </a:r>
          </a:p>
        </p:txBody>
      </p:sp>
    </p:spTree>
    <p:extLst>
      <p:ext uri="{BB962C8B-B14F-4D97-AF65-F5344CB8AC3E}">
        <p14:creationId xmlns:p14="http://schemas.microsoft.com/office/powerpoint/2010/main" val="402000014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Peter Drucker</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1268760"/>
            <a:ext cx="9144000" cy="4680520"/>
          </a:xfrm>
        </p:spPr>
      </p:pic>
    </p:spTree>
    <p:extLst>
      <p:ext uri="{BB962C8B-B14F-4D97-AF65-F5344CB8AC3E}">
        <p14:creationId xmlns:p14="http://schemas.microsoft.com/office/powerpoint/2010/main" val="8484358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err="1"/>
              <a:t>Arweinyddiaeth</a:t>
            </a:r>
            <a:r>
              <a:rPr lang="en-GB" sz="3600" dirty="0"/>
              <a:t> a </a:t>
            </a:r>
            <a:r>
              <a:rPr lang="en-GB" sz="3600" dirty="0" err="1"/>
              <a:t>gwyddoniaeth-niwro</a:t>
            </a:r>
            <a:r>
              <a:rPr lang="en-GB" sz="3600" dirty="0"/>
              <a:t> Leadership and neuroscience </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John (2019) discusses </a:t>
            </a:r>
            <a:r>
              <a:rPr lang="en-GB" dirty="0" err="1"/>
              <a:t>Whalley</a:t>
            </a:r>
            <a:r>
              <a:rPr lang="en-GB" dirty="0"/>
              <a:t> et al. (2005)</a:t>
            </a:r>
          </a:p>
          <a:p>
            <a:pPr marL="0" indent="0">
              <a:buNone/>
            </a:pPr>
            <a:r>
              <a:rPr lang="en-GB" dirty="0"/>
              <a:t>Intrapersonal, Interpersonal and systematic approach…and that there is a vital fourth element, altogether more elusive and mysterious…</a:t>
            </a:r>
          </a:p>
          <a:p>
            <a:pPr marL="0" indent="0">
              <a:buNone/>
            </a:pPr>
            <a:r>
              <a:rPr lang="en-GB" dirty="0"/>
              <a:t>‘components such as assumptions, perceptions, beliefs, values, emotions, prejudices, thoughts, ideas and imaginings’ …and that it is these components that…. ‘mark out one leader form another’ (2005, p.6).      </a:t>
            </a:r>
          </a:p>
        </p:txBody>
      </p:sp>
    </p:spTree>
    <p:extLst>
      <p:ext uri="{BB962C8B-B14F-4D97-AF65-F5344CB8AC3E}">
        <p14:creationId xmlns:p14="http://schemas.microsoft.com/office/powerpoint/2010/main" val="421092911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Arweinyddiaeth</a:t>
            </a:r>
            <a:r>
              <a:rPr lang="en-GB" dirty="0"/>
              <a:t> a </a:t>
            </a:r>
            <a:r>
              <a:rPr lang="en-GB" dirty="0" err="1"/>
              <a:t>Damcaniaethwyr</a:t>
            </a:r>
            <a:br>
              <a:rPr lang="en-GB" dirty="0"/>
            </a:br>
            <a:r>
              <a:rPr lang="en-GB" dirty="0"/>
              <a:t>Leadership and Theorists</a:t>
            </a:r>
          </a:p>
        </p:txBody>
      </p:sp>
      <p:sp>
        <p:nvSpPr>
          <p:cNvPr id="3" name="Content Placeholder 2"/>
          <p:cNvSpPr>
            <a:spLocks noGrp="1"/>
          </p:cNvSpPr>
          <p:nvPr>
            <p:ph idx="1"/>
          </p:nvPr>
        </p:nvSpPr>
        <p:spPr/>
        <p:txBody>
          <a:bodyPr>
            <a:normAutofit fontScale="55000" lnSpcReduction="20000"/>
          </a:bodyPr>
          <a:lstStyle/>
          <a:p>
            <a:pPr marL="0" indent="0">
              <a:buNone/>
            </a:pPr>
            <a:endParaRPr lang="en-GB" b="1" dirty="0"/>
          </a:p>
          <a:p>
            <a:pPr marL="0" indent="0">
              <a:buNone/>
            </a:pPr>
            <a:r>
              <a:rPr lang="en-GB" b="1" dirty="0"/>
              <a:t>Erik Erikson </a:t>
            </a:r>
            <a:r>
              <a:rPr lang="en-GB" dirty="0"/>
              <a:t>– psychosocial theory</a:t>
            </a:r>
          </a:p>
          <a:p>
            <a:pPr marL="0" indent="0">
              <a:buNone/>
            </a:pPr>
            <a:r>
              <a:rPr lang="en-GB" sz="2800" dirty="0"/>
              <a:t>Having a creative and vigorous ego to adapt the environment and overcome challenges (1959)</a:t>
            </a:r>
          </a:p>
          <a:p>
            <a:pPr marL="0" indent="0">
              <a:buNone/>
            </a:pPr>
            <a:r>
              <a:rPr lang="en-GB" b="1" dirty="0"/>
              <a:t>Carl Jung </a:t>
            </a:r>
            <a:r>
              <a:rPr lang="en-GB" dirty="0"/>
              <a:t>– psychodynamics (the mind)</a:t>
            </a:r>
          </a:p>
          <a:p>
            <a:pPr marL="0" indent="0">
              <a:buNone/>
            </a:pPr>
            <a:r>
              <a:rPr lang="en-GB" sz="2800" dirty="0"/>
              <a:t>Our potential is fulfilled through personal experiences…in order to achieve wholeness (1953)</a:t>
            </a:r>
          </a:p>
          <a:p>
            <a:pPr marL="0" indent="0">
              <a:buNone/>
            </a:pPr>
            <a:r>
              <a:rPr lang="en-GB" b="1" dirty="0"/>
              <a:t>Abraham Maslow- </a:t>
            </a:r>
            <a:r>
              <a:rPr lang="en-GB" dirty="0"/>
              <a:t>hierarchy of needs (1954)</a:t>
            </a:r>
          </a:p>
          <a:p>
            <a:pPr marL="0" indent="0">
              <a:buNone/>
            </a:pPr>
            <a:r>
              <a:rPr lang="en-GB" sz="2900" dirty="0"/>
              <a:t>Stages through life where each of our basic needs are met or not</a:t>
            </a:r>
          </a:p>
          <a:p>
            <a:pPr marL="0" indent="0">
              <a:buNone/>
            </a:pPr>
            <a:r>
              <a:rPr lang="en-GB" b="1" dirty="0"/>
              <a:t>Carl Rogers  </a:t>
            </a:r>
            <a:r>
              <a:rPr lang="en-GB" dirty="0"/>
              <a:t>- ‘sense of self’ (1951)</a:t>
            </a:r>
          </a:p>
          <a:p>
            <a:pPr marL="0" indent="0">
              <a:buNone/>
            </a:pPr>
            <a:r>
              <a:rPr lang="en-GB" sz="2900" dirty="0"/>
              <a:t>Basic need to fulfil your highest potential. Belief that we have the capacity and strength to determine the direction of our journeys through life.  </a:t>
            </a:r>
          </a:p>
          <a:p>
            <a:pPr marL="0" indent="0">
              <a:buNone/>
            </a:pPr>
            <a:r>
              <a:rPr lang="en-GB" b="1" dirty="0"/>
              <a:t>Alfred Adler </a:t>
            </a:r>
            <a:r>
              <a:rPr lang="en-GB" dirty="0"/>
              <a:t>– ‘individual psychology (1910)</a:t>
            </a:r>
          </a:p>
          <a:p>
            <a:pPr marL="0" indent="0">
              <a:buNone/>
            </a:pPr>
            <a:r>
              <a:rPr lang="en-GB" dirty="0"/>
              <a:t>Safeguarding the self ego, self-esteem, overcome inferiority, strive for perfection, superiority and an ideal self…the ‘search  for glory.’  (John, 2019)      </a:t>
            </a:r>
          </a:p>
        </p:txBody>
      </p:sp>
    </p:spTree>
    <p:extLst>
      <p:ext uri="{BB962C8B-B14F-4D97-AF65-F5344CB8AC3E}">
        <p14:creationId xmlns:p14="http://schemas.microsoft.com/office/powerpoint/2010/main" val="127350011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a:t>
            </a:r>
            <a:r>
              <a:rPr lang="en-GB" dirty="0" err="1"/>
              <a:t>Pŵer</a:t>
            </a:r>
            <a:r>
              <a:rPr lang="en-GB" dirty="0"/>
              <a:t>’ </a:t>
            </a:r>
            <a:r>
              <a:rPr lang="en-GB" dirty="0" err="1"/>
              <a:t>arweinyddiaeth</a:t>
            </a:r>
            <a:br>
              <a:rPr lang="en-GB" dirty="0"/>
            </a:br>
            <a:r>
              <a:rPr lang="en-GB" dirty="0"/>
              <a:t>The ‘power’ of leadership</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It this a position of power?</a:t>
            </a:r>
          </a:p>
          <a:p>
            <a:pPr marL="0" indent="0">
              <a:buNone/>
            </a:pPr>
            <a:endParaRPr lang="en-GB" dirty="0"/>
          </a:p>
          <a:p>
            <a:pPr marL="0" indent="0">
              <a:buNone/>
            </a:pPr>
            <a:r>
              <a:rPr lang="en-GB" dirty="0"/>
              <a:t>Should this be a position of power?</a:t>
            </a:r>
          </a:p>
          <a:p>
            <a:pPr marL="0" indent="0">
              <a:buNone/>
            </a:pPr>
            <a:endParaRPr lang="en-GB" dirty="0"/>
          </a:p>
          <a:p>
            <a:pPr marL="0" indent="0">
              <a:buNone/>
            </a:pPr>
            <a:r>
              <a:rPr lang="en-GB" dirty="0"/>
              <a:t>‘The concept of power is related to leadership because it is part of the influence process. Power is the capacity or potential to influence. People have power when they have the ability to affect others’ beliefs, attitudes and courses of action…therefore power is the resource that leaders draw upon to effect change in us’  (</a:t>
            </a:r>
            <a:r>
              <a:rPr lang="en-GB" dirty="0" err="1"/>
              <a:t>Northouse</a:t>
            </a:r>
            <a:r>
              <a:rPr lang="en-GB" dirty="0"/>
              <a:t>, 2010, p.7).</a:t>
            </a:r>
          </a:p>
        </p:txBody>
      </p:sp>
    </p:spTree>
    <p:extLst>
      <p:ext uri="{BB962C8B-B14F-4D97-AF65-F5344CB8AC3E}">
        <p14:creationId xmlns:p14="http://schemas.microsoft.com/office/powerpoint/2010/main" val="7893636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altLang="en-US" dirty="0" err="1">
                <a:latin typeface="Calibri" panose="020F0502020204030204" pitchFamily="34" charset="0"/>
                <a:cs typeface="Calibri" panose="020F0502020204030204" pitchFamily="34" charset="0"/>
              </a:rPr>
              <a:t>Arweinyddwyr</a:t>
            </a:r>
            <a:r>
              <a:rPr lang="en-GB" altLang="en-US" dirty="0">
                <a:latin typeface="Calibri" panose="020F0502020204030204" pitchFamily="34" charset="0"/>
                <a:cs typeface="Calibri" panose="020F0502020204030204" pitchFamily="34" charset="0"/>
              </a:rPr>
              <a:t>/</a:t>
            </a:r>
            <a:r>
              <a:rPr lang="en-GB" altLang="en-US" dirty="0" err="1">
                <a:latin typeface="Calibri" panose="020F0502020204030204" pitchFamily="34" charset="0"/>
                <a:cs typeface="Calibri" panose="020F0502020204030204" pitchFamily="34" charset="0"/>
              </a:rPr>
              <a:t>rheolwyr</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effeithiol</a:t>
            </a:r>
            <a:br>
              <a:rPr lang="en-GB" altLang="en-US" dirty="0">
                <a:latin typeface="Calibri" panose="020F0502020204030204" pitchFamily="34" charset="0"/>
                <a:cs typeface="Calibri" panose="020F0502020204030204" pitchFamily="34" charset="0"/>
              </a:rPr>
            </a:br>
            <a:r>
              <a:rPr lang="en-GB" altLang="en-US" dirty="0">
                <a:latin typeface="Calibri" panose="020F0502020204030204" pitchFamily="34" charset="0"/>
                <a:cs typeface="Calibri" panose="020F0502020204030204" pitchFamily="34" charset="0"/>
              </a:rPr>
              <a:t>Effective leaders/ managers</a:t>
            </a:r>
            <a:endParaRPr lang="en-GB" dirty="0">
              <a:latin typeface="Calibri" panose="020F0502020204030204" pitchFamily="34" charset="0"/>
              <a:cs typeface="Calibri" panose="020F0502020204030204" pitchFamily="34" charset="0"/>
            </a:endParaRPr>
          </a:p>
        </p:txBody>
      </p:sp>
      <p:sp>
        <p:nvSpPr>
          <p:cNvPr id="3" name="Content Placeholder 2"/>
          <p:cNvSpPr>
            <a:spLocks noGrp="1"/>
          </p:cNvSpPr>
          <p:nvPr>
            <p:ph sz="half" idx="1"/>
          </p:nvPr>
        </p:nvSpPr>
        <p:spPr>
          <a:xfrm>
            <a:off x="457200" y="1600201"/>
            <a:ext cx="4038600" cy="4277070"/>
          </a:xfrm>
        </p:spPr>
        <p:txBody>
          <a:bodyPr>
            <a:normAutofit fontScale="92500" lnSpcReduction="20000"/>
          </a:bodyPr>
          <a:lstStyle/>
          <a:p>
            <a:pPr>
              <a:lnSpc>
                <a:spcPct val="80000"/>
              </a:lnSpc>
            </a:pPr>
            <a:r>
              <a:rPr lang="en-GB" altLang="en-US" dirty="0">
                <a:latin typeface="Calibri" panose="020F0502020204030204" pitchFamily="34" charset="0"/>
                <a:cs typeface="Calibri" panose="020F0502020204030204" pitchFamily="34" charset="0"/>
              </a:rPr>
              <a:t>Y nod </a:t>
            </a:r>
            <a:r>
              <a:rPr lang="en-GB" altLang="en-US" dirty="0" err="1">
                <a:latin typeface="Calibri" panose="020F0502020204030204" pitchFamily="34" charset="0"/>
                <a:cs typeface="Calibri" panose="020F0502020204030204" pitchFamily="34" charset="0"/>
              </a:rPr>
              <a:t>yw</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datblygu</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gwasanaeth</a:t>
            </a:r>
            <a:r>
              <a:rPr lang="en-GB" altLang="en-US" dirty="0">
                <a:latin typeface="Calibri" panose="020F0502020204030204" pitchFamily="34" charset="0"/>
                <a:cs typeface="Calibri" panose="020F0502020204030204" pitchFamily="34" charset="0"/>
              </a:rPr>
              <a:t> o </a:t>
            </a:r>
            <a:r>
              <a:rPr lang="en-GB" altLang="en-US" dirty="0" err="1">
                <a:latin typeface="Calibri" panose="020F0502020204030204" pitchFamily="34" charset="0"/>
                <a:cs typeface="Calibri" panose="020F0502020204030204" pitchFamily="34" charset="0"/>
              </a:rPr>
              <a:t>ansawdd</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uchel</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trwy</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gynnwys</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yr</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holl</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fudd-ddeiliaid</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mewn</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materion</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datblygu</a:t>
            </a:r>
            <a:r>
              <a:rPr lang="en-GB" altLang="en-US" dirty="0">
                <a:latin typeface="Calibri" panose="020F0502020204030204" pitchFamily="34" charset="0"/>
                <a:cs typeface="Calibri" panose="020F0502020204030204" pitchFamily="34" charset="0"/>
              </a:rPr>
              <a:t> a </a:t>
            </a:r>
            <a:r>
              <a:rPr lang="en-GB" altLang="en-US" dirty="0" err="1">
                <a:latin typeface="Calibri" panose="020F0502020204030204" pitchFamily="34" charset="0"/>
                <a:cs typeface="Calibri" panose="020F0502020204030204" pitchFamily="34" charset="0"/>
              </a:rPr>
              <a:t>dirprwyo</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cyfrifoldebau</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i</a:t>
            </a:r>
            <a:r>
              <a:rPr lang="en-GB" altLang="en-US" dirty="0">
                <a:latin typeface="Calibri" panose="020F0502020204030204" pitchFamily="34" charset="0"/>
                <a:cs typeface="Calibri" panose="020F0502020204030204" pitchFamily="34" charset="0"/>
              </a:rPr>
              <a:t> staff</a:t>
            </a:r>
          </a:p>
          <a:p>
            <a:pPr>
              <a:lnSpc>
                <a:spcPct val="80000"/>
              </a:lnSpc>
            </a:pPr>
            <a:endParaRPr lang="en-GB" altLang="en-US" dirty="0">
              <a:latin typeface="Calibri" panose="020F0502020204030204" pitchFamily="34" charset="0"/>
              <a:cs typeface="Calibri" panose="020F0502020204030204" pitchFamily="34" charset="0"/>
            </a:endParaRPr>
          </a:p>
          <a:p>
            <a:pPr>
              <a:lnSpc>
                <a:spcPct val="80000"/>
              </a:lnSpc>
            </a:pPr>
            <a:r>
              <a:rPr lang="en-GB" altLang="en-US" dirty="0" err="1">
                <a:latin typeface="Calibri" panose="020F0502020204030204" pitchFamily="34" charset="0"/>
                <a:cs typeface="Calibri" panose="020F0502020204030204" pitchFamily="34" charset="0"/>
              </a:rPr>
              <a:t>Cymryd</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cyfrifoldeb</a:t>
            </a:r>
            <a:endParaRPr lang="en-GB" altLang="en-US" dirty="0">
              <a:latin typeface="Calibri" panose="020F0502020204030204" pitchFamily="34" charset="0"/>
              <a:cs typeface="Calibri" panose="020F0502020204030204" pitchFamily="34" charset="0"/>
            </a:endParaRPr>
          </a:p>
          <a:p>
            <a:pPr>
              <a:lnSpc>
                <a:spcPct val="80000"/>
              </a:lnSpc>
            </a:pPr>
            <a:r>
              <a:rPr lang="en-GB" altLang="en-US" dirty="0" err="1">
                <a:latin typeface="Calibri" panose="020F0502020204030204" pitchFamily="34" charset="0"/>
                <a:cs typeface="Calibri" panose="020F0502020204030204" pitchFamily="34" charset="0"/>
              </a:rPr>
              <a:t>Mynegi</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cyflwaniadau’r</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tim</a:t>
            </a:r>
            <a:endParaRPr lang="en-GB" altLang="en-US" dirty="0">
              <a:latin typeface="Calibri" panose="020F0502020204030204" pitchFamily="34" charset="0"/>
              <a:cs typeface="Calibri" panose="020F0502020204030204" pitchFamily="34" charset="0"/>
            </a:endParaRPr>
          </a:p>
          <a:p>
            <a:pPr>
              <a:lnSpc>
                <a:spcPct val="80000"/>
              </a:lnSpc>
            </a:pPr>
            <a:r>
              <a:rPr lang="en-GB" altLang="en-US" dirty="0" err="1">
                <a:latin typeface="Calibri" panose="020F0502020204030204" pitchFamily="34" charset="0"/>
                <a:cs typeface="Calibri" panose="020F0502020204030204" pitchFamily="34" charset="0"/>
              </a:rPr>
              <a:t>Annog</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datblygiad</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unigolion</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i</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wella</a:t>
            </a:r>
            <a:r>
              <a:rPr lang="en-GB" altLang="en-US" dirty="0">
                <a:latin typeface="Calibri" panose="020F0502020204030204" pitchFamily="34" charset="0"/>
                <a:cs typeface="Calibri" panose="020F0502020204030204" pitchFamily="34" charset="0"/>
              </a:rPr>
              <a:t> </a:t>
            </a:r>
            <a:r>
              <a:rPr lang="en-GB" altLang="en-US" dirty="0" err="1">
                <a:latin typeface="Calibri" panose="020F0502020204030204" pitchFamily="34" charset="0"/>
                <a:cs typeface="Calibri" panose="020F0502020204030204" pitchFamily="34" charset="0"/>
              </a:rPr>
              <a:t>perfformiad</a:t>
            </a:r>
            <a:r>
              <a:rPr lang="en-GB" altLang="en-US" dirty="0">
                <a:latin typeface="Calibri" panose="020F0502020204030204" pitchFamily="34" charset="0"/>
                <a:cs typeface="Calibri" panose="020F0502020204030204" pitchFamily="34" charset="0"/>
              </a:rPr>
              <a:t> a </a:t>
            </a:r>
            <a:r>
              <a:rPr lang="en-GB" altLang="en-US" dirty="0" err="1">
                <a:latin typeface="Calibri" panose="020F0502020204030204" pitchFamily="34" charset="0"/>
                <a:cs typeface="Calibri" panose="020F0502020204030204" pitchFamily="34" charset="0"/>
              </a:rPr>
              <a:t>hunan-barch</a:t>
            </a:r>
            <a:endParaRPr lang="en-GB" altLang="en-US" dirty="0">
              <a:latin typeface="Calibri" panose="020F0502020204030204" pitchFamily="34" charset="0"/>
              <a:cs typeface="Calibri" panose="020F0502020204030204" pitchFamily="34" charset="0"/>
            </a:endParaRPr>
          </a:p>
          <a:p>
            <a:endParaRPr lang="en-GB" dirty="0"/>
          </a:p>
        </p:txBody>
      </p:sp>
      <p:sp>
        <p:nvSpPr>
          <p:cNvPr id="4" name="Content Placeholder 3"/>
          <p:cNvSpPr>
            <a:spLocks noGrp="1"/>
          </p:cNvSpPr>
          <p:nvPr>
            <p:ph sz="half" idx="2"/>
          </p:nvPr>
        </p:nvSpPr>
        <p:spPr>
          <a:xfrm>
            <a:off x="4648200" y="1600201"/>
            <a:ext cx="4038600" cy="3989040"/>
          </a:xfrm>
        </p:spPr>
        <p:txBody>
          <a:bodyPr>
            <a:normAutofit fontScale="92500" lnSpcReduction="20000"/>
          </a:bodyPr>
          <a:lstStyle/>
          <a:p>
            <a:pPr>
              <a:lnSpc>
                <a:spcPct val="80000"/>
              </a:lnSpc>
            </a:pPr>
            <a:r>
              <a:rPr lang="en-GB" altLang="en-US" dirty="0">
                <a:latin typeface="Calibri" panose="020F0502020204030204" pitchFamily="34" charset="0"/>
                <a:cs typeface="Calibri" panose="020F0502020204030204" pitchFamily="34" charset="0"/>
              </a:rPr>
              <a:t>The aim is to develop a high quality service by including stakeholders in development issues and delegating responsibilities to staff</a:t>
            </a:r>
          </a:p>
          <a:p>
            <a:pPr>
              <a:lnSpc>
                <a:spcPct val="80000"/>
              </a:lnSpc>
            </a:pPr>
            <a:endParaRPr lang="en-GB" altLang="en-US" dirty="0">
              <a:latin typeface="Calibri" panose="020F0502020204030204" pitchFamily="34" charset="0"/>
              <a:cs typeface="Calibri" panose="020F0502020204030204" pitchFamily="34" charset="0"/>
            </a:endParaRPr>
          </a:p>
          <a:p>
            <a:pPr>
              <a:lnSpc>
                <a:spcPct val="80000"/>
              </a:lnSpc>
            </a:pPr>
            <a:r>
              <a:rPr lang="en-GB" altLang="en-US" dirty="0">
                <a:latin typeface="Calibri" panose="020F0502020204030204" pitchFamily="34" charset="0"/>
                <a:cs typeface="Calibri" panose="020F0502020204030204" pitchFamily="34" charset="0"/>
              </a:rPr>
              <a:t>Take responsibility</a:t>
            </a:r>
          </a:p>
          <a:p>
            <a:pPr>
              <a:lnSpc>
                <a:spcPct val="80000"/>
              </a:lnSpc>
            </a:pPr>
            <a:r>
              <a:rPr lang="en-GB" altLang="en-US" dirty="0">
                <a:latin typeface="Calibri" panose="020F0502020204030204" pitchFamily="34" charset="0"/>
                <a:cs typeface="Calibri" panose="020F0502020204030204" pitchFamily="34" charset="0"/>
              </a:rPr>
              <a:t>Communicate the team’s achievements</a:t>
            </a:r>
          </a:p>
          <a:p>
            <a:pPr>
              <a:lnSpc>
                <a:spcPct val="80000"/>
              </a:lnSpc>
            </a:pPr>
            <a:r>
              <a:rPr lang="en-GB" altLang="en-US" dirty="0">
                <a:latin typeface="Calibri" panose="020F0502020204030204" pitchFamily="34" charset="0"/>
                <a:cs typeface="Calibri" panose="020F0502020204030204" pitchFamily="34" charset="0"/>
              </a:rPr>
              <a:t>Encourage the development of individuals to improve performance and self-esteem </a:t>
            </a:r>
          </a:p>
          <a:p>
            <a:endParaRPr lang="en-GB" dirty="0"/>
          </a:p>
        </p:txBody>
      </p:sp>
    </p:spTree>
    <p:extLst>
      <p:ext uri="{BB962C8B-B14F-4D97-AF65-F5344CB8AC3E}">
        <p14:creationId xmlns:p14="http://schemas.microsoft.com/office/powerpoint/2010/main" val="23260665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274638"/>
            <a:ext cx="8229600" cy="634082"/>
          </a:xfrm>
        </p:spPr>
        <p:txBody>
          <a:bodyPr>
            <a:normAutofit fontScale="90000"/>
          </a:bodyPr>
          <a:lstStyle/>
          <a:p>
            <a:r>
              <a:rPr lang="en-GB" altLang="en-US" dirty="0" err="1">
                <a:latin typeface="Arial" panose="020B0604020202020204" pitchFamily="34" charset="0"/>
                <a:cs typeface="Arial" panose="020B0604020202020204" pitchFamily="34" charset="0"/>
              </a:rPr>
              <a:t>Arweinyddwyr</a:t>
            </a:r>
            <a:r>
              <a:rPr lang="en-GB" altLang="en-US" dirty="0">
                <a:latin typeface="Arial" panose="020B0604020202020204" pitchFamily="34" charset="0"/>
                <a:cs typeface="Arial" panose="020B0604020202020204" pitchFamily="34" charset="0"/>
              </a:rPr>
              <a:t>/</a:t>
            </a:r>
            <a:r>
              <a:rPr lang="en-GB" altLang="en-US" dirty="0" err="1">
                <a:latin typeface="Arial" panose="020B0604020202020204" pitchFamily="34" charset="0"/>
                <a:cs typeface="Arial" panose="020B0604020202020204" pitchFamily="34" charset="0"/>
              </a:rPr>
              <a:t>rheolwyr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effeithiol</a:t>
            </a:r>
            <a:br>
              <a:rPr lang="en-GB" altLang="en-US" dirty="0">
                <a:latin typeface="Arial" panose="020B0604020202020204" pitchFamily="34" charset="0"/>
                <a:cs typeface="Arial" panose="020B0604020202020204" pitchFamily="34" charset="0"/>
              </a:rPr>
            </a:br>
            <a:r>
              <a:rPr lang="en-GB" altLang="en-US" dirty="0">
                <a:latin typeface="Arial" panose="020B0604020202020204" pitchFamily="34" charset="0"/>
                <a:cs typeface="Arial" panose="020B0604020202020204" pitchFamily="34" charset="0"/>
              </a:rPr>
              <a:t>Effective leaders/ managers</a:t>
            </a:r>
            <a:endParaRPr lang="en-GB"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a:xfrm>
            <a:off x="457200" y="1052736"/>
            <a:ext cx="4038600" cy="4536505"/>
          </a:xfrm>
        </p:spPr>
        <p:txBody>
          <a:bodyPr>
            <a:noAutofit/>
          </a:bodyPr>
          <a:lstStyle/>
          <a:p>
            <a:r>
              <a:rPr lang="en-GB" altLang="en-US" sz="2400" dirty="0">
                <a:cs typeface="Arial" panose="020B0604020202020204" pitchFamily="34" charset="0"/>
              </a:rPr>
              <a:t>Pared </a:t>
            </a:r>
            <a:r>
              <a:rPr lang="en-GB" altLang="en-US" sz="2400" dirty="0" err="1">
                <a:cs typeface="Arial" panose="020B0604020202020204" pitchFamily="34" charset="0"/>
              </a:rPr>
              <a:t>i</a:t>
            </a:r>
            <a:r>
              <a:rPr lang="en-GB" altLang="en-US" sz="2400" dirty="0">
                <a:cs typeface="Arial" panose="020B0604020202020204" pitchFamily="34" charset="0"/>
              </a:rPr>
              <a:t> </a:t>
            </a:r>
            <a:r>
              <a:rPr lang="en-GB" altLang="en-US" sz="2400" dirty="0" err="1">
                <a:cs typeface="Arial" panose="020B0604020202020204" pitchFamily="34" charset="0"/>
              </a:rPr>
              <a:t>newid</a:t>
            </a:r>
            <a:r>
              <a:rPr lang="en-GB" altLang="en-US" sz="2400" dirty="0">
                <a:cs typeface="Arial" panose="020B0604020202020204" pitchFamily="34" charset="0"/>
              </a:rPr>
              <a:t> – </a:t>
            </a:r>
            <a:r>
              <a:rPr lang="en-GB" altLang="en-US" sz="2400" dirty="0" err="1">
                <a:cs typeface="Arial" panose="020B0604020202020204" pitchFamily="34" charset="0"/>
              </a:rPr>
              <a:t>yn</a:t>
            </a:r>
            <a:r>
              <a:rPr lang="en-GB" altLang="en-US" sz="2400" dirty="0">
                <a:cs typeface="Arial" panose="020B0604020202020204" pitchFamily="34" charset="0"/>
              </a:rPr>
              <a:t> </a:t>
            </a:r>
            <a:r>
              <a:rPr lang="en-GB" altLang="en-US" sz="2400" dirty="0" err="1">
                <a:cs typeface="Arial" panose="020B0604020202020204" pitchFamily="34" charset="0"/>
              </a:rPr>
              <a:t>ymatebol</a:t>
            </a:r>
            <a:r>
              <a:rPr lang="en-GB" altLang="en-US" sz="2400" dirty="0">
                <a:cs typeface="Arial" panose="020B0604020202020204" pitchFamily="34" charset="0"/>
              </a:rPr>
              <a:t> ac </a:t>
            </a:r>
            <a:r>
              <a:rPr lang="en-GB" altLang="en-US" sz="2400" dirty="0" err="1">
                <a:cs typeface="Arial" panose="020B0604020202020204" pitchFamily="34" charset="0"/>
              </a:rPr>
              <a:t>yn</a:t>
            </a:r>
            <a:r>
              <a:rPr lang="en-GB" altLang="en-US" sz="2400" dirty="0">
                <a:cs typeface="Arial" panose="020B0604020202020204" pitchFamily="34" charset="0"/>
              </a:rPr>
              <a:t> </a:t>
            </a:r>
            <a:r>
              <a:rPr lang="en-GB" altLang="en-US" sz="2400" dirty="0" err="1">
                <a:cs typeface="Arial" panose="020B0604020202020204" pitchFamily="34" charset="0"/>
              </a:rPr>
              <a:t>ddigon</a:t>
            </a:r>
            <a:r>
              <a:rPr lang="en-GB" altLang="en-US" sz="2400" dirty="0">
                <a:cs typeface="Arial" panose="020B0604020202020204" pitchFamily="34" charset="0"/>
              </a:rPr>
              <a:t> </a:t>
            </a:r>
            <a:r>
              <a:rPr lang="en-GB" altLang="en-US" sz="2400" dirty="0" err="1">
                <a:cs typeface="Arial" panose="020B0604020202020204" pitchFamily="34" charset="0"/>
              </a:rPr>
              <a:t>dewr</a:t>
            </a:r>
            <a:r>
              <a:rPr lang="en-GB" altLang="en-US" sz="2400" dirty="0">
                <a:cs typeface="Arial" panose="020B0604020202020204" pitchFamily="34" charset="0"/>
              </a:rPr>
              <a:t> </a:t>
            </a:r>
            <a:r>
              <a:rPr lang="en-GB" altLang="en-US" sz="2400" dirty="0" err="1">
                <a:cs typeface="Arial" panose="020B0604020202020204" pitchFamily="34" charset="0"/>
              </a:rPr>
              <a:t>i</a:t>
            </a:r>
            <a:r>
              <a:rPr lang="en-GB" altLang="en-US" sz="2400" dirty="0">
                <a:cs typeface="Arial" panose="020B0604020202020204" pitchFamily="34" charset="0"/>
              </a:rPr>
              <a:t> </a:t>
            </a:r>
            <a:r>
              <a:rPr lang="en-GB" altLang="en-US" sz="2400" dirty="0" err="1">
                <a:cs typeface="Arial" panose="020B0604020202020204" pitchFamily="34" charset="0"/>
              </a:rPr>
              <a:t>roi</a:t>
            </a:r>
            <a:r>
              <a:rPr lang="en-GB" altLang="en-US" sz="2400" dirty="0">
                <a:cs typeface="Arial" panose="020B0604020202020204" pitchFamily="34" charset="0"/>
              </a:rPr>
              <a:t> </a:t>
            </a:r>
            <a:r>
              <a:rPr lang="en-GB" altLang="en-US" sz="2400" dirty="0" err="1">
                <a:cs typeface="Arial" panose="020B0604020202020204" pitchFamily="34" charset="0"/>
              </a:rPr>
              <a:t>cynnig</a:t>
            </a:r>
            <a:r>
              <a:rPr lang="en-GB" altLang="en-US" sz="2400" dirty="0">
                <a:cs typeface="Arial" panose="020B0604020202020204" pitchFamily="34" charset="0"/>
              </a:rPr>
              <a:t> </a:t>
            </a:r>
            <a:r>
              <a:rPr lang="en-GB" altLang="en-US" sz="2400" dirty="0" err="1">
                <a:cs typeface="Arial" panose="020B0604020202020204" pitchFamily="34" charset="0"/>
              </a:rPr>
              <a:t>ar</a:t>
            </a:r>
            <a:r>
              <a:rPr lang="en-GB" altLang="en-US" sz="2400" dirty="0">
                <a:cs typeface="Arial" panose="020B0604020202020204" pitchFamily="34" charset="0"/>
              </a:rPr>
              <a:t> </a:t>
            </a:r>
            <a:r>
              <a:rPr lang="en-GB" altLang="en-US" sz="2400" dirty="0" err="1">
                <a:cs typeface="Arial" panose="020B0604020202020204" pitchFamily="34" charset="0"/>
              </a:rPr>
              <a:t>ddulliau</a:t>
            </a:r>
            <a:r>
              <a:rPr lang="en-GB" altLang="en-US" sz="2400" dirty="0">
                <a:cs typeface="Arial" panose="020B0604020202020204" pitchFamily="34" charset="0"/>
              </a:rPr>
              <a:t> </a:t>
            </a:r>
            <a:r>
              <a:rPr lang="en-GB" altLang="en-US" sz="2400" dirty="0" err="1">
                <a:cs typeface="Arial" panose="020B0604020202020204" pitchFamily="34" charset="0"/>
              </a:rPr>
              <a:t>newydd</a:t>
            </a:r>
            <a:endParaRPr lang="en-GB" altLang="en-US" sz="2400" dirty="0">
              <a:cs typeface="Arial" panose="020B0604020202020204" pitchFamily="34" charset="0"/>
            </a:endParaRPr>
          </a:p>
          <a:p>
            <a:r>
              <a:rPr lang="en-GB" altLang="en-US" sz="2400" dirty="0" err="1">
                <a:cs typeface="Arial" panose="020B0604020202020204" pitchFamily="34" charset="0"/>
              </a:rPr>
              <a:t>Arwain</a:t>
            </a:r>
            <a:r>
              <a:rPr lang="en-GB" altLang="en-US" sz="2400" dirty="0">
                <a:cs typeface="Arial" panose="020B0604020202020204" pitchFamily="34" charset="0"/>
              </a:rPr>
              <a:t> </a:t>
            </a:r>
            <a:r>
              <a:rPr lang="en-GB" altLang="en-US" sz="2400" dirty="0" err="1">
                <a:cs typeface="Arial" panose="020B0604020202020204" pitchFamily="34" charset="0"/>
              </a:rPr>
              <a:t>trwy</a:t>
            </a:r>
            <a:r>
              <a:rPr lang="en-GB" altLang="en-US" sz="2400" dirty="0">
                <a:cs typeface="Arial" panose="020B0604020202020204" pitchFamily="34" charset="0"/>
              </a:rPr>
              <a:t> </a:t>
            </a:r>
            <a:r>
              <a:rPr lang="en-GB" altLang="en-US" sz="2400" dirty="0" err="1">
                <a:cs typeface="Arial" panose="020B0604020202020204" pitchFamily="34" charset="0"/>
              </a:rPr>
              <a:t>esiampl</a:t>
            </a:r>
            <a:endParaRPr lang="en-GB" altLang="en-US" sz="2400" dirty="0">
              <a:cs typeface="Arial" panose="020B0604020202020204" pitchFamily="34" charset="0"/>
            </a:endParaRPr>
          </a:p>
          <a:p>
            <a:r>
              <a:rPr lang="en-GB" altLang="en-US" sz="2400" dirty="0" err="1">
                <a:cs typeface="Arial" panose="020B0604020202020204" pitchFamily="34" charset="0"/>
              </a:rPr>
              <a:t>Cyfathrebu’n</a:t>
            </a:r>
            <a:r>
              <a:rPr lang="en-GB" altLang="en-US" sz="2400" dirty="0">
                <a:cs typeface="Arial" panose="020B0604020202020204" pitchFamily="34" charset="0"/>
              </a:rPr>
              <a:t> </a:t>
            </a:r>
            <a:r>
              <a:rPr lang="en-GB" altLang="en-US" sz="2400" dirty="0" err="1">
                <a:cs typeface="Arial" panose="020B0604020202020204" pitchFamily="34" charset="0"/>
              </a:rPr>
              <a:t>dda</a:t>
            </a:r>
            <a:r>
              <a:rPr lang="en-GB" altLang="en-US" sz="2400" dirty="0">
                <a:cs typeface="Arial" panose="020B0604020202020204" pitchFamily="34" charset="0"/>
              </a:rPr>
              <a:t> </a:t>
            </a:r>
            <a:r>
              <a:rPr lang="en-GB" altLang="en-US" sz="2400" dirty="0" err="1">
                <a:cs typeface="Arial" panose="020B0604020202020204" pitchFamily="34" charset="0"/>
              </a:rPr>
              <a:t>gan</a:t>
            </a:r>
            <a:r>
              <a:rPr lang="en-GB" altLang="en-US" sz="2400" dirty="0">
                <a:cs typeface="Arial" panose="020B0604020202020204" pitchFamily="34" charset="0"/>
              </a:rPr>
              <a:t> </a:t>
            </a:r>
            <a:r>
              <a:rPr lang="en-GB" altLang="en-US" sz="2400" dirty="0" err="1">
                <a:cs typeface="Arial" panose="020B0604020202020204" pitchFamily="34" charset="0"/>
              </a:rPr>
              <a:t>fod</a:t>
            </a:r>
            <a:r>
              <a:rPr lang="en-GB" altLang="en-US" sz="2400" dirty="0">
                <a:cs typeface="Arial" panose="020B0604020202020204" pitchFamily="34" charset="0"/>
              </a:rPr>
              <a:t> </a:t>
            </a:r>
            <a:r>
              <a:rPr lang="en-GB" altLang="en-US" sz="2400" dirty="0" err="1">
                <a:cs typeface="Arial" panose="020B0604020202020204" pitchFamily="34" charset="0"/>
              </a:rPr>
              <a:t>yn</a:t>
            </a:r>
            <a:r>
              <a:rPr lang="en-GB" altLang="en-US" sz="2400" dirty="0">
                <a:cs typeface="Arial" panose="020B0604020202020204" pitchFamily="34" charset="0"/>
              </a:rPr>
              <a:t> </a:t>
            </a:r>
            <a:r>
              <a:rPr lang="en-GB" altLang="en-US" sz="2400" dirty="0" err="1">
                <a:cs typeface="Arial" panose="020B0604020202020204" pitchFamily="34" charset="0"/>
              </a:rPr>
              <a:t>agos-atoch</a:t>
            </a:r>
            <a:endParaRPr lang="en-GB" altLang="en-US" sz="2400" dirty="0">
              <a:cs typeface="Arial" panose="020B0604020202020204" pitchFamily="34" charset="0"/>
            </a:endParaRPr>
          </a:p>
          <a:p>
            <a:r>
              <a:rPr lang="en-GB" altLang="en-US" sz="2400" dirty="0" err="1">
                <a:cs typeface="Arial" panose="020B0604020202020204" pitchFamily="34" charset="0"/>
              </a:rPr>
              <a:t>Nid</a:t>
            </a:r>
            <a:r>
              <a:rPr lang="en-GB" altLang="en-US" sz="2400" dirty="0">
                <a:cs typeface="Arial" panose="020B0604020202020204" pitchFamily="34" charset="0"/>
              </a:rPr>
              <a:t> </a:t>
            </a:r>
            <a:r>
              <a:rPr lang="en-GB" altLang="en-US" sz="2400" dirty="0" err="1">
                <a:cs typeface="Arial" panose="020B0604020202020204" pitchFamily="34" charset="0"/>
              </a:rPr>
              <a:t>ydynt</a:t>
            </a:r>
            <a:r>
              <a:rPr lang="en-GB" altLang="en-US" sz="2400" dirty="0">
                <a:cs typeface="Arial" panose="020B0604020202020204" pitchFamily="34" charset="0"/>
              </a:rPr>
              <a:t> </a:t>
            </a:r>
            <a:r>
              <a:rPr lang="en-GB" altLang="en-US" sz="2400" dirty="0" err="1">
                <a:cs typeface="Arial" panose="020B0604020202020204" pitchFamily="34" charset="0"/>
              </a:rPr>
              <a:t>yn</a:t>
            </a:r>
            <a:r>
              <a:rPr lang="en-GB" altLang="en-US" sz="2400" dirty="0">
                <a:cs typeface="Arial" panose="020B0604020202020204" pitchFamily="34" charset="0"/>
              </a:rPr>
              <a:t> </a:t>
            </a:r>
            <a:r>
              <a:rPr lang="en-GB" altLang="en-US" sz="2400" dirty="0" err="1">
                <a:cs typeface="Arial" panose="020B0604020202020204" pitchFamily="34" charset="0"/>
              </a:rPr>
              <a:t>labelu</a:t>
            </a:r>
            <a:r>
              <a:rPr lang="en-GB" altLang="en-US" sz="2400" dirty="0">
                <a:cs typeface="Arial" panose="020B0604020202020204" pitchFamily="34" charset="0"/>
              </a:rPr>
              <a:t> staff – </a:t>
            </a:r>
            <a:r>
              <a:rPr lang="en-GB" altLang="en-US" sz="2400" dirty="0" err="1">
                <a:cs typeface="Arial" panose="020B0604020202020204" pitchFamily="34" charset="0"/>
              </a:rPr>
              <a:t>gan</a:t>
            </a:r>
            <a:r>
              <a:rPr lang="en-GB" altLang="en-US" sz="2400" dirty="0">
                <a:cs typeface="Arial" panose="020B0604020202020204" pitchFamily="34" charset="0"/>
              </a:rPr>
              <a:t> </a:t>
            </a:r>
            <a:r>
              <a:rPr lang="en-GB" altLang="en-US" sz="2400" dirty="0" err="1">
                <a:cs typeface="Arial" panose="020B0604020202020204" pitchFamily="34" charset="0"/>
              </a:rPr>
              <a:t>ganolbwyntio</a:t>
            </a:r>
            <a:r>
              <a:rPr lang="en-GB" altLang="en-US" sz="2400" dirty="0">
                <a:cs typeface="Arial" panose="020B0604020202020204" pitchFamily="34" charset="0"/>
              </a:rPr>
              <a:t> </a:t>
            </a:r>
            <a:r>
              <a:rPr lang="en-GB" altLang="en-US" sz="2400" dirty="0" err="1">
                <a:cs typeface="Arial" panose="020B0604020202020204" pitchFamily="34" charset="0"/>
              </a:rPr>
              <a:t>ar</a:t>
            </a:r>
            <a:r>
              <a:rPr lang="en-GB" altLang="en-US" sz="2400" dirty="0">
                <a:cs typeface="Arial" panose="020B0604020202020204" pitchFamily="34" charset="0"/>
              </a:rPr>
              <a:t> </a:t>
            </a:r>
            <a:r>
              <a:rPr lang="en-GB" altLang="en-US" sz="2400" dirty="0" err="1">
                <a:cs typeface="Arial" panose="020B0604020202020204" pitchFamily="34" charset="0"/>
              </a:rPr>
              <a:t>faterion</a:t>
            </a:r>
            <a:r>
              <a:rPr lang="en-GB" altLang="en-US" sz="2400" dirty="0">
                <a:cs typeface="Arial" panose="020B0604020202020204" pitchFamily="34" charset="0"/>
              </a:rPr>
              <a:t> </a:t>
            </a:r>
            <a:r>
              <a:rPr lang="en-GB" altLang="en-US" sz="2400" dirty="0" err="1">
                <a:cs typeface="Arial" panose="020B0604020202020204" pitchFamily="34" charset="0"/>
              </a:rPr>
              <a:t>yn</a:t>
            </a:r>
            <a:r>
              <a:rPr lang="en-GB" altLang="en-US" sz="2400" dirty="0">
                <a:cs typeface="Arial" panose="020B0604020202020204" pitchFamily="34" charset="0"/>
              </a:rPr>
              <a:t> </a:t>
            </a:r>
            <a:r>
              <a:rPr lang="en-GB" altLang="en-US" sz="2400" dirty="0" err="1">
                <a:cs typeface="Arial" panose="020B0604020202020204" pitchFamily="34" charset="0"/>
              </a:rPr>
              <a:t>hytrach</a:t>
            </a:r>
            <a:r>
              <a:rPr lang="en-GB" altLang="en-US" sz="2400" dirty="0">
                <a:cs typeface="Arial" panose="020B0604020202020204" pitchFamily="34" charset="0"/>
              </a:rPr>
              <a:t> </a:t>
            </a:r>
            <a:r>
              <a:rPr lang="en-GB" altLang="en-US" sz="2400" dirty="0" err="1">
                <a:cs typeface="Arial" panose="020B0604020202020204" pitchFamily="34" charset="0"/>
              </a:rPr>
              <a:t>na’r</a:t>
            </a:r>
            <a:r>
              <a:rPr lang="en-GB" altLang="en-US" sz="2400" dirty="0">
                <a:cs typeface="Arial" panose="020B0604020202020204" pitchFamily="34" charset="0"/>
              </a:rPr>
              <a:t> person a </a:t>
            </a:r>
            <a:r>
              <a:rPr lang="en-GB" altLang="en-US" sz="2400" dirty="0" err="1">
                <a:cs typeface="Arial" panose="020B0604020202020204" pitchFamily="34" charset="0"/>
              </a:rPr>
              <a:t>pharchu</a:t>
            </a:r>
            <a:r>
              <a:rPr lang="en-GB" altLang="en-US" sz="2400" dirty="0">
                <a:cs typeface="Arial" panose="020B0604020202020204" pitchFamily="34" charset="0"/>
              </a:rPr>
              <a:t> </a:t>
            </a:r>
            <a:r>
              <a:rPr lang="en-GB" altLang="en-US" sz="2400" dirty="0" err="1">
                <a:cs typeface="Arial" panose="020B0604020202020204" pitchFamily="34" charset="0"/>
              </a:rPr>
              <a:t>cyfrinachedd</a:t>
            </a:r>
            <a:endParaRPr lang="en-GB" altLang="en-US" sz="2400" dirty="0">
              <a:cs typeface="Arial" panose="020B0604020202020204" pitchFamily="34" charset="0"/>
            </a:endParaRPr>
          </a:p>
        </p:txBody>
      </p:sp>
      <p:sp>
        <p:nvSpPr>
          <p:cNvPr id="6" name="Content Placeholder 5"/>
          <p:cNvSpPr>
            <a:spLocks noGrp="1"/>
          </p:cNvSpPr>
          <p:nvPr>
            <p:ph sz="half" idx="2"/>
          </p:nvPr>
        </p:nvSpPr>
        <p:spPr>
          <a:xfrm>
            <a:off x="4648200" y="1353312"/>
            <a:ext cx="4038600" cy="4235929"/>
          </a:xfrm>
        </p:spPr>
        <p:txBody>
          <a:bodyPr>
            <a:normAutofit fontScale="92500" lnSpcReduction="20000"/>
          </a:bodyPr>
          <a:lstStyle/>
          <a:p>
            <a:r>
              <a:rPr lang="en-GB" altLang="en-US" sz="2900" dirty="0">
                <a:cs typeface="Arial" panose="020B0604020202020204" pitchFamily="34" charset="0"/>
              </a:rPr>
              <a:t>Are adaptable – responsive and brave enough to try new methods</a:t>
            </a:r>
          </a:p>
          <a:p>
            <a:r>
              <a:rPr lang="en-GB" altLang="en-US" sz="2900" dirty="0">
                <a:cs typeface="Arial" panose="020B0604020202020204" pitchFamily="34" charset="0"/>
              </a:rPr>
              <a:t>Lead by example</a:t>
            </a:r>
          </a:p>
          <a:p>
            <a:r>
              <a:rPr lang="en-GB" altLang="en-US" sz="2900" dirty="0">
                <a:cs typeface="Arial" panose="020B0604020202020204" pitchFamily="34" charset="0"/>
              </a:rPr>
              <a:t>Communicate well and are approachable</a:t>
            </a:r>
          </a:p>
          <a:p>
            <a:r>
              <a:rPr lang="en-GB" altLang="en-US" sz="2900" dirty="0">
                <a:cs typeface="Arial" panose="020B0604020202020204" pitchFamily="34" charset="0"/>
              </a:rPr>
              <a:t>They do not label staff – will focus on issues not person and respect confidentiality</a:t>
            </a:r>
          </a:p>
          <a:p>
            <a:endParaRPr lang="en-GB" altLang="en-US"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96591869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pic>
        <p:nvPicPr>
          <p:cNvPr id="7" name="Content Placeholder 6"/>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9512" y="274638"/>
            <a:ext cx="8784976" cy="5314602"/>
          </a:xfrm>
        </p:spPr>
      </p:pic>
    </p:spTree>
    <p:extLst>
      <p:ext uri="{BB962C8B-B14F-4D97-AF65-F5344CB8AC3E}">
        <p14:creationId xmlns:p14="http://schemas.microsoft.com/office/powerpoint/2010/main" val="2965093510"/>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ltLang="en-US" sz="3200" b="1" dirty="0" err="1">
                <a:latin typeface="Arial" panose="020B0604020202020204" pitchFamily="34" charset="0"/>
                <a:cs typeface="Arial" panose="020B0604020202020204" pitchFamily="34" charset="0"/>
              </a:rPr>
              <a:t>Theoriau</a:t>
            </a:r>
            <a:r>
              <a:rPr lang="en-GB" altLang="en-US" sz="3200" b="1" dirty="0">
                <a:latin typeface="Arial" panose="020B0604020202020204" pitchFamily="34" charset="0"/>
                <a:cs typeface="Arial" panose="020B0604020202020204" pitchFamily="34" charset="0"/>
              </a:rPr>
              <a:t> </a:t>
            </a:r>
            <a:r>
              <a:rPr lang="en-GB" altLang="en-US" sz="3200" b="1" dirty="0" err="1">
                <a:latin typeface="Arial" panose="020B0604020202020204" pitchFamily="34" charset="0"/>
                <a:cs typeface="Arial" panose="020B0604020202020204" pitchFamily="34" charset="0"/>
              </a:rPr>
              <a:t>rheoli</a:t>
            </a:r>
            <a:r>
              <a:rPr lang="en-GB" altLang="en-US" sz="3200" b="1" dirty="0">
                <a:latin typeface="Arial" panose="020B0604020202020204" pitchFamily="34" charset="0"/>
                <a:cs typeface="Arial" panose="020B0604020202020204" pitchFamily="34" charset="0"/>
              </a:rPr>
              <a:t> – 7 </a:t>
            </a:r>
            <a:r>
              <a:rPr lang="en-GB" altLang="en-US" sz="3200" b="1" dirty="0" err="1">
                <a:latin typeface="Arial" panose="020B0604020202020204" pitchFamily="34" charset="0"/>
                <a:cs typeface="Arial" panose="020B0604020202020204" pitchFamily="34" charset="0"/>
              </a:rPr>
              <a:t>rheol</a:t>
            </a:r>
            <a:r>
              <a:rPr lang="en-GB" altLang="en-US" sz="3200" b="1" dirty="0">
                <a:latin typeface="Arial" panose="020B0604020202020204" pitchFamily="34" charset="0"/>
                <a:cs typeface="Arial" panose="020B0604020202020204" pitchFamily="34" charset="0"/>
              </a:rPr>
              <a:t> </a:t>
            </a:r>
            <a:r>
              <a:rPr lang="en-GB" altLang="en-US" sz="3200" b="1" dirty="0" err="1">
                <a:latin typeface="Arial" panose="020B0604020202020204" pitchFamily="34" charset="0"/>
                <a:cs typeface="Arial" panose="020B0604020202020204" pitchFamily="34" charset="0"/>
              </a:rPr>
              <a:t>Mckinsey</a:t>
            </a:r>
            <a:br>
              <a:rPr lang="en-GB" altLang="en-US" sz="3200" b="1" dirty="0">
                <a:latin typeface="Arial" panose="020B0604020202020204" pitchFamily="34" charset="0"/>
                <a:cs typeface="Arial" panose="020B0604020202020204" pitchFamily="34" charset="0"/>
              </a:rPr>
            </a:br>
            <a:r>
              <a:rPr lang="en-GB" altLang="en-US" sz="3200" b="1" dirty="0">
                <a:latin typeface="Arial" panose="020B0604020202020204" pitchFamily="34" charset="0"/>
                <a:cs typeface="Arial" panose="020B0604020202020204" pitchFamily="34" charset="0"/>
              </a:rPr>
              <a:t> Management theories - </a:t>
            </a:r>
            <a:r>
              <a:rPr lang="en-GB" altLang="en-US" sz="3200" b="1" dirty="0" err="1">
                <a:latin typeface="Arial" panose="020B0604020202020204" pitchFamily="34" charset="0"/>
                <a:cs typeface="Arial" panose="020B0604020202020204" pitchFamily="34" charset="0"/>
              </a:rPr>
              <a:t>Mckinsey’s</a:t>
            </a:r>
            <a:r>
              <a:rPr lang="en-GB" altLang="en-US" sz="3200" b="1" dirty="0">
                <a:latin typeface="Arial" panose="020B0604020202020204" pitchFamily="34" charset="0"/>
                <a:cs typeface="Arial" panose="020B0604020202020204" pitchFamily="34" charset="0"/>
              </a:rPr>
              <a:t> 7 S’s</a:t>
            </a:r>
            <a:endParaRPr lang="en-GB" sz="3200" dirty="0">
              <a:latin typeface="Arial" panose="020B0604020202020204" pitchFamily="34" charset="0"/>
              <a:cs typeface="Arial" panose="020B0604020202020204" pitchFamily="34" charset="0"/>
            </a:endParaRPr>
          </a:p>
        </p:txBody>
      </p:sp>
      <p:sp>
        <p:nvSpPr>
          <p:cNvPr id="3" name="Content Placeholder 2"/>
          <p:cNvSpPr>
            <a:spLocks noGrp="1"/>
          </p:cNvSpPr>
          <p:nvPr>
            <p:ph sz="half" idx="1"/>
          </p:nvPr>
        </p:nvSpPr>
        <p:spPr>
          <a:xfrm>
            <a:off x="457200" y="1417638"/>
            <a:ext cx="4038600" cy="4171603"/>
          </a:xfrm>
        </p:spPr>
        <p:txBody>
          <a:bodyPr>
            <a:normAutofit fontScale="85000" lnSpcReduction="10000"/>
          </a:bodyPr>
          <a:lstStyle/>
          <a:p>
            <a:pPr>
              <a:lnSpc>
                <a:spcPct val="90000"/>
              </a:lnSpc>
            </a:pPr>
            <a:endParaRPr lang="en-GB" altLang="en-US" dirty="0">
              <a:latin typeface="Calibri" pitchFamily="34" charset="0"/>
            </a:endParaRPr>
          </a:p>
          <a:p>
            <a:pPr>
              <a:lnSpc>
                <a:spcPct val="90000"/>
              </a:lnSpc>
            </a:pPr>
            <a:r>
              <a:rPr lang="en-GB" altLang="en-US" dirty="0" err="1">
                <a:latin typeface="Arial" panose="020B0604020202020204" pitchFamily="34" charset="0"/>
                <a:cs typeface="Arial" panose="020B0604020202020204" pitchFamily="34" charset="0"/>
              </a:rPr>
              <a:t>Gwerthoedd</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cyffredin</a:t>
            </a:r>
            <a:endParaRPr lang="en-GB" altLang="en-US" dirty="0">
              <a:latin typeface="Arial" panose="020B0604020202020204" pitchFamily="34" charset="0"/>
              <a:cs typeface="Arial" panose="020B0604020202020204" pitchFamily="34" charset="0"/>
            </a:endParaRPr>
          </a:p>
          <a:p>
            <a:pPr>
              <a:lnSpc>
                <a:spcPct val="90000"/>
              </a:lnSpc>
            </a:pPr>
            <a:r>
              <a:rPr lang="en-GB" altLang="en-US" dirty="0" err="1">
                <a:latin typeface="Arial" panose="020B0604020202020204" pitchFamily="34" charset="0"/>
                <a:cs typeface="Arial" panose="020B0604020202020204" pitchFamily="34" charset="0"/>
              </a:rPr>
              <a:t>Cefnogi</a:t>
            </a:r>
            <a:r>
              <a:rPr lang="en-GB" altLang="en-US" dirty="0">
                <a:latin typeface="Arial" panose="020B0604020202020204" pitchFamily="34" charset="0"/>
                <a:cs typeface="Arial" panose="020B0604020202020204" pitchFamily="34" charset="0"/>
              </a:rPr>
              <a:t> a </a:t>
            </a:r>
            <a:r>
              <a:rPr lang="en-GB" altLang="en-US" dirty="0" err="1">
                <a:latin typeface="Arial" panose="020B0604020202020204" pitchFamily="34" charset="0"/>
                <a:cs typeface="Arial" panose="020B0604020202020204" pitchFamily="34" charset="0"/>
              </a:rPr>
              <a:t>chymell</a:t>
            </a:r>
            <a:endParaRPr lang="en-GB" altLang="en-US" dirty="0">
              <a:latin typeface="Arial" panose="020B0604020202020204" pitchFamily="34" charset="0"/>
              <a:cs typeface="Arial" panose="020B0604020202020204" pitchFamily="34" charset="0"/>
            </a:endParaRPr>
          </a:p>
          <a:p>
            <a:pPr>
              <a:lnSpc>
                <a:spcPct val="90000"/>
              </a:lnSpc>
            </a:pPr>
            <a:r>
              <a:rPr lang="en-GB" altLang="en-US" dirty="0" err="1">
                <a:latin typeface="Arial" panose="020B0604020202020204" pitchFamily="34" charset="0"/>
                <a:cs typeface="Arial" panose="020B0604020202020204" pitchFamily="34" charset="0"/>
              </a:rPr>
              <a:t>Sgiliau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angenrheidiol</a:t>
            </a:r>
            <a:endParaRPr lang="en-GB" altLang="en-US" dirty="0">
              <a:latin typeface="Arial" panose="020B0604020202020204" pitchFamily="34" charset="0"/>
              <a:cs typeface="Arial" panose="020B0604020202020204" pitchFamily="34" charset="0"/>
            </a:endParaRPr>
          </a:p>
          <a:p>
            <a:pPr>
              <a:lnSpc>
                <a:spcPct val="90000"/>
              </a:lnSpc>
            </a:pPr>
            <a:r>
              <a:rPr lang="en-GB" altLang="en-US" dirty="0" err="1">
                <a:latin typeface="Arial" panose="020B0604020202020204" pitchFamily="34" charset="0"/>
                <a:cs typeface="Arial" panose="020B0604020202020204" pitchFamily="34" charset="0"/>
              </a:rPr>
              <a:t>Strategaethau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e.e</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sut</a:t>
            </a:r>
            <a:r>
              <a:rPr lang="en-GB" altLang="en-US" dirty="0">
                <a:latin typeface="Arial" panose="020B0604020202020204" pitchFamily="34" charset="0"/>
                <a:cs typeface="Arial" panose="020B0604020202020204" pitchFamily="34" charset="0"/>
              </a:rPr>
              <a:t> I </a:t>
            </a:r>
            <a:r>
              <a:rPr lang="en-GB" altLang="en-US" dirty="0" err="1">
                <a:latin typeface="Arial" panose="020B0604020202020204" pitchFamily="34" charset="0"/>
                <a:cs typeface="Arial" panose="020B0604020202020204" pitchFamily="34" charset="0"/>
              </a:rPr>
              <a:t>gefnogi</a:t>
            </a:r>
            <a:r>
              <a:rPr lang="en-GB" altLang="en-US" dirty="0">
                <a:latin typeface="Arial" panose="020B0604020202020204" pitchFamily="34" charset="0"/>
                <a:cs typeface="Arial" panose="020B0604020202020204" pitchFamily="34" charset="0"/>
              </a:rPr>
              <a:t> plant I </a:t>
            </a:r>
            <a:r>
              <a:rPr lang="en-GB" altLang="en-US" dirty="0" err="1">
                <a:latin typeface="Arial" panose="020B0604020202020204" pitchFamily="34" charset="0"/>
                <a:cs typeface="Arial" panose="020B0604020202020204" pitchFamily="34" charset="0"/>
              </a:rPr>
              <a:t>ddysgu</a:t>
            </a:r>
            <a:endParaRPr lang="en-GB" altLang="en-US" dirty="0">
              <a:latin typeface="Arial" panose="020B0604020202020204" pitchFamily="34" charset="0"/>
              <a:cs typeface="Arial" panose="020B0604020202020204" pitchFamily="34" charset="0"/>
            </a:endParaRPr>
          </a:p>
          <a:p>
            <a:pPr>
              <a:lnSpc>
                <a:spcPct val="90000"/>
              </a:lnSpc>
            </a:pPr>
            <a:r>
              <a:rPr lang="en-GB" altLang="en-US" dirty="0" err="1">
                <a:latin typeface="Arial" panose="020B0604020202020204" pitchFamily="34" charset="0"/>
                <a:cs typeface="Arial" panose="020B0604020202020204" pitchFamily="34" charset="0"/>
              </a:rPr>
              <a:t>Strwythur</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e.e.trefn</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arferol</a:t>
            </a:r>
            <a:r>
              <a:rPr lang="en-GB" altLang="en-US" dirty="0">
                <a:latin typeface="Arial" panose="020B0604020202020204" pitchFamily="34" charset="0"/>
                <a:cs typeface="Arial" panose="020B0604020202020204" pitchFamily="34" charset="0"/>
              </a:rPr>
              <a:t>, rota</a:t>
            </a:r>
          </a:p>
          <a:p>
            <a:pPr>
              <a:lnSpc>
                <a:spcPct val="90000"/>
              </a:lnSpc>
            </a:pPr>
            <a:r>
              <a:rPr lang="en-GB" altLang="en-US" dirty="0" err="1">
                <a:latin typeface="Arial" panose="020B0604020202020204" pitchFamily="34" charset="0"/>
                <a:cs typeface="Arial" panose="020B0604020202020204" pitchFamily="34" charset="0"/>
              </a:rPr>
              <a:t>Systemau</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e.e</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cadw</a:t>
            </a:r>
            <a:r>
              <a:rPr lang="en-GB" altLang="en-US" dirty="0">
                <a:latin typeface="Arial" panose="020B0604020202020204" pitchFamily="34" charset="0"/>
                <a:cs typeface="Arial" panose="020B0604020202020204" pitchFamily="34" charset="0"/>
              </a:rPr>
              <a:t> </a:t>
            </a:r>
            <a:r>
              <a:rPr lang="en-GB" altLang="en-US" dirty="0" err="1">
                <a:latin typeface="Arial" panose="020B0604020202020204" pitchFamily="34" charset="0"/>
                <a:cs typeface="Arial" panose="020B0604020202020204" pitchFamily="34" charset="0"/>
              </a:rPr>
              <a:t>cofnodion</a:t>
            </a:r>
            <a:endParaRPr lang="en-GB" altLang="en-US" dirty="0">
              <a:latin typeface="Arial" panose="020B0604020202020204" pitchFamily="34" charset="0"/>
              <a:cs typeface="Arial" panose="020B0604020202020204" pitchFamily="34" charset="0"/>
            </a:endParaRPr>
          </a:p>
          <a:p>
            <a:pPr>
              <a:lnSpc>
                <a:spcPct val="90000"/>
              </a:lnSpc>
            </a:pPr>
            <a:r>
              <a:rPr lang="en-GB" altLang="en-US" dirty="0" err="1">
                <a:latin typeface="Arial" panose="020B0604020202020204" pitchFamily="34" charset="0"/>
                <a:cs typeface="Arial" panose="020B0604020202020204" pitchFamily="34" charset="0"/>
              </a:rPr>
              <a:t>Arddull</a:t>
            </a:r>
            <a:r>
              <a:rPr lang="en-GB" altLang="en-US" dirty="0">
                <a:latin typeface="Arial" panose="020B0604020202020204" pitchFamily="34" charset="0"/>
                <a:cs typeface="Arial" panose="020B0604020202020204" pitchFamily="34" charset="0"/>
              </a:rPr>
              <a:t> - </a:t>
            </a:r>
            <a:r>
              <a:rPr lang="en-GB" altLang="en-US" dirty="0" err="1">
                <a:latin typeface="Arial" panose="020B0604020202020204" pitchFamily="34" charset="0"/>
                <a:cs typeface="Arial" panose="020B0604020202020204" pitchFamily="34" charset="0"/>
              </a:rPr>
              <a:t>arweinydd</a:t>
            </a:r>
            <a:endParaRPr lang="en-GB" altLang="en-US"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4648200" y="1340768"/>
            <a:ext cx="4038600" cy="4240803"/>
          </a:xfrm>
        </p:spPr>
        <p:txBody>
          <a:bodyPr>
            <a:normAutofit fontScale="85000" lnSpcReduction="10000"/>
          </a:bodyPr>
          <a:lstStyle/>
          <a:p>
            <a:pPr>
              <a:lnSpc>
                <a:spcPct val="90000"/>
              </a:lnSpc>
            </a:pPr>
            <a:endParaRPr lang="en-GB" altLang="en-US" dirty="0">
              <a:latin typeface="Calibri" pitchFamily="34" charset="0"/>
            </a:endParaRPr>
          </a:p>
          <a:p>
            <a:pPr>
              <a:lnSpc>
                <a:spcPct val="90000"/>
              </a:lnSpc>
            </a:pPr>
            <a:r>
              <a:rPr lang="en-GB" altLang="en-US" dirty="0">
                <a:latin typeface="Arial" panose="020B0604020202020204" pitchFamily="34" charset="0"/>
                <a:cs typeface="Arial" panose="020B0604020202020204" pitchFamily="34" charset="0"/>
              </a:rPr>
              <a:t>Shared values</a:t>
            </a:r>
          </a:p>
          <a:p>
            <a:pPr>
              <a:lnSpc>
                <a:spcPct val="90000"/>
              </a:lnSpc>
            </a:pPr>
            <a:r>
              <a:rPr lang="en-GB" altLang="en-US" dirty="0">
                <a:latin typeface="Arial" panose="020B0604020202020204" pitchFamily="34" charset="0"/>
                <a:cs typeface="Arial" panose="020B0604020202020204" pitchFamily="34" charset="0"/>
              </a:rPr>
              <a:t>Staff support and motivation</a:t>
            </a:r>
          </a:p>
          <a:p>
            <a:pPr>
              <a:lnSpc>
                <a:spcPct val="90000"/>
              </a:lnSpc>
            </a:pPr>
            <a:r>
              <a:rPr lang="en-GB" altLang="en-US" dirty="0">
                <a:latin typeface="Arial" panose="020B0604020202020204" pitchFamily="34" charset="0"/>
                <a:cs typeface="Arial" panose="020B0604020202020204" pitchFamily="34" charset="0"/>
              </a:rPr>
              <a:t>Skills needed</a:t>
            </a:r>
          </a:p>
          <a:p>
            <a:pPr>
              <a:lnSpc>
                <a:spcPct val="90000"/>
              </a:lnSpc>
            </a:pPr>
            <a:r>
              <a:rPr lang="en-GB" altLang="en-US" dirty="0">
                <a:latin typeface="Arial" panose="020B0604020202020204" pitchFamily="34" charset="0"/>
                <a:cs typeface="Arial" panose="020B0604020202020204" pitchFamily="34" charset="0"/>
              </a:rPr>
              <a:t>Strategies e.g. how to support children to learn</a:t>
            </a:r>
          </a:p>
          <a:p>
            <a:pPr>
              <a:lnSpc>
                <a:spcPct val="90000"/>
              </a:lnSpc>
            </a:pPr>
            <a:r>
              <a:rPr lang="en-GB" altLang="en-US" dirty="0">
                <a:latin typeface="Arial" panose="020B0604020202020204" pitchFamily="34" charset="0"/>
                <a:cs typeface="Arial" panose="020B0604020202020204" pitchFamily="34" charset="0"/>
              </a:rPr>
              <a:t>Structure e.g. routines, rotas</a:t>
            </a:r>
          </a:p>
          <a:p>
            <a:pPr>
              <a:lnSpc>
                <a:spcPct val="90000"/>
              </a:lnSpc>
            </a:pPr>
            <a:r>
              <a:rPr lang="en-GB" altLang="en-US" dirty="0">
                <a:latin typeface="Arial" panose="020B0604020202020204" pitchFamily="34" charset="0"/>
                <a:cs typeface="Arial" panose="020B0604020202020204" pitchFamily="34" charset="0"/>
              </a:rPr>
              <a:t>Systems e.g. record keeping </a:t>
            </a:r>
          </a:p>
          <a:p>
            <a:pPr>
              <a:lnSpc>
                <a:spcPct val="90000"/>
              </a:lnSpc>
            </a:pPr>
            <a:r>
              <a:rPr lang="en-GB" altLang="en-US" dirty="0">
                <a:latin typeface="Arial" panose="020B0604020202020204" pitchFamily="34" charset="0"/>
                <a:cs typeface="Arial" panose="020B0604020202020204" pitchFamily="34" charset="0"/>
              </a:rPr>
              <a:t>Style - leadership </a:t>
            </a:r>
          </a:p>
          <a:p>
            <a:pPr>
              <a:lnSpc>
                <a:spcPct val="90000"/>
              </a:lnSpc>
            </a:pPr>
            <a:endParaRPr lang="en-GB" altLang="en-US" dirty="0">
              <a:latin typeface="Calibri" pitchFamily="34" charset="0"/>
            </a:endParaRPr>
          </a:p>
          <a:p>
            <a:pPr>
              <a:lnSpc>
                <a:spcPct val="90000"/>
              </a:lnSpc>
            </a:pPr>
            <a:endParaRPr lang="en-GB" altLang="en-US" dirty="0">
              <a:latin typeface="Calibri" pitchFamily="34" charset="0"/>
            </a:endParaRPr>
          </a:p>
          <a:p>
            <a:pPr>
              <a:lnSpc>
                <a:spcPct val="90000"/>
              </a:lnSpc>
            </a:pPr>
            <a:endParaRPr lang="en-GB" altLang="en-US" dirty="0">
              <a:latin typeface="Calibri" pitchFamily="34" charset="0"/>
            </a:endParaRPr>
          </a:p>
          <a:p>
            <a:endParaRPr lang="en-GB" dirty="0"/>
          </a:p>
        </p:txBody>
      </p:sp>
    </p:spTree>
    <p:extLst>
      <p:ext uri="{BB962C8B-B14F-4D97-AF65-F5344CB8AC3E}">
        <p14:creationId xmlns:p14="http://schemas.microsoft.com/office/powerpoint/2010/main" val="246181185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2050" name="Picture 2" descr="Intology Limited | McKinsey 7s Framework | Management - IT Consultancy"/>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457201" y="116632"/>
            <a:ext cx="8147247" cy="5688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637481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67544" y="260648"/>
            <a:ext cx="8229600" cy="1143000"/>
          </a:xfrm>
        </p:spPr>
        <p:txBody>
          <a:bodyPr>
            <a:normAutofit fontScale="90000"/>
          </a:bodyPr>
          <a:lstStyle/>
          <a:p>
            <a:br>
              <a:rPr lang="en-GB" altLang="en-US" sz="3600" dirty="0">
                <a:latin typeface="Calibri" pitchFamily="34" charset="0"/>
              </a:rPr>
            </a:br>
            <a:br>
              <a:rPr lang="en-GB" altLang="en-US" sz="3600" dirty="0">
                <a:latin typeface="Calibri" pitchFamily="34" charset="0"/>
              </a:rPr>
            </a:br>
            <a:r>
              <a:rPr lang="en-GB" altLang="en-US" sz="4000" dirty="0" err="1">
                <a:latin typeface="Arial" panose="020B0604020202020204" pitchFamily="34" charset="0"/>
                <a:cs typeface="Arial" panose="020B0604020202020204" pitchFamily="34" charset="0"/>
              </a:rPr>
              <a:t>Arddull</a:t>
            </a:r>
            <a:r>
              <a:rPr lang="en-GB" altLang="en-US" sz="4000" dirty="0">
                <a:latin typeface="Arial" panose="020B0604020202020204" pitchFamily="34" charset="0"/>
                <a:cs typeface="Arial" panose="020B0604020202020204" pitchFamily="34" charset="0"/>
              </a:rPr>
              <a:t> – </a:t>
            </a:r>
            <a:r>
              <a:rPr lang="en-GB" altLang="en-US" sz="4000" dirty="0" err="1">
                <a:latin typeface="Arial" panose="020B0604020202020204" pitchFamily="34" charset="0"/>
                <a:cs typeface="Arial" panose="020B0604020202020204" pitchFamily="34" charset="0"/>
              </a:rPr>
              <a:t>arweinydd</a:t>
            </a:r>
            <a:r>
              <a:rPr lang="en-GB" altLang="en-US" sz="4000" dirty="0">
                <a:latin typeface="Arial" panose="020B0604020202020204" pitchFamily="34" charset="0"/>
                <a:cs typeface="Arial" panose="020B0604020202020204" pitchFamily="34" charset="0"/>
              </a:rPr>
              <a:t>: </a:t>
            </a:r>
            <a:r>
              <a:rPr lang="en-GB" altLang="en-US" sz="4000" dirty="0" err="1">
                <a:latin typeface="Arial" panose="020B0604020202020204" pitchFamily="34" charset="0"/>
                <a:cs typeface="Arial" panose="020B0604020202020204" pitchFamily="34" charset="0"/>
              </a:rPr>
              <a:t>trafodwch</a:t>
            </a:r>
            <a:br>
              <a:rPr lang="en-GB" altLang="en-US" sz="4000" dirty="0">
                <a:latin typeface="Arial" panose="020B0604020202020204" pitchFamily="34" charset="0"/>
                <a:cs typeface="Arial" panose="020B0604020202020204" pitchFamily="34" charset="0"/>
              </a:rPr>
            </a:br>
            <a:r>
              <a:rPr lang="en-GB" altLang="en-US" sz="4000" dirty="0">
                <a:latin typeface="Arial" panose="020B0604020202020204" pitchFamily="34" charset="0"/>
                <a:cs typeface="Arial" panose="020B0604020202020204" pitchFamily="34" charset="0"/>
              </a:rPr>
              <a:t>Style – leadership: discuss </a:t>
            </a:r>
            <a:br>
              <a:rPr lang="en-GB" altLang="en-US" sz="4000" dirty="0">
                <a:latin typeface="Arial" panose="020B0604020202020204" pitchFamily="34" charset="0"/>
                <a:cs typeface="Arial" panose="020B0604020202020204" pitchFamily="34" charset="0"/>
              </a:rPr>
            </a:br>
            <a:br>
              <a:rPr lang="en-GB" altLang="en-US" sz="4000" dirty="0">
                <a:latin typeface="Arial" panose="020B0604020202020204" pitchFamily="34" charset="0"/>
                <a:cs typeface="Arial" panose="020B0604020202020204" pitchFamily="34" charset="0"/>
              </a:rPr>
            </a:br>
            <a:endParaRPr lang="en-GB" sz="4000" dirty="0">
              <a:latin typeface="Arial" panose="020B0604020202020204" pitchFamily="34" charset="0"/>
              <a:cs typeface="Arial" panose="020B0604020202020204" pitchFamily="34" charset="0"/>
            </a:endParaRPr>
          </a:p>
        </p:txBody>
      </p:sp>
      <p:sp>
        <p:nvSpPr>
          <p:cNvPr id="5" name="Content Placeholder 4"/>
          <p:cNvSpPr>
            <a:spLocks noGrp="1"/>
          </p:cNvSpPr>
          <p:nvPr>
            <p:ph sz="half" idx="1"/>
          </p:nvPr>
        </p:nvSpPr>
        <p:spPr/>
        <p:txBody>
          <a:bodyPr/>
          <a:lstStyle/>
          <a:p>
            <a:r>
              <a:rPr lang="en-GB" dirty="0" err="1"/>
              <a:t>Ydy</a:t>
            </a:r>
            <a:r>
              <a:rPr lang="en-GB" dirty="0"/>
              <a:t> </a:t>
            </a:r>
            <a:r>
              <a:rPr lang="en-GB" dirty="0" err="1"/>
              <a:t>hyn</a:t>
            </a:r>
            <a:r>
              <a:rPr lang="en-GB" dirty="0"/>
              <a:t> </a:t>
            </a:r>
            <a:r>
              <a:rPr lang="en-GB" dirty="0" err="1"/>
              <a:t>yn</a:t>
            </a:r>
            <a:r>
              <a:rPr lang="en-GB" dirty="0"/>
              <a:t> </a:t>
            </a:r>
            <a:r>
              <a:rPr lang="en-GB" dirty="0" err="1"/>
              <a:t>dibynnu</a:t>
            </a:r>
            <a:r>
              <a:rPr lang="en-GB" dirty="0"/>
              <a:t> </a:t>
            </a:r>
            <a:r>
              <a:rPr lang="en-GB" dirty="0" err="1"/>
              <a:t>ar</a:t>
            </a:r>
            <a:r>
              <a:rPr lang="en-GB" dirty="0"/>
              <a:t> y math o </a:t>
            </a:r>
            <a:r>
              <a:rPr lang="en-GB" dirty="0" err="1"/>
              <a:t>ddarpariaeth</a:t>
            </a:r>
            <a:r>
              <a:rPr lang="en-GB" dirty="0"/>
              <a:t> </a:t>
            </a:r>
            <a:r>
              <a:rPr lang="en-GB" dirty="0" err="1"/>
              <a:t>i</a:t>
            </a:r>
            <a:r>
              <a:rPr lang="en-GB" dirty="0"/>
              <a:t> </a:t>
            </a:r>
            <a:r>
              <a:rPr lang="en-GB" dirty="0" err="1"/>
              <a:t>blant</a:t>
            </a:r>
            <a:r>
              <a:rPr lang="en-GB" dirty="0"/>
              <a:t>/</a:t>
            </a:r>
            <a:r>
              <a:rPr lang="en-GB" dirty="0" err="1"/>
              <a:t>rhieni</a:t>
            </a:r>
            <a:r>
              <a:rPr lang="en-GB" dirty="0"/>
              <a:t>?</a:t>
            </a:r>
          </a:p>
        </p:txBody>
      </p:sp>
      <p:sp>
        <p:nvSpPr>
          <p:cNvPr id="6" name="Content Placeholder 5"/>
          <p:cNvSpPr>
            <a:spLocks noGrp="1"/>
          </p:cNvSpPr>
          <p:nvPr>
            <p:ph sz="half" idx="2"/>
          </p:nvPr>
        </p:nvSpPr>
        <p:spPr/>
        <p:txBody>
          <a:bodyPr/>
          <a:lstStyle/>
          <a:p>
            <a:r>
              <a:rPr lang="en-GB" dirty="0"/>
              <a:t>Is this dependent on the type of provision/setting?</a:t>
            </a:r>
          </a:p>
        </p:txBody>
      </p:sp>
    </p:spTree>
    <p:extLst>
      <p:ext uri="{BB962C8B-B14F-4D97-AF65-F5344CB8AC3E}">
        <p14:creationId xmlns:p14="http://schemas.microsoft.com/office/powerpoint/2010/main" val="35154470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a:t>Rhestr</a:t>
            </a:r>
            <a:r>
              <a:rPr lang="en-GB" dirty="0"/>
              <a:t> </a:t>
            </a:r>
            <a:r>
              <a:rPr lang="en-GB" dirty="0" err="1"/>
              <a:t>Cyfeirnodi</a:t>
            </a:r>
            <a:br>
              <a:rPr lang="en-GB" dirty="0"/>
            </a:br>
            <a:r>
              <a:rPr lang="en-GB" dirty="0"/>
              <a:t>Reference List</a:t>
            </a:r>
          </a:p>
        </p:txBody>
      </p:sp>
      <p:sp>
        <p:nvSpPr>
          <p:cNvPr id="3" name="Content Placeholder 2"/>
          <p:cNvSpPr>
            <a:spLocks noGrp="1"/>
          </p:cNvSpPr>
          <p:nvPr>
            <p:ph idx="1"/>
          </p:nvPr>
        </p:nvSpPr>
        <p:spPr/>
        <p:txBody>
          <a:bodyPr>
            <a:normAutofit fontScale="85000" lnSpcReduction="10000"/>
          </a:bodyPr>
          <a:lstStyle/>
          <a:p>
            <a:pPr marL="0" indent="0">
              <a:buNone/>
            </a:pPr>
            <a:r>
              <a:rPr lang="en-GB" dirty="0"/>
              <a:t>Garvey, D. (2017) </a:t>
            </a:r>
            <a:r>
              <a:rPr lang="en-GB" i="1" dirty="0"/>
              <a:t>Performance Management in Early Years Settings: A practical Guide for Leaders and Managers</a:t>
            </a:r>
            <a:r>
              <a:rPr lang="en-GB" dirty="0"/>
              <a:t>. London: Jessica Kingsley Publishers.</a:t>
            </a:r>
          </a:p>
          <a:p>
            <a:pPr marL="0" indent="0">
              <a:buNone/>
            </a:pPr>
            <a:r>
              <a:rPr lang="en-GB" dirty="0" err="1"/>
              <a:t>Northouse</a:t>
            </a:r>
            <a:r>
              <a:rPr lang="en-GB" dirty="0"/>
              <a:t>, P. G. (2010) Leadership: Theory and Practice 5</a:t>
            </a:r>
            <a:r>
              <a:rPr lang="en-GB" baseline="30000" dirty="0"/>
              <a:t>th</a:t>
            </a:r>
            <a:r>
              <a:rPr lang="en-GB" dirty="0"/>
              <a:t> ed. London, Sage Publications. </a:t>
            </a:r>
          </a:p>
          <a:p>
            <a:pPr marL="0" indent="0">
              <a:buNone/>
            </a:pPr>
            <a:r>
              <a:rPr lang="en-GB" dirty="0" err="1"/>
              <a:t>Whalley</a:t>
            </a:r>
            <a:r>
              <a:rPr lang="en-GB" dirty="0"/>
              <a:t>, M. et al. (2019) </a:t>
            </a:r>
            <a:r>
              <a:rPr lang="en-GB" i="1" dirty="0"/>
              <a:t>Democratising Leadership in the Early Years: A systematic approach. </a:t>
            </a:r>
            <a:r>
              <a:rPr lang="en-GB" dirty="0"/>
              <a:t>Oxon: Routledge. </a:t>
            </a:r>
          </a:p>
          <a:p>
            <a:pPr marL="0" indent="0">
              <a:buNone/>
            </a:pPr>
            <a:r>
              <a:rPr lang="en-GB" i="1" dirty="0"/>
              <a:t>Chapter 2 – Karen John pp 38 - 86 </a:t>
            </a:r>
          </a:p>
          <a:p>
            <a:pPr marL="0" indent="0">
              <a:buNone/>
            </a:pPr>
            <a:endParaRPr lang="en-GB" dirty="0"/>
          </a:p>
        </p:txBody>
      </p:sp>
    </p:spTree>
    <p:extLst>
      <p:ext uri="{BB962C8B-B14F-4D97-AF65-F5344CB8AC3E}">
        <p14:creationId xmlns:p14="http://schemas.microsoft.com/office/powerpoint/2010/main" val="178960500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2675</Words>
  <Application>Microsoft Office PowerPoint</Application>
  <PresentationFormat>On-screen Show (4:3)</PresentationFormat>
  <Paragraphs>370</Paragraphs>
  <Slides>43</Slides>
  <Notes>32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Myriad Pro</vt:lpstr>
      <vt:lpstr>Arial</vt:lpstr>
      <vt:lpstr>Calibri</vt:lpstr>
      <vt:lpstr>Lucida Sans</vt:lpstr>
      <vt:lpstr>Wingdings</vt:lpstr>
      <vt:lpstr>20140311PresentationUWTSDTemplate</vt:lpstr>
      <vt:lpstr>ECEY6002/C</vt:lpstr>
      <vt:lpstr>Tîm y modiwl      Module team</vt:lpstr>
      <vt:lpstr>Adnoddau - Resources</vt:lpstr>
      <vt:lpstr>Sgiliau Cyflogadwyedd/Trosglwyddadwy Employability/Transferable Skills</vt:lpstr>
      <vt:lpstr>Gofynion lefel 6 Level 6 requirements</vt:lpstr>
      <vt:lpstr>Cynnwys Content</vt:lpstr>
      <vt:lpstr>Pwrpas y modiwl? The purpose of this module?</vt:lpstr>
      <vt:lpstr>Deilliannau Dysgu Learning Outcomes</vt:lpstr>
      <vt:lpstr>Aseiniad Assessment</vt:lpstr>
      <vt:lpstr>Y dasg -  The task</vt:lpstr>
      <vt:lpstr>Gofynion y  dasg Requirements of the task</vt:lpstr>
      <vt:lpstr>Gofynion             Requirements</vt:lpstr>
      <vt:lpstr>Gofynion        Requirements </vt:lpstr>
      <vt:lpstr>Gofynion           Requirements</vt:lpstr>
      <vt:lpstr>Awgrymiadau           Suggestions</vt:lpstr>
      <vt:lpstr>Rhai syniadau: Eich Agenda Some ideas: Your Agenda</vt:lpstr>
      <vt:lpstr>Pwysig: Rhai pwyntiau ychwanegol Important: Some additional points</vt:lpstr>
      <vt:lpstr>Trafodwch… discuss…</vt:lpstr>
      <vt:lpstr>PowerPoint Presentation</vt:lpstr>
      <vt:lpstr>          </vt:lpstr>
      <vt:lpstr>Neu beth am rhain? Or what about these?</vt:lpstr>
      <vt:lpstr>Neu hyd yn oed yn fwy ddiweddar Or even more recently…</vt:lpstr>
      <vt:lpstr>PowerPoint Presentation</vt:lpstr>
      <vt:lpstr>PowerPoint Presentation</vt:lpstr>
      <vt:lpstr>Today’s leaders in early education</vt:lpstr>
      <vt:lpstr>Trafodwch ‘arweinyddiaeth’ Discuss ‘leadership’</vt:lpstr>
      <vt:lpstr>PowerPoint Presentation</vt:lpstr>
      <vt:lpstr>PowerPoint Presentation</vt:lpstr>
      <vt:lpstr>Arweinydd a Rheolwr Leader and Manager</vt:lpstr>
      <vt:lpstr>Sir Ken Robinson</vt:lpstr>
      <vt:lpstr>Arweinwyr a Rheolwyr Leaders and Managers</vt:lpstr>
      <vt:lpstr>Arweinwyr a Rheolwyr Leaders and Managers</vt:lpstr>
      <vt:lpstr>Peter Drucker</vt:lpstr>
      <vt:lpstr>Arweinyddiaeth a gwyddoniaeth-niwro Leadership and neuroscience </vt:lpstr>
      <vt:lpstr>Arweinyddiaeth a Damcaniaethwyr Leadership and Theorists</vt:lpstr>
      <vt:lpstr>‘Pŵer’ arweinyddiaeth The ‘power’ of leadership</vt:lpstr>
      <vt:lpstr>Arweinyddwyr/rheolwyr effeithiol Effective leaders/ managers</vt:lpstr>
      <vt:lpstr>Arweinyddwyr/rheolwyr effeithiol Effective leaders/ managers</vt:lpstr>
      <vt:lpstr>PowerPoint Presentation</vt:lpstr>
      <vt:lpstr>Theoriau rheoli – 7 rheol Mckinsey  Management theories - Mckinsey’s 7 S’s</vt:lpstr>
      <vt:lpstr>PowerPoint Presentation</vt:lpstr>
      <vt:lpstr>  Arddull – arweinydd: trafodwch Style – leadership: discuss   </vt:lpstr>
      <vt:lpstr>Rhestr Cyfeirnodi 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Sioned Saer</cp:lastModifiedBy>
  <cp:revision>57</cp:revision>
  <cp:lastPrinted>2016-02-17T13:00:40Z</cp:lastPrinted>
  <dcterms:created xsi:type="dcterms:W3CDTF">2015-04-14T15:21:28Z</dcterms:created>
  <dcterms:modified xsi:type="dcterms:W3CDTF">2021-04-12T16:33:03Z</dcterms:modified>
</cp:coreProperties>
</file>