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58" r:id="rId5"/>
    <p:sldId id="266" r:id="rId6"/>
    <p:sldId id="265" r:id="rId7"/>
    <p:sldId id="264" r:id="rId8"/>
    <p:sldId id="263" r:id="rId9"/>
    <p:sldId id="267" r:id="rId10"/>
    <p:sldId id="25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C3FF9A-D14D-4FEF-AB1B-9A37301A6284}" type="doc">
      <dgm:prSet loTypeId="process" loCatId="process" qsTypeId="urn:microsoft.com/office/officeart/2005/8/quickstyle/simple1" qsCatId="simple" csTypeId="urn:microsoft.com/office/officeart/2005/8/colors/accent1_2" csCatId="accent1" phldr="0"/>
      <dgm:spPr/>
    </dgm:pt>
    <dgm:pt modelId="{1034FEB5-A03A-4CA2-A076-E8EC6ED5FE3D}">
      <dgm:prSet phldrT="[Text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/>
            <a:t>Develop a digital </a:t>
          </a:r>
          <a:r>
            <a:rPr lang="en-GB" altLang="zh-CN" sz="2000"/>
            <a:t>strategy</a:t>
          </a:r>
          <a:r>
            <a:rPr lang="en-GB" altLang="zh-CN" sz="2000"/>
            <a:t/>
          </a:r>
          <a:endParaRPr lang="en-GB" altLang="zh-CN" sz="2000"/>
        </a:p>
      </dgm:t>
    </dgm:pt>
    <dgm:pt modelId="{02FFF727-8F6D-4C0C-8965-23714FFE0D46}" cxnId="{B89A5017-70B7-452D-AACB-8FF8C76DCAE5}" type="parTrans">
      <dgm:prSet/>
      <dgm:spPr/>
    </dgm:pt>
    <dgm:pt modelId="{27627A2C-C31B-48C3-8561-218EEA6BB751}" cxnId="{B89A5017-70B7-452D-AACB-8FF8C76DCAE5}" type="sibTrans">
      <dgm:prSet/>
      <dgm:spPr/>
    </dgm:pt>
    <dgm:pt modelId="{07804D65-B857-43DC-8AF8-F5310C8A9254}">
      <dgm:prSet phldrT="[Text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/>
            <a:t>Adapt the business model</a:t>
          </a:r>
          <a:r>
            <a:rPr lang="en-GB" altLang="zh-CN" sz="2000"/>
            <a:t/>
          </a:r>
          <a:endParaRPr lang="en-GB" altLang="zh-CN" sz="2000"/>
        </a:p>
      </dgm:t>
    </dgm:pt>
    <dgm:pt modelId="{B0C8065F-D400-41C9-B576-EDC25611F23D}" cxnId="{92E2035C-098C-4481-ADBE-0BC6083691BA}" type="parTrans">
      <dgm:prSet/>
      <dgm:spPr/>
    </dgm:pt>
    <dgm:pt modelId="{033D64D5-CC10-4917-BAD2-C3D556F9C854}" cxnId="{92E2035C-098C-4481-ADBE-0BC6083691BA}" type="sibTrans">
      <dgm:prSet/>
      <dgm:spPr/>
    </dgm:pt>
    <dgm:pt modelId="{8606FE70-AF6E-4175-8F14-FE0F24E767EB}">
      <dgm:prSet phldrT="[Text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1600"/>
            <a:t>Introduce a local delivery service</a:t>
          </a:r>
          <a:r>
            <a:rPr lang="en-GB" altLang="zh-CN" sz="1600"/>
            <a:t/>
          </a:r>
          <a:endParaRPr lang="en-GB" altLang="zh-CN" sz="1600"/>
        </a:p>
      </dgm:t>
    </dgm:pt>
    <dgm:pt modelId="{A7135B97-5F0E-4193-8AE0-86BE29E17076}" cxnId="{CC661838-8177-4ABA-90DB-388626B6446C}" type="parTrans">
      <dgm:prSet/>
      <dgm:spPr/>
    </dgm:pt>
    <dgm:pt modelId="{BE7B0713-70AB-4DA3-B6EB-D54F04680FC9}" cxnId="{CC661838-8177-4ABA-90DB-388626B6446C}" type="sibTrans">
      <dgm:prSet/>
      <dgm:spPr/>
    </dgm:pt>
    <dgm:pt modelId="{559C2B3A-379F-4C35-A339-5499CB042C33}" type="pres">
      <dgm:prSet presAssocID="{00C3FF9A-D14D-4FEF-AB1B-9A37301A6284}" presName="arrowDiagram" presStyleCnt="0">
        <dgm:presLayoutVars>
          <dgm:chMax val="5"/>
          <dgm:dir/>
          <dgm:resizeHandles val="exact"/>
        </dgm:presLayoutVars>
      </dgm:prSet>
      <dgm:spPr/>
    </dgm:pt>
    <dgm:pt modelId="{A7714133-905D-4994-BEED-F8C5B479726D}" type="pres">
      <dgm:prSet presAssocID="{00C3FF9A-D14D-4FEF-AB1B-9A37301A6284}" presName="arrow" presStyleLbl="bgShp" presStyleIdx="0" presStyleCnt="1"/>
      <dgm:spPr/>
    </dgm:pt>
    <dgm:pt modelId="{052832B6-721F-41BC-BB07-0E7200FF9BB3}" type="pres">
      <dgm:prSet presAssocID="{00C3FF9A-D14D-4FEF-AB1B-9A37301A6284}" presName="arrowDiagram3" presStyleCnt="0"/>
      <dgm:spPr/>
    </dgm:pt>
    <dgm:pt modelId="{CE869124-7AF6-4161-807B-EED43EBB4DDA}" type="pres">
      <dgm:prSet presAssocID="{1034FEB5-A03A-4CA2-A076-E8EC6ED5FE3D}" presName="bullet3a" presStyleLbl="node1" presStyleIdx="0" presStyleCnt="3"/>
      <dgm:spPr/>
    </dgm:pt>
    <dgm:pt modelId="{BA26A4E9-4AE2-42DB-AE25-A9132A5F87A8}" type="pres">
      <dgm:prSet presAssocID="{1034FEB5-A03A-4CA2-A076-E8EC6ED5FE3D}" presName="textBox3a" presStyleLbl="revTx" presStyleIdx="0" presStyleCnt="3">
        <dgm:presLayoutVars>
          <dgm:bulletEnabled val="1"/>
        </dgm:presLayoutVars>
      </dgm:prSet>
      <dgm:spPr/>
    </dgm:pt>
    <dgm:pt modelId="{133B1644-2587-4D7F-B67D-6D81855D4046}" type="pres">
      <dgm:prSet presAssocID="{07804D65-B857-43DC-8AF8-F5310C8A9254}" presName="bullet3b" presStyleLbl="node1" presStyleIdx="1" presStyleCnt="3"/>
      <dgm:spPr/>
    </dgm:pt>
    <dgm:pt modelId="{EBBDF3BA-41CE-430B-B3E9-E71FAE47D0E3}" type="pres">
      <dgm:prSet presAssocID="{07804D65-B857-43DC-8AF8-F5310C8A9254}" presName="textBox3b" presStyleLbl="revTx" presStyleIdx="1" presStyleCnt="3">
        <dgm:presLayoutVars>
          <dgm:bulletEnabled val="1"/>
        </dgm:presLayoutVars>
      </dgm:prSet>
      <dgm:spPr/>
    </dgm:pt>
    <dgm:pt modelId="{61ECD666-B2E5-46DC-8842-3B7561C8DC34}" type="pres">
      <dgm:prSet presAssocID="{8606FE70-AF6E-4175-8F14-FE0F24E767EB}" presName="bullet3c" presStyleLbl="node1" presStyleIdx="2" presStyleCnt="3"/>
      <dgm:spPr/>
    </dgm:pt>
    <dgm:pt modelId="{DF0CDB76-03D3-4BEF-AA13-668011A3FA1A}" type="pres">
      <dgm:prSet presAssocID="{8606FE70-AF6E-4175-8F14-FE0F24E767EB}" presName="textBox3c" presStyleLbl="revTx" presStyleIdx="2" presStyleCnt="3">
        <dgm:presLayoutVars>
          <dgm:bulletEnabled val="1"/>
        </dgm:presLayoutVars>
      </dgm:prSet>
      <dgm:spPr/>
    </dgm:pt>
  </dgm:ptLst>
  <dgm:cxnLst>
    <dgm:cxn modelId="{B89A5017-70B7-452D-AACB-8FF8C76DCAE5}" srcId="{00C3FF9A-D14D-4FEF-AB1B-9A37301A6284}" destId="{1034FEB5-A03A-4CA2-A076-E8EC6ED5FE3D}" srcOrd="0" destOrd="0" parTransId="{02FFF727-8F6D-4C0C-8965-23714FFE0D46}" sibTransId="{27627A2C-C31B-48C3-8561-218EEA6BB751}"/>
    <dgm:cxn modelId="{92E2035C-098C-4481-ADBE-0BC6083691BA}" srcId="{00C3FF9A-D14D-4FEF-AB1B-9A37301A6284}" destId="{07804D65-B857-43DC-8AF8-F5310C8A9254}" srcOrd="1" destOrd="0" parTransId="{B0C8065F-D400-41C9-B576-EDC25611F23D}" sibTransId="{033D64D5-CC10-4917-BAD2-C3D556F9C854}"/>
    <dgm:cxn modelId="{CC661838-8177-4ABA-90DB-388626B6446C}" srcId="{00C3FF9A-D14D-4FEF-AB1B-9A37301A6284}" destId="{8606FE70-AF6E-4175-8F14-FE0F24E767EB}" srcOrd="2" destOrd="0" parTransId="{A7135B97-5F0E-4193-8AE0-86BE29E17076}" sibTransId="{BE7B0713-70AB-4DA3-B6EB-D54F04680FC9}"/>
    <dgm:cxn modelId="{FB6AA270-27F2-4BD8-8204-C46D71BC4F20}" type="presOf" srcId="{00C3FF9A-D14D-4FEF-AB1B-9A37301A6284}" destId="{559C2B3A-379F-4C35-A339-5499CB042C33}" srcOrd="0" destOrd="0" presId="urn:microsoft.com/office/officeart/2005/8/layout/arrow2"/>
    <dgm:cxn modelId="{581E74E5-B937-4CCD-86D2-1E1F4D386EDA}" type="presParOf" srcId="{559C2B3A-379F-4C35-A339-5499CB042C33}" destId="{A7714133-905D-4994-BEED-F8C5B479726D}" srcOrd="0" destOrd="0" presId="urn:microsoft.com/office/officeart/2005/8/layout/arrow2"/>
    <dgm:cxn modelId="{C547FED1-73BD-4FAE-B8ED-FB7F2042D798}" type="presParOf" srcId="{559C2B3A-379F-4C35-A339-5499CB042C33}" destId="{052832B6-721F-41BC-BB07-0E7200FF9BB3}" srcOrd="1" destOrd="0" presId="urn:microsoft.com/office/officeart/2005/8/layout/arrow2"/>
    <dgm:cxn modelId="{07DEE526-043B-4521-862E-E8C1089AA91E}" type="presParOf" srcId="{052832B6-721F-41BC-BB07-0E7200FF9BB3}" destId="{CE869124-7AF6-4161-807B-EED43EBB4DDA}" srcOrd="0" destOrd="1" presId="urn:microsoft.com/office/officeart/2005/8/layout/arrow2"/>
    <dgm:cxn modelId="{40928690-CA30-4EFE-A8FC-1BC05FCCA608}" type="presParOf" srcId="{052832B6-721F-41BC-BB07-0E7200FF9BB3}" destId="{BA26A4E9-4AE2-42DB-AE25-A9132A5F87A8}" srcOrd="1" destOrd="1" presId="urn:microsoft.com/office/officeart/2005/8/layout/arrow2"/>
    <dgm:cxn modelId="{19CB5ADC-B8F5-40E5-B71E-128D7C32C6EA}" type="presOf" srcId="{1034FEB5-A03A-4CA2-A076-E8EC6ED5FE3D}" destId="{BA26A4E9-4AE2-42DB-AE25-A9132A5F87A8}" srcOrd="0" destOrd="0" presId="urn:microsoft.com/office/officeart/2005/8/layout/arrow2"/>
    <dgm:cxn modelId="{90B95946-C9D4-49C6-8826-7AC7410EFA35}" type="presParOf" srcId="{052832B6-721F-41BC-BB07-0E7200FF9BB3}" destId="{133B1644-2587-4D7F-B67D-6D81855D4046}" srcOrd="2" destOrd="1" presId="urn:microsoft.com/office/officeart/2005/8/layout/arrow2"/>
    <dgm:cxn modelId="{7B1CC23A-EC94-4C86-8A0F-8F8C83DCF7BD}" type="presParOf" srcId="{052832B6-721F-41BC-BB07-0E7200FF9BB3}" destId="{EBBDF3BA-41CE-430B-B3E9-E71FAE47D0E3}" srcOrd="3" destOrd="1" presId="urn:microsoft.com/office/officeart/2005/8/layout/arrow2"/>
    <dgm:cxn modelId="{D7345DA8-8886-44B0-B1A4-0C3B8C73BC04}" type="presOf" srcId="{07804D65-B857-43DC-8AF8-F5310C8A9254}" destId="{EBBDF3BA-41CE-430B-B3E9-E71FAE47D0E3}" srcOrd="0" destOrd="0" presId="urn:microsoft.com/office/officeart/2005/8/layout/arrow2"/>
    <dgm:cxn modelId="{DA5B7E1C-FF36-4537-93DA-CBF15AB38B26}" type="presParOf" srcId="{052832B6-721F-41BC-BB07-0E7200FF9BB3}" destId="{61ECD666-B2E5-46DC-8842-3B7561C8DC34}" srcOrd="4" destOrd="1" presId="urn:microsoft.com/office/officeart/2005/8/layout/arrow2"/>
    <dgm:cxn modelId="{DC9F0273-941C-4AAC-BBC3-87769328E884}" type="presParOf" srcId="{052832B6-721F-41BC-BB07-0E7200FF9BB3}" destId="{DF0CDB76-03D3-4BEF-AA13-668011A3FA1A}" srcOrd="5" destOrd="1" presId="urn:microsoft.com/office/officeart/2005/8/layout/arrow2"/>
    <dgm:cxn modelId="{DE6C9AD1-EB5F-4F73-8AF5-7E686AF9A803}" type="presOf" srcId="{8606FE70-AF6E-4175-8F14-FE0F24E767EB}" destId="{DF0CDB76-03D3-4BEF-AA13-668011A3FA1A}" srcOrd="0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F52FB2-BDC6-4391-BE3E-DBCF5EA1B0EB}" type="doc">
      <dgm:prSet loTypeId="process" loCatId="process" qsTypeId="urn:microsoft.com/office/officeart/2005/8/quickstyle/simple1" qsCatId="simple" csTypeId="urn:microsoft.com/office/officeart/2005/8/colors/accent1_2" csCatId="accent1" phldr="0"/>
      <dgm:spPr/>
      <dgm:t>
        <a:bodyPr/>
        <a:p>
          <a:endParaRPr lang="zh-CN" altLang="en-US"/>
        </a:p>
      </dgm:t>
    </dgm:pt>
    <dgm:pt modelId="{0B18C564-D922-4017-A043-C4718D6ED362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/>
            <a:t>  </a:t>
          </a:r>
          <a:r>
            <a:rPr lang="en-GB" altLang="zh-CN"/>
            <a:t/>
          </a:r>
          <a:endParaRPr lang="en-GB" altLang="zh-CN"/>
        </a:p>
      </dgm:t>
    </dgm:pt>
    <dgm:pt modelId="{657FC63E-66D7-402B-B112-03EC26A54D46}" cxnId="{B6D1049A-A2E9-4B3A-9B11-00996FCD45E7}" type="parTrans">
      <dgm:prSet/>
      <dgm:spPr/>
      <dgm:t>
        <a:bodyPr/>
        <a:p>
          <a:endParaRPr lang="zh-CN" altLang="en-US"/>
        </a:p>
      </dgm:t>
    </dgm:pt>
    <dgm:pt modelId="{604338ED-757D-45CA-A979-DE2E4C538104}" cxnId="{B6D1049A-A2E9-4B3A-9B11-00996FCD45E7}" type="sibTrans">
      <dgm:prSet/>
      <dgm:spPr/>
      <dgm:t>
        <a:bodyPr/>
        <a:p>
          <a:endParaRPr lang="zh-CN" altLang="en-US"/>
        </a:p>
      </dgm:t>
    </dgm:pt>
    <dgm:pt modelId="{F1CD0CE5-BDA8-4AFD-ADF9-DE6E76439231}">
      <dgm:prSet phldrT="[Text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/>
            <a:t>Lockdown</a:t>
          </a:r>
          <a:r>
            <a:rPr lang="en-GB" altLang="zh-CN" sz="2000"/>
            <a:t/>
          </a:r>
          <a:endParaRPr lang="en-GB" altLang="zh-CN" sz="2000"/>
        </a:p>
      </dgm:t>
    </dgm:pt>
    <dgm:pt modelId="{9E719F61-77CF-4E2F-BD31-CE6906A0D426}" cxnId="{F109D4B5-8137-448B-BA10-50BC7867DF41}" type="parTrans">
      <dgm:prSet/>
      <dgm:spPr/>
      <dgm:t>
        <a:bodyPr/>
        <a:p>
          <a:endParaRPr lang="zh-CN" altLang="en-US"/>
        </a:p>
      </dgm:t>
    </dgm:pt>
    <dgm:pt modelId="{30DCCB0A-3146-4707-B6C9-7C81CBEA4AC9}" cxnId="{F109D4B5-8137-448B-BA10-50BC7867DF41}" type="sibTrans">
      <dgm:prSet/>
      <dgm:spPr/>
      <dgm:t>
        <a:bodyPr/>
        <a:p>
          <a:endParaRPr lang="zh-CN" altLang="en-US"/>
        </a:p>
      </dgm:t>
    </dgm:pt>
    <dgm:pt modelId="{84F798BF-6622-4A56-AB0C-A248B77AF207}">
      <dgm:prSet phldrT="[Text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/>
            <a:t>R</a:t>
          </a:r>
          <a:r>
            <a:rPr lang="en-GB" altLang="zh-CN" sz="2000"/>
            <a:t>ising opertiong costs</a:t>
          </a:r>
          <a:r>
            <a:rPr lang="en-GB" altLang="zh-CN" sz="2000"/>
            <a:t/>
          </a:r>
          <a:endParaRPr lang="en-GB" altLang="zh-CN" sz="2000"/>
        </a:p>
      </dgm:t>
    </dgm:pt>
    <dgm:pt modelId="{9EC37923-498F-4A0A-867B-9D4B4794E268}" cxnId="{60F81819-B6BA-4CCC-872D-DC194831258A}" type="parTrans">
      <dgm:prSet/>
      <dgm:spPr/>
      <dgm:t>
        <a:bodyPr/>
        <a:p>
          <a:endParaRPr lang="zh-CN" altLang="en-US"/>
        </a:p>
      </dgm:t>
    </dgm:pt>
    <dgm:pt modelId="{DEC34980-2288-4BA7-B0DE-172778FB3058}" cxnId="{60F81819-B6BA-4CCC-872D-DC194831258A}" type="sibTrans">
      <dgm:prSet/>
      <dgm:spPr/>
      <dgm:t>
        <a:bodyPr/>
        <a:p>
          <a:endParaRPr lang="zh-CN" altLang="en-US"/>
        </a:p>
      </dgm:t>
    </dgm:pt>
    <dgm:pt modelId="{6BCB4F74-F68D-4784-B0B7-5A0846871FDB}">
      <dgm:prSet phldrT="[Text]" phldr="0" custT="1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/>
            <a:t>Sales -25%</a:t>
          </a:r>
          <a:r>
            <a:rPr lang="en-GB" altLang="zh-CN" sz="2000"/>
            <a:t/>
          </a:r>
          <a:endParaRPr lang="en-GB" altLang="zh-CN" sz="2000"/>
        </a:p>
      </dgm:t>
    </dgm:pt>
    <dgm:pt modelId="{EED98D38-C106-484F-9312-DA74B3F42238}" cxnId="{3F60A05B-DB9C-4B38-8D48-AE2C6A2DE46F}" type="parTrans">
      <dgm:prSet/>
      <dgm:spPr/>
      <dgm:t>
        <a:bodyPr/>
        <a:p>
          <a:endParaRPr lang="zh-CN" altLang="en-US"/>
        </a:p>
      </dgm:t>
    </dgm:pt>
    <dgm:pt modelId="{12BD0034-EEB4-4092-850B-77E8D2F9342E}" cxnId="{3F60A05B-DB9C-4B38-8D48-AE2C6A2DE46F}" type="sibTrans">
      <dgm:prSet/>
      <dgm:spPr/>
      <dgm:t>
        <a:bodyPr/>
        <a:p>
          <a:endParaRPr lang="zh-CN" altLang="en-US"/>
        </a:p>
      </dgm:t>
    </dgm:pt>
    <dgm:pt modelId="{93937C6B-9050-4BBC-8C15-0112E2E2563D}" type="pres">
      <dgm:prSet presAssocID="{33F52FB2-BDC6-4391-BE3E-DBCF5EA1B0EB}" presName="Name0" presStyleCnt="0">
        <dgm:presLayoutVars>
          <dgm:chMax val="7"/>
          <dgm:chPref val="5"/>
        </dgm:presLayoutVars>
      </dgm:prSet>
      <dgm:spPr/>
    </dgm:pt>
    <dgm:pt modelId="{7780DA20-7E52-45D6-ACB6-6B7F42C3012F}" type="pres">
      <dgm:prSet presAssocID="{33F52FB2-BDC6-4391-BE3E-DBCF5EA1B0EB}" presName="arrowNode" presStyleLbl="node1" presStyleIdx="0" presStyleCnt="1"/>
      <dgm:spPr/>
    </dgm:pt>
    <dgm:pt modelId="{3A532BFC-F143-4C8D-AEB5-ECF631C09C1D}" type="pres">
      <dgm:prSet presAssocID="{0B18C564-D922-4017-A043-C4718D6ED362}" presName="txNode1" presStyleLbl="revTx" presStyleIdx="0" presStyleCnt="4">
        <dgm:presLayoutVars>
          <dgm:bulletEnabled val="1"/>
        </dgm:presLayoutVars>
      </dgm:prSet>
      <dgm:spPr/>
    </dgm:pt>
    <dgm:pt modelId="{C30CB291-2B9B-4A7F-A79B-BA7D01A1A939}" type="pres">
      <dgm:prSet presAssocID="{F1CD0CE5-BDA8-4AFD-ADF9-DE6E76439231}" presName="txNode2" presStyleLbl="revTx" presStyleIdx="1" presStyleCnt="4">
        <dgm:presLayoutVars>
          <dgm:bulletEnabled val="1"/>
        </dgm:presLayoutVars>
      </dgm:prSet>
      <dgm:spPr/>
    </dgm:pt>
    <dgm:pt modelId="{95C90599-1345-4567-99A7-BFADE03E92BA}" type="pres">
      <dgm:prSet presAssocID="{30DCCB0A-3146-4707-B6C9-7C81CBEA4AC9}" presName="dotNode2" presStyleCnt="0"/>
      <dgm:spPr/>
    </dgm:pt>
    <dgm:pt modelId="{B30CCD58-CD08-4472-B56F-DD0A66BA6A14}" type="pres">
      <dgm:prSet presAssocID="{30DCCB0A-3146-4707-B6C9-7C81CBEA4AC9}" presName="dotRepeatNode" presStyleLbl="fgShp" presStyleIdx="0" presStyleCnt="2"/>
      <dgm:spPr/>
    </dgm:pt>
    <dgm:pt modelId="{2088E6EF-8818-4CA2-9AC1-A5150A3DED1C}" type="pres">
      <dgm:prSet presAssocID="{84F798BF-6622-4A56-AB0C-A248B77AF207}" presName="txNode3" presStyleLbl="revTx" presStyleIdx="2" presStyleCnt="4">
        <dgm:presLayoutVars>
          <dgm:bulletEnabled val="1"/>
        </dgm:presLayoutVars>
      </dgm:prSet>
      <dgm:spPr/>
    </dgm:pt>
    <dgm:pt modelId="{FE749163-6496-424B-A1AC-425FD0805E2E}" type="pres">
      <dgm:prSet presAssocID="{DEC34980-2288-4BA7-B0DE-172778FB3058}" presName="dotNode3" presStyleCnt="0"/>
      <dgm:spPr/>
    </dgm:pt>
    <dgm:pt modelId="{F121DD5D-7843-4106-B5B1-2BB7454F5EC9}" type="pres">
      <dgm:prSet presAssocID="{DEC34980-2288-4BA7-B0DE-172778FB3058}" presName="dotRepeatNode" presStyleLbl="fgShp" presStyleIdx="1" presStyleCnt="2"/>
      <dgm:spPr/>
    </dgm:pt>
    <dgm:pt modelId="{89B881E8-B7BE-44EC-957E-124E28C5CA09}" type="pres">
      <dgm:prSet presAssocID="{6BCB4F74-F68D-4784-B0B7-5A0846871FDB}" presName="txNode4" presStyleLbl="revTx" presStyleIdx="3" presStyleCnt="4">
        <dgm:presLayoutVars>
          <dgm:bulletEnabled val="1"/>
        </dgm:presLayoutVars>
      </dgm:prSet>
      <dgm:spPr/>
    </dgm:pt>
  </dgm:ptLst>
  <dgm:cxnLst>
    <dgm:cxn modelId="{B6D1049A-A2E9-4B3A-9B11-00996FCD45E7}" srcId="{33F52FB2-BDC6-4391-BE3E-DBCF5EA1B0EB}" destId="{0B18C564-D922-4017-A043-C4718D6ED362}" srcOrd="0" destOrd="0" parTransId="{657FC63E-66D7-402B-B112-03EC26A54D46}" sibTransId="{604338ED-757D-45CA-A979-DE2E4C538104}"/>
    <dgm:cxn modelId="{F109D4B5-8137-448B-BA10-50BC7867DF41}" srcId="{33F52FB2-BDC6-4391-BE3E-DBCF5EA1B0EB}" destId="{F1CD0CE5-BDA8-4AFD-ADF9-DE6E76439231}" srcOrd="1" destOrd="0" parTransId="{9E719F61-77CF-4E2F-BD31-CE6906A0D426}" sibTransId="{30DCCB0A-3146-4707-B6C9-7C81CBEA4AC9}"/>
    <dgm:cxn modelId="{60F81819-B6BA-4CCC-872D-DC194831258A}" srcId="{33F52FB2-BDC6-4391-BE3E-DBCF5EA1B0EB}" destId="{84F798BF-6622-4A56-AB0C-A248B77AF207}" srcOrd="2" destOrd="0" parTransId="{9EC37923-498F-4A0A-867B-9D4B4794E268}" sibTransId="{DEC34980-2288-4BA7-B0DE-172778FB3058}"/>
    <dgm:cxn modelId="{3F60A05B-DB9C-4B38-8D48-AE2C6A2DE46F}" srcId="{33F52FB2-BDC6-4391-BE3E-DBCF5EA1B0EB}" destId="{6BCB4F74-F68D-4784-B0B7-5A0846871FDB}" srcOrd="3" destOrd="0" parTransId="{EED98D38-C106-484F-9312-DA74B3F42238}" sibTransId="{12BD0034-EEB4-4092-850B-77E8D2F9342E}"/>
    <dgm:cxn modelId="{C8C73685-B18B-4C20-B136-7140C6626540}" type="presOf" srcId="{33F52FB2-BDC6-4391-BE3E-DBCF5EA1B0EB}" destId="{93937C6B-9050-4BBC-8C15-0112E2E2563D}" srcOrd="0" destOrd="0" presId="urn:microsoft.com/office/officeart/2009/3/layout/DescendingProcess"/>
    <dgm:cxn modelId="{C4BA3D8E-A290-4B5E-9680-B2E3EB9CDE18}" type="presParOf" srcId="{93937C6B-9050-4BBC-8C15-0112E2E2563D}" destId="{7780DA20-7E52-45D6-ACB6-6B7F42C3012F}" srcOrd="0" destOrd="0" presId="urn:microsoft.com/office/officeart/2009/3/layout/DescendingProcess"/>
    <dgm:cxn modelId="{207AECA6-A80B-40B5-AD34-B772D6A65BF2}" type="presParOf" srcId="{93937C6B-9050-4BBC-8C15-0112E2E2563D}" destId="{3A532BFC-F143-4C8D-AEB5-ECF631C09C1D}" srcOrd="1" destOrd="0" presId="urn:microsoft.com/office/officeart/2009/3/layout/DescendingProcess"/>
    <dgm:cxn modelId="{409C97C9-1064-4783-A787-94E988E78EFD}" type="presOf" srcId="{0B18C564-D922-4017-A043-C4718D6ED362}" destId="{3A532BFC-F143-4C8D-AEB5-ECF631C09C1D}" srcOrd="0" destOrd="0" presId="urn:microsoft.com/office/officeart/2009/3/layout/DescendingProcess"/>
    <dgm:cxn modelId="{8F3585F7-4587-4751-A6A9-0BCA42E1E83C}" type="presParOf" srcId="{93937C6B-9050-4BBC-8C15-0112E2E2563D}" destId="{C30CB291-2B9B-4A7F-A79B-BA7D01A1A939}" srcOrd="2" destOrd="0" presId="urn:microsoft.com/office/officeart/2009/3/layout/DescendingProcess"/>
    <dgm:cxn modelId="{D54894B4-B91B-4DCD-926E-4B15A2A9CCC7}" type="presOf" srcId="{F1CD0CE5-BDA8-4AFD-ADF9-DE6E76439231}" destId="{C30CB291-2B9B-4A7F-A79B-BA7D01A1A939}" srcOrd="0" destOrd="0" presId="urn:microsoft.com/office/officeart/2009/3/layout/DescendingProcess"/>
    <dgm:cxn modelId="{EE78E130-5A1E-4019-8823-33C0A142F8EC}" type="presParOf" srcId="{93937C6B-9050-4BBC-8C15-0112E2E2563D}" destId="{95C90599-1345-4567-99A7-BFADE03E92BA}" srcOrd="3" destOrd="0" presId="urn:microsoft.com/office/officeart/2009/3/layout/DescendingProcess"/>
    <dgm:cxn modelId="{2C25B3A4-E0A0-44F8-89BE-C1267F4B45C3}" type="presParOf" srcId="{95C90599-1345-4567-99A7-BFADE03E92BA}" destId="{B30CCD58-CD08-4472-B56F-DD0A66BA6A14}" srcOrd="0" destOrd="3" presId="urn:microsoft.com/office/officeart/2009/3/layout/DescendingProcess"/>
    <dgm:cxn modelId="{D4C7A2DB-A703-4C0C-9345-59BD71F2BCCA}" type="presOf" srcId="{30DCCB0A-3146-4707-B6C9-7C81CBEA4AC9}" destId="{B30CCD58-CD08-4472-B56F-DD0A66BA6A14}" srcOrd="0" destOrd="0" presId="urn:microsoft.com/office/officeart/2009/3/layout/DescendingProcess"/>
    <dgm:cxn modelId="{5415864D-0F0A-4194-BE9E-D193DD278A12}" type="presParOf" srcId="{93937C6B-9050-4BBC-8C15-0112E2E2563D}" destId="{2088E6EF-8818-4CA2-9AC1-A5150A3DED1C}" srcOrd="4" destOrd="0" presId="urn:microsoft.com/office/officeart/2009/3/layout/DescendingProcess"/>
    <dgm:cxn modelId="{F61F6465-8AB9-4773-981E-78260DE6A12C}" type="presOf" srcId="{84F798BF-6622-4A56-AB0C-A248B77AF207}" destId="{2088E6EF-8818-4CA2-9AC1-A5150A3DED1C}" srcOrd="0" destOrd="0" presId="urn:microsoft.com/office/officeart/2009/3/layout/DescendingProcess"/>
    <dgm:cxn modelId="{7856E1CB-853C-4C81-AA2A-E87DA5B2916A}" type="presParOf" srcId="{93937C6B-9050-4BBC-8C15-0112E2E2563D}" destId="{FE749163-6496-424B-A1AC-425FD0805E2E}" srcOrd="5" destOrd="0" presId="urn:microsoft.com/office/officeart/2009/3/layout/DescendingProcess"/>
    <dgm:cxn modelId="{FE080A53-95D6-4D7F-9A9F-DED53E6FDDD5}" type="presParOf" srcId="{FE749163-6496-424B-A1AC-425FD0805E2E}" destId="{F121DD5D-7843-4106-B5B1-2BB7454F5EC9}" srcOrd="0" destOrd="5" presId="urn:microsoft.com/office/officeart/2009/3/layout/DescendingProcess"/>
    <dgm:cxn modelId="{E16CC027-AD1A-4ED3-99C5-708E708C09FE}" type="presOf" srcId="{DEC34980-2288-4BA7-B0DE-172778FB3058}" destId="{F121DD5D-7843-4106-B5B1-2BB7454F5EC9}" srcOrd="0" destOrd="0" presId="urn:microsoft.com/office/officeart/2009/3/layout/DescendingProcess"/>
    <dgm:cxn modelId="{A2064F3C-7E0B-4C4E-BD03-D85C96415455}" type="presParOf" srcId="{93937C6B-9050-4BBC-8C15-0112E2E2563D}" destId="{89B881E8-B7BE-44EC-957E-124E28C5CA09}" srcOrd="6" destOrd="0" presId="urn:microsoft.com/office/officeart/2009/3/layout/DescendingProcess"/>
    <dgm:cxn modelId="{682B0F7F-6F19-4F3D-802C-610DD11ED0D5}" type="presOf" srcId="{6BCB4F74-F68D-4784-B0B7-5A0846871FDB}" destId="{89B881E8-B7BE-44EC-957E-124E28C5CA09}" srcOrd="0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5124450" cy="3202781"/>
        <a:chOff x="0" y="0"/>
        <a:chExt cx="5124450" cy="3202781"/>
      </a:xfrm>
    </dsp:grpSpPr>
    <dsp:sp modelId="{A7714133-905D-4994-BEED-F8C5B479726D}">
      <dsp:nvSpPr>
        <dsp:cNvPr id="3" name="Shape 2"/>
        <dsp:cNvSpPr/>
      </dsp:nvSpPr>
      <dsp:spPr bwMode="white">
        <a:xfrm>
          <a:off x="0" y="459819"/>
          <a:ext cx="5124450" cy="3202781"/>
        </a:xfrm>
        <a:prstGeom prst="swooshArrow">
          <a:avLst>
            <a:gd name="adj1" fmla="val 25000"/>
            <a:gd name="adj2" fmla="val 25000"/>
          </a:avLst>
        </a:prstGeom>
      </dsp:spPr>
      <dsp:style>
        <a:lnRef idx="0">
          <a:schemeClr val="dk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0" y="459819"/>
        <a:ext cx="5124450" cy="3202781"/>
      </dsp:txXfrm>
    </dsp:sp>
    <dsp:sp modelId="{CE869124-7AF6-4161-807B-EED43EBB4DDA}">
      <dsp:nvSpPr>
        <dsp:cNvPr id="4" name="Oval 3"/>
        <dsp:cNvSpPr/>
      </dsp:nvSpPr>
      <dsp:spPr bwMode="white">
        <a:xfrm>
          <a:off x="650805" y="2670379"/>
          <a:ext cx="133236" cy="133236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>
            <a:alpha val="90000"/>
            <a:hueOff val="0"/>
            <a:satOff val="0"/>
            <a:lumOff val="0"/>
            <a:alpha val="90196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650805" y="2670379"/>
        <a:ext cx="133236" cy="133236"/>
      </dsp:txXfrm>
    </dsp:sp>
    <dsp:sp modelId="{BA26A4E9-4AE2-42DB-AE25-A9132A5F87A8}">
      <dsp:nvSpPr>
        <dsp:cNvPr id="5" name="Rectangles 4"/>
        <dsp:cNvSpPr/>
      </dsp:nvSpPr>
      <dsp:spPr bwMode="white">
        <a:xfrm>
          <a:off x="717423" y="2736997"/>
          <a:ext cx="1193997" cy="92560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70598" tIns="0" rIns="0" bIns="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>
              <a:solidFill>
                <a:schemeClr val="tx1"/>
              </a:solidFill>
            </a:rPr>
            <a:t>Develop a digital </a:t>
          </a:r>
          <a:r>
            <a:rPr lang="en-GB" altLang="zh-CN" sz="2000">
              <a:solidFill>
                <a:schemeClr val="tx1"/>
              </a:solidFill>
            </a:rPr>
            <a:t>strategy</a:t>
          </a:r>
          <a:endParaRPr lang="en-GB" altLang="zh-CN" sz="2000">
            <a:solidFill>
              <a:schemeClr val="tx1"/>
            </a:solidFill>
          </a:endParaRPr>
        </a:p>
      </dsp:txBody>
      <dsp:txXfrm>
        <a:off x="717423" y="2736997"/>
        <a:ext cx="1193997" cy="925604"/>
      </dsp:txXfrm>
    </dsp:sp>
    <dsp:sp modelId="{133B1644-2587-4D7F-B67D-6D81855D4046}">
      <dsp:nvSpPr>
        <dsp:cNvPr id="6" name="Oval 5"/>
        <dsp:cNvSpPr/>
      </dsp:nvSpPr>
      <dsp:spPr bwMode="white">
        <a:xfrm>
          <a:off x="1826866" y="1799863"/>
          <a:ext cx="240849" cy="240849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>
            <a:alpha val="90000"/>
            <a:hueOff val="0"/>
            <a:satOff val="0"/>
            <a:lumOff val="0"/>
            <a:alpha val="70196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1826866" y="1799863"/>
        <a:ext cx="240849" cy="240849"/>
      </dsp:txXfrm>
    </dsp:sp>
    <dsp:sp modelId="{EBBDF3BA-41CE-430B-B3E9-E71FAE47D0E3}">
      <dsp:nvSpPr>
        <dsp:cNvPr id="7" name="Rectangles 6"/>
        <dsp:cNvSpPr/>
      </dsp:nvSpPr>
      <dsp:spPr bwMode="white">
        <a:xfrm>
          <a:off x="1947291" y="1920288"/>
          <a:ext cx="1229868" cy="1742313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127620" tIns="0" rIns="0" bIns="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>
              <a:solidFill>
                <a:schemeClr val="tx1"/>
              </a:solidFill>
            </a:rPr>
            <a:t>Adapt the business model</a:t>
          </a:r>
          <a:endParaRPr lang="en-GB" altLang="zh-CN" sz="2000">
            <a:solidFill>
              <a:schemeClr val="tx1"/>
            </a:solidFill>
          </a:endParaRPr>
        </a:p>
      </dsp:txBody>
      <dsp:txXfrm>
        <a:off x="1947291" y="1920288"/>
        <a:ext cx="1229868" cy="1742313"/>
      </dsp:txXfrm>
    </dsp:sp>
    <dsp:sp modelId="{61ECD666-B2E5-46DC-8842-3B7561C8DC34}">
      <dsp:nvSpPr>
        <dsp:cNvPr id="8" name="Oval 7"/>
        <dsp:cNvSpPr/>
      </dsp:nvSpPr>
      <dsp:spPr bwMode="white">
        <a:xfrm>
          <a:off x="3241215" y="1270123"/>
          <a:ext cx="333089" cy="333089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>
            <a:alpha val="90000"/>
            <a:hueOff val="0"/>
            <a:satOff val="0"/>
            <a:lumOff val="0"/>
            <a:alpha val="50196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3241215" y="1270123"/>
        <a:ext cx="333089" cy="333089"/>
      </dsp:txXfrm>
    </dsp:sp>
    <dsp:sp modelId="{DF0CDB76-03D3-4BEF-AA13-668011A3FA1A}">
      <dsp:nvSpPr>
        <dsp:cNvPr id="9" name="Rectangles 8"/>
        <dsp:cNvSpPr/>
      </dsp:nvSpPr>
      <dsp:spPr bwMode="white">
        <a:xfrm>
          <a:off x="3407759" y="1436668"/>
          <a:ext cx="1229868" cy="2225933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176497" tIns="0" rIns="0" bIns="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600">
              <a:solidFill>
                <a:schemeClr val="tx1"/>
              </a:solidFill>
            </a:rPr>
            <a:t>Introduce a local delivery service</a:t>
          </a:r>
          <a:endParaRPr lang="en-GB" altLang="zh-CN" sz="1600">
            <a:solidFill>
              <a:schemeClr val="tx1"/>
            </a:solidFill>
          </a:endParaRPr>
        </a:p>
      </dsp:txBody>
      <dsp:txXfrm>
        <a:off x="3407759" y="1436668"/>
        <a:ext cx="1229868" cy="22259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165600" cy="3786909"/>
        <a:chOff x="0" y="0"/>
        <a:chExt cx="4165600" cy="3786909"/>
      </a:xfrm>
    </dsp:grpSpPr>
    <dsp:sp modelId="{7780DA20-7E52-45D6-ACB6-6B7F42C3012F}">
      <dsp:nvSpPr>
        <dsp:cNvPr id="3" name="Shape 2"/>
        <dsp:cNvSpPr/>
      </dsp:nvSpPr>
      <dsp:spPr bwMode="white">
        <a:xfrm rot="4396374">
          <a:off x="219150" y="834326"/>
          <a:ext cx="3269084" cy="2279779"/>
        </a:xfrm>
        <a:prstGeom prst="swooshArrow">
          <a:avLst>
            <a:gd name="adj1" fmla="val 16310"/>
            <a:gd name="adj2" fmla="val 31369"/>
          </a:avLst>
        </a:prstGeom>
      </dsp:spPr>
      <dsp:style>
        <a:lnRef idx="2">
          <a:schemeClr val="lt1"/>
        </a:lnRef>
        <a:fillRef idx="1">
          <a:schemeClr val="accent1">
            <a:alpha val="90000"/>
          </a:schemeClr>
        </a:fillRef>
        <a:effectRef idx="0">
          <a:scrgbClr r="0" g="0" b="0"/>
        </a:effectRef>
        <a:fontRef idx="minor">
          <a:schemeClr val="lt1"/>
        </a:fontRef>
      </dsp:style>
      <dsp:txXfrm rot="4396374">
        <a:off x="219150" y="834326"/>
        <a:ext cx="3269084" cy="2279779"/>
      </dsp:txXfrm>
    </dsp:sp>
    <dsp:sp modelId="{B30CCD58-CD08-4472-B56F-DD0A66BA6A14}">
      <dsp:nvSpPr>
        <dsp:cNvPr id="6" name="Oval 5"/>
        <dsp:cNvSpPr/>
      </dsp:nvSpPr>
      <dsp:spPr bwMode="white">
        <a:xfrm>
          <a:off x="1583307" y="1233496"/>
          <a:ext cx="82555" cy="82555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1583307" y="1233496"/>
        <a:ext cx="82555" cy="82555"/>
      </dsp:txXfrm>
    </dsp:sp>
    <dsp:sp modelId="{F121DD5D-7843-4106-B5B1-2BB7454F5EC9}">
      <dsp:nvSpPr>
        <dsp:cNvPr id="8" name="Oval 7"/>
        <dsp:cNvSpPr/>
      </dsp:nvSpPr>
      <dsp:spPr bwMode="white">
        <a:xfrm>
          <a:off x="2302289" y="1934452"/>
          <a:ext cx="82555" cy="82555"/>
        </a:xfrm>
        <a:prstGeom prst="ellipse">
          <a:avLst/>
        </a:prstGeom>
      </dsp:spPr>
      <dsp:style>
        <a:lnRef idx="2">
          <a:schemeClr val="lt1"/>
        </a:lnRef>
        <a:fillRef idx="1">
          <a:schemeClr val="accent1">
            <a:tint val="40000"/>
          </a:schemeClr>
        </a:fillRef>
        <a:effectRef idx="0">
          <a:scrgbClr r="0" g="0" b="0"/>
        </a:effectRef>
        <a:fontRef idx="minor"/>
      </dsp:style>
      <dsp:txXfrm>
        <a:off x="2302289" y="1934452"/>
        <a:ext cx="82555" cy="82555"/>
      </dsp:txXfrm>
    </dsp:sp>
    <dsp:sp modelId="{3A532BFC-F143-4C8D-AEB5-ECF631C09C1D}">
      <dsp:nvSpPr>
        <dsp:cNvPr id="4" name="Rectangles 3"/>
        <dsp:cNvSpPr/>
      </dsp:nvSpPr>
      <dsp:spPr bwMode="white">
        <a:xfrm>
          <a:off x="0" y="80760"/>
          <a:ext cx="1541272" cy="60590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35560" tIns="35560" rIns="35560" bIns="35560" anchor="b"/>
        <a:lstStyle>
          <a:lvl1pPr algn="ctr">
            <a:defRPr sz="2800"/>
          </a:lvl1pPr>
          <a:lvl2pPr marL="228600" indent="-228600" algn="ctr">
            <a:defRPr sz="2100"/>
          </a:lvl2pPr>
          <a:lvl3pPr marL="457200" indent="-228600" algn="ctr">
            <a:defRPr sz="2100"/>
          </a:lvl3pPr>
          <a:lvl4pPr marL="685800" indent="-228600" algn="ctr">
            <a:defRPr sz="2100"/>
          </a:lvl4pPr>
          <a:lvl5pPr marL="914400" indent="-228600" algn="ctr">
            <a:defRPr sz="2100"/>
          </a:lvl5pPr>
          <a:lvl6pPr marL="1143000" indent="-228600" algn="ctr">
            <a:defRPr sz="2100"/>
          </a:lvl6pPr>
          <a:lvl7pPr marL="1371600" indent="-228600" algn="ctr">
            <a:defRPr sz="2100"/>
          </a:lvl7pPr>
          <a:lvl8pPr marL="1600200" indent="-228600" algn="ctr">
            <a:defRPr sz="2100"/>
          </a:lvl8pPr>
          <a:lvl9pPr marL="1828800" indent="-228600" algn="ctr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>
              <a:solidFill>
                <a:schemeClr val="tx1"/>
              </a:solidFill>
            </a:rPr>
            <a:t>  </a:t>
          </a:r>
          <a:endParaRPr lang="en-GB" altLang="zh-CN">
            <a:solidFill>
              <a:schemeClr val="tx1"/>
            </a:solidFill>
          </a:endParaRPr>
        </a:p>
      </dsp:txBody>
      <dsp:txXfrm>
        <a:off x="0" y="80760"/>
        <a:ext cx="1541272" cy="605905"/>
      </dsp:txXfrm>
    </dsp:sp>
    <dsp:sp modelId="{C30CB291-2B9B-4A7F-A79B-BA7D01A1A939}">
      <dsp:nvSpPr>
        <dsp:cNvPr id="5" name="Rectangles 4"/>
        <dsp:cNvSpPr/>
      </dsp:nvSpPr>
      <dsp:spPr bwMode="white">
        <a:xfrm>
          <a:off x="2041144" y="971820"/>
          <a:ext cx="2124456" cy="60590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25400" tIns="25400" rIns="25400" bIns="25400" anchor="ctr"/>
        <a:lstStyle>
          <a:lvl1pPr algn="l">
            <a:defRPr sz="2800"/>
          </a:lvl1pPr>
          <a:lvl2pPr marL="228600" indent="-228600" algn="l">
            <a:defRPr sz="2100"/>
          </a:lvl2pPr>
          <a:lvl3pPr marL="457200" indent="-228600" algn="l">
            <a:defRPr sz="2100"/>
          </a:lvl3pPr>
          <a:lvl4pPr marL="685800" indent="-228600" algn="l">
            <a:defRPr sz="2100"/>
          </a:lvl4pPr>
          <a:lvl5pPr marL="914400" indent="-228600" algn="l">
            <a:defRPr sz="2100"/>
          </a:lvl5pPr>
          <a:lvl6pPr marL="1143000" indent="-228600" algn="l">
            <a:defRPr sz="2100"/>
          </a:lvl6pPr>
          <a:lvl7pPr marL="1371600" indent="-228600" algn="l">
            <a:defRPr sz="2100"/>
          </a:lvl7pPr>
          <a:lvl8pPr marL="1600200" indent="-228600" algn="l">
            <a:defRPr sz="2100"/>
          </a:lvl8pPr>
          <a:lvl9pPr marL="1828800" indent="-228600" algn="l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>
              <a:solidFill>
                <a:schemeClr val="tx1"/>
              </a:solidFill>
            </a:rPr>
            <a:t>Lockdown</a:t>
          </a:r>
          <a:endParaRPr lang="en-GB" altLang="zh-CN" sz="2000">
            <a:solidFill>
              <a:schemeClr val="tx1"/>
            </a:solidFill>
          </a:endParaRPr>
        </a:p>
      </dsp:txBody>
      <dsp:txXfrm>
        <a:off x="2041144" y="971820"/>
        <a:ext cx="2124456" cy="605905"/>
      </dsp:txXfrm>
    </dsp:sp>
    <dsp:sp modelId="{2088E6EF-8818-4CA2-9AC1-A5150A3DED1C}">
      <dsp:nvSpPr>
        <dsp:cNvPr id="7" name="Rectangles 6"/>
        <dsp:cNvSpPr/>
      </dsp:nvSpPr>
      <dsp:spPr bwMode="white">
        <a:xfrm>
          <a:off x="0" y="1672777"/>
          <a:ext cx="2082800" cy="60590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25400" tIns="25400" rIns="25400" bIns="25400" anchor="ctr"/>
        <a:lstStyle>
          <a:lvl1pPr algn="r">
            <a:defRPr sz="2800"/>
          </a:lvl1pPr>
          <a:lvl2pPr marL="228600" indent="-228600" algn="r">
            <a:defRPr sz="2100"/>
          </a:lvl2pPr>
          <a:lvl3pPr marL="457200" indent="-228600" algn="r">
            <a:defRPr sz="2100"/>
          </a:lvl3pPr>
          <a:lvl4pPr marL="685800" indent="-228600" algn="r">
            <a:defRPr sz="2100"/>
          </a:lvl4pPr>
          <a:lvl5pPr marL="914400" indent="-228600" algn="r">
            <a:defRPr sz="2100"/>
          </a:lvl5pPr>
          <a:lvl6pPr marL="1143000" indent="-228600" algn="r">
            <a:defRPr sz="2100"/>
          </a:lvl6pPr>
          <a:lvl7pPr marL="1371600" indent="-228600" algn="r">
            <a:defRPr sz="2100"/>
          </a:lvl7pPr>
          <a:lvl8pPr marL="1600200" indent="-228600" algn="r">
            <a:defRPr sz="2100"/>
          </a:lvl8pPr>
          <a:lvl9pPr marL="1828800" indent="-228600" algn="r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>
              <a:solidFill>
                <a:schemeClr val="tx1"/>
              </a:solidFill>
            </a:rPr>
            <a:t>R</a:t>
          </a:r>
          <a:r>
            <a:rPr lang="en-GB" altLang="zh-CN" sz="2000">
              <a:solidFill>
                <a:schemeClr val="tx1"/>
              </a:solidFill>
            </a:rPr>
            <a:t>ising opertiong costs</a:t>
          </a:r>
          <a:endParaRPr lang="en-GB" altLang="zh-CN" sz="2000">
            <a:solidFill>
              <a:schemeClr val="tx1"/>
            </a:solidFill>
          </a:endParaRPr>
        </a:p>
      </dsp:txBody>
      <dsp:txXfrm>
        <a:off x="0" y="1672777"/>
        <a:ext cx="2082800" cy="605905"/>
      </dsp:txXfrm>
    </dsp:sp>
    <dsp:sp modelId="{89B881E8-B7BE-44EC-957E-124E28C5CA09}">
      <dsp:nvSpPr>
        <dsp:cNvPr id="9" name="Rectangles 8"/>
        <dsp:cNvSpPr/>
      </dsp:nvSpPr>
      <dsp:spPr bwMode="white">
        <a:xfrm>
          <a:off x="2082800" y="3261764"/>
          <a:ext cx="2082800" cy="60590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vert="horz" wrap="square" lIns="25400" tIns="25400" rIns="25400" bIns="25400" anchor="t"/>
        <a:lstStyle>
          <a:lvl1pPr algn="ctr">
            <a:defRPr sz="2800"/>
          </a:lvl1pPr>
          <a:lvl2pPr marL="228600" indent="-228600" algn="ctr">
            <a:defRPr sz="2100"/>
          </a:lvl2pPr>
          <a:lvl3pPr marL="457200" indent="-228600" algn="ctr">
            <a:defRPr sz="2100"/>
          </a:lvl3pPr>
          <a:lvl4pPr marL="685800" indent="-228600" algn="ctr">
            <a:defRPr sz="2100"/>
          </a:lvl4pPr>
          <a:lvl5pPr marL="914400" indent="-228600" algn="ctr">
            <a:defRPr sz="2100"/>
          </a:lvl5pPr>
          <a:lvl6pPr marL="1143000" indent="-228600" algn="ctr">
            <a:defRPr sz="2100"/>
          </a:lvl6pPr>
          <a:lvl7pPr marL="1371600" indent="-228600" algn="ctr">
            <a:defRPr sz="2100"/>
          </a:lvl7pPr>
          <a:lvl8pPr marL="1600200" indent="-228600" algn="ctr">
            <a:defRPr sz="2100"/>
          </a:lvl8pPr>
          <a:lvl9pPr marL="1828800" indent="-228600" algn="ctr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altLang="zh-CN" sz="2000">
              <a:solidFill>
                <a:schemeClr val="tx1"/>
              </a:solidFill>
            </a:rPr>
            <a:t>Sales -25%</a:t>
          </a:r>
          <a:endParaRPr lang="en-GB" altLang="zh-CN" sz="2000">
            <a:solidFill>
              <a:schemeClr val="tx1"/>
            </a:solidFill>
          </a:endParaRPr>
        </a:p>
      </dsp:txBody>
      <dsp:txXfrm>
        <a:off x="2082800" y="3261764"/>
        <a:ext cx="2082800" cy="6059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parTxLTRAlign" val="r"/>
                    <dgm:param type="parTxRTLAlign" val="r"/>
                    <dgm:param type="txAnchorVert" val="t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5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9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28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32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45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49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58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62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71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75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88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92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01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05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14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18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27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31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44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48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57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61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70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74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83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87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96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200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type="swooshArrow" r:blip="" rot="73.2729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0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0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0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9" Type="http://schemas.openxmlformats.org/officeDocument/2006/relationships/image" Target="../media/image4.png"/><Relationship Id="rId18" Type="http://schemas.openxmlformats.org/officeDocument/2006/relationships/image" Target="../media/image3.png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diagramColors" Target="../diagrams/colors2.xml"/><Relationship Id="rId8" Type="http://schemas.openxmlformats.org/officeDocument/2006/relationships/diagramQuickStyle" Target="../diagrams/quickStyle2.xml"/><Relationship Id="rId7" Type="http://schemas.openxmlformats.org/officeDocument/2006/relationships/diagramLayout" Target="../diagrams/layout2.xml"/><Relationship Id="rId6" Type="http://schemas.openxmlformats.org/officeDocument/2006/relationships/diagramData" Target="../diagrams/data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1" Type="http://schemas.openxmlformats.org/officeDocument/2006/relationships/slideLayout" Target="../slideLayouts/slideLayout2.xml"/><Relationship Id="rId10" Type="http://schemas.microsoft.com/office/2007/relationships/diagramDrawing" Target="../diagrams/drawing2.xml"/><Relationship Id="rId1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hyperlink" Target="https://commonslibrary.parliament.uk/research-briefings/cdp-2026-0004/" TargetMode="External"/><Relationship Id="rId3" Type="http://schemas.openxmlformats.org/officeDocument/2006/relationships/hyperlink" Target="https://www.fdf.org.uk/fdf/resources/publications/reports/uk-food--drink-inflation-2025-26-forecast/" TargetMode="External"/><Relationship Id="rId2" Type="http://schemas.openxmlformats.org/officeDocument/2006/relationships/hyperlink" Target="https://www.gov.uk/government/publications/prepacked-for-direct-sale-ppds-allergen-labelling-changes-for-schools-colleges-and-nurseries.cy" TargetMode="External"/><Relationship Id="rId1" Type="http://schemas.openxmlformats.org/officeDocument/2006/relationships/hyperlink" Target="https://www.gov.uk/government/publications/key-regulation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Basil’s Bakery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endParaRPr lang="en-US" altLang="en-GB" sz="1100"/>
          </a:p>
          <a:p>
            <a:pPr algn="l"/>
            <a:r>
              <a:rPr lang="en-US" altLang="en-GB" sz="1100"/>
              <a:t>M</a:t>
            </a:r>
            <a:r>
              <a:rPr lang="en-GB" altLang="en-US" sz="1100"/>
              <a:t>odule</a:t>
            </a:r>
            <a:r>
              <a:rPr lang="en-US" altLang="en-GB" sz="1100"/>
              <a:t> N</a:t>
            </a:r>
            <a:r>
              <a:rPr lang="en-GB" altLang="en-US" sz="1100"/>
              <a:t>ame</a:t>
            </a:r>
            <a:r>
              <a:rPr lang="en-US" altLang="en-GB" sz="1100"/>
              <a:t>: Problem Solving </a:t>
            </a:r>
            <a:r>
              <a:rPr lang="en-GB" altLang="en-US" sz="1100"/>
              <a:t>and</a:t>
            </a:r>
            <a:r>
              <a:rPr lang="en-US" altLang="en-GB" sz="1100"/>
              <a:t> Decision Making</a:t>
            </a:r>
            <a:br>
              <a:rPr lang="en-US" altLang="en-GB" sz="1100"/>
            </a:br>
            <a:r>
              <a:rPr lang="en-US" altLang="en-GB" sz="1100"/>
              <a:t>M</a:t>
            </a:r>
            <a:r>
              <a:rPr lang="en-GB" altLang="en-US" sz="1100"/>
              <a:t>odule </a:t>
            </a:r>
            <a:r>
              <a:rPr lang="en-US" altLang="en-GB" sz="1100"/>
              <a:t>C</a:t>
            </a:r>
            <a:r>
              <a:rPr lang="en-GB" altLang="en-US" sz="1100"/>
              <a:t>ode</a:t>
            </a:r>
            <a:r>
              <a:rPr lang="en-US" altLang="en-GB" sz="1100"/>
              <a:t>: LCLM4004</a:t>
            </a:r>
            <a:br>
              <a:rPr lang="en-US" altLang="en-GB" sz="1100"/>
            </a:br>
            <a:r>
              <a:rPr lang="en-US" altLang="en-GB" sz="1100"/>
              <a:t>N</a:t>
            </a:r>
            <a:r>
              <a:rPr lang="en-GB" altLang="en-US" sz="1100"/>
              <a:t>ame</a:t>
            </a:r>
            <a:r>
              <a:rPr lang="en-US" altLang="en-GB" sz="1100"/>
              <a:t>: </a:t>
            </a:r>
            <a:r>
              <a:rPr lang="en-GB" altLang="en-US" sz="1100"/>
              <a:t>Marie Brolh</a:t>
            </a:r>
            <a:br>
              <a:rPr lang="en-US" altLang="en-GB" sz="1100"/>
            </a:br>
            <a:r>
              <a:rPr lang="en-US" altLang="en-GB" sz="1100"/>
              <a:t>ID</a:t>
            </a:r>
            <a:r>
              <a:rPr lang="en-GB" altLang="en-US" sz="1100"/>
              <a:t> number</a:t>
            </a:r>
            <a:r>
              <a:rPr lang="en-US" altLang="en-GB" sz="1100"/>
              <a:t>:</a:t>
            </a:r>
            <a:r>
              <a:rPr lang="en-GB" altLang="en-US" sz="1100"/>
              <a:t> 2532252</a:t>
            </a:r>
            <a:br>
              <a:rPr lang="en-US" altLang="en-GB" sz="1100"/>
            </a:br>
            <a:r>
              <a:rPr lang="en-US" altLang="en-GB" sz="1100"/>
              <a:t>L</a:t>
            </a:r>
            <a:r>
              <a:rPr lang="en-GB" altLang="en-US" sz="1100"/>
              <a:t>ecturer</a:t>
            </a:r>
            <a:r>
              <a:rPr lang="en-US" altLang="en-GB" sz="1100"/>
              <a:t>: </a:t>
            </a:r>
            <a:r>
              <a:rPr lang="en-GB" altLang="en-US" sz="1100"/>
              <a:t>Said Usman</a:t>
            </a:r>
            <a:endParaRPr lang="en-US" altLang="en-GB" sz="1100"/>
          </a:p>
          <a:p>
            <a:endParaRPr lang="en-US" altLang="en-GB" sz="11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OVERVIEW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r>
              <a:rPr lang="en-US" altLang="en-GB"/>
              <a:t>Company background</a:t>
            </a:r>
            <a:endParaRPr lang="en-US" altLang="en-GB"/>
          </a:p>
          <a:p>
            <a:r>
              <a:rPr lang="en-US" altLang="en-GB"/>
              <a:t>Problem: nature and scope</a:t>
            </a:r>
            <a:endParaRPr lang="en-US" altLang="en-GB"/>
          </a:p>
          <a:p>
            <a:r>
              <a:rPr lang="en-US" altLang="en-GB"/>
              <a:t>PESTLE A</a:t>
            </a:r>
            <a:r>
              <a:rPr lang="en-GB" altLang="en-US"/>
              <a:t>nalysis</a:t>
            </a:r>
            <a:endParaRPr lang="en-US" altLang="en-GB"/>
          </a:p>
          <a:p>
            <a:r>
              <a:rPr lang="en-US" altLang="en-GB"/>
              <a:t>Cause and effect analysis: Fishbone diagram</a:t>
            </a:r>
            <a:endParaRPr lang="en-US" altLang="en-GB"/>
          </a:p>
          <a:p>
            <a:r>
              <a:rPr lang="en-GB" altLang="en-US"/>
              <a:t>Key findings and recommendations</a:t>
            </a:r>
            <a:endParaRPr lang="en-US" altLang="en-GB"/>
          </a:p>
          <a:p>
            <a:r>
              <a:rPr lang="en-US" altLang="en-GB"/>
              <a:t>References</a:t>
            </a:r>
            <a:endParaRPr lang="en-US" alt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Company Background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r>
              <a:rPr lang="en-GB" altLang="en-US"/>
              <a:t>Year f</a:t>
            </a:r>
            <a:r>
              <a:rPr lang="en-US" altLang="en-GB"/>
              <a:t>ounded: 2015</a:t>
            </a:r>
            <a:endParaRPr lang="en-US" altLang="en-GB"/>
          </a:p>
          <a:p>
            <a:r>
              <a:rPr lang="en-US" altLang="en-GB"/>
              <a:t>Owner:</a:t>
            </a:r>
            <a:r>
              <a:rPr lang="en-US" altLang="en-US"/>
              <a:t> </a:t>
            </a:r>
            <a:r>
              <a:rPr lang="en-US" altLang="en-GB"/>
              <a:t>Basil (artisan baker, runs bakery alone)</a:t>
            </a:r>
            <a:endParaRPr lang="en-US" altLang="en-GB"/>
          </a:p>
          <a:p>
            <a:r>
              <a:rPr lang="en-US" altLang="en-GB"/>
              <a:t>Location: Retail park in Coventry, UK</a:t>
            </a:r>
            <a:endParaRPr lang="en-US" altLang="en-GB"/>
          </a:p>
          <a:p>
            <a:r>
              <a:rPr lang="en-US" altLang="en-GB"/>
              <a:t>Products: Artisan breads, pastries, cakes made from organic ingredients</a:t>
            </a:r>
            <a:endParaRPr lang="en-US" altLang="en-GB"/>
          </a:p>
          <a:p>
            <a:r>
              <a:rPr lang="en-US" altLang="en-GB"/>
              <a:t>Customer loyalty, with high quality handmade goods.</a:t>
            </a:r>
            <a:endParaRPr lang="en-US" altLang="en-GB"/>
          </a:p>
          <a:p>
            <a:r>
              <a:rPr lang="en-US" altLang="en-GB"/>
              <a:t>Steady sales growth from 2015 – 2019</a:t>
            </a:r>
            <a:endParaRPr lang="en-US" altLang="en-GB"/>
          </a:p>
          <a:p>
            <a:r>
              <a:rPr lang="en-US" altLang="en-GB"/>
              <a:t>Sales never fully recovered after lockdown to 2025, -25% below 2019 numbers</a:t>
            </a:r>
            <a:endParaRPr lang="en-US" alt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Nature and Scope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>
              <a:buNone/>
            </a:pPr>
            <a:r>
              <a:rPr lang="en-GB" altLang="en-US" sz="1800" b="1"/>
              <a:t>Use of 5H2W</a:t>
            </a:r>
            <a:endParaRPr lang="en-GB" altLang="en-US" sz="1800" b="1"/>
          </a:p>
          <a:p>
            <a:pPr marL="0" indent="0">
              <a:buNone/>
            </a:pPr>
            <a:endParaRPr lang="en-US" altLang="en-GB" b="1"/>
          </a:p>
          <a:p>
            <a:endParaRPr lang="en-US" alt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1807210" y="2971800"/>
          <a:ext cx="8578215" cy="324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1595"/>
                <a:gridCol w="4706620"/>
              </a:tblGrid>
              <a:tr h="405130">
                <a:tc>
                  <a:txBody>
                    <a:bodyPr/>
                    <a:lstStyle/>
                    <a:p>
                      <a:r>
                        <a:t>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Answer</a:t>
                      </a:r>
                    </a:p>
                  </a:txBody>
                  <a:tcPr/>
                </a:tc>
              </a:tr>
              <a:tr h="405130">
                <a:tc>
                  <a:txBody>
                    <a:bodyPr/>
                    <a:lstStyle/>
                    <a:p>
                      <a:r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Sales </a:t>
                      </a:r>
                      <a:r>
                        <a:rPr lang="en-GB"/>
                        <a:t>remains </a:t>
                      </a:r>
                      <a:r>
                        <a:t>25%</a:t>
                      </a:r>
                      <a:r>
                        <a:rPr lang="en-GB"/>
                        <a:t> below 2019 levels</a:t>
                      </a:r>
                      <a:endParaRPr lang="en-GB"/>
                    </a:p>
                  </a:txBody>
                  <a:tcPr/>
                </a:tc>
              </a:tr>
              <a:tr h="405130">
                <a:tc>
                  <a:txBody>
                    <a:bodyPr/>
                    <a:lstStyle/>
                    <a:p>
                      <a:r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Footfall, WFH, costs</a:t>
                      </a:r>
                    </a:p>
                  </a:txBody>
                  <a:tcPr/>
                </a:tc>
              </a:tr>
              <a:tr h="405130">
                <a:tc>
                  <a:txBody>
                    <a:bodyPr/>
                    <a:lstStyle/>
                    <a:p>
                      <a:r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Basil</a:t>
                      </a:r>
                      <a:r>
                        <a:rPr lang="en-GB"/>
                        <a:t>, </a:t>
                      </a:r>
                      <a:r>
                        <a:t>customers</a:t>
                      </a:r>
                      <a:r>
                        <a:rPr lang="en-GB"/>
                        <a:t>, retail workers</a:t>
                      </a:r>
                      <a:endParaRPr lang="en-GB"/>
                    </a:p>
                  </a:txBody>
                  <a:tcPr/>
                </a:tc>
              </a:tr>
              <a:tr h="405130">
                <a:tc>
                  <a:txBody>
                    <a:bodyPr/>
                    <a:lstStyle/>
                    <a:p>
                      <a:r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Retail park</a:t>
                      </a:r>
                      <a:r>
                        <a:rPr lang="en-GB"/>
                        <a:t>, Coventry</a:t>
                      </a:r>
                      <a:endParaRPr lang="en-GB"/>
                    </a:p>
                  </a:txBody>
                  <a:tcPr/>
                </a:tc>
              </a:tr>
              <a:tr h="405130">
                <a:tc>
                  <a:txBody>
                    <a:bodyPr/>
                    <a:lstStyle/>
                    <a:p>
                      <a:r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Since 2020</a:t>
                      </a:r>
                    </a:p>
                  </a:txBody>
                  <a:tcPr/>
                </a:tc>
              </a:tr>
              <a:tr h="405130">
                <a:tc>
                  <a:txBody>
                    <a:bodyPr/>
                    <a:lstStyle/>
                    <a:p>
                      <a:r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Walk-in </a:t>
                      </a:r>
                      <a:r>
                        <a:rPr lang="en-GB"/>
                        <a:t>customers</a:t>
                      </a:r>
                      <a:endParaRPr lang="en-GB"/>
                    </a:p>
                  </a:txBody>
                  <a:tcPr/>
                </a:tc>
              </a:tr>
              <a:tr h="405130">
                <a:tc>
                  <a:txBody>
                    <a:bodyPr/>
                    <a:lstStyle/>
                    <a:p>
                      <a:r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25% below 2019</a:t>
                      </a:r>
                      <a:r>
                        <a:rPr lang="en-GB"/>
                        <a:t>, costs increasing</a:t>
                      </a:r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PESTLE Analysis</a:t>
            </a:r>
            <a:endParaRPr lang="en-GB" alt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1295401" y="2556932"/>
          <a:ext cx="9601200" cy="114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0200"/>
                <a:gridCol w="1600200"/>
                <a:gridCol w="1600200"/>
                <a:gridCol w="1600200"/>
                <a:gridCol w="1600200"/>
                <a:gridCol w="1600200"/>
              </a:tblGrid>
              <a:tr h="3810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 sz="1700"/>
                        <a:t>Political</a:t>
                      </a:r>
                      <a:endParaRPr lang="en-GB" altLang="en-US" sz="17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 sz="1700"/>
                        <a:t>Economic</a:t>
                      </a:r>
                      <a:endParaRPr lang="en-GB" altLang="en-US" sz="17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 sz="1700"/>
                        <a:t>Social</a:t>
                      </a:r>
                      <a:endParaRPr lang="en-GB" altLang="en-US" sz="17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 sz="1700"/>
                        <a:t>Technological</a:t>
                      </a:r>
                      <a:endParaRPr lang="en-GB" altLang="en-US" sz="17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 sz="1700"/>
                        <a:t>Legal</a:t>
                      </a:r>
                      <a:endParaRPr lang="en-GB" altLang="en-US" sz="17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 sz="1700"/>
                        <a:t>Environment</a:t>
                      </a:r>
                      <a:endParaRPr lang="en-GB" altLang="en-US" sz="1700"/>
                    </a:p>
                  </a:txBody>
                  <a:tcPr/>
                </a:tc>
              </a:tr>
              <a:tr h="3810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Lockdown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Inflation 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Hybrid work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No website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Food safety Act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Crop risks</a:t>
                      </a:r>
                      <a:endParaRPr lang="en-GB" altLang="en-US"/>
                    </a:p>
                  </a:txBody>
                  <a:tcPr/>
                </a:tc>
              </a:tr>
              <a:tr h="3810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 sz="1800">
                          <a:sym typeface="+mn-ea"/>
                        </a:rPr>
                        <a:t>Business rates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Orgnic ingredient costs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Customer convenience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No delivery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Natasha’s Law</a:t>
                      </a:r>
                      <a:endParaRPr lang="en-GB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GB" altLang="en-US"/>
                        <a:t>Sustainable packaging</a:t>
                      </a:r>
                      <a:endParaRPr lang="en-GB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GB" altLang="en-US"/>
              <a:t>Cause and effect analysis</a:t>
            </a:r>
            <a:br>
              <a:rPr lang="en-GB" altLang="en-US"/>
            </a:br>
            <a:r>
              <a:rPr lang="en-GB" altLang="en-US" sz="4000" b="1"/>
              <a:t>Fishbone diagram</a:t>
            </a:r>
            <a:endParaRPr lang="en-GB" altLang="en-US" sz="4000" b="1"/>
          </a:p>
        </p:txBody>
      </p:sp>
      <p:sp>
        <p:nvSpPr>
          <p:cNvPr id="4" name="Flowchart: Delay 3"/>
          <p:cNvSpPr/>
          <p:nvPr/>
        </p:nvSpPr>
        <p:spPr>
          <a:xfrm>
            <a:off x="7620000" y="3810000"/>
            <a:ext cx="1774825" cy="888365"/>
          </a:xfrm>
          <a:prstGeom prst="flowChartDelay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GB" altLang="en-US"/>
              <a:t>Sales stagnation</a:t>
            </a:r>
            <a:endParaRPr lang="en-GB" altLang="en-US"/>
          </a:p>
        </p:txBody>
      </p:sp>
      <p:cxnSp>
        <p:nvCxnSpPr>
          <p:cNvPr id="5" name="Straight Connector 4"/>
          <p:cNvCxnSpPr/>
          <p:nvPr/>
        </p:nvCxnSpPr>
        <p:spPr>
          <a:xfrm>
            <a:off x="6219190" y="3200400"/>
            <a:ext cx="1400810" cy="106108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4953000" y="3200400"/>
            <a:ext cx="1400810" cy="106108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581400" y="3206115"/>
            <a:ext cx="1400810" cy="106108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>
            <a:off x="3750945" y="4431030"/>
            <a:ext cx="1400810" cy="106108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5400000">
            <a:off x="5122545" y="4436745"/>
            <a:ext cx="1400810" cy="106108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rot="5400000">
            <a:off x="6388735" y="4436745"/>
            <a:ext cx="1400810" cy="106108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3886200" y="4267200"/>
            <a:ext cx="3810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2" name="Frame 11"/>
          <p:cNvSpPr/>
          <p:nvPr/>
        </p:nvSpPr>
        <p:spPr>
          <a:xfrm>
            <a:off x="2162810" y="2776220"/>
            <a:ext cx="1447800" cy="457200"/>
          </a:xfrm>
          <a:prstGeom prst="fram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GB" altLang="en-US">
                <a:solidFill>
                  <a:schemeClr val="tx1"/>
                </a:solidFill>
              </a:rPr>
              <a:t>Methods</a:t>
            </a:r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13" name="Frame 12"/>
          <p:cNvSpPr/>
          <p:nvPr/>
        </p:nvSpPr>
        <p:spPr>
          <a:xfrm>
            <a:off x="4267200" y="2743200"/>
            <a:ext cx="1447800" cy="457200"/>
          </a:xfrm>
          <a:prstGeom prst="fram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GB" altLang="en-US">
                <a:solidFill>
                  <a:schemeClr val="tx1"/>
                </a:solidFill>
              </a:rPr>
              <a:t>People</a:t>
            </a:r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14" name="Frame 13"/>
          <p:cNvSpPr/>
          <p:nvPr/>
        </p:nvSpPr>
        <p:spPr>
          <a:xfrm>
            <a:off x="2508885" y="5668010"/>
            <a:ext cx="1447800" cy="457200"/>
          </a:xfrm>
          <a:prstGeom prst="fram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GB" altLang="en-US">
                <a:solidFill>
                  <a:schemeClr val="tx1"/>
                </a:solidFill>
              </a:rPr>
              <a:t>Materials</a:t>
            </a:r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15" name="Frame 14"/>
          <p:cNvSpPr/>
          <p:nvPr/>
        </p:nvSpPr>
        <p:spPr>
          <a:xfrm>
            <a:off x="4495800" y="5662295"/>
            <a:ext cx="1447800" cy="457200"/>
          </a:xfrm>
          <a:prstGeom prst="fram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GB" altLang="en-US" sz="1200">
                <a:solidFill>
                  <a:schemeClr val="tx1"/>
                </a:solidFill>
              </a:rPr>
              <a:t>Environment</a:t>
            </a:r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16" name="Frame 15"/>
          <p:cNvSpPr/>
          <p:nvPr/>
        </p:nvSpPr>
        <p:spPr>
          <a:xfrm>
            <a:off x="6248400" y="2776220"/>
            <a:ext cx="1447800" cy="457200"/>
          </a:xfrm>
          <a:prstGeom prst="fram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GB" altLang="en-US" sz="1600">
                <a:solidFill>
                  <a:schemeClr val="tx1"/>
                </a:solidFill>
              </a:rPr>
              <a:t>Technology</a:t>
            </a:r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17" name="Frame 16"/>
          <p:cNvSpPr/>
          <p:nvPr/>
        </p:nvSpPr>
        <p:spPr>
          <a:xfrm>
            <a:off x="6558915" y="5638800"/>
            <a:ext cx="1447800" cy="457200"/>
          </a:xfrm>
          <a:prstGeom prst="fram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GB" altLang="en-US" sz="1400">
                <a:solidFill>
                  <a:schemeClr val="tx1"/>
                </a:solidFill>
              </a:rPr>
              <a:t>Competition</a:t>
            </a:r>
            <a:endParaRPr lang="en-GB" altLang="en-US" sz="1400">
              <a:solidFill>
                <a:schemeClr val="tx1"/>
              </a:solidFill>
            </a:endParaRPr>
          </a:p>
        </p:txBody>
      </p:sp>
      <p:sp>
        <p:nvSpPr>
          <p:cNvPr id="18" name="Text Box 17"/>
          <p:cNvSpPr txBox="1"/>
          <p:nvPr/>
        </p:nvSpPr>
        <p:spPr>
          <a:xfrm>
            <a:off x="1858645" y="3206115"/>
            <a:ext cx="182816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No delivery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Phone orders missed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Long waiting times</a:t>
            </a:r>
            <a:endParaRPr lang="en-GB" altLang="en-US" sz="1000"/>
          </a:p>
        </p:txBody>
      </p:sp>
      <p:sp>
        <p:nvSpPr>
          <p:cNvPr id="19" name="Text Box 18"/>
          <p:cNvSpPr txBox="1"/>
          <p:nvPr/>
        </p:nvSpPr>
        <p:spPr>
          <a:xfrm>
            <a:off x="2119630" y="5085715"/>
            <a:ext cx="181927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Organic ingredients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Price volatility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Packaging costs</a:t>
            </a:r>
            <a:endParaRPr lang="en-GB" altLang="en-US" sz="1000"/>
          </a:p>
        </p:txBody>
      </p:sp>
      <p:sp>
        <p:nvSpPr>
          <p:cNvPr id="20" name="Text Box 19"/>
          <p:cNvSpPr txBox="1"/>
          <p:nvPr/>
        </p:nvSpPr>
        <p:spPr>
          <a:xfrm>
            <a:off x="4419600" y="5085715"/>
            <a:ext cx="17526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Empty retail units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Lower footfall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Inflation</a:t>
            </a:r>
            <a:endParaRPr lang="en-GB" altLang="en-US" sz="1000"/>
          </a:p>
        </p:txBody>
      </p:sp>
      <p:sp>
        <p:nvSpPr>
          <p:cNvPr id="21" name="Text Box 20"/>
          <p:cNvSpPr txBox="1"/>
          <p:nvPr/>
        </p:nvSpPr>
        <p:spPr>
          <a:xfrm>
            <a:off x="4251960" y="3233420"/>
            <a:ext cx="150050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Hybrid workers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Redundancies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Fewer shoppers</a:t>
            </a:r>
            <a:endParaRPr lang="en-GB" altLang="en-US" sz="1000"/>
          </a:p>
        </p:txBody>
      </p:sp>
      <p:sp>
        <p:nvSpPr>
          <p:cNvPr id="22" name="Text Box 21"/>
          <p:cNvSpPr txBox="1"/>
          <p:nvPr/>
        </p:nvSpPr>
        <p:spPr>
          <a:xfrm>
            <a:off x="6579870" y="5085715"/>
            <a:ext cx="150050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Supermarkets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Coffee chains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Online delivery</a:t>
            </a:r>
            <a:endParaRPr lang="en-GB" altLang="en-US" sz="1000"/>
          </a:p>
        </p:txBody>
      </p:sp>
      <p:sp>
        <p:nvSpPr>
          <p:cNvPr id="23" name="Text Box 22"/>
          <p:cNvSpPr txBox="1"/>
          <p:nvPr/>
        </p:nvSpPr>
        <p:spPr>
          <a:xfrm>
            <a:off x="6317615" y="3233420"/>
            <a:ext cx="179324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No website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No online ordering</a:t>
            </a:r>
            <a:endParaRPr lang="en-GB" altLang="en-US" sz="1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000"/>
              <a:t>No social media</a:t>
            </a:r>
            <a:endParaRPr lang="en-GB" altLang="en-US" sz="1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GB" altLang="en-US"/>
              <a:t>Key findings and recommendations</a:t>
            </a:r>
            <a:endParaRPr lang="en-GB" alt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6400800" y="1903730"/>
          <a:ext cx="5124450" cy="4122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762000" y="1905000"/>
          <a:ext cx="4165600" cy="3948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GB" altLang="en-US"/>
              <a:t>Resources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en-US" altLang="en-GB" sz="1800"/>
              <a:t>University of Wales S Trinity David (2026) Basil’s Bakery (Case Study) (Accessed 11/07/2026)</a:t>
            </a:r>
            <a:endParaRPr lang="en-US" altLang="en-GB" sz="1800"/>
          </a:p>
          <a:p>
            <a:r>
              <a:rPr lang="en-GB" altLang="en-US" sz="1800"/>
              <a:t>Food standards Agency (2018) </a:t>
            </a:r>
            <a:r>
              <a:rPr lang="en-GB" altLang="en-US" sz="1800" i="1">
                <a:hlinkClick r:id="rId1" action="ppaction://hlinkfile"/>
              </a:rPr>
              <a:t>The Food Safety Act 1990: A guide for good businesses</a:t>
            </a:r>
            <a:r>
              <a:rPr lang="en-GB" altLang="en-US" sz="1800">
                <a:hlinkClick r:id="rId1" action="ppaction://hlinkfile"/>
              </a:rPr>
              <a:t> </a:t>
            </a:r>
            <a:r>
              <a:rPr lang="en-US" altLang="en-GB" sz="1800">
                <a:sym typeface="+mn-ea"/>
              </a:rPr>
              <a:t>(Accessed 11/07/2026)</a:t>
            </a:r>
            <a:endParaRPr lang="en-GB" altLang="en-US" sz="1800"/>
          </a:p>
          <a:p>
            <a:r>
              <a:rPr lang="en-GB" altLang="en-US" sz="1800"/>
              <a:t>Food Standards Agency (2021) </a:t>
            </a:r>
            <a:r>
              <a:rPr lang="en-GB" altLang="en-US" sz="1800" i="1">
                <a:hlinkClick r:id="rId2" action="ppaction://hlinkfile"/>
              </a:rPr>
              <a:t>Allergen labelling changes for prepacked for direct sale (PPDS) food - </a:t>
            </a:r>
            <a:r>
              <a:rPr lang="en-GB" altLang="en-US" sz="1800" i="1">
                <a:sym typeface="+mn-ea"/>
                <a:hlinkClick r:id="rId2" action="ppaction://hlinkfile"/>
              </a:rPr>
              <a:t>Natasha’s Law</a:t>
            </a:r>
            <a:r>
              <a:rPr lang="en-GB" altLang="en-US" sz="1800">
                <a:hlinkClick r:id="rId2" action="ppaction://hlinkfile"/>
              </a:rPr>
              <a:t> </a:t>
            </a:r>
            <a:r>
              <a:rPr lang="en-US" altLang="en-GB" sz="1800">
                <a:sym typeface="+mn-ea"/>
              </a:rPr>
              <a:t>(Accessed 11/07/2026)</a:t>
            </a:r>
            <a:endParaRPr lang="en-GB" altLang="en-US" sz="1800"/>
          </a:p>
          <a:p>
            <a:r>
              <a:rPr lang="en-US" altLang="en-GB" sz="1800"/>
              <a:t>Food and Drink Federation (2025) </a:t>
            </a:r>
            <a:r>
              <a:rPr lang="en-US" altLang="en-GB" sz="1800" i="1">
                <a:hlinkClick r:id="rId3" action="ppaction://hlinkfile"/>
              </a:rPr>
              <a:t>Uk Food &amp; Drink Inflation 2025-26 Forecast</a:t>
            </a:r>
            <a:r>
              <a:rPr lang="en-US" altLang="en-GB" sz="1800"/>
              <a:t> (Accessed 1</a:t>
            </a:r>
            <a:r>
              <a:rPr lang="en-GB" altLang="en-US" sz="1800"/>
              <a:t>1</a:t>
            </a:r>
            <a:r>
              <a:rPr lang="en-US" altLang="en-GB" sz="1800"/>
              <a:t>/0</a:t>
            </a:r>
            <a:r>
              <a:rPr lang="en-GB" altLang="en-US" sz="1800"/>
              <a:t>7</a:t>
            </a:r>
            <a:r>
              <a:rPr lang="en-US" altLang="en-GB" sz="1800"/>
              <a:t>/2026)</a:t>
            </a:r>
            <a:endParaRPr lang="en-GB" altLang="en-US" sz="1800"/>
          </a:p>
          <a:p>
            <a:r>
              <a:rPr lang="en-US" altLang="en-GB" sz="1800"/>
              <a:t>House of Commons Library. (2026) The Impact Of Food Inflation On The Cost Of Living (</a:t>
            </a:r>
            <a:r>
              <a:rPr lang="en-US" altLang="en-GB" sz="1800">
                <a:hlinkClick r:id="rId4" action="ppaction://hlinkfile"/>
              </a:rPr>
              <a:t>The impact of food inflation on the cost of living - House of Commons Library</a:t>
            </a:r>
            <a:r>
              <a:rPr lang="en-US" altLang="en-GB" sz="1800"/>
              <a:t>) UK Parliament</a:t>
            </a:r>
            <a:r>
              <a:rPr lang="en-GB" altLang="en-US" sz="1800"/>
              <a:t> </a:t>
            </a:r>
            <a:r>
              <a:rPr lang="en-US" altLang="en-GB" sz="1800">
                <a:sym typeface="+mn-ea"/>
              </a:rPr>
              <a:t>(Accessed 11/07/2026)</a:t>
            </a:r>
            <a:endParaRPr lang="en-US" altLang="en-GB" sz="1800">
              <a:sym typeface="+mn-e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endParaRPr lang="en-US" altLang="en-GB" sz="1100"/>
          </a:p>
          <a:p>
            <a:pPr algn="l"/>
            <a:r>
              <a:rPr lang="en-US" altLang="en-GB" sz="1100"/>
              <a:t>M</a:t>
            </a:r>
            <a:r>
              <a:rPr lang="en-GB" altLang="en-US" sz="1100"/>
              <a:t>odule</a:t>
            </a:r>
            <a:r>
              <a:rPr lang="en-US" altLang="en-GB" sz="1100"/>
              <a:t> N</a:t>
            </a:r>
            <a:r>
              <a:rPr lang="en-GB" altLang="en-US" sz="1100"/>
              <a:t>ame</a:t>
            </a:r>
            <a:r>
              <a:rPr lang="en-US" altLang="en-GB" sz="1100"/>
              <a:t>: Problem Solving </a:t>
            </a:r>
            <a:r>
              <a:rPr lang="en-GB" altLang="en-US" sz="1100"/>
              <a:t>and</a:t>
            </a:r>
            <a:r>
              <a:rPr lang="en-US" altLang="en-GB" sz="1100"/>
              <a:t> Decision Making</a:t>
            </a:r>
            <a:br>
              <a:rPr lang="en-US" altLang="en-GB" sz="1100"/>
            </a:br>
            <a:r>
              <a:rPr lang="en-US" altLang="en-GB" sz="1100"/>
              <a:t>M</a:t>
            </a:r>
            <a:r>
              <a:rPr lang="en-GB" altLang="en-US" sz="1100"/>
              <a:t>odule </a:t>
            </a:r>
            <a:r>
              <a:rPr lang="en-US" altLang="en-GB" sz="1100"/>
              <a:t>C</a:t>
            </a:r>
            <a:r>
              <a:rPr lang="en-GB" altLang="en-US" sz="1100"/>
              <a:t>ode</a:t>
            </a:r>
            <a:r>
              <a:rPr lang="en-US" altLang="en-GB" sz="1100"/>
              <a:t>: LCLM4004</a:t>
            </a:r>
            <a:br>
              <a:rPr lang="en-US" altLang="en-GB" sz="1100"/>
            </a:br>
            <a:r>
              <a:rPr lang="en-US" altLang="en-GB" sz="1100"/>
              <a:t>N</a:t>
            </a:r>
            <a:r>
              <a:rPr lang="en-GB" altLang="en-US" sz="1100"/>
              <a:t>ame</a:t>
            </a:r>
            <a:r>
              <a:rPr lang="en-US" altLang="en-GB" sz="1100"/>
              <a:t>: </a:t>
            </a:r>
            <a:r>
              <a:rPr lang="en-GB" altLang="en-US" sz="1100"/>
              <a:t>Marie Brolh</a:t>
            </a:r>
            <a:br>
              <a:rPr lang="en-US" altLang="en-GB" sz="1100"/>
            </a:br>
            <a:r>
              <a:rPr lang="en-US" altLang="en-GB" sz="1100"/>
              <a:t>ID</a:t>
            </a:r>
            <a:r>
              <a:rPr lang="en-GB" altLang="en-US" sz="1100"/>
              <a:t> number</a:t>
            </a:r>
            <a:r>
              <a:rPr lang="en-US" altLang="en-GB" sz="1100"/>
              <a:t>:</a:t>
            </a:r>
            <a:r>
              <a:rPr lang="en-GB" altLang="en-US" sz="1100"/>
              <a:t> 2532252</a:t>
            </a:r>
            <a:br>
              <a:rPr lang="en-US" altLang="en-GB" sz="1100"/>
            </a:br>
            <a:r>
              <a:rPr lang="en-US" altLang="en-GB" sz="1100"/>
              <a:t>L</a:t>
            </a:r>
            <a:r>
              <a:rPr lang="en-GB" altLang="en-US" sz="1100"/>
              <a:t>ecturer</a:t>
            </a:r>
            <a:r>
              <a:rPr lang="en-US" altLang="en-GB" sz="1100"/>
              <a:t>: </a:t>
            </a:r>
            <a:r>
              <a:rPr lang="en-GB" altLang="en-US" sz="1100"/>
              <a:t>Said Usman</a:t>
            </a:r>
            <a:endParaRPr lang="en-US" altLang="en-GB" sz="1100"/>
          </a:p>
          <a:p>
            <a:endParaRPr lang="en-US" altLang="en-GB" sz="110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TABLE_ENDDRAG_ORIGIN_RECT" val="609*254"/>
  <p:tag name="TABLE_ENDDRAG_RECT" val="246*201*609*254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2298</Words>
  <Application>WPS Presentation</Application>
  <PresentationFormat>Widescreen</PresentationFormat>
  <Paragraphs>155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19" baseType="lpstr">
      <vt:lpstr>Arial</vt:lpstr>
      <vt:lpstr>SimSun</vt:lpstr>
      <vt:lpstr>Wingdings</vt:lpstr>
      <vt:lpstr>Arial</vt:lpstr>
      <vt:lpstr>Garamond</vt:lpstr>
      <vt:lpstr>Segoe Print</vt:lpstr>
      <vt:lpstr>Microsoft YaHei</vt:lpstr>
      <vt:lpstr>Arial Unicode MS</vt:lpstr>
      <vt:lpstr>Calibri</vt:lpstr>
      <vt:lpstr>Organic</vt:lpstr>
      <vt:lpstr>Basil’s Bakery</vt:lpstr>
      <vt:lpstr>OVERVIEW</vt:lpstr>
      <vt:lpstr>Company Background</vt:lpstr>
      <vt:lpstr>Nature and Scope</vt:lpstr>
      <vt:lpstr>PESTLE Analysis</vt:lpstr>
      <vt:lpstr>Cause and effect analysis Fishbone diagram</vt:lpstr>
      <vt:lpstr>Key findings and recommendations</vt:lpstr>
      <vt:lpstr>Resources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</dc:title>
  <dc:creator>Marie Brolh</dc:creator>
  <cp:lastModifiedBy>Lenovo</cp:lastModifiedBy>
  <cp:revision>9</cp:revision>
  <dcterms:created xsi:type="dcterms:W3CDTF">2026-07-06T20:16:00Z</dcterms:created>
  <dcterms:modified xsi:type="dcterms:W3CDTF">2026-07-13T06:08:15Z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D546D852A106497C98F14EF558092E4D_13</vt:lpwstr>
  </property>
  <property fmtid="{D5CDD505-2E9C-101B-9397-08002B2CF9AE}" pid="3" name="KSOProductBuildVer">
    <vt:lpwstr>2057-12.2.0.23196</vt:lpwstr>
  </property>
</Properties>
</file>