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67" d="100"/>
          <a:sy n="67" d="100"/>
        </p:scale>
        <p:origin x="1086"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2855D-449C-437A-A0B8-DE50691507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FE2E2B4-339E-4A38-B41F-57D2DF0EEE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990F027-2457-49CE-A0A7-A0972BCDD10B}"/>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5" name="Footer Placeholder 4">
            <a:extLst>
              <a:ext uri="{FF2B5EF4-FFF2-40B4-BE49-F238E27FC236}">
                <a16:creationId xmlns:a16="http://schemas.microsoft.com/office/drawing/2014/main" id="{F176378B-FD7C-47AD-9717-E8187BCBA6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8EB1AF-C24A-4244-BA84-2F6008821800}"/>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959080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C2337-0CF5-4D9C-B41A-04707D60BA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7BFD9D1-D5C3-4296-9E29-93E6F4D7FE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37245FC-1081-4C5C-8733-48F36E7F518E}"/>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5" name="Footer Placeholder 4">
            <a:extLst>
              <a:ext uri="{FF2B5EF4-FFF2-40B4-BE49-F238E27FC236}">
                <a16:creationId xmlns:a16="http://schemas.microsoft.com/office/drawing/2014/main" id="{F5A83601-C025-481A-A565-FF56DE1C6E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894343-6CB0-4974-8EF8-9520973F86A6}"/>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3220420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42841-8E84-485D-B571-E050CFBFD0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2DD0642-EFC9-41D1-AF2E-1A3506A185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B74380-81B2-4E5C-85F5-4030CDD5EE97}"/>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5" name="Footer Placeholder 4">
            <a:extLst>
              <a:ext uri="{FF2B5EF4-FFF2-40B4-BE49-F238E27FC236}">
                <a16:creationId xmlns:a16="http://schemas.microsoft.com/office/drawing/2014/main" id="{FB8612F8-258A-43DA-906C-C2F2CCDA28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A9ACAB-813B-41E9-AE04-55985CD92880}"/>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4213510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EF58F-1EE5-412B-92EF-21557755F0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B71E8E-56FA-4713-A2F3-418C49655B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A36410D-F824-4269-B936-AC12532BEF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EAB4CF-85FF-4FAB-8B88-21868161B668}"/>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6" name="Footer Placeholder 5">
            <a:extLst>
              <a:ext uri="{FF2B5EF4-FFF2-40B4-BE49-F238E27FC236}">
                <a16:creationId xmlns:a16="http://schemas.microsoft.com/office/drawing/2014/main" id="{FBA6DB7B-A883-48F6-8F39-ECFAA1CE7B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6EAEAB-3E2E-42E5-B689-AB80651A1BBC}"/>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4226490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9E801-5A89-45FB-AD6E-8677FFD9D44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2C1B981-F1E3-42C4-AB06-4E84F23034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305E4B0-2E3F-4F09-8132-74E06CC509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F4CA401-466A-4C97-B0E6-D34E615101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F3F7A7-2BD6-4A62-95CA-0F28F4D871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C033911-B337-411F-B2BD-E9F246B63ED3}"/>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8" name="Footer Placeholder 7">
            <a:extLst>
              <a:ext uri="{FF2B5EF4-FFF2-40B4-BE49-F238E27FC236}">
                <a16:creationId xmlns:a16="http://schemas.microsoft.com/office/drawing/2014/main" id="{F9A79E57-5308-4ECA-B5E6-550397BD614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EBDA83-C929-4270-959D-8F38E686AC57}"/>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4063191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B4716-B91E-49A8-8433-69F0C7D0CDB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C3D3E28-2151-46EA-A880-E169C27C779C}"/>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4" name="Footer Placeholder 3">
            <a:extLst>
              <a:ext uri="{FF2B5EF4-FFF2-40B4-BE49-F238E27FC236}">
                <a16:creationId xmlns:a16="http://schemas.microsoft.com/office/drawing/2014/main" id="{70E9130C-7146-47E0-A6F3-540AD6B76C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5AE07F-6333-4B66-B6B1-FCF4BE5521CF}"/>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3957824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4329E-4688-4E54-92F7-98CCBD700937}"/>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3" name="Footer Placeholder 2">
            <a:extLst>
              <a:ext uri="{FF2B5EF4-FFF2-40B4-BE49-F238E27FC236}">
                <a16:creationId xmlns:a16="http://schemas.microsoft.com/office/drawing/2014/main" id="{8602F3C9-06CD-4758-802A-CD46A3C011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8B38F28-961C-41AC-807C-E230BA6D0966}"/>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540026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4FEBB-B629-49E1-9229-98C5A90BFA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93FAAA1-E11C-41C8-9791-20AFEE1EFD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1CDEB96-A170-4E56-BA3D-B2D33BF89A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B1F7D6-9686-4807-A816-03E2C266550B}"/>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6" name="Footer Placeholder 5">
            <a:extLst>
              <a:ext uri="{FF2B5EF4-FFF2-40B4-BE49-F238E27FC236}">
                <a16:creationId xmlns:a16="http://schemas.microsoft.com/office/drawing/2014/main" id="{B451FCD9-027B-4D22-8CCC-4F64F08EE2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57D54E-896A-482F-B5A1-21B3F6FCC085}"/>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2575061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6680E-7BB7-4928-A252-DFD5590F6B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F3A9BC6-1BDC-49BC-86D6-9B54C2E451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CDF6170-2387-43B6-985D-6067A5CAE3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5F80D0-04E5-4E0F-9D36-209F97184901}"/>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6" name="Footer Placeholder 5">
            <a:extLst>
              <a:ext uri="{FF2B5EF4-FFF2-40B4-BE49-F238E27FC236}">
                <a16:creationId xmlns:a16="http://schemas.microsoft.com/office/drawing/2014/main" id="{5A557806-FA4C-4635-9724-0295B6BFD7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30DC3-E31D-4128-9152-A7E558E1D8E0}"/>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41714946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FCC32-EF18-46F7-9F1E-BEFB4F90DFA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C240C0E-4A82-467A-A4B3-483CE0AF7D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F79A4AA-8DA1-4FAE-9600-6613F5BE32B2}"/>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5" name="Footer Placeholder 4">
            <a:extLst>
              <a:ext uri="{FF2B5EF4-FFF2-40B4-BE49-F238E27FC236}">
                <a16:creationId xmlns:a16="http://schemas.microsoft.com/office/drawing/2014/main" id="{8D48A067-C9FD-4479-B6B5-488A6D39FB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7EB768-37FA-444F-849A-8DC2046FF0E2}"/>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1347190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2F2E35-285B-4C16-8E25-89F76991BF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0D9B96-ED8E-478E-9956-91B41ED3297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ECF0C8-818E-4F97-BB34-8B8FDA674BDA}"/>
              </a:ext>
            </a:extLst>
          </p:cNvPr>
          <p:cNvSpPr>
            <a:spLocks noGrp="1"/>
          </p:cNvSpPr>
          <p:nvPr>
            <p:ph type="dt" sz="half" idx="10"/>
          </p:nvPr>
        </p:nvSpPr>
        <p:spPr/>
        <p:txBody>
          <a:bodyPr/>
          <a:lstStyle/>
          <a:p>
            <a:fld id="{6F9A9CB0-B468-4A6D-AE7A-A398C5A03C88}" type="datetimeFigureOut">
              <a:rPr lang="en-US" smtClean="0"/>
              <a:t>1/31/2022</a:t>
            </a:fld>
            <a:endParaRPr lang="en-US"/>
          </a:p>
        </p:txBody>
      </p:sp>
      <p:sp>
        <p:nvSpPr>
          <p:cNvPr id="5" name="Footer Placeholder 4">
            <a:extLst>
              <a:ext uri="{FF2B5EF4-FFF2-40B4-BE49-F238E27FC236}">
                <a16:creationId xmlns:a16="http://schemas.microsoft.com/office/drawing/2014/main" id="{EDC344DE-FE48-4154-A2FD-F0FF29EFD2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56C2AB-2D6E-46C6-9666-07D5B890463C}"/>
              </a:ext>
            </a:extLst>
          </p:cNvPr>
          <p:cNvSpPr>
            <a:spLocks noGrp="1"/>
          </p:cNvSpPr>
          <p:nvPr>
            <p:ph type="sldNum" sz="quarter" idx="12"/>
          </p:nvPr>
        </p:nvSpPr>
        <p:spPr/>
        <p:txBody>
          <a:bodyPr/>
          <a:lstStyle/>
          <a:p>
            <a:fld id="{5691A439-E113-4AE0-AFCD-5B88A5F26D21}" type="slidenum">
              <a:rPr lang="en-US" smtClean="0"/>
              <a:t>‹#›</a:t>
            </a:fld>
            <a:endParaRPr lang="en-US"/>
          </a:p>
        </p:txBody>
      </p:sp>
    </p:spTree>
    <p:extLst>
      <p:ext uri="{BB962C8B-B14F-4D97-AF65-F5344CB8AC3E}">
        <p14:creationId xmlns:p14="http://schemas.microsoft.com/office/powerpoint/2010/main" val="1141333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82AB26-12F9-47C7-B67E-2063529FEC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63C21A6-38A5-409B-BA85-8204DF2F0C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A6E55C-7BD2-432A-8D7D-2C9548538F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9A9CB0-B468-4A6D-AE7A-A398C5A03C88}" type="datetimeFigureOut">
              <a:rPr lang="en-US" smtClean="0"/>
              <a:t>1/31/2022</a:t>
            </a:fld>
            <a:endParaRPr lang="en-US"/>
          </a:p>
        </p:txBody>
      </p:sp>
      <p:sp>
        <p:nvSpPr>
          <p:cNvPr id="5" name="Footer Placeholder 4">
            <a:extLst>
              <a:ext uri="{FF2B5EF4-FFF2-40B4-BE49-F238E27FC236}">
                <a16:creationId xmlns:a16="http://schemas.microsoft.com/office/drawing/2014/main" id="{AC58CD4F-9AFB-4160-89B5-C01C6CC421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16F9FF-BC20-4DDE-A2DE-CC75409A4F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91A439-E113-4AE0-AFCD-5B88A5F26D21}" type="slidenum">
              <a:rPr lang="en-US" smtClean="0"/>
              <a:t>‹#›</a:t>
            </a:fld>
            <a:endParaRPr lang="en-US"/>
          </a:p>
        </p:txBody>
      </p:sp>
    </p:spTree>
    <p:extLst>
      <p:ext uri="{BB962C8B-B14F-4D97-AF65-F5344CB8AC3E}">
        <p14:creationId xmlns:p14="http://schemas.microsoft.com/office/powerpoint/2010/main" val="4405517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CD0D0-7128-47B6-9718-69D0B5D910D9}"/>
              </a:ext>
            </a:extLst>
          </p:cNvPr>
          <p:cNvSpPr>
            <a:spLocks noGrp="1"/>
          </p:cNvSpPr>
          <p:nvPr>
            <p:ph type="ctrTitle"/>
          </p:nvPr>
        </p:nvSpPr>
        <p:spPr/>
        <p:txBody>
          <a:bodyPr/>
          <a:lstStyle/>
          <a:p>
            <a:endParaRPr lang="en-US" dirty="0"/>
          </a:p>
        </p:txBody>
      </p:sp>
      <p:sp>
        <p:nvSpPr>
          <p:cNvPr id="3" name="Subtitle 2">
            <a:extLst>
              <a:ext uri="{FF2B5EF4-FFF2-40B4-BE49-F238E27FC236}">
                <a16:creationId xmlns:a16="http://schemas.microsoft.com/office/drawing/2014/main" id="{827CE1CF-EB0A-4D5D-92E5-8300841AC7BD}"/>
              </a:ext>
            </a:extLst>
          </p:cNvPr>
          <p:cNvSpPr>
            <a:spLocks noGrp="1"/>
          </p:cNvSpPr>
          <p:nvPr>
            <p:ph type="subTitle" idx="1"/>
          </p:nvPr>
        </p:nvSpPr>
        <p:spPr/>
        <p:txBody>
          <a:bodyPr/>
          <a:lstStyle/>
          <a:p>
            <a:endParaRPr lang="en-US" dirty="0"/>
          </a:p>
        </p:txBody>
      </p:sp>
      <p:sp>
        <p:nvSpPr>
          <p:cNvPr id="5" name="Rectangle 4">
            <a:extLst>
              <a:ext uri="{FF2B5EF4-FFF2-40B4-BE49-F238E27FC236}">
                <a16:creationId xmlns:a16="http://schemas.microsoft.com/office/drawing/2014/main" id="{E31CA6EF-0BC0-41CA-B775-C4351003BFF6}"/>
              </a:ext>
            </a:extLst>
          </p:cNvPr>
          <p:cNvSpPr/>
          <p:nvPr/>
        </p:nvSpPr>
        <p:spPr>
          <a:xfrm>
            <a:off x="-2570292" y="-528638"/>
            <a:ext cx="4094291" cy="7529513"/>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Times New Roman" panose="02020603050405020304" pitchFamily="18" charset="0"/>
                <a:cs typeface="Times New Roman" panose="02020603050405020304" pitchFamily="18" charset="0"/>
              </a:rPr>
              <a:t>Introduction</a:t>
            </a:r>
          </a:p>
          <a:p>
            <a:r>
              <a:rPr lang="en-US" sz="1200" dirty="0">
                <a:solidFill>
                  <a:schemeClr val="tx1"/>
                </a:solidFill>
                <a:latin typeface="Times New Roman" panose="02020603050405020304" pitchFamily="18" charset="0"/>
                <a:cs typeface="Times New Roman" panose="02020603050405020304" pitchFamily="18" charset="0"/>
              </a:rPr>
              <a:t>One of the goals of education is to prepare students to become critical thinkers. Dewey (1933) defines critical thinking as active , persistent , careful consideration  of a belief or supposed form of knowledge considering the grounds that support it and the  further conclusion to which it tends. According to Judge, Jones and McCreery(2009) Critical thinking is basically a questioning, challenging approach to knowledge and perceived wisdom. Considering our own values, attitude and philosophy, Critical thinking involves scrutinizing ideas and details from an objective layout and then inquiring about this details. Piaget believe that the thought of many children does not develop smoothly. As a Critical thinker you must present a strong case to support your point view. Evidence to support your point and using reason are keys to good critical writing. Students need to be able to think critically to make rational decisions .In reflecting, I was not sort of a critical thinker but taking this course has enlighten me about what it is to be a good critical thinker. It has taught me that  having critical thinking  skills is essential to my success being at university and will help me to navigate my way through the world.  It would better help me to understand myself and to avoid negativity and focus on my strengths . It would also help me going forward to think quickly , analyze problems and find the best solution to those problems.</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Dewy, J.(1933)</a:t>
            </a:r>
            <a:r>
              <a:rPr lang="en-US" sz="1200" i="1" dirty="0">
                <a:solidFill>
                  <a:schemeClr val="tx1"/>
                </a:solidFill>
                <a:latin typeface="Times New Roman" panose="02020603050405020304" pitchFamily="18" charset="0"/>
                <a:cs typeface="Times New Roman" panose="02020603050405020304" pitchFamily="18" charset="0"/>
              </a:rPr>
              <a:t>Experience and education . New</a:t>
            </a:r>
            <a:r>
              <a:rPr lang="en-US" sz="1200" dirty="0">
                <a:solidFill>
                  <a:schemeClr val="tx1"/>
                </a:solidFill>
                <a:latin typeface="Times New Roman" panose="02020603050405020304" pitchFamily="18" charset="0"/>
                <a:cs typeface="Times New Roman" panose="02020603050405020304" pitchFamily="18" charset="0"/>
              </a:rPr>
              <a:t> York: MacMillan</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Judge, B. Jones, P. and </a:t>
            </a:r>
            <a:r>
              <a:rPr lang="en-US" sz="1200" dirty="0" err="1">
                <a:solidFill>
                  <a:schemeClr val="tx1"/>
                </a:solidFill>
                <a:latin typeface="Times New Roman" panose="02020603050405020304" pitchFamily="18" charset="0"/>
                <a:cs typeface="Times New Roman" panose="02020603050405020304" pitchFamily="18" charset="0"/>
              </a:rPr>
              <a:t>McCreery.E</a:t>
            </a:r>
            <a:r>
              <a:rPr lang="en-US" sz="1200" dirty="0">
                <a:solidFill>
                  <a:schemeClr val="tx1"/>
                </a:solidFill>
                <a:latin typeface="Times New Roman" panose="02020603050405020304" pitchFamily="18" charset="0"/>
                <a:cs typeface="Times New Roman" panose="02020603050405020304" pitchFamily="18" charset="0"/>
              </a:rPr>
              <a:t>(2009)</a:t>
            </a:r>
            <a:r>
              <a:rPr lang="en-US" sz="1200" i="1" dirty="0">
                <a:solidFill>
                  <a:schemeClr val="tx1"/>
                </a:solidFill>
                <a:latin typeface="Times New Roman" panose="02020603050405020304" pitchFamily="18" charset="0"/>
                <a:cs typeface="Times New Roman" panose="02020603050405020304" pitchFamily="18" charset="0"/>
              </a:rPr>
              <a:t>Critical thinking skills for Education students. </a:t>
            </a:r>
            <a:r>
              <a:rPr lang="en-US" sz="1200" dirty="0">
                <a:solidFill>
                  <a:schemeClr val="tx1"/>
                </a:solidFill>
                <a:latin typeface="Times New Roman" panose="02020603050405020304" pitchFamily="18" charset="0"/>
                <a:cs typeface="Times New Roman" panose="02020603050405020304" pitchFamily="18" charset="0"/>
              </a:rPr>
              <a:t>Exeter, Devon: Learning Matters</a:t>
            </a:r>
          </a:p>
          <a:p>
            <a:endParaRPr lang="en-US" sz="1200" dirty="0">
              <a:solidFill>
                <a:schemeClr val="tx1"/>
              </a:solidFill>
              <a:latin typeface="Times New Roman" panose="02020603050405020304" pitchFamily="18" charset="0"/>
              <a:cs typeface="Times New Roman" panose="02020603050405020304" pitchFamily="18" charset="0"/>
            </a:endParaRPr>
          </a:p>
          <a:p>
            <a:endParaRPr lang="en-US" sz="1200" dirty="0">
              <a:solidFill>
                <a:schemeClr val="tx1"/>
              </a:solidFill>
              <a:latin typeface="Times New Roman" panose="02020603050405020304" pitchFamily="18" charset="0"/>
              <a:cs typeface="Times New Roman" panose="02020603050405020304" pitchFamily="18" charset="0"/>
            </a:endParaRPr>
          </a:p>
          <a:p>
            <a:endParaRPr lang="en-US" sz="1200" dirty="0">
              <a:solidFill>
                <a:schemeClr val="tx1"/>
              </a:solidFill>
              <a:latin typeface="Times New Roman" panose="02020603050405020304" pitchFamily="18" charset="0"/>
              <a:cs typeface="Times New Roman" panose="02020603050405020304" pitchFamily="18" charset="0"/>
            </a:endParaRPr>
          </a:p>
          <a:p>
            <a:endParaRPr lang="en-US" dirty="0">
              <a:solidFill>
                <a:schemeClr val="tx1"/>
              </a:solidFill>
              <a:latin typeface="Times New Roman" panose="02020603050405020304" pitchFamily="18" charset="0"/>
              <a:cs typeface="Times New Roman" panose="02020603050405020304" pitchFamily="18" charset="0"/>
            </a:endParaRPr>
          </a:p>
        </p:txBody>
      </p:sp>
      <p:pic>
        <p:nvPicPr>
          <p:cNvPr id="7" name="Picture 6" descr="Diagram&#10;&#10;Description automatically generated">
            <a:extLst>
              <a:ext uri="{FF2B5EF4-FFF2-40B4-BE49-F238E27FC236}">
                <a16:creationId xmlns:a16="http://schemas.microsoft.com/office/drawing/2014/main" id="{635D8907-EA18-4F04-B3E8-717A44DE8C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36276" y="6858000"/>
            <a:ext cx="4160275" cy="5472113"/>
          </a:xfrm>
          <a:prstGeom prst="rect">
            <a:avLst/>
          </a:prstGeom>
        </p:spPr>
      </p:pic>
      <p:sp>
        <p:nvSpPr>
          <p:cNvPr id="8" name="Rectangle: Rounded Corners 7">
            <a:extLst>
              <a:ext uri="{FF2B5EF4-FFF2-40B4-BE49-F238E27FC236}">
                <a16:creationId xmlns:a16="http://schemas.microsoft.com/office/drawing/2014/main" id="{210684A8-B797-4B8A-80C6-0EB5A60E83A2}"/>
              </a:ext>
            </a:extLst>
          </p:cNvPr>
          <p:cNvSpPr/>
          <p:nvPr/>
        </p:nvSpPr>
        <p:spPr>
          <a:xfrm>
            <a:off x="1524000" y="200025"/>
            <a:ext cx="6705600" cy="4916914"/>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buAutoNum type="arabicPeriod"/>
            </a:pPr>
            <a:r>
              <a:rPr lang="en-US" sz="1200" dirty="0">
                <a:solidFill>
                  <a:schemeClr val="tx1"/>
                </a:solidFill>
                <a:latin typeface="Times New Roman" panose="02020603050405020304" pitchFamily="18" charset="0"/>
                <a:cs typeface="Times New Roman" panose="02020603050405020304" pitchFamily="18" charset="0"/>
              </a:rPr>
              <a:t>Working Collaboratively.</a:t>
            </a:r>
          </a:p>
          <a:p>
            <a:r>
              <a:rPr lang="en-US" sz="1200" dirty="0">
                <a:solidFill>
                  <a:schemeClr val="tx1"/>
                </a:solidFill>
                <a:latin typeface="Times New Roman" panose="02020603050405020304" pitchFamily="18" charset="0"/>
                <a:cs typeface="Times New Roman" panose="02020603050405020304" pitchFamily="18" charset="0"/>
              </a:rPr>
              <a:t>Many studies will include teamwork . Working collaboratively plays a very important role in students as it recognizes the need to work as a team in order to be effective. A contribution from everyone own life experiences and perspectives is ideal for such As Judge, Jones and McCreery(2009) points out  working collaboratively makes demands of and furthers your critical thinking skills. Through encountering others, it can give students  the confidence to their own critical skills  despite the advantages and disadvantages. Slavin(2009) states that Vygotsky argued that  the development of children is promoted by activities that are cooperative. He believes cooperative activities among children promotes growth which is more effective than working individually. There are many definitions of cooperative learning . For example, Johnsons &amp;Johnsons (2009)  define cooperative learning as the instructional use of small groups so that students work together to help  one another in academic content. Reflecting on my college years I have had many opportunities to work collaboratively which was always a success and effective to my academic year . </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Judge, B. Jones. P and McCreery .E (2009)</a:t>
            </a:r>
            <a:r>
              <a:rPr lang="en-US" sz="1200" i="1" dirty="0">
                <a:solidFill>
                  <a:schemeClr val="tx1"/>
                </a:solidFill>
                <a:latin typeface="Times New Roman" panose="02020603050405020304" pitchFamily="18" charset="0"/>
                <a:cs typeface="Times New Roman" panose="02020603050405020304" pitchFamily="18" charset="0"/>
              </a:rPr>
              <a:t>Critical thinking skills for Education students. Exeter</a:t>
            </a:r>
            <a:r>
              <a:rPr lang="en-US" sz="1200" dirty="0">
                <a:solidFill>
                  <a:schemeClr val="tx1"/>
                </a:solidFill>
                <a:latin typeface="Times New Roman" panose="02020603050405020304" pitchFamily="18" charset="0"/>
                <a:cs typeface="Times New Roman" panose="02020603050405020304" pitchFamily="18" charset="0"/>
              </a:rPr>
              <a:t>, Devon: Learning Matters</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err="1">
                <a:solidFill>
                  <a:schemeClr val="tx1"/>
                </a:solidFill>
                <a:latin typeface="Times New Roman" panose="02020603050405020304" pitchFamily="18" charset="0"/>
                <a:cs typeface="Times New Roman" panose="02020603050405020304" pitchFamily="18" charset="0"/>
              </a:rPr>
              <a:t>Slavin,R.E</a:t>
            </a:r>
            <a:r>
              <a:rPr lang="en-US" sz="1200" dirty="0">
                <a:solidFill>
                  <a:schemeClr val="tx1"/>
                </a:solidFill>
                <a:latin typeface="Times New Roman" panose="02020603050405020304" pitchFamily="18" charset="0"/>
                <a:cs typeface="Times New Roman" panose="02020603050405020304" pitchFamily="18" charset="0"/>
              </a:rPr>
              <a:t>(1990)</a:t>
            </a:r>
            <a:r>
              <a:rPr lang="en-US" sz="1200" i="1" dirty="0">
                <a:solidFill>
                  <a:schemeClr val="tx1"/>
                </a:solidFill>
                <a:latin typeface="Times New Roman" panose="02020603050405020304" pitchFamily="18" charset="0"/>
                <a:cs typeface="Times New Roman" panose="02020603050405020304" pitchFamily="18" charset="0"/>
              </a:rPr>
              <a:t>Cooperative learning Theory research and practice .</a:t>
            </a:r>
            <a:r>
              <a:rPr lang="en-US" sz="1200" dirty="0">
                <a:solidFill>
                  <a:schemeClr val="tx1"/>
                </a:solidFill>
                <a:latin typeface="Times New Roman" panose="02020603050405020304" pitchFamily="18" charset="0"/>
                <a:cs typeface="Times New Roman" panose="02020603050405020304" pitchFamily="18" charset="0"/>
              </a:rPr>
              <a:t>2</a:t>
            </a:r>
            <a:r>
              <a:rPr lang="en-US" sz="1200" baseline="30000" dirty="0">
                <a:solidFill>
                  <a:schemeClr val="tx1"/>
                </a:solidFill>
                <a:latin typeface="Times New Roman" panose="02020603050405020304" pitchFamily="18" charset="0"/>
                <a:cs typeface="Times New Roman" panose="02020603050405020304" pitchFamily="18" charset="0"/>
              </a:rPr>
              <a:t>nd</a:t>
            </a:r>
            <a:r>
              <a:rPr lang="en-US" sz="1200" dirty="0">
                <a:solidFill>
                  <a:schemeClr val="tx1"/>
                </a:solidFill>
                <a:latin typeface="Times New Roman" panose="02020603050405020304" pitchFamily="18" charset="0"/>
                <a:cs typeface="Times New Roman" panose="02020603050405020304" pitchFamily="18" charset="0"/>
              </a:rPr>
              <a:t> edition. New Jersey: Prentice Hall</a:t>
            </a:r>
          </a:p>
          <a:p>
            <a:endParaRPr lang="en-US" sz="1400" dirty="0">
              <a:solidFill>
                <a:schemeClr val="tx1"/>
              </a:solidFill>
              <a:latin typeface="Times New Roman" panose="02020603050405020304" pitchFamily="18" charset="0"/>
              <a:cs typeface="Times New Roman" panose="02020603050405020304" pitchFamily="18" charset="0"/>
            </a:endParaRPr>
          </a:p>
          <a:p>
            <a:endParaRPr lang="en-US" sz="1400" dirty="0">
              <a:solidFill>
                <a:schemeClr val="tx1"/>
              </a:solidFill>
              <a:latin typeface="Times New Roman" panose="02020603050405020304" pitchFamily="18" charset="0"/>
              <a:cs typeface="Times New Roman" panose="02020603050405020304" pitchFamily="18" charset="0"/>
            </a:endParaRPr>
          </a:p>
          <a:p>
            <a:pPr algn="ctr"/>
            <a:endParaRPr lang="en-US" sz="1600" dirty="0">
              <a:solidFill>
                <a:schemeClr val="tx1"/>
              </a:solidFill>
              <a:latin typeface="Times New Roman" panose="02020603050405020304" pitchFamily="18" charset="0"/>
              <a:cs typeface="Times New Roman" panose="02020603050405020304" pitchFamily="18" charset="0"/>
            </a:endParaRPr>
          </a:p>
        </p:txBody>
      </p:sp>
      <p:sp>
        <p:nvSpPr>
          <p:cNvPr id="9" name="Rectangle: Rounded Corners 8">
            <a:extLst>
              <a:ext uri="{FF2B5EF4-FFF2-40B4-BE49-F238E27FC236}">
                <a16:creationId xmlns:a16="http://schemas.microsoft.com/office/drawing/2014/main" id="{9F4D958A-FD95-4752-8421-CA8FA5D78088}"/>
              </a:ext>
            </a:extLst>
          </p:cNvPr>
          <p:cNvSpPr/>
          <p:nvPr/>
        </p:nvSpPr>
        <p:spPr>
          <a:xfrm>
            <a:off x="1589983" y="4937397"/>
            <a:ext cx="6639615" cy="4063728"/>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200" dirty="0">
                <a:solidFill>
                  <a:schemeClr val="tx1"/>
                </a:solidFill>
                <a:latin typeface="Times New Roman" panose="02020603050405020304" pitchFamily="18" charset="0"/>
                <a:cs typeface="Times New Roman" panose="02020603050405020304" pitchFamily="18" charset="0"/>
              </a:rPr>
              <a:t>3. Time  Management.</a:t>
            </a:r>
          </a:p>
          <a:p>
            <a:r>
              <a:rPr lang="en-US" sz="1200" dirty="0">
                <a:solidFill>
                  <a:schemeClr val="tx1"/>
                </a:solidFill>
                <a:latin typeface="Times New Roman" panose="02020603050405020304" pitchFamily="18" charset="0"/>
                <a:cs typeface="Times New Roman" panose="02020603050405020304" pitchFamily="18" charset="0"/>
              </a:rPr>
              <a:t>Managing your time wisely is very essential as an academic student. Good time Management skills helps to complete assignments on time and ensure that students are well prepared , organized and focused to manage their daily lives and complete academic assignments on time. Murthy(2006) argues that controlling your life means controlling your time and controlling your time means controlling the events in your life.  This will help students to master their way through academic studies. Cottrell(2003)  states the more time you put into tasks such as reading and thinking about your academic studies , preparing for exams or completing your assignments , the more you will achieve. It will be a great reward in the end and have a great time as a student.</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Cottrell, S.(2019)</a:t>
            </a:r>
            <a:r>
              <a:rPr lang="en-US" sz="1200" i="1" dirty="0">
                <a:solidFill>
                  <a:schemeClr val="tx1"/>
                </a:solidFill>
                <a:latin typeface="Times New Roman" panose="02020603050405020304" pitchFamily="18" charset="0"/>
                <a:cs typeface="Times New Roman" panose="02020603050405020304" pitchFamily="18" charset="0"/>
              </a:rPr>
              <a:t>The study skills handbook.</a:t>
            </a:r>
            <a:r>
              <a:rPr lang="en-US" sz="1200" dirty="0">
                <a:solidFill>
                  <a:schemeClr val="tx1"/>
                </a:solidFill>
                <a:latin typeface="Times New Roman" panose="02020603050405020304" pitchFamily="18" charset="0"/>
                <a:cs typeface="Times New Roman" panose="02020603050405020304" pitchFamily="18" charset="0"/>
              </a:rPr>
              <a:t>5</a:t>
            </a:r>
            <a:r>
              <a:rPr lang="en-US" sz="1200" baseline="30000" dirty="0">
                <a:solidFill>
                  <a:schemeClr val="tx1"/>
                </a:solidFill>
                <a:latin typeface="Times New Roman" panose="02020603050405020304" pitchFamily="18" charset="0"/>
                <a:cs typeface="Times New Roman" panose="02020603050405020304" pitchFamily="18" charset="0"/>
              </a:rPr>
              <a:t>th</a:t>
            </a:r>
            <a:r>
              <a:rPr lang="en-US" sz="1200" dirty="0">
                <a:solidFill>
                  <a:schemeClr val="tx1"/>
                </a:solidFill>
                <a:latin typeface="Times New Roman" panose="02020603050405020304" pitchFamily="18" charset="0"/>
                <a:cs typeface="Times New Roman" panose="02020603050405020304" pitchFamily="18" charset="0"/>
              </a:rPr>
              <a:t> edition.London:Red Globe Press</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Murthy, M.R(2016)</a:t>
            </a:r>
            <a:r>
              <a:rPr lang="en-US" sz="1200" i="1" dirty="0">
                <a:solidFill>
                  <a:schemeClr val="tx1"/>
                </a:solidFill>
                <a:latin typeface="Times New Roman" panose="02020603050405020304" pitchFamily="18" charset="0"/>
                <a:cs typeface="Times New Roman" panose="02020603050405020304" pitchFamily="18" charset="0"/>
              </a:rPr>
              <a:t>motivation and learning</a:t>
            </a:r>
            <a:r>
              <a:rPr lang="en-US" sz="1200" dirty="0">
                <a:solidFill>
                  <a:schemeClr val="tx1"/>
                </a:solidFill>
                <a:latin typeface="Times New Roman" panose="02020603050405020304" pitchFamily="18" charset="0"/>
                <a:cs typeface="Times New Roman" panose="02020603050405020304" pitchFamily="18" charset="0"/>
              </a:rPr>
              <a:t>. Jaipur: Pointer Publishers</a:t>
            </a:r>
          </a:p>
          <a:p>
            <a:endParaRPr lang="en-US" sz="1600" dirty="0">
              <a:solidFill>
                <a:schemeClr val="tx1"/>
              </a:solidFill>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5F374456-5ED4-43C7-BEA1-537CE2D8DCD6}"/>
              </a:ext>
            </a:extLst>
          </p:cNvPr>
          <p:cNvSpPr/>
          <p:nvPr/>
        </p:nvSpPr>
        <p:spPr>
          <a:xfrm>
            <a:off x="8229600" y="200023"/>
            <a:ext cx="5300663" cy="9158288"/>
          </a:xfrm>
          <a:prstGeom prst="rect">
            <a:avLst/>
          </a:prstGeom>
          <a:solidFill>
            <a:schemeClr val="accent4">
              <a:lumMod val="75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Times New Roman" panose="02020603050405020304" pitchFamily="18" charset="0"/>
                <a:cs typeface="Times New Roman" panose="02020603050405020304" pitchFamily="18" charset="0"/>
              </a:rPr>
              <a:t>2. Reflection </a:t>
            </a:r>
          </a:p>
          <a:p>
            <a:r>
              <a:rPr lang="en-US" sz="1200" dirty="0">
                <a:solidFill>
                  <a:schemeClr val="tx1"/>
                </a:solidFill>
                <a:latin typeface="Times New Roman" panose="02020603050405020304" pitchFamily="18" charset="0"/>
                <a:cs typeface="Times New Roman" panose="02020603050405020304" pitchFamily="18" charset="0"/>
              </a:rPr>
              <a:t>Deeper and enduring learning is developed through personal reflection and self appraisal. Reflecting as a skill is very beneficial to everyone involved in education. Reflection compliments lifelong learning and professional development . Moon(1999,p33) states that reflection is a form of mental processing with a purpose and or anticipated outcome that is applied to relatively complex or unstructured ideas for which there is not an obvious solution. Dewey (1933) highlights that reflection could be use when situations or events are hard to explain. Finlay 2008  states that  Reflection is a basic part of teaching and learning . It aims to make you more  aware of your own professional knowledge and action by challenging assumptions of everyday practice and critically evaluating practitioners' own responses to practice situations.  One way to reflect on your thoughts and feelings is to keep a diary. This way students can jot down the activities for the week with your aims and conclusions. Gibbs reflective cycle (1988) can really be useful in making students think through all the phases of an experience or activity:</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Description- What happened?</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Feelings – What were you thinking and feeling?</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Evaluation: What was good and bad about the experience?</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Analysis- What sense can you make of the situation?</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Conclusion – What else could you have done?</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Action Plan – if the situation arose again, what would you do?</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Donald Shon , a philosopher, believed that an early childhood practitioner should be a reflective practitioner. This enables professional development .</a:t>
            </a:r>
          </a:p>
          <a:p>
            <a:r>
              <a:rPr lang="en-US" sz="1200" dirty="0">
                <a:solidFill>
                  <a:schemeClr val="tx1"/>
                </a:solidFill>
                <a:latin typeface="Times New Roman" panose="02020603050405020304" pitchFamily="18" charset="0"/>
                <a:cs typeface="Times New Roman" panose="02020603050405020304" pitchFamily="18" charset="0"/>
              </a:rPr>
              <a:t>As aspiring early childhood practitioners, they should be able to stop and think about their practice, consciously analyze their decision making and draw on theory and relate it to what they do in practice,</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 Reflection has helped me to identify my personal growth, reformulate personal goals and beliefs. This has allowed me to make life choices consistent with my beliefs. Partaking in reflective practice has helped me to become a confident teacher  and responsible for myself and students . </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Moon, J(1999)</a:t>
            </a:r>
            <a:r>
              <a:rPr lang="en-US" sz="1200" i="1" dirty="0">
                <a:solidFill>
                  <a:schemeClr val="tx1"/>
                </a:solidFill>
                <a:latin typeface="Times New Roman" panose="02020603050405020304" pitchFamily="18" charset="0"/>
                <a:cs typeface="Times New Roman" panose="02020603050405020304" pitchFamily="18" charset="0"/>
              </a:rPr>
              <a:t>Learning journals: A handbook for academics , students and professional development : </a:t>
            </a:r>
            <a:r>
              <a:rPr lang="en-US" sz="1200" dirty="0">
                <a:solidFill>
                  <a:schemeClr val="tx1"/>
                </a:solidFill>
                <a:latin typeface="Times New Roman" panose="02020603050405020304" pitchFamily="18" charset="0"/>
                <a:cs typeface="Times New Roman" panose="02020603050405020304" pitchFamily="18" charset="0"/>
              </a:rPr>
              <a:t>Kogan Page </a:t>
            </a:r>
          </a:p>
          <a:p>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Gibb, G(1988) </a:t>
            </a:r>
            <a:r>
              <a:rPr lang="en-US" sz="1200" i="1" dirty="0">
                <a:solidFill>
                  <a:schemeClr val="tx1"/>
                </a:solidFill>
                <a:latin typeface="Times New Roman" panose="02020603050405020304" pitchFamily="18" charset="0"/>
                <a:cs typeface="Times New Roman" panose="02020603050405020304" pitchFamily="18" charset="0"/>
              </a:rPr>
              <a:t>Learning by doing : a guide to teaching and learning methods</a:t>
            </a:r>
            <a:r>
              <a:rPr lang="en-US" sz="1200" dirty="0">
                <a:solidFill>
                  <a:schemeClr val="tx1"/>
                </a:solidFill>
                <a:latin typeface="Times New Roman" panose="02020603050405020304" pitchFamily="18" charset="0"/>
                <a:cs typeface="Times New Roman" panose="02020603050405020304" pitchFamily="18" charset="0"/>
              </a:rPr>
              <a:t>. Oxford: Further Education Unit</a:t>
            </a:r>
          </a:p>
          <a:p>
            <a:endParaRPr lang="en-US" sz="1200" dirty="0">
              <a:solidFill>
                <a:schemeClr val="tx1"/>
              </a:solidFill>
              <a:latin typeface="Times New Roman" panose="02020603050405020304" pitchFamily="18" charset="0"/>
              <a:cs typeface="Times New Roman" panose="02020603050405020304" pitchFamily="18" charset="0"/>
            </a:endParaRPr>
          </a:p>
          <a:p>
            <a:endParaRPr lang="en-US" sz="1200" dirty="0">
              <a:solidFill>
                <a:schemeClr val="tx1"/>
              </a:solidFill>
              <a:latin typeface="Times New Roman" panose="02020603050405020304" pitchFamily="18" charset="0"/>
              <a:cs typeface="Times New Roman" panose="02020603050405020304" pitchFamily="18" charset="0"/>
            </a:endParaRPr>
          </a:p>
          <a:p>
            <a:endParaRPr lang="en-US" sz="1600" dirty="0">
              <a:solidFill>
                <a:schemeClr val="tx1"/>
              </a:solidFill>
              <a:latin typeface="Times New Roman" panose="02020603050405020304" pitchFamily="18" charset="0"/>
              <a:cs typeface="Times New Roman" panose="02020603050405020304" pitchFamily="18" charset="0"/>
            </a:endParaRPr>
          </a:p>
        </p:txBody>
      </p:sp>
      <p:sp>
        <p:nvSpPr>
          <p:cNvPr id="14" name="Rectangle 13">
            <a:extLst>
              <a:ext uri="{FF2B5EF4-FFF2-40B4-BE49-F238E27FC236}">
                <a16:creationId xmlns:a16="http://schemas.microsoft.com/office/drawing/2014/main" id="{4371430F-9438-40E9-8AF1-2447D97B1594}"/>
              </a:ext>
            </a:extLst>
          </p:cNvPr>
          <p:cNvSpPr/>
          <p:nvPr/>
        </p:nvSpPr>
        <p:spPr>
          <a:xfrm rot="10800000" flipV="1">
            <a:off x="1524001" y="-357188"/>
            <a:ext cx="12006262" cy="557212"/>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Times New Roman" panose="02020603050405020304" pitchFamily="18" charset="0"/>
                <a:cs typeface="Times New Roman" panose="02020603050405020304" pitchFamily="18" charset="0"/>
              </a:rPr>
              <a:t>The development of critical thinking in Education</a:t>
            </a:r>
          </a:p>
          <a:p>
            <a:r>
              <a:rPr lang="en-US" dirty="0">
                <a:solidFill>
                  <a:schemeClr val="tx1"/>
                </a:solidFill>
                <a:latin typeface="Times New Roman" panose="02020603050405020304" pitchFamily="18" charset="0"/>
                <a:cs typeface="Times New Roman" panose="02020603050405020304" pitchFamily="18" charset="0"/>
              </a:rPr>
              <a:t> Jolene Bentick                                        2113635                                                                    ECGE4003P</a:t>
            </a:r>
          </a:p>
        </p:txBody>
      </p:sp>
      <p:pic>
        <p:nvPicPr>
          <p:cNvPr id="18" name="Picture 17" descr="Diagram&#10;&#10;Description automatically generated">
            <a:extLst>
              <a:ext uri="{FF2B5EF4-FFF2-40B4-BE49-F238E27FC236}">
                <a16:creationId xmlns:a16="http://schemas.microsoft.com/office/drawing/2014/main" id="{170674A6-A9E9-43E9-BED9-3C25827816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29598" y="9358311"/>
            <a:ext cx="5300664" cy="3182939"/>
          </a:xfrm>
          <a:prstGeom prst="rect">
            <a:avLst/>
          </a:prstGeom>
        </p:spPr>
      </p:pic>
      <p:sp>
        <p:nvSpPr>
          <p:cNvPr id="19" name="Rectangle 18">
            <a:extLst>
              <a:ext uri="{FF2B5EF4-FFF2-40B4-BE49-F238E27FC236}">
                <a16:creationId xmlns:a16="http://schemas.microsoft.com/office/drawing/2014/main" id="{125196E5-37D0-4BC0-8D83-97D25D9F84C4}"/>
              </a:ext>
            </a:extLst>
          </p:cNvPr>
          <p:cNvSpPr/>
          <p:nvPr/>
        </p:nvSpPr>
        <p:spPr>
          <a:xfrm>
            <a:off x="1589983" y="9001125"/>
            <a:ext cx="6639615" cy="33289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Times New Roman" panose="02020603050405020304" pitchFamily="18" charset="0"/>
                <a:cs typeface="Times New Roman" panose="02020603050405020304" pitchFamily="18" charset="0"/>
              </a:rPr>
              <a:t>Conclusion</a:t>
            </a:r>
          </a:p>
          <a:p>
            <a:pPr algn="ctr"/>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In concluding, I believe that these three study skills I have chosen  will carry students like myself  a long way in our studies. As they are sone of the most essential skills. My research has taught me a lot . Some of the main things that stood out to me are time is priority and critical thinking will empower students like myself to be independent and help me to succeed in being a university student and in life. Furthermore, It will help me to become a better reflector, have good time management and continue to work collaboratively and enhance my performance academically.</a:t>
            </a:r>
          </a:p>
        </p:txBody>
      </p:sp>
    </p:spTree>
    <p:extLst>
      <p:ext uri="{BB962C8B-B14F-4D97-AF65-F5344CB8AC3E}">
        <p14:creationId xmlns:p14="http://schemas.microsoft.com/office/powerpoint/2010/main" val="3967195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45538-F272-4AE5-A9F8-C912AE8D69F5}"/>
              </a:ext>
            </a:extLst>
          </p:cNvPr>
          <p:cNvSpPr>
            <a:spLocks noGrp="1"/>
          </p:cNvSpPr>
          <p:nvPr>
            <p:ph type="title"/>
          </p:nvPr>
        </p:nvSpPr>
        <p:spPr>
          <a:xfrm>
            <a:off x="0" y="1"/>
            <a:ext cx="11599460" cy="6858000"/>
          </a:xfrm>
        </p:spPr>
        <p:txBody>
          <a:bodyPr>
            <a:normAutofit/>
          </a:bodyPr>
          <a:lstStyle/>
          <a:p>
            <a:r>
              <a:rPr lang="en-US" sz="1400" dirty="0">
                <a:latin typeface="Times New Roman" panose="02020603050405020304" pitchFamily="18" charset="0"/>
                <a:cs typeface="Times New Roman" panose="02020603050405020304" pitchFamily="18" charset="0"/>
              </a:rPr>
              <a:t>References</a:t>
            </a:r>
            <a:br>
              <a:rPr lang="en-US" sz="1400" dirty="0">
                <a:latin typeface="Times New Roman" panose="02020603050405020304" pitchFamily="18" charset="0"/>
                <a:cs typeface="Times New Roman" panose="02020603050405020304" pitchFamily="18" charset="0"/>
              </a:rPr>
            </a:br>
            <a:br>
              <a:rPr lang="en-US" sz="1400"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 Cottrell, S. (2019)</a:t>
            </a:r>
            <a:r>
              <a:rPr lang="en-US" sz="1400" i="1" dirty="0">
                <a:latin typeface="Times New Roman" panose="02020603050405020304" pitchFamily="18" charset="0"/>
                <a:cs typeface="Times New Roman" panose="02020603050405020304" pitchFamily="18" charset="0"/>
              </a:rPr>
              <a:t>The study skills handbook. </a:t>
            </a:r>
            <a:r>
              <a:rPr lang="en-US" sz="1400" dirty="0">
                <a:latin typeface="Times New Roman" panose="02020603050405020304" pitchFamily="18" charset="0"/>
                <a:cs typeface="Times New Roman" panose="02020603050405020304" pitchFamily="18" charset="0"/>
              </a:rPr>
              <a:t>5</a:t>
            </a:r>
            <a:r>
              <a:rPr lang="en-US" sz="1400" baseline="30000" dirty="0">
                <a:latin typeface="Times New Roman" panose="02020603050405020304" pitchFamily="18" charset="0"/>
                <a:cs typeface="Times New Roman" panose="02020603050405020304" pitchFamily="18" charset="0"/>
              </a:rPr>
              <a:t>th</a:t>
            </a:r>
            <a:r>
              <a:rPr lang="en-US" sz="1400" dirty="0">
                <a:latin typeface="Times New Roman" panose="02020603050405020304" pitchFamily="18" charset="0"/>
                <a:cs typeface="Times New Roman" panose="02020603050405020304" pitchFamily="18" charset="0"/>
              </a:rPr>
              <a:t> edition. London: Red globe press</a:t>
            </a:r>
            <a:br>
              <a:rPr lang="en-US" sz="1400" dirty="0">
                <a:latin typeface="Times New Roman" panose="02020603050405020304" pitchFamily="18" charset="0"/>
                <a:cs typeface="Times New Roman" panose="02020603050405020304" pitchFamily="18" charset="0"/>
              </a:rPr>
            </a:br>
            <a:br>
              <a:rPr lang="en-US" sz="1400"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Dewey , J . (1933) </a:t>
            </a:r>
            <a:r>
              <a:rPr lang="en-US" sz="1400" i="1" dirty="0">
                <a:latin typeface="Times New Roman" panose="02020603050405020304" pitchFamily="18" charset="0"/>
                <a:cs typeface="Times New Roman" panose="02020603050405020304" pitchFamily="18" charset="0"/>
              </a:rPr>
              <a:t>Experience and Education .</a:t>
            </a:r>
            <a:r>
              <a:rPr lang="en-US" sz="1400" dirty="0">
                <a:latin typeface="Times New Roman" panose="02020603050405020304" pitchFamily="18" charset="0"/>
                <a:cs typeface="Times New Roman" panose="02020603050405020304" pitchFamily="18" charset="0"/>
              </a:rPr>
              <a:t>New York: Macmillan</a:t>
            </a:r>
            <a:br>
              <a:rPr lang="en-US" sz="1400" dirty="0">
                <a:latin typeface="Times New Roman" panose="02020603050405020304" pitchFamily="18" charset="0"/>
                <a:cs typeface="Times New Roman" panose="02020603050405020304" pitchFamily="18" charset="0"/>
              </a:rPr>
            </a:br>
            <a:br>
              <a:rPr lang="en-US" sz="1400"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Gibbs, G .(1988) </a:t>
            </a:r>
            <a:r>
              <a:rPr lang="en-US" sz="1400" i="1" dirty="0">
                <a:latin typeface="Times New Roman" panose="02020603050405020304" pitchFamily="18" charset="0"/>
                <a:cs typeface="Times New Roman" panose="02020603050405020304" pitchFamily="18" charset="0"/>
              </a:rPr>
              <a:t>Learning by doing : A guide to teaching and learning method. </a:t>
            </a:r>
            <a:r>
              <a:rPr lang="en-US" sz="1400" dirty="0">
                <a:latin typeface="Times New Roman" panose="02020603050405020304" pitchFamily="18" charset="0"/>
                <a:cs typeface="Times New Roman" panose="02020603050405020304" pitchFamily="18" charset="0"/>
              </a:rPr>
              <a:t>Oxford: Further education</a:t>
            </a:r>
            <a:br>
              <a:rPr lang="en-US" sz="1400" dirty="0">
                <a:latin typeface="Times New Roman" panose="02020603050405020304" pitchFamily="18" charset="0"/>
                <a:cs typeface="Times New Roman" panose="02020603050405020304" pitchFamily="18" charset="0"/>
              </a:rPr>
            </a:br>
            <a:br>
              <a:rPr lang="en-US" sz="1400"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Judge, B. Jones, P . And McCreery. E(2009)</a:t>
            </a:r>
            <a:r>
              <a:rPr lang="en-US" sz="1400" i="1" dirty="0">
                <a:latin typeface="Times New Roman" panose="02020603050405020304" pitchFamily="18" charset="0"/>
                <a:cs typeface="Times New Roman" panose="02020603050405020304" pitchFamily="18" charset="0"/>
              </a:rPr>
              <a:t> Critical thinking skills for Education students. </a:t>
            </a:r>
            <a:r>
              <a:rPr lang="en-US" sz="1400" dirty="0">
                <a:latin typeface="Times New Roman" panose="02020603050405020304" pitchFamily="18" charset="0"/>
                <a:cs typeface="Times New Roman" panose="02020603050405020304" pitchFamily="18" charset="0"/>
              </a:rPr>
              <a:t>Exetor, Devon: Learning matters</a:t>
            </a:r>
            <a:br>
              <a:rPr lang="en-US" sz="1400" dirty="0">
                <a:latin typeface="Times New Roman" panose="02020603050405020304" pitchFamily="18" charset="0"/>
                <a:cs typeface="Times New Roman" panose="02020603050405020304" pitchFamily="18" charset="0"/>
              </a:rPr>
            </a:br>
            <a:br>
              <a:rPr lang="en-US" sz="1400"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Moon, J (1999) </a:t>
            </a:r>
            <a:r>
              <a:rPr lang="en-US" sz="1400" i="1" dirty="0">
                <a:latin typeface="Times New Roman" panose="02020603050405020304" pitchFamily="18" charset="0"/>
                <a:cs typeface="Times New Roman" panose="02020603050405020304" pitchFamily="18" charset="0"/>
              </a:rPr>
              <a:t>Learning Journals: A handbook for academics, students and professional development: </a:t>
            </a:r>
            <a:r>
              <a:rPr lang="en-US" sz="1400" dirty="0">
                <a:latin typeface="Times New Roman" panose="02020603050405020304" pitchFamily="18" charset="0"/>
                <a:cs typeface="Times New Roman" panose="02020603050405020304" pitchFamily="18" charset="0"/>
              </a:rPr>
              <a:t>Kogan Page</a:t>
            </a:r>
            <a:br>
              <a:rPr lang="en-US" sz="1400" dirty="0">
                <a:latin typeface="Times New Roman" panose="02020603050405020304" pitchFamily="18" charset="0"/>
                <a:cs typeface="Times New Roman" panose="02020603050405020304" pitchFamily="18" charset="0"/>
              </a:rPr>
            </a:br>
            <a:br>
              <a:rPr lang="en-US" sz="1400"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Murthy, M.R(2016) </a:t>
            </a:r>
            <a:r>
              <a:rPr lang="en-US" sz="1400" i="1" dirty="0">
                <a:latin typeface="Times New Roman" panose="02020603050405020304" pitchFamily="18" charset="0"/>
                <a:cs typeface="Times New Roman" panose="02020603050405020304" pitchFamily="18" charset="0"/>
              </a:rPr>
              <a:t>Motivation and learning . Jaipur: Pointer publishers</a:t>
            </a:r>
            <a:br>
              <a:rPr lang="en-US" sz="1400" i="1" dirty="0">
                <a:latin typeface="Times New Roman" panose="02020603050405020304" pitchFamily="18" charset="0"/>
                <a:cs typeface="Times New Roman" panose="02020603050405020304" pitchFamily="18" charset="0"/>
              </a:rPr>
            </a:br>
            <a:br>
              <a:rPr lang="en-US" sz="1400" i="1"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Slavin, R.E(1990</a:t>
            </a:r>
            <a:r>
              <a:rPr lang="en-US" sz="1400" i="1" dirty="0">
                <a:latin typeface="Times New Roman" panose="02020603050405020304" pitchFamily="18" charset="0"/>
                <a:cs typeface="Times New Roman" panose="02020603050405020304" pitchFamily="18" charset="0"/>
              </a:rPr>
              <a:t>) Cooperative learning theory research and practice</a:t>
            </a:r>
            <a:r>
              <a:rPr lang="en-US" sz="1400" dirty="0">
                <a:latin typeface="Times New Roman" panose="02020603050405020304" pitchFamily="18" charset="0"/>
                <a:cs typeface="Times New Roman" panose="02020603050405020304" pitchFamily="18" charset="0"/>
              </a:rPr>
              <a:t>. 2</a:t>
            </a:r>
            <a:r>
              <a:rPr lang="en-US" sz="1400" baseline="30000" dirty="0">
                <a:latin typeface="Times New Roman" panose="02020603050405020304" pitchFamily="18" charset="0"/>
                <a:cs typeface="Times New Roman" panose="02020603050405020304" pitchFamily="18" charset="0"/>
              </a:rPr>
              <a:t>nd</a:t>
            </a:r>
            <a:r>
              <a:rPr lang="en-US" sz="1400" dirty="0">
                <a:latin typeface="Times New Roman" panose="02020603050405020304" pitchFamily="18" charset="0"/>
                <a:cs typeface="Times New Roman" panose="02020603050405020304" pitchFamily="18" charset="0"/>
              </a:rPr>
              <a:t> edition. New Jersey: Prentice Hall</a:t>
            </a:r>
            <a:br>
              <a:rPr lang="en-US" sz="1400" dirty="0">
                <a:latin typeface="Times New Roman" panose="02020603050405020304" pitchFamily="18" charset="0"/>
                <a:cs typeface="Times New Roman" panose="02020603050405020304" pitchFamily="18" charset="0"/>
              </a:rPr>
            </a:br>
            <a:br>
              <a:rPr lang="en-US" sz="1400"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Vygotsky, L.S.(1978) Mind in  society the development of higher psychological processes. Cambridge: Harvard University press</a:t>
            </a:r>
          </a:p>
        </p:txBody>
      </p:sp>
    </p:spTree>
    <p:extLst>
      <p:ext uri="{BB962C8B-B14F-4D97-AF65-F5344CB8AC3E}">
        <p14:creationId xmlns:p14="http://schemas.microsoft.com/office/powerpoint/2010/main" val="5857768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283</TotalTime>
  <Words>1436</Words>
  <Application>Microsoft Office PowerPoint</Application>
  <PresentationFormat>Widescreen</PresentationFormat>
  <Paragraphs>51</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References   Cottrell, S. (2019)The study skills handbook. 5th edition. London: Red globe press  Dewey , J . (1933) Experience and Education .New York: Macmillan  Gibbs, G .(1988) Learning by doing : A guide to teaching and learning method. Oxford: Further education  Judge, B. Jones, P . And McCreery. E(2009) Critical thinking skills for Education students. Exetor, Devon: Learning matters  Moon, J (1999) Learning Journals: A handbook for academics, students and professional development: Kogan Page  Murthy, M.R(2016) Motivation and learning . Jaipur: Pointer publishers  Slavin, R.E(1990) Cooperative learning theory research and practice. 2nd edition. New Jersey: Prentice Hall  Vygotsky, L.S.(1978) Mind in  society the development of higher psychological processes. Cambridge: Harvard University press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wendell saunders</dc:creator>
  <cp:lastModifiedBy>wendell saunders</cp:lastModifiedBy>
  <cp:revision>4</cp:revision>
  <dcterms:created xsi:type="dcterms:W3CDTF">2022-01-31T06:06:12Z</dcterms:created>
  <dcterms:modified xsi:type="dcterms:W3CDTF">2022-01-31T13:09:57Z</dcterms:modified>
</cp:coreProperties>
</file>