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0"/>
  </p:notesMasterIdLst>
  <p:handoutMasterIdLst>
    <p:handoutMasterId r:id="rId21"/>
  </p:handoutMasterIdLst>
  <p:sldIdLst>
    <p:sldId id="350" r:id="rId5"/>
    <p:sldId id="365" r:id="rId6"/>
    <p:sldId id="361" r:id="rId7"/>
    <p:sldId id="372" r:id="rId8"/>
    <p:sldId id="353" r:id="rId9"/>
    <p:sldId id="354" r:id="rId10"/>
    <p:sldId id="366" r:id="rId11"/>
    <p:sldId id="367" r:id="rId12"/>
    <p:sldId id="356" r:id="rId13"/>
    <p:sldId id="368" r:id="rId14"/>
    <p:sldId id="362" r:id="rId15"/>
    <p:sldId id="369" r:id="rId16"/>
    <p:sldId id="370" r:id="rId17"/>
    <p:sldId id="371" r:id="rId18"/>
    <p:sldId id="334"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08" autoAdjust="0"/>
    <p:restoredTop sz="87176" autoAdjust="0"/>
  </p:normalViewPr>
  <p:slideViewPr>
    <p:cSldViewPr snapToGrid="0">
      <p:cViewPr varScale="1">
        <p:scale>
          <a:sx n="55" d="100"/>
          <a:sy n="55" d="100"/>
        </p:scale>
        <p:origin x="1144" y="28"/>
      </p:cViewPr>
      <p:guideLst>
        <p:guide orient="horz" pos="2160"/>
        <p:guide pos="3840"/>
      </p:guideLst>
    </p:cSldViewPr>
  </p:slideViewPr>
  <p:notesTextViewPr>
    <p:cViewPr>
      <p:scale>
        <a:sx n="1" d="1"/>
        <a:sy n="1" d="1"/>
      </p:scale>
      <p:origin x="0" y="0"/>
    </p:cViewPr>
  </p:notesTextViewPr>
  <p:sorterViewPr>
    <p:cViewPr varScale="1">
      <p:scale>
        <a:sx n="1" d="1"/>
        <a:sy n="1" d="1"/>
      </p:scale>
      <p:origin x="0" y="-2896"/>
    </p:cViewPr>
  </p:sorterViewPr>
  <p:notesViewPr>
    <p:cSldViewPr snapToGrid="0" showGuides="1">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GB" smtClean="0"/>
              <a:t>‹#›</a:t>
            </a:fld>
            <a:endParaRPr lang="en-GB"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15AE-E040-4F31-96C6-FD066D034FFB}" type="datetime1">
              <a:rPr lang="en-GB" smtClean="0"/>
              <a:pPr/>
              <a:t>22/05/2023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9C7E07-3C67-C64C-8DA0-0404F6303970}" type="slidenum">
              <a:rPr lang="en-GB" noProof="0" smtClean="0"/>
              <a:t>‹#›</a:t>
            </a:fld>
            <a:endParaRPr lang="en-GB" noProof="0"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dirty="0"/>
          </a:p>
        </p:txBody>
      </p:sp>
    </p:spTree>
    <p:extLst>
      <p:ext uri="{BB962C8B-B14F-4D97-AF65-F5344CB8AC3E}">
        <p14:creationId xmlns:p14="http://schemas.microsoft.com/office/powerpoint/2010/main" val="3346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Hotels have the responsibility to offer high-quality guest services to the guest. Marriott International is a known hotel with a wide range of hotel brands. The hotel brand that has been selected for this presentation is JW Marriott.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3</a:t>
            </a:fld>
            <a:endParaRPr lang="en-GB" dirty="0"/>
          </a:p>
        </p:txBody>
      </p:sp>
    </p:spTree>
    <p:extLst>
      <p:ext uri="{BB962C8B-B14F-4D97-AF65-F5344CB8AC3E}">
        <p14:creationId xmlns:p14="http://schemas.microsoft.com/office/powerpoint/2010/main" val="448152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4</a:t>
            </a:fld>
            <a:endParaRPr lang="en-GB" noProof="0" dirty="0"/>
          </a:p>
        </p:txBody>
      </p:sp>
    </p:spTree>
    <p:extLst>
      <p:ext uri="{BB962C8B-B14F-4D97-AF65-F5344CB8AC3E}">
        <p14:creationId xmlns:p14="http://schemas.microsoft.com/office/powerpoint/2010/main" val="2969499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JW Marriott has situated almost more than 30 countries. The business offers exceptional amenities and facilities involving whirlpool tubs, private balconies, fireplaces and comfortable areas for sitting, which offer guests an opportunity to unwind and relax during their stay.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5</a:t>
            </a:fld>
            <a:endParaRPr lang="en-GB" dirty="0"/>
          </a:p>
        </p:txBody>
      </p:sp>
    </p:spTree>
    <p:extLst>
      <p:ext uri="{BB962C8B-B14F-4D97-AF65-F5344CB8AC3E}">
        <p14:creationId xmlns:p14="http://schemas.microsoft.com/office/powerpoint/2010/main" val="4096229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main consumers of JW Marriott are high-end business professionals and affluent travellers who value personalized and luxury service. The target consumer of the brand is groups or individuals who can pay a premium price for an excellent travel experience.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6</a:t>
            </a:fld>
            <a:endParaRPr lang="en-GB" dirty="0"/>
          </a:p>
        </p:txBody>
      </p:sp>
    </p:spTree>
    <p:extLst>
      <p:ext uri="{BB962C8B-B14F-4D97-AF65-F5344CB8AC3E}">
        <p14:creationId xmlns:p14="http://schemas.microsoft.com/office/powerpoint/2010/main" val="2361705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primary aim of JW Marriott is to ensure that guests have an enjoyable and comfortable stay. To make the guest stay comfortable, the business offers various guest services and facilities. </a:t>
            </a:r>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7</a:t>
            </a:fld>
            <a:endParaRPr lang="en-GB" dirty="0"/>
          </a:p>
        </p:txBody>
      </p:sp>
    </p:spTree>
    <p:extLst>
      <p:ext uri="{BB962C8B-B14F-4D97-AF65-F5344CB8AC3E}">
        <p14:creationId xmlns:p14="http://schemas.microsoft.com/office/powerpoint/2010/main" val="917283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 offers five types of rooms &amp; suites, and per night charges may cost £150-£200 depending on the location. Guests can select from executive rooms, suites and standards room based on their preferences. The company offers special discounts. The members of the hotel even get 5% off when they book a room in the hotel.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8</a:t>
            </a:fld>
            <a:endParaRPr lang="en-GB" dirty="0"/>
          </a:p>
        </p:txBody>
      </p:sp>
    </p:spTree>
    <p:extLst>
      <p:ext uri="{BB962C8B-B14F-4D97-AF65-F5344CB8AC3E}">
        <p14:creationId xmlns:p14="http://schemas.microsoft.com/office/powerpoint/2010/main" val="688864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 brand effectively handles its check-in and out processes. The hotel brand has a standard time when a guest can check in and check out from the hotel. </a:t>
            </a:r>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9</a:t>
            </a:fld>
            <a:endParaRPr lang="en-GB" dirty="0"/>
          </a:p>
        </p:txBody>
      </p:sp>
    </p:spTree>
    <p:extLst>
      <p:ext uri="{BB962C8B-B14F-4D97-AF65-F5344CB8AC3E}">
        <p14:creationId xmlns:p14="http://schemas.microsoft.com/office/powerpoint/2010/main" val="272730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primary guest services that are offered by this hotel are room services, concierge services, clearing services and many others to ensure that guest is satisfied with their services. The business has a strict policy for smoking inside the hotel. The hotel is considered a five star-accommodation.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10</a:t>
            </a:fld>
            <a:endParaRPr lang="en-GB" dirty="0"/>
          </a:p>
        </p:txBody>
      </p:sp>
    </p:spTree>
    <p:extLst>
      <p:ext uri="{BB962C8B-B14F-4D97-AF65-F5344CB8AC3E}">
        <p14:creationId xmlns:p14="http://schemas.microsoft.com/office/powerpoint/2010/main" val="2665540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developed JW Marriott in 1984 to meet the expectations of consumers. To provide effective services, the business offer training to its employees. The hotel brand works on offering customized rooms to their guest so that they can enjoy a comfortable stay. </a:t>
            </a:r>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11</a:t>
            </a:fld>
            <a:endParaRPr lang="en-GB" dirty="0"/>
          </a:p>
        </p:txBody>
      </p:sp>
    </p:spTree>
    <p:extLst>
      <p:ext uri="{BB962C8B-B14F-4D97-AF65-F5344CB8AC3E}">
        <p14:creationId xmlns:p14="http://schemas.microsoft.com/office/powerpoint/2010/main" val="2900154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business offers quality facilities and amenities. The hotel brand puts a high focus on its security and health so that better services can be offered.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12</a:t>
            </a:fld>
            <a:endParaRPr lang="en-GB" dirty="0"/>
          </a:p>
        </p:txBody>
      </p:sp>
    </p:spTree>
    <p:extLst>
      <p:ext uri="{BB962C8B-B14F-4D97-AF65-F5344CB8AC3E}">
        <p14:creationId xmlns:p14="http://schemas.microsoft.com/office/powerpoint/2010/main" val="264428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a nutshell, it can be summarized that the hotel brand is well-equipped with the latest amenities, which aids in making guests stay comfortable and luxurious. The hotel brand, due to its services, was able to attain a good reputation in the hospitality market worldwide.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13</a:t>
            </a:fld>
            <a:endParaRPr lang="en-GB" dirty="0"/>
          </a:p>
        </p:txBody>
      </p:sp>
    </p:spTree>
    <p:extLst>
      <p:ext uri="{BB962C8B-B14F-4D97-AF65-F5344CB8AC3E}">
        <p14:creationId xmlns:p14="http://schemas.microsoft.com/office/powerpoint/2010/main" val="631623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14</a:t>
            </a:fld>
            <a:endParaRPr lang="en-GB" dirty="0"/>
          </a:p>
        </p:txBody>
      </p:sp>
    </p:spTree>
    <p:extLst>
      <p:ext uri="{BB962C8B-B14F-4D97-AF65-F5344CB8AC3E}">
        <p14:creationId xmlns:p14="http://schemas.microsoft.com/office/powerpoint/2010/main" val="21418975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A89C7E07-3C67-C64C-8DA0-0404F6303970}" type="slidenum">
              <a:rPr lang="en-GB" smtClean="0"/>
              <a:t>15</a:t>
            </a:fld>
            <a:endParaRPr lang="en-GB" dirty="0"/>
          </a:p>
        </p:txBody>
      </p:sp>
    </p:spTree>
    <p:extLst>
      <p:ext uri="{BB962C8B-B14F-4D97-AF65-F5344CB8AC3E}">
        <p14:creationId xmlns:p14="http://schemas.microsoft.com/office/powerpoint/2010/main" val="4285802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US" noProof="0"/>
              <a:t>Click to edit Master title style</a:t>
            </a:r>
            <a:endParaRPr lang="en-GB" noProof="0"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j-lt"/>
              </a:defRPr>
            </a:lvl1pPr>
          </a:lstStyle>
          <a:p>
            <a:pPr rtl="0"/>
            <a:r>
              <a:rPr lang="en-US" noProof="0"/>
              <a:t>Click to edit Master title style</a:t>
            </a:r>
            <a:endParaRPr lang="en-GB" noProof="0"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p>
            <a:pPr rtl="0"/>
            <a:fld id="{C02CDA83-4160-4EEB-AD7D-1C57C21837F3}"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p>
            <a:pPr rtl="0"/>
            <a:fld id="{94200668-9301-4F8B-89F3-A4E2AEA80049}"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p>
            <a:pPr rtl="0"/>
            <a:r>
              <a:rPr lang="en-US" noProof="0" dirty="0"/>
              <a:t>Click icon to add picture</a:t>
            </a:r>
            <a:endParaRPr lang="en-GB" noProof="0"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j-lt"/>
              </a:defRPr>
            </a:lvl1pPr>
          </a:lstStyle>
          <a:p>
            <a:pPr rtl="0"/>
            <a:r>
              <a:rPr lang="en-US" noProof="0"/>
              <a:t>Click to edit Master title style</a:t>
            </a:r>
            <a:endParaRPr lang="en-GB" noProof="0"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en-US" noProof="0" dirty="0"/>
              <a:t>Click icon to add chart</a:t>
            </a:r>
            <a:endParaRPr lang="en-GB" noProof="0"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029ECAD1-3047-43DC-81B7-231597E81F19}"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en-US" noProof="0" dirty="0"/>
              <a:t>Click icon to add table</a:t>
            </a:r>
            <a:endParaRPr lang="en-GB" noProof="0"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1E6A16EE-7FBD-4E62-A186-69A1E1C8758D}"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n-lt"/>
              </a:defRPr>
            </a:lvl1pPr>
          </a:lstStyle>
          <a:p>
            <a:pPr rtl="0"/>
            <a:r>
              <a:rPr lang="en-US" noProof="0"/>
              <a:t>Click to edit Master title style</a:t>
            </a:r>
            <a:endParaRPr lang="en-GB" noProof="0"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GB" sz="20000" b="1" noProof="0"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p>
            <a:pPr rtl="0"/>
            <a:r>
              <a:rPr lang="en-US" noProof="0" dirty="0"/>
              <a:t>Click icon to add picture</a:t>
            </a:r>
            <a:endParaRPr lang="en-GB" noProof="0"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p>
            <a:pPr rtl="0"/>
            <a:r>
              <a:rPr lang="en-US" noProof="0" dirty="0"/>
              <a:t>Click icon to add picture</a:t>
            </a:r>
            <a:endParaRPr lang="en-GB" noProof="0"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p>
            <a:pPr rtl="0"/>
            <a:r>
              <a:rPr lang="en-US" noProof="0" dirty="0"/>
              <a:t>Click icon to add picture</a:t>
            </a:r>
            <a:endParaRPr lang="en-GB" noProof="0"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p>
            <a:pPr rtl="0"/>
            <a:r>
              <a:rPr lang="en-US" noProof="0" dirty="0"/>
              <a:t>Click icon to add picture</a:t>
            </a:r>
            <a:endParaRPr lang="en-GB" noProof="0"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p>
            <a:pPr rtl="0"/>
            <a:fld id="{D21FA074-9295-430E-9633-F682F8C96958}"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p>
            <a:pPr rtl="0"/>
            <a:fld id="{D33AD83D-9671-4762-AF03-9C719A9CD695}"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p>
            <a:pPr rtl="0"/>
            <a:fld id="{294A09A9-5501-47C1-A89A-A340965A2BE2}" type="slidenum">
              <a:rPr lang="en-GB" noProof="0" smtClean="0"/>
              <a:pPr/>
              <a:t>‹#›</a:t>
            </a:fld>
            <a:endParaRPr lang="en-GB" noProof="0"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p>
            <a:pPr rtl="0"/>
            <a:fld id="{F88F5F63-8808-4375-85CE-D0FAFA3BBE65}"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p>
            <a:pPr rtl="0"/>
            <a:fld id="{6D17C7AE-DC41-4D6E-8CE7-A0296D62536F}" type="datetime3">
              <a:rPr lang="en-GB" noProof="0" smtClean="0">
                <a:latin typeface="+mn-lt"/>
              </a:rPr>
              <a:t>22 May, 2023</a:t>
            </a:fld>
            <a:endParaRPr lang="en-GB" noProof="0"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p>
            <a:pPr rtl="0"/>
            <a:fld id="{0971D3F5-C297-4F98-9679-48877DEF0EC7}" type="datetime3">
              <a:rPr lang="en-GB" noProof="0" smtClean="0">
                <a:latin typeface="+mn-lt"/>
              </a:rPr>
              <a:t>22 May, 2023</a:t>
            </a:fld>
            <a:endParaRPr lang="en-GB" noProof="0"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p>
            <a:pPr rtl="0"/>
            <a:r>
              <a:rPr lang="en-GB" noProof="0" dirty="0"/>
              <a:t>Annual Review</a:t>
            </a:r>
            <a:endParaRPr lang="en-GB" b="0" noProof="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p>
            <a:pPr rtl="0"/>
            <a:r>
              <a:rPr lang="en-US" noProof="0" dirty="0"/>
              <a:t>Click icon to add picture</a:t>
            </a:r>
            <a:endParaRPr lang="en-GB" noProof="0"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8AC5E797-DDC7-4716-ABC9-2C172A510C23}" type="datetime3">
              <a:rPr lang="en-GB" noProof="0" smtClean="0">
                <a:latin typeface="+mn-lt"/>
              </a:rPr>
              <a:t>22 May, 2023</a:t>
            </a:fld>
            <a:endParaRPr lang="en-GB" noProof="0"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pPr rtl="0"/>
            <a:r>
              <a:rPr lang="en-GB" noProof="0" dirty="0"/>
              <a:t>Annual Review</a:t>
            </a:r>
            <a:endParaRPr lang="en-GB" b="0" noProof="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294A09A9-5501-47C1-A89A-A340965A2BE2}" type="slidenum">
              <a:rPr lang="en-GB" noProof="0" smtClean="0"/>
              <a:pPr/>
              <a:t>‹#›</a:t>
            </a:fld>
            <a:endParaRPr lang="en-GB" noProof="0"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mobile-app.marriott.com/en-us"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spitality vs customer service: what is the difference? - Les Roches">
            <a:extLst>
              <a:ext uri="{FF2B5EF4-FFF2-40B4-BE49-F238E27FC236}">
                <a16:creationId xmlns:a16="http://schemas.microsoft.com/office/drawing/2014/main" id="{240332FD-0258-8927-F3A3-FAF9CA9A6108}"/>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 y="-36924"/>
            <a:ext cx="12249683" cy="6894924"/>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1187116" y="978569"/>
            <a:ext cx="10671509" cy="4524322"/>
          </a:xfrm>
        </p:spPr>
        <p:txBody>
          <a:bodyPr rtlCol="0"/>
          <a:lstStyle/>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Student name: Adriana Roxana Soare</a:t>
            </a:r>
          </a:p>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Student ID: 2233555 </a:t>
            </a:r>
          </a:p>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Assignment title: The role and importance of quality service, hospitality and guest services within the hotel industry</a:t>
            </a:r>
          </a:p>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Module name: Hospitality and Guest Services</a:t>
            </a:r>
          </a:p>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Module code: BMIH4003</a:t>
            </a:r>
          </a:p>
          <a:p>
            <a:pPr algn="just" rtl="0">
              <a:lnSpc>
                <a:spcPct val="150000"/>
              </a:lnSpc>
            </a:pPr>
            <a:r>
              <a:rPr lang="en-GB" sz="2800" b="1" dirty="0">
                <a:solidFill>
                  <a:schemeClr val="bg1"/>
                </a:solidFill>
                <a:latin typeface="Times New Roman" panose="02020603050405020304" pitchFamily="18" charset="0"/>
                <a:cs typeface="Times New Roman" panose="02020603050405020304" pitchFamily="18" charset="0"/>
              </a:rPr>
              <a:t>Lecturer: Luciana </a:t>
            </a:r>
            <a:r>
              <a:rPr lang="en-GB" sz="2800" b="1" dirty="0" err="1">
                <a:solidFill>
                  <a:schemeClr val="bg1"/>
                </a:solidFill>
                <a:latin typeface="Times New Roman" panose="02020603050405020304" pitchFamily="18" charset="0"/>
                <a:cs typeface="Times New Roman" panose="02020603050405020304" pitchFamily="18" charset="0"/>
              </a:rPr>
              <a:t>Suardi</a:t>
            </a:r>
            <a:endParaRPr lang="en-GB"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0667D-C782-4423-56CE-A0C56528FF79}"/>
              </a:ext>
            </a:extLst>
          </p:cNvPr>
          <p:cNvSpPr>
            <a:spLocks noGrp="1"/>
          </p:cNvSpPr>
          <p:nvPr>
            <p:ph type="title"/>
          </p:nvPr>
        </p:nvSpPr>
        <p:spPr>
          <a:xfrm>
            <a:off x="964023" y="879063"/>
            <a:ext cx="4941477" cy="610863"/>
          </a:xfrm>
        </p:spPr>
        <p:txBody>
          <a:bodyPr anchor="b">
            <a:normAutofit/>
          </a:bodyPr>
          <a:lstStyle/>
          <a:p>
            <a:r>
              <a:rPr lang="en-GB" dirty="0"/>
              <a:t>Content Table </a:t>
            </a:r>
          </a:p>
        </p:txBody>
      </p:sp>
      <p:graphicFrame>
        <p:nvGraphicFramePr>
          <p:cNvPr id="8" name="Table 8">
            <a:extLst>
              <a:ext uri="{FF2B5EF4-FFF2-40B4-BE49-F238E27FC236}">
                <a16:creationId xmlns:a16="http://schemas.microsoft.com/office/drawing/2014/main" id="{06DAC83A-2779-A9D3-4EA4-32BAA06349B0}"/>
              </a:ext>
            </a:extLst>
          </p:cNvPr>
          <p:cNvGraphicFramePr>
            <a:graphicFrameLocks noGrp="1"/>
          </p:cNvGraphicFramePr>
          <p:nvPr>
            <p:ph type="chart" sz="quarter" idx="10"/>
            <p:extLst>
              <p:ext uri="{D42A27DB-BD31-4B8C-83A1-F6EECF244321}">
                <p14:modId xmlns:p14="http://schemas.microsoft.com/office/powerpoint/2010/main" val="2136727582"/>
              </p:ext>
            </p:extLst>
          </p:nvPr>
        </p:nvGraphicFramePr>
        <p:xfrm>
          <a:off x="843154" y="2446203"/>
          <a:ext cx="10124692" cy="3122311"/>
        </p:xfrm>
        <a:graphic>
          <a:graphicData uri="http://schemas.openxmlformats.org/drawingml/2006/table">
            <a:tbl>
              <a:tblPr firstRow="1" bandRow="1">
                <a:tableStyleId>{5C22544A-7EE6-4342-B048-85BDC9FD1C3A}</a:tableStyleId>
              </a:tblPr>
              <a:tblGrid>
                <a:gridCol w="10124692">
                  <a:extLst>
                    <a:ext uri="{9D8B030D-6E8A-4147-A177-3AD203B41FA5}">
                      <a16:colId xmlns:a16="http://schemas.microsoft.com/office/drawing/2014/main" val="2954886876"/>
                    </a:ext>
                  </a:extLst>
                </a:gridCol>
              </a:tblGrid>
              <a:tr h="702111">
                <a:tc>
                  <a:txBody>
                    <a:bodyPr/>
                    <a:lstStyle/>
                    <a:p>
                      <a:r>
                        <a:rPr lang="en-GB" sz="2300" b="1" dirty="0">
                          <a:solidFill>
                            <a:schemeClr val="bg1"/>
                          </a:solidFill>
                          <a:latin typeface="Times New Roman" panose="02020603050405020304" pitchFamily="18" charset="0"/>
                          <a:cs typeface="Times New Roman" panose="02020603050405020304" pitchFamily="18" charset="0"/>
                        </a:rPr>
                        <a:t>Introduction</a:t>
                      </a:r>
                    </a:p>
                  </a:txBody>
                  <a:tcPr marL="118574" marR="118574" marT="59287" marB="59287"/>
                </a:tc>
                <a:extLst>
                  <a:ext uri="{0D108BD9-81ED-4DB2-BD59-A6C34878D82A}">
                    <a16:rowId xmlns:a16="http://schemas.microsoft.com/office/drawing/2014/main" val="1252082231"/>
                  </a:ext>
                </a:extLst>
              </a:tr>
              <a:tr h="671332">
                <a:tc>
                  <a:txBody>
                    <a:bodyPr/>
                    <a:lstStyle/>
                    <a:p>
                      <a:r>
                        <a:rPr lang="en-GB" sz="2300" b="1" dirty="0">
                          <a:solidFill>
                            <a:schemeClr val="bg1"/>
                          </a:solidFill>
                          <a:latin typeface="Times New Roman" panose="02020603050405020304" pitchFamily="18" charset="0"/>
                          <a:cs typeface="Times New Roman" panose="02020603050405020304" pitchFamily="18" charset="0"/>
                        </a:rPr>
                        <a:t>Executive Summary</a:t>
                      </a:r>
                    </a:p>
                  </a:txBody>
                  <a:tcPr marL="118574" marR="118574" marT="59287" marB="59287"/>
                </a:tc>
                <a:extLst>
                  <a:ext uri="{0D108BD9-81ED-4DB2-BD59-A6C34878D82A}">
                    <a16:rowId xmlns:a16="http://schemas.microsoft.com/office/drawing/2014/main" val="4151011241"/>
                  </a:ext>
                </a:extLst>
              </a:tr>
              <a:tr h="578734">
                <a:tc>
                  <a:txBody>
                    <a:bodyPr/>
                    <a:lstStyle/>
                    <a:p>
                      <a:r>
                        <a:rPr lang="en-GB" sz="2300" b="1" dirty="0">
                          <a:solidFill>
                            <a:schemeClr val="bg1"/>
                          </a:solidFill>
                          <a:latin typeface="Times New Roman" panose="02020603050405020304" pitchFamily="18" charset="0"/>
                          <a:cs typeface="Times New Roman" panose="02020603050405020304" pitchFamily="18" charset="0"/>
                        </a:rPr>
                        <a:t>Main Body</a:t>
                      </a:r>
                    </a:p>
                  </a:txBody>
                  <a:tcPr marL="118574" marR="118574" marT="59287" marB="59287"/>
                </a:tc>
                <a:extLst>
                  <a:ext uri="{0D108BD9-81ED-4DB2-BD59-A6C34878D82A}">
                    <a16:rowId xmlns:a16="http://schemas.microsoft.com/office/drawing/2014/main" val="10002"/>
                  </a:ext>
                </a:extLst>
              </a:tr>
              <a:tr h="1068009">
                <a:tc>
                  <a:txBody>
                    <a:bodyPr/>
                    <a:lstStyle/>
                    <a:p>
                      <a:r>
                        <a:rPr lang="en-GB" sz="2300" b="1" dirty="0">
                          <a:solidFill>
                            <a:schemeClr val="bg1"/>
                          </a:solidFill>
                          <a:latin typeface="Times New Roman" panose="02020603050405020304" pitchFamily="18" charset="0"/>
                          <a:cs typeface="Times New Roman" panose="02020603050405020304" pitchFamily="18" charset="0"/>
                        </a:rPr>
                        <a:t>Conclusion</a:t>
                      </a:r>
                    </a:p>
                    <a:p>
                      <a:endParaRPr lang="en-GB" sz="2300" b="1" dirty="0">
                        <a:solidFill>
                          <a:schemeClr val="bg1"/>
                        </a:solidFill>
                        <a:latin typeface="Times New Roman" panose="02020603050405020304" pitchFamily="18" charset="0"/>
                        <a:cs typeface="Times New Roman" panose="02020603050405020304" pitchFamily="18" charset="0"/>
                      </a:endParaRPr>
                    </a:p>
                    <a:p>
                      <a:r>
                        <a:rPr lang="en-GB" sz="2300" b="1" dirty="0">
                          <a:solidFill>
                            <a:schemeClr val="bg1"/>
                          </a:solidFill>
                          <a:latin typeface="Times New Roman" panose="02020603050405020304" pitchFamily="18" charset="0"/>
                          <a:cs typeface="Times New Roman" panose="02020603050405020304" pitchFamily="18" charset="0"/>
                        </a:rPr>
                        <a:t>References</a:t>
                      </a:r>
                    </a:p>
                  </a:txBody>
                  <a:tcPr marL="118574" marR="118574" marT="59287" marB="59287"/>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076631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JW Marriott Hotels - Wikipedia">
            <a:extLst>
              <a:ext uri="{FF2B5EF4-FFF2-40B4-BE49-F238E27FC236}">
                <a16:creationId xmlns:a16="http://schemas.microsoft.com/office/drawing/2014/main" id="{7A8CDBA7-C0C4-8E7C-AA0D-774A13DCBC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354580"/>
            <a:ext cx="6096000" cy="2148839"/>
          </a:xfrm>
          <a:prstGeom prst="rect">
            <a:avLst/>
          </a:prstGeom>
          <a:solidFill>
            <a:srgbClr val="FFFFFF"/>
          </a:solidFill>
        </p:spPr>
      </p:pic>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a:xfrm>
            <a:off x="964023" y="879063"/>
            <a:ext cx="4941477" cy="610863"/>
          </a:xfrm>
        </p:spPr>
        <p:txBody>
          <a:bodyPr rtlCol="0" anchor="b">
            <a:normAutofit/>
          </a:bodyPr>
          <a:lstStyle/>
          <a:p>
            <a:pPr rtl="0"/>
            <a:r>
              <a:rPr lang="en-GB" dirty="0"/>
              <a:t>Introduction</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385011" y="2289363"/>
            <a:ext cx="5520489" cy="3967058"/>
          </a:xfrm>
        </p:spPr>
        <p:txBody>
          <a:bodyPr rtlCol="0">
            <a:normAutofit/>
          </a:bodyPr>
          <a:lstStyle/>
          <a:p>
            <a:pPr marL="342900" lvl="0" indent="-342900" algn="just">
              <a:lnSpc>
                <a:spcPct val="150000"/>
              </a:lnSpc>
              <a:buFont typeface="Wingdings" panose="05000000000000000000" pitchFamily="2" charset="2"/>
              <a:buChar char="q"/>
            </a:pPr>
            <a:r>
              <a:rPr lang="en-US" sz="1800" dirty="0">
                <a:effectLst/>
                <a:latin typeface="Times New Roman" panose="02020603050405020304" pitchFamily="18" charset="0"/>
                <a:cs typeface="Times New Roman" panose="02020603050405020304" pitchFamily="18" charset="0"/>
              </a:rPr>
              <a:t>The hotel company that has been selected is Marriott International.</a:t>
            </a:r>
            <a:endParaRPr lang="en-GB" sz="18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1800" dirty="0">
                <a:effectLst/>
                <a:latin typeface="Times New Roman" panose="02020603050405020304" pitchFamily="18" charset="0"/>
                <a:cs typeface="Times New Roman" panose="02020603050405020304" pitchFamily="18" charset="0"/>
              </a:rPr>
              <a:t>The hotel brand that has been chosen from the brand portfolio of Marriott is JW Marriott.</a:t>
            </a:r>
            <a:endParaRPr lang="en-GB" sz="18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1800" dirty="0">
                <a:effectLst/>
                <a:latin typeface="Times New Roman" panose="02020603050405020304" pitchFamily="18" charset="0"/>
                <a:cs typeface="Times New Roman" panose="02020603050405020304" pitchFamily="18" charset="0"/>
              </a:rPr>
              <a:t>This presentation will introduce the hotel brand as well as identify their consumers.</a:t>
            </a:r>
            <a:endParaRPr lang="en-GB" sz="18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1800" dirty="0">
                <a:effectLst/>
                <a:latin typeface="Times New Roman" panose="02020603050405020304" pitchFamily="18" charset="0"/>
                <a:cs typeface="Times New Roman" panose="02020603050405020304" pitchFamily="18" charset="0"/>
              </a:rPr>
              <a:t>The presentation will further highlight the guest services that this hotel brand offers. </a:t>
            </a:r>
            <a:endParaRPr lang="en-GB" sz="1800" dirty="0">
              <a:effectLst/>
              <a:latin typeface="Times New Roman" panose="02020603050405020304" pitchFamily="18" charset="0"/>
              <a:cs typeface="Times New Roman" panose="02020603050405020304" pitchFamily="18" charset="0"/>
            </a:endParaRPr>
          </a:p>
        </p:txBody>
      </p:sp>
      <p:sp>
        <p:nvSpPr>
          <p:cNvPr id="2" name="TextBox 1"/>
          <p:cNvSpPr txBox="1"/>
          <p:nvPr/>
        </p:nvSpPr>
        <p:spPr>
          <a:xfrm>
            <a:off x="7588332" y="4655127"/>
            <a:ext cx="2719450" cy="338554"/>
          </a:xfrm>
          <a:prstGeom prst="rect">
            <a:avLst/>
          </a:prstGeom>
          <a:noFill/>
        </p:spPr>
        <p:txBody>
          <a:bodyPr wrap="square" rtlCol="0">
            <a:spAutoFit/>
          </a:bodyPr>
          <a:lstStyle/>
          <a:p>
            <a:r>
              <a:rPr lang="en-US" sz="1600" b="1" dirty="0">
                <a:solidFill>
                  <a:schemeClr val="bg1"/>
                </a:solidFill>
                <a:latin typeface="Times New Roman" pitchFamily="18" charset="0"/>
                <a:cs typeface="Times New Roman" pitchFamily="18" charset="0"/>
              </a:rPr>
              <a:t>Source: Marriott, 2023a </a:t>
            </a:r>
          </a:p>
        </p:txBody>
      </p:sp>
    </p:spTree>
    <p:extLst>
      <p:ext uri="{BB962C8B-B14F-4D97-AF65-F5344CB8AC3E}">
        <p14:creationId xmlns:p14="http://schemas.microsoft.com/office/powerpoint/2010/main" val="39124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0667D-C782-4423-56CE-A0C56528FF79}"/>
              </a:ext>
              <a:ext uri="{C183D7F6-B498-43B3-948B-1728B52AA6E4}">
                <adec:decorative xmlns:adec="http://schemas.microsoft.com/office/drawing/2017/decorative" val="0"/>
              </a:ext>
            </a:extLst>
          </p:cNvPr>
          <p:cNvSpPr>
            <a:spLocks noGrp="1"/>
          </p:cNvSpPr>
          <p:nvPr>
            <p:ph type="title"/>
          </p:nvPr>
        </p:nvSpPr>
        <p:spPr>
          <a:xfrm>
            <a:off x="964023" y="879063"/>
            <a:ext cx="10388787" cy="610863"/>
          </a:xfrm>
        </p:spPr>
        <p:txBody>
          <a:bodyPr anchor="b">
            <a:normAutofit/>
          </a:bodyPr>
          <a:lstStyle/>
          <a:p>
            <a:pPr algn="ctr"/>
            <a:r>
              <a:rPr lang="en-GB" dirty="0"/>
              <a:t>Executive Summary</a:t>
            </a:r>
          </a:p>
        </p:txBody>
      </p:sp>
      <p:sp>
        <p:nvSpPr>
          <p:cNvPr id="5" name="TextBox 4"/>
          <p:cNvSpPr txBox="1"/>
          <p:nvPr/>
        </p:nvSpPr>
        <p:spPr>
          <a:xfrm>
            <a:off x="1068779" y="1816925"/>
            <a:ext cx="10224655" cy="3831818"/>
          </a:xfrm>
          <a:prstGeom prst="rect">
            <a:avLst/>
          </a:prstGeom>
          <a:noFill/>
        </p:spPr>
        <p:txBody>
          <a:bodyPr wrap="square" rtlCol="0">
            <a:spAutoFit/>
          </a:bodyPr>
          <a:lstStyle/>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aim of this presentation is to analyze the guest services of a particular hotel brand. </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hotel brand that has been selected is JW Marriott.</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JW Marriott is a luxury hotel brand that is situated in more than 30 countries.</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JW Marriott caters to various consumers involving high-end business professionals and affluent travellers.</a:t>
            </a:r>
          </a:p>
          <a:p>
            <a:pPr marL="285750" lvl="0" indent="-285750" algn="just">
              <a:lnSpc>
                <a:spcPct val="150000"/>
              </a:lnSpc>
              <a:buFont typeface="Wingdings" pitchFamily="2" charset="2"/>
              <a:buChar char="q"/>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JW Marriott provides exceptional services, upscale amenities and high-end accommodations.</a:t>
            </a:r>
          </a:p>
          <a:p>
            <a:pPr marL="285750" indent="-285750" algn="just">
              <a:lnSpc>
                <a:spcPct val="150000"/>
              </a:lnSpc>
              <a:buFont typeface="Wingdings" pitchFamily="2" charset="2"/>
              <a:buChar char="q"/>
            </a:pPr>
            <a:r>
              <a:rPr lang="en-US" dirty="0">
                <a:solidFill>
                  <a:schemeClr val="bg1"/>
                </a:solidFill>
                <a:latin typeface="Times New Roman" panose="02020603050405020304" pitchFamily="18" charset="0"/>
                <a:cs typeface="Times New Roman" panose="02020603050405020304" pitchFamily="18" charset="0"/>
              </a:rPr>
              <a:t>In its restaurants, the hotel brand provides happy hour specials, loyalty program discounts, social media promotions, special menus and package deals. </a:t>
            </a:r>
          </a:p>
          <a:p>
            <a:pPr marL="285750" indent="-285750" algn="just">
              <a:lnSpc>
                <a:spcPct val="150000"/>
              </a:lnSpc>
              <a:buFont typeface="Wingdings" pitchFamily="2" charset="2"/>
              <a:buChar char="q"/>
            </a:pPr>
            <a:r>
              <a:rPr lang="en-US" dirty="0">
                <a:solidFill>
                  <a:schemeClr val="bg1"/>
                </a:solidFill>
                <a:latin typeface="Times New Roman" panose="02020603050405020304" pitchFamily="18" charset="0"/>
                <a:cs typeface="Times New Roman" panose="02020603050405020304" pitchFamily="18" charset="0"/>
              </a:rPr>
              <a:t>The guest services that the hotel brand offers are housekeeping, wi-fi access, business services and many others.</a:t>
            </a:r>
          </a:p>
        </p:txBody>
      </p:sp>
    </p:spTree>
    <p:extLst>
      <p:ext uri="{BB962C8B-B14F-4D97-AF65-F5344CB8AC3E}">
        <p14:creationId xmlns:p14="http://schemas.microsoft.com/office/powerpoint/2010/main" val="3548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otel Near Cairo International Convention Centre | JW Marriott Hotel Cairo">
            <a:extLst>
              <a:ext uri="{FF2B5EF4-FFF2-40B4-BE49-F238E27FC236}">
                <a16:creationId xmlns:a16="http://schemas.microsoft.com/office/drawing/2014/main" id="{A53F42DF-DF5F-9096-9DF2-A45A553EE9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123" r="31554" b="-1"/>
          <a:stretch/>
        </p:blipFill>
        <p:spPr bwMode="auto">
          <a:xfrm>
            <a:off x="6096000" y="-22543"/>
            <a:ext cx="6096000" cy="6615848"/>
          </a:xfrm>
          <a:prstGeom prst="rect">
            <a:avLst/>
          </a:prstGeom>
          <a:solidFill>
            <a:srgbClr val="FFFFFF"/>
          </a:solidFill>
        </p:spPr>
      </p:pic>
      <p:sp>
        <p:nvSpPr>
          <p:cNvPr id="3" name="Title 2">
            <a:extLst>
              <a:ext uri="{FF2B5EF4-FFF2-40B4-BE49-F238E27FC236}">
                <a16:creationId xmlns:a16="http://schemas.microsoft.com/office/drawing/2014/main" id="{6339315B-8AAE-A946-ABBF-894F2E4B1338}"/>
              </a:ext>
            </a:extLst>
          </p:cNvPr>
          <p:cNvSpPr>
            <a:spLocks noGrp="1"/>
          </p:cNvSpPr>
          <p:nvPr>
            <p:ph type="title"/>
          </p:nvPr>
        </p:nvSpPr>
        <p:spPr>
          <a:xfrm>
            <a:off x="964023" y="879063"/>
            <a:ext cx="4941477" cy="610863"/>
          </a:xfrm>
        </p:spPr>
        <p:txBody>
          <a:bodyPr vert="horz" lIns="0" tIns="0" rIns="0" bIns="0" rtlCol="0" anchor="b" anchorCtr="0">
            <a:normAutofit/>
          </a:bodyPr>
          <a:lstStyle/>
          <a:p>
            <a:r>
              <a:rPr lang="en-GB" sz="3700" dirty="0"/>
              <a:t>Main Body </a:t>
            </a:r>
          </a:p>
        </p:txBody>
      </p:sp>
      <p:sp>
        <p:nvSpPr>
          <p:cNvPr id="9" name="TextBox 8">
            <a:extLst>
              <a:ext uri="{FF2B5EF4-FFF2-40B4-BE49-F238E27FC236}">
                <a16:creationId xmlns:a16="http://schemas.microsoft.com/office/drawing/2014/main" id="{B678D0DB-72BF-1C43-8E44-C19952A8C219}"/>
              </a:ext>
            </a:extLst>
          </p:cNvPr>
          <p:cNvSpPr txBox="1"/>
          <p:nvPr/>
        </p:nvSpPr>
        <p:spPr>
          <a:xfrm>
            <a:off x="176464" y="2165684"/>
            <a:ext cx="5729036" cy="4427621"/>
          </a:xfrm>
          <a:prstGeom prst="rect">
            <a:avLst/>
          </a:prstGeom>
        </p:spPr>
        <p:txBody>
          <a:bodyPr vert="horz" lIns="0" tIns="0" rIns="0" bIns="0" rtlCol="0">
            <a:normAutofit/>
          </a:bodyPr>
          <a:lstStyle/>
          <a:p>
            <a:pPr marL="285750" indent="-285750" algn="just">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JW Marriott is a luxury hotel brand that is situated in more than 30 countries (Marriott, 2019).</a:t>
            </a:r>
          </a:p>
          <a:p>
            <a:pPr marL="285750" indent="-285750" algn="just">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This hotel brand is part of the Marriott International Hotels.</a:t>
            </a:r>
          </a:p>
          <a:p>
            <a:pPr marL="285750" indent="-285750" algn="just">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hotel brand portfolio is wide, as it includes resorts, spas, hotels and many others.</a:t>
            </a:r>
          </a:p>
          <a:p>
            <a:pPr marL="285750" indent="-285750" algn="just">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JW Marriott has almost more than 100 hotels all over the world. </a:t>
            </a:r>
          </a:p>
          <a:p>
            <a:pPr marL="285750" indent="-285750" algn="just">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hotel brand offers luxurious and spacious suites and guest rooms which are equipped with amenities like high- speed internet access, high-quality linens and bedding and a flat-screen TV (Marriott, 2023). </a:t>
            </a:r>
          </a:p>
        </p:txBody>
      </p:sp>
      <p:sp>
        <p:nvSpPr>
          <p:cNvPr id="2" name="Rectangle 1"/>
          <p:cNvSpPr/>
          <p:nvPr/>
        </p:nvSpPr>
        <p:spPr>
          <a:xfrm>
            <a:off x="7331885" y="6533559"/>
            <a:ext cx="3932989" cy="338554"/>
          </a:xfrm>
          <a:prstGeom prst="rect">
            <a:avLst/>
          </a:prstGeom>
        </p:spPr>
        <p:txBody>
          <a:bodyPr wrap="square">
            <a:spAutoFit/>
          </a:bodyPr>
          <a:lstStyle/>
          <a:p>
            <a:pPr algn="ctr"/>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Travel Weekly, 2023</a:t>
            </a:r>
            <a:endParaRPr lang="en-US" sz="1600" b="1" dirty="0"/>
          </a:p>
        </p:txBody>
      </p:sp>
    </p:spTree>
    <p:extLst>
      <p:ext uri="{BB962C8B-B14F-4D97-AF65-F5344CB8AC3E}">
        <p14:creationId xmlns:p14="http://schemas.microsoft.com/office/powerpoint/2010/main" val="252153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C53EB5E-F165-1FF4-C311-ED43EE48DD74}"/>
              </a:ext>
            </a:extLst>
          </p:cNvPr>
          <p:cNvSpPr txBox="1"/>
          <p:nvPr/>
        </p:nvSpPr>
        <p:spPr>
          <a:xfrm>
            <a:off x="6896100" y="5102063"/>
            <a:ext cx="4914900" cy="588795"/>
          </a:xfrm>
          <a:prstGeom prst="rect">
            <a:avLst/>
          </a:prstGeom>
        </p:spPr>
        <p:txBody>
          <a:bodyPr vert="horz" lIns="0" tIns="0" rIns="0" bIns="0" rtlCol="0" anchor="b">
            <a:normAutofit/>
          </a:bodyPr>
          <a:lstStyle/>
          <a:p>
            <a:pPr>
              <a:lnSpc>
                <a:spcPct val="90000"/>
              </a:lnSpc>
              <a:spcBef>
                <a:spcPts val="1000"/>
              </a:spcBef>
            </a:pPr>
            <a:endParaRPr lang="en-US" sz="400" b="0" i="0" kern="1200" dirty="0">
              <a:solidFill>
                <a:schemeClr val="tx2"/>
              </a:solidFill>
              <a:effectLst/>
              <a:latin typeface="+mn-lt"/>
              <a:ea typeface="+mn-ea"/>
              <a:cs typeface="+mn-cs"/>
            </a:endParaRPr>
          </a:p>
        </p:txBody>
      </p:sp>
      <p:sp>
        <p:nvSpPr>
          <p:cNvPr id="4103" name="Subtitle 2">
            <a:extLst>
              <a:ext uri="{FF2B5EF4-FFF2-40B4-BE49-F238E27FC236}">
                <a16:creationId xmlns:a16="http://schemas.microsoft.com/office/drawing/2014/main" id="{C3BE1E4A-02FE-5FA8-427F-E3E48C9CEC49}"/>
              </a:ext>
            </a:extLst>
          </p:cNvPr>
          <p:cNvSpPr>
            <a:spLocks noGrp="1"/>
          </p:cNvSpPr>
          <p:nvPr>
            <p:ph type="subTitle" idx="1"/>
          </p:nvPr>
        </p:nvSpPr>
        <p:spPr>
          <a:xfrm>
            <a:off x="1547348" y="1478519"/>
            <a:ext cx="10263652" cy="3086793"/>
          </a:xfrm>
        </p:spPr>
        <p:txBody>
          <a:bodyPr>
            <a:normAutofit/>
          </a:bodyPr>
          <a:lstStyle/>
          <a:p>
            <a:pPr marL="171450" indent="-171450" algn="just">
              <a:lnSpc>
                <a:spcPct val="90000"/>
              </a:lnSpc>
              <a:spcBef>
                <a:spcPts val="1000"/>
              </a:spcBef>
              <a:buFont typeface="Wingdings" panose="05000000000000000000" pitchFamily="2" charset="2"/>
              <a:buChar char="q"/>
            </a:pPr>
            <a:r>
              <a:rPr lang="en-US" sz="1800" b="0" i="0" kern="1200" dirty="0">
                <a:effectLst/>
                <a:latin typeface="Times New Roman" panose="02020603050405020304" pitchFamily="18" charset="0"/>
                <a:cs typeface="Times New Roman" panose="02020603050405020304" pitchFamily="18" charset="0"/>
              </a:rPr>
              <a:t>JW Marriott caters to various consumers involving high-end business professionals and affluent travellers.</a:t>
            </a:r>
          </a:p>
          <a:p>
            <a:pPr marL="171450" indent="-171450" algn="just">
              <a:lnSpc>
                <a:spcPct val="90000"/>
              </a:lnSpc>
              <a:spcBef>
                <a:spcPts val="1000"/>
              </a:spcBef>
              <a:buFont typeface="Wingdings" panose="05000000000000000000" pitchFamily="2" charset="2"/>
              <a:buChar char="q"/>
            </a:pPr>
            <a:r>
              <a:rPr lang="en-US" sz="1800" b="0" i="0" kern="1200" dirty="0">
                <a:effectLst/>
                <a:latin typeface="Times New Roman" panose="02020603050405020304" pitchFamily="18" charset="0"/>
                <a:cs typeface="Times New Roman" panose="02020603050405020304" pitchFamily="18" charset="0"/>
              </a:rPr>
              <a:t>This hotel brand is a primary choice for these travellers as this brand offers high-end services and amenities (Marriott, 2023b). </a:t>
            </a:r>
          </a:p>
          <a:p>
            <a:pPr marL="171450" indent="-171450" algn="just">
              <a:lnSpc>
                <a:spcPct val="90000"/>
              </a:lnSpc>
              <a:spcBef>
                <a:spcPts val="1000"/>
              </a:spcBef>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The hotel brand segments their consumer based on gender, occupation, age and income. </a:t>
            </a:r>
          </a:p>
          <a:p>
            <a:pPr marL="171450" indent="-171450" algn="just">
              <a:lnSpc>
                <a:spcPct val="90000"/>
              </a:lnSpc>
              <a:spcBef>
                <a:spcPts val="1000"/>
              </a:spcBef>
              <a:buFont typeface="Wingdings" panose="05000000000000000000" pitchFamily="2" charset="2"/>
              <a:buChar char="q"/>
            </a:pPr>
            <a:r>
              <a:rPr lang="en-US" sz="1800" b="0" i="0" kern="1200" dirty="0">
                <a:effectLst/>
                <a:latin typeface="Times New Roman" panose="02020603050405020304" pitchFamily="18" charset="0"/>
                <a:cs typeface="Times New Roman" panose="02020603050405020304" pitchFamily="18" charset="0"/>
              </a:rPr>
              <a:t>The business has developed marketing messages and campaigns for younger and older travellers, leisure and business travellers. </a:t>
            </a:r>
          </a:p>
          <a:p>
            <a:pPr marL="171450" indent="-171450" algn="just">
              <a:lnSpc>
                <a:spcPct val="90000"/>
              </a:lnSpc>
              <a:spcBef>
                <a:spcPts val="1000"/>
              </a:spcBef>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The hotel brand further offers different packages and promotions for travelers from other regions.</a:t>
            </a:r>
            <a:endParaRPr lang="en-US" sz="1800" b="0" i="0" kern="1200" dirty="0">
              <a:effectLst/>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665CFF5F-6DFB-0D49-B8B1-661F7E7888AF}"/>
              </a:ext>
            </a:extLst>
          </p:cNvPr>
          <p:cNvSpPr>
            <a:spLocks noGrp="1"/>
          </p:cNvSpPr>
          <p:nvPr>
            <p:ph type="title"/>
          </p:nvPr>
        </p:nvSpPr>
        <p:spPr>
          <a:xfrm>
            <a:off x="4444411" y="267739"/>
            <a:ext cx="4903377" cy="610863"/>
          </a:xfrm>
        </p:spPr>
        <p:txBody>
          <a:bodyPr vert="horz" lIns="0" tIns="0" rIns="0" bIns="0" rtlCol="0" anchor="b" anchorCtr="0">
            <a:normAutofit/>
          </a:bodyPr>
          <a:lstStyle/>
          <a:p>
            <a:pPr algn="ctr"/>
            <a:r>
              <a:rPr lang="en-GB" sz="2400" dirty="0"/>
              <a:t>Main Body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8578" y="4090658"/>
            <a:ext cx="54864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Sal Huang - JW Marriott: Print Ad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64978" y="3833375"/>
            <a:ext cx="4377143" cy="25373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508986" y="5916282"/>
            <a:ext cx="2790636"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Longview News, 2023</a:t>
            </a:r>
            <a:endParaRPr lang="en-US" sz="1600" b="1" dirty="0"/>
          </a:p>
        </p:txBody>
      </p:sp>
      <p:sp>
        <p:nvSpPr>
          <p:cNvPr id="4" name="Rectangle 3"/>
          <p:cNvSpPr/>
          <p:nvPr/>
        </p:nvSpPr>
        <p:spPr>
          <a:xfrm>
            <a:off x="7958328" y="6373120"/>
            <a:ext cx="2188356"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YouTube, 2017</a:t>
            </a:r>
            <a:endParaRPr lang="en-US" sz="1600" b="1" dirty="0"/>
          </a:p>
        </p:txBody>
      </p:sp>
    </p:spTree>
    <p:extLst>
      <p:ext uri="{BB962C8B-B14F-4D97-AF65-F5344CB8AC3E}">
        <p14:creationId xmlns:p14="http://schemas.microsoft.com/office/powerpoint/2010/main" val="1556310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FF5F-6DFB-0D49-B8B1-661F7E7888AF}"/>
              </a:ext>
            </a:extLst>
          </p:cNvPr>
          <p:cNvSpPr>
            <a:spLocks noGrp="1"/>
          </p:cNvSpPr>
          <p:nvPr>
            <p:ph type="title"/>
          </p:nvPr>
        </p:nvSpPr>
        <p:spPr>
          <a:xfrm>
            <a:off x="964023" y="879063"/>
            <a:ext cx="6027620" cy="610863"/>
          </a:xfrm>
        </p:spPr>
        <p:txBody>
          <a:bodyPr rtlCol="0">
            <a:noAutofit/>
          </a:bodyPr>
          <a:lstStyle/>
          <a:p>
            <a:pPr algn="ctr" rtl="0"/>
            <a:r>
              <a:rPr lang="en-GB" sz="3200" b="1" dirty="0">
                <a:latin typeface="Times New Roman" panose="02020603050405020304" pitchFamily="18" charset="0"/>
                <a:cs typeface="Times New Roman" panose="02020603050405020304" pitchFamily="18" charset="0"/>
              </a:rPr>
              <a:t>Main Body</a:t>
            </a:r>
          </a:p>
        </p:txBody>
      </p:sp>
      <p:sp>
        <p:nvSpPr>
          <p:cNvPr id="10" name="TextBox 9">
            <a:extLst>
              <a:ext uri="{FF2B5EF4-FFF2-40B4-BE49-F238E27FC236}">
                <a16:creationId xmlns:a16="http://schemas.microsoft.com/office/drawing/2014/main" id="{BC53EB5E-F165-1FF4-C311-ED43EE48DD74}"/>
              </a:ext>
            </a:extLst>
          </p:cNvPr>
          <p:cNvSpPr txBox="1"/>
          <p:nvPr/>
        </p:nvSpPr>
        <p:spPr>
          <a:xfrm>
            <a:off x="429658" y="1745719"/>
            <a:ext cx="6696356" cy="4893647"/>
          </a:xfrm>
          <a:prstGeom prst="rect">
            <a:avLst/>
          </a:prstGeom>
          <a:noFill/>
        </p:spPr>
        <p:txBody>
          <a:bodyPr wrap="square">
            <a:spAutoFit/>
          </a:bodyPr>
          <a:lstStyle/>
          <a:p>
            <a:pPr marL="342900" lvl="0" indent="-342900" algn="just">
              <a:lnSpc>
                <a:spcPct val="150000"/>
              </a:lnSpc>
              <a:buFont typeface="Wingdings" panose="05000000000000000000" pitchFamily="2" charset="2"/>
              <a:buChar char="q"/>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JW Marriott provides exceptional service, upscale amenities and high-end accommodations;</a:t>
            </a:r>
          </a:p>
          <a:p>
            <a:pPr marL="342900" lvl="0" indent="-342900" algn="just">
              <a:lnSpc>
                <a:spcPct val="150000"/>
              </a:lnSpc>
              <a:buFont typeface="Wingdings" panose="05000000000000000000" pitchFamily="2" charset="2"/>
              <a:buChar char="q"/>
            </a:pP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business has properties that are located in major cities all over the world and cater to consumer needs;</a:t>
            </a:r>
          </a:p>
          <a:p>
            <a:pPr marL="342900" lvl="0" indent="-342900" algn="just">
              <a:lnSpc>
                <a:spcPct val="150000"/>
              </a:lnSpc>
              <a:buFont typeface="Wingdings" panose="05000000000000000000" pitchFamily="2" charset="2"/>
              <a:buChar char="q"/>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business offers memorable and luxurious experiences by maintaining high standards of sustainability, social responsibility and hospitality</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t>
            </a:r>
            <a:endPar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business has introduced their garden projects for promoting sustainability;</a:t>
            </a:r>
            <a:endPar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 night charges for a hotel brand room may cost £</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0-£500 depending on the location (Booking.com, 2023)</a:t>
            </a:r>
          </a:p>
          <a:p>
            <a:pPr marL="342900" lvl="0" indent="-342900" algn="just">
              <a:lnSpc>
                <a:spcPct val="150000"/>
              </a:lnSpc>
              <a:buFont typeface="Wingdings" panose="05000000000000000000" pitchFamily="2" charset="2"/>
              <a:buChar char="q"/>
            </a:pP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price for UK JW Marriott hotels may be higher than USA hotels. For example, in UK the price is £500 while in USA, the room price is around $200.</a:t>
            </a:r>
          </a:p>
        </p:txBody>
      </p:sp>
      <p:pic>
        <p:nvPicPr>
          <p:cNvPr id="2050" name="Picture 2" descr="Rooted in Mindfulness JW Marriott Launches Garden Collaboration with Lily  Kwong | Marriott News Cen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3124" y="2013733"/>
            <a:ext cx="4783332" cy="318888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478676" y="5429393"/>
            <a:ext cx="2287293"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Marriott, 2023c</a:t>
            </a:r>
            <a:endParaRPr lang="en-US" sz="1600" b="1" dirty="0"/>
          </a:p>
        </p:txBody>
      </p:sp>
    </p:spTree>
    <p:extLst>
      <p:ext uri="{BB962C8B-B14F-4D97-AF65-F5344CB8AC3E}">
        <p14:creationId xmlns:p14="http://schemas.microsoft.com/office/powerpoint/2010/main" val="3159064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L.A. Downtown Restaurants with a View | JW Marriott Los Angeles L.A. LIVE">
            <a:extLst>
              <a:ext uri="{FF2B5EF4-FFF2-40B4-BE49-F238E27FC236}">
                <a16:creationId xmlns:a16="http://schemas.microsoft.com/office/drawing/2014/main" id="{428F9319-277A-816A-1C1E-00E6ADCC3F80}"/>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5CFF5F-6DFB-0D49-B8B1-661F7E7888AF}"/>
              </a:ext>
            </a:extLst>
          </p:cNvPr>
          <p:cNvSpPr>
            <a:spLocks noGrp="1"/>
          </p:cNvSpPr>
          <p:nvPr>
            <p:ph type="title"/>
          </p:nvPr>
        </p:nvSpPr>
        <p:spPr>
          <a:xfrm>
            <a:off x="964023" y="879063"/>
            <a:ext cx="10751126" cy="610863"/>
          </a:xfrm>
        </p:spPr>
        <p:txBody>
          <a:bodyPr rtlCol="0">
            <a:noAutofit/>
          </a:bodyPr>
          <a:lstStyle/>
          <a:p>
            <a:pPr algn="ctr" rtl="0"/>
            <a:r>
              <a:rPr lang="en-GB" sz="3200" b="1" dirty="0">
                <a:latin typeface="Times New Roman" panose="02020603050405020304" pitchFamily="18" charset="0"/>
                <a:cs typeface="Times New Roman" panose="02020603050405020304" pitchFamily="18" charset="0"/>
              </a:rPr>
              <a:t>Main Body</a:t>
            </a:r>
          </a:p>
        </p:txBody>
      </p:sp>
      <p:sp>
        <p:nvSpPr>
          <p:cNvPr id="10" name="TextBox 9">
            <a:extLst>
              <a:ext uri="{FF2B5EF4-FFF2-40B4-BE49-F238E27FC236}">
                <a16:creationId xmlns:a16="http://schemas.microsoft.com/office/drawing/2014/main" id="{BC53EB5E-F165-1FF4-C311-ED43EE48DD74}"/>
              </a:ext>
            </a:extLst>
          </p:cNvPr>
          <p:cNvSpPr txBox="1"/>
          <p:nvPr/>
        </p:nvSpPr>
        <p:spPr>
          <a:xfrm>
            <a:off x="803563" y="1745719"/>
            <a:ext cx="10751127" cy="4247317"/>
          </a:xfrm>
          <a:prstGeom prst="rect">
            <a:avLst/>
          </a:prstGeom>
          <a:noFill/>
        </p:spPr>
        <p:txBody>
          <a:bodyPr wrap="square">
            <a:spAutoFit/>
          </a:bodyPr>
          <a:lstStyle/>
          <a:p>
            <a:pPr marL="342900" lvl="0" indent="-342900" algn="just">
              <a:lnSpc>
                <a:spcPct val="150000"/>
              </a:lnSpc>
              <a:buFont typeface="Wingdings" panose="05000000000000000000" pitchFamily="2" charset="2"/>
              <a:buChar char="q"/>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 their restaurants, the hotel brand provides happy hour specials, loyalty program discounts, social media promotions, special menus and package deals. </a:t>
            </a:r>
            <a:endParaRPr lang="en-GB"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Featured amenities on-site include a restaurant and bar, fitness center, spa and wellness facilities—swimming pool, meeting rooms and business centers, concierge service, in-room amenities and many others. </a:t>
            </a:r>
            <a:endParaRPr lang="en-GB"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JW Marriott allows pets, including dogs and cats, in their hotel; the guest has to follow the pet policy and pay applicable fees. </a:t>
            </a:r>
            <a:endParaRPr lang="en-GB"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On-site parking is available (which may cost £15-50) and Electric Car Charging stations are present in some of their hotels (Marriott, 2023d).</a:t>
            </a:r>
            <a:endParaRPr lang="en-GB"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0944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EB1D7F-284F-6F46-99FA-EBB8ED69D7EA}"/>
              </a:ext>
            </a:extLst>
          </p:cNvPr>
          <p:cNvSpPr>
            <a:spLocks noGrp="1"/>
          </p:cNvSpPr>
          <p:nvPr>
            <p:ph type="title"/>
          </p:nvPr>
        </p:nvSpPr>
        <p:spPr>
          <a:xfrm>
            <a:off x="990600" y="364713"/>
            <a:ext cx="8851958" cy="610863"/>
          </a:xfrm>
        </p:spPr>
        <p:txBody>
          <a:bodyPr vert="horz" lIns="0" tIns="0" rIns="0" bIns="0" rtlCol="0" anchor="b" anchorCtr="0">
            <a:normAutofit/>
          </a:bodyPr>
          <a:lstStyle/>
          <a:p>
            <a:pPr algn="ctr"/>
            <a:r>
              <a:rPr lang="en-GB" sz="2800" dirty="0">
                <a:latin typeface="Tahoma" pitchFamily="34" charset="0"/>
                <a:ea typeface="Tahoma" pitchFamily="34" charset="0"/>
                <a:cs typeface="Tahoma" pitchFamily="34" charset="0"/>
              </a:rPr>
              <a:t>Main Body</a:t>
            </a:r>
          </a:p>
        </p:txBody>
      </p:sp>
      <p:sp>
        <p:nvSpPr>
          <p:cNvPr id="43" name="TextBox 42">
            <a:extLst>
              <a:ext uri="{FF2B5EF4-FFF2-40B4-BE49-F238E27FC236}">
                <a16:creationId xmlns:a16="http://schemas.microsoft.com/office/drawing/2014/main" id="{46D2184E-199B-6948-1B74-9E0DF65D8C50}"/>
              </a:ext>
            </a:extLst>
          </p:cNvPr>
          <p:cNvSpPr txBox="1"/>
          <p:nvPr/>
        </p:nvSpPr>
        <p:spPr>
          <a:xfrm>
            <a:off x="211014" y="2057400"/>
            <a:ext cx="11523786" cy="4387467"/>
          </a:xfrm>
          <a:prstGeom prst="rect">
            <a:avLst/>
          </a:prstGeom>
        </p:spPr>
        <p:txBody>
          <a:bodyPr vert="horz" lIns="0" tIns="0" rIns="0" bIns="0" rtlCol="0">
            <a:normAutofit/>
          </a:bodyPr>
          <a:lstStyle/>
          <a:p>
            <a:pPr marL="285750" indent="-285750">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guest services that the hotel brand offers are housekeeping, wi-fi access, business services and many others;</a:t>
            </a:r>
          </a:p>
          <a:p>
            <a:pPr marL="285750" indent="-285750">
              <a:lnSpc>
                <a:spcPct val="90000"/>
              </a:lnSpc>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standard check-in time of the hotel brand is 3:00 pm, and check-out is usually 12:00 pm (Marriott, 2023e);</a:t>
            </a:r>
          </a:p>
          <a:p>
            <a:pPr marL="285750" indent="-285750">
              <a:lnSpc>
                <a:spcPct val="90000"/>
              </a:lnSpc>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The check in and out time is varied based on the hotel location;</a:t>
            </a:r>
            <a:endParaRPr lang="en-US" b="0" i="0" kern="1200" dirty="0">
              <a:solidFill>
                <a:schemeClr val="bg1"/>
              </a:solidFill>
              <a:effectLst/>
              <a:latin typeface="Times New Roman" panose="02020603050405020304" pitchFamily="18" charset="0"/>
              <a:cs typeface="Times New Roman" panose="02020603050405020304" pitchFamily="18" charset="0"/>
            </a:endParaRPr>
          </a:p>
          <a:p>
            <a:pPr marL="285750" lvl="0" indent="-285750">
              <a:lnSpc>
                <a:spcPct val="90000"/>
              </a:lnSpc>
              <a:spcBef>
                <a:spcPts val="1000"/>
              </a:spcBef>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hotel has adopted a feedback approach for addressing consumer concerns;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90000"/>
              </a:lnSpc>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From consumer feedback, it is assessed that JW Marriott Hotel offers clean and comfortable rooms;</a:t>
            </a:r>
          </a:p>
          <a:p>
            <a:pPr marL="285750" indent="-285750">
              <a:lnSpc>
                <a:spcPct val="90000"/>
              </a:lnSpc>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The hotel brand resolve issues by offering personalized solutions which include room changes, discounts, personalized gifts and many others;</a:t>
            </a:r>
          </a:p>
          <a:p>
            <a:pPr marL="285750" indent="-285750">
              <a:lnSpc>
                <a:spcPct val="90000"/>
              </a:lnSpc>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The server offer exceptional dining services based on needs of guests;</a:t>
            </a:r>
          </a:p>
          <a:p>
            <a:pPr marL="285750" indent="-285750">
              <a:lnSpc>
                <a:spcPct val="90000"/>
              </a:lnSpc>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The manager ensures guests satisfaction if any issues arise and trains their staff so that further issues may not occur.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6968" y="5180286"/>
            <a:ext cx="4901932" cy="1070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8900" y="5180286"/>
            <a:ext cx="4901932" cy="1189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4938008" y="6444867"/>
            <a:ext cx="2678426"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Booking.com, 2023b</a:t>
            </a:r>
            <a:endParaRPr lang="en-US" sz="1600" b="1" dirty="0"/>
          </a:p>
        </p:txBody>
      </p:sp>
    </p:spTree>
    <p:extLst>
      <p:ext uri="{BB962C8B-B14F-4D97-AF65-F5344CB8AC3E}">
        <p14:creationId xmlns:p14="http://schemas.microsoft.com/office/powerpoint/2010/main" val="188845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EB1D7F-284F-6F46-99FA-EBB8ED69D7EA}"/>
              </a:ext>
            </a:extLst>
          </p:cNvPr>
          <p:cNvSpPr>
            <a:spLocks noGrp="1"/>
          </p:cNvSpPr>
          <p:nvPr>
            <p:ph type="title"/>
          </p:nvPr>
        </p:nvSpPr>
        <p:spPr>
          <a:xfrm>
            <a:off x="964022" y="879063"/>
            <a:ext cx="8844996" cy="610863"/>
          </a:xfrm>
        </p:spPr>
        <p:txBody>
          <a:bodyPr rtlCol="0">
            <a:normAutofit/>
          </a:bodyPr>
          <a:lstStyle/>
          <a:p>
            <a:pPr algn="ctr" rtl="0"/>
            <a:r>
              <a:rPr lang="en-GB" dirty="0">
                <a:latin typeface="Times New Roman" panose="02020603050405020304" pitchFamily="18" charset="0"/>
                <a:cs typeface="Times New Roman" panose="02020603050405020304" pitchFamily="18" charset="0"/>
              </a:rPr>
              <a:t>Main Body</a:t>
            </a:r>
          </a:p>
        </p:txBody>
      </p:sp>
      <p:sp>
        <p:nvSpPr>
          <p:cNvPr id="2" name="TextBox 1"/>
          <p:cNvSpPr txBox="1"/>
          <p:nvPr/>
        </p:nvSpPr>
        <p:spPr>
          <a:xfrm>
            <a:off x="506776" y="1801206"/>
            <a:ext cx="5607585" cy="4662815"/>
          </a:xfrm>
          <a:prstGeom prst="rect">
            <a:avLst/>
          </a:prstGeom>
          <a:noFill/>
        </p:spPr>
        <p:txBody>
          <a:bodyPr wrap="square" rtlCol="0">
            <a:spAutoFit/>
          </a:bodyPr>
          <a:lstStyle/>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JW Marriott assesses that to gain the loyalty of consumers </a:t>
            </a:r>
            <a:r>
              <a:rPr lang="en-GB" b="0" i="0" dirty="0">
                <a:solidFill>
                  <a:srgbClr val="202124"/>
                </a:solidFill>
                <a:effectLst/>
                <a:latin typeface="Google Sans"/>
              </a:rPr>
              <a:t>requires</a:t>
            </a:r>
            <a:r>
              <a:rPr lang="en-US" dirty="0">
                <a:solidFill>
                  <a:schemeClr val="bg1"/>
                </a:solidFill>
                <a:latin typeface="Times New Roman" pitchFamily="18" charset="0"/>
                <a:cs typeface="Times New Roman" pitchFamily="18" charset="0"/>
              </a:rPr>
              <a:t> more than just providing guests with excellent hotel experience;</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hotel brand offers Credit Cards to their guests which contain bonus points;</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guest can utilize these cards for attaining personalized services and gaining good discounts;</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business also has a mobile application that the guest can use for booking and check-in;</a:t>
            </a:r>
          </a:p>
          <a:p>
            <a:pPr marL="285750" indent="-285750" algn="just">
              <a:lnSpc>
                <a:spcPct val="150000"/>
              </a:lnSpc>
              <a:buFont typeface="Wingdings" pitchFamily="2" charset="2"/>
              <a:buChar char="q"/>
            </a:pPr>
            <a:r>
              <a:rPr lang="en-US" dirty="0">
                <a:solidFill>
                  <a:schemeClr val="bg1"/>
                </a:solidFill>
                <a:latin typeface="Times New Roman" pitchFamily="18" charset="0"/>
                <a:cs typeface="Times New Roman" pitchFamily="18" charset="0"/>
              </a:rPr>
              <a:t>The mobile application further offers a mobile key to the guest for accessing their room (Marriott, 2023g).</a:t>
            </a:r>
          </a:p>
        </p:txBody>
      </p:sp>
      <p:sp>
        <p:nvSpPr>
          <p:cNvPr id="4" name="AutoShape 8" descr="Displaying imag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205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8726" y="1700776"/>
            <a:ext cx="3819687" cy="3391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descr="Marriott Bonvoy App | Access mor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7616" y="1665204"/>
            <a:ext cx="1817914" cy="36576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664186" y="5348925"/>
            <a:ext cx="2298514" cy="338554"/>
          </a:xfrm>
          <a:prstGeom prst="rect">
            <a:avLst/>
          </a:prstGeom>
        </p:spPr>
        <p:txBody>
          <a:bodyPr wrap="none">
            <a:spAutoFit/>
          </a:bodyPr>
          <a:lstStyle/>
          <a:p>
            <a:r>
              <a:rPr lang="en-US" sz="1600" b="1" dirty="0">
                <a:solidFill>
                  <a:schemeClr val="bg1"/>
                </a:solidFill>
                <a:latin typeface="Times New Roman" pitchFamily="18" charset="0"/>
                <a:cs typeface="Times New Roman" pitchFamily="18" charset="0"/>
              </a:rPr>
              <a:t>Source: Marriott, 2023g</a:t>
            </a:r>
            <a:endParaRPr lang="en-US" sz="1600" b="1" dirty="0"/>
          </a:p>
        </p:txBody>
      </p:sp>
    </p:spTree>
    <p:extLst>
      <p:ext uri="{BB962C8B-B14F-4D97-AF65-F5344CB8AC3E}">
        <p14:creationId xmlns:p14="http://schemas.microsoft.com/office/powerpoint/2010/main" val="2718971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FA04-6227-9040-92A6-9514A59B8E7B}"/>
              </a:ext>
            </a:extLst>
          </p:cNvPr>
          <p:cNvSpPr>
            <a:spLocks noGrp="1"/>
          </p:cNvSpPr>
          <p:nvPr>
            <p:ph type="title"/>
          </p:nvPr>
        </p:nvSpPr>
        <p:spPr>
          <a:xfrm>
            <a:off x="251503" y="879063"/>
            <a:ext cx="10881613" cy="610863"/>
          </a:xfrm>
        </p:spPr>
        <p:txBody>
          <a:bodyPr rtlCol="0">
            <a:noAutofit/>
          </a:bodyPr>
          <a:lstStyle/>
          <a:p>
            <a:pPr algn="ctr" rtl="0"/>
            <a:r>
              <a:rPr lang="en-GB" sz="2800" dirty="0">
                <a:latin typeface="Times New Roman" panose="02020603050405020304" pitchFamily="18" charset="0"/>
                <a:cs typeface="Times New Roman" panose="02020603050405020304" pitchFamily="18" charset="0"/>
              </a:rPr>
              <a:t>Main Body</a:t>
            </a:r>
          </a:p>
        </p:txBody>
      </p:sp>
      <p:sp>
        <p:nvSpPr>
          <p:cNvPr id="19" name="TextBox 18">
            <a:extLst>
              <a:ext uri="{FF2B5EF4-FFF2-40B4-BE49-F238E27FC236}">
                <a16:creationId xmlns:a16="http://schemas.microsoft.com/office/drawing/2014/main" id="{27557DB8-BEBF-F22A-842D-3B99FEAB9C72}"/>
              </a:ext>
            </a:extLst>
          </p:cNvPr>
          <p:cNvSpPr txBox="1"/>
          <p:nvPr/>
        </p:nvSpPr>
        <p:spPr>
          <a:xfrm>
            <a:off x="916672" y="2291845"/>
            <a:ext cx="10673643" cy="4191981"/>
          </a:xfrm>
          <a:prstGeom prst="rect">
            <a:avLst/>
          </a:prstGeom>
          <a:noFill/>
        </p:spPr>
        <p:txBody>
          <a:bodyPr wrap="square">
            <a:spAutoFit/>
          </a:bodyPr>
          <a:lstStyle/>
          <a:p>
            <a:pPr marL="342900" lvl="0" indent="-342900" algn="just">
              <a:lnSpc>
                <a:spcPct val="150000"/>
              </a:lnSpc>
              <a:buFont typeface="Wingdings" panose="05000000000000000000" pitchFamily="2" charset="2"/>
              <a:buChar char="q"/>
            </a:pPr>
            <a:r>
              <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business has a comprehensive program of training JW Marriott Management Training Program;</a:t>
            </a:r>
          </a:p>
          <a:p>
            <a:pPr marL="342900" indent="-342900" algn="just">
              <a:lnSpc>
                <a:spcPct val="150000"/>
              </a:lnSpc>
              <a:buFont typeface="Wingdings" panose="05000000000000000000" pitchFamily="2" charset="2"/>
              <a:buChar char="q"/>
            </a:pPr>
            <a:r>
              <a:rPr lang="en-US" sz="2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Most hotels of JW Marriott are eco-certified;</a:t>
            </a:r>
          </a:p>
          <a:p>
            <a:pPr marL="342900" indent="-342900" algn="just">
              <a:lnSpc>
                <a:spcPct val="150000"/>
              </a:lnSpc>
              <a:buFont typeface="Wingdings" panose="05000000000000000000" pitchFamily="2" charset="2"/>
              <a:buChar char="q"/>
            </a:pPr>
            <a:endParaRPr lang="en-US" sz="2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The hotel brand has been certified with The Superior Energy Performance 50001™ Program;</a:t>
            </a:r>
          </a:p>
          <a:p>
            <a:pPr marL="342900" lvl="0" indent="-342900" algn="just">
              <a:lnSpc>
                <a:spcPct val="150000"/>
              </a:lnSpc>
              <a:buFont typeface="Wingdings" panose="05000000000000000000" pitchFamily="2" charset="2"/>
              <a:buChar char="q"/>
            </a:pP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This brand’s hotels have audio-visual capabilities and state-of-the-art meeting facilities, also professional event planning services.</a:t>
            </a:r>
          </a:p>
          <a:p>
            <a:pPr lvl="0" algn="just">
              <a:lnSpc>
                <a:spcPct val="150000"/>
              </a:lnSpc>
            </a:pP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7675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FA04-6227-9040-92A6-9514A59B8E7B}"/>
              </a:ext>
            </a:extLst>
          </p:cNvPr>
          <p:cNvSpPr>
            <a:spLocks noGrp="1"/>
          </p:cNvSpPr>
          <p:nvPr>
            <p:ph type="title"/>
          </p:nvPr>
        </p:nvSpPr>
        <p:spPr>
          <a:xfrm>
            <a:off x="964023" y="879063"/>
            <a:ext cx="4941477" cy="610863"/>
          </a:xfrm>
        </p:spPr>
        <p:txBody>
          <a:bodyPr vert="horz" lIns="0" tIns="0" rIns="0" bIns="0" rtlCol="0" anchor="b" anchorCtr="0">
            <a:normAutofit/>
          </a:bodyPr>
          <a:lstStyle/>
          <a:p>
            <a:pPr algn="ctr"/>
            <a:r>
              <a:rPr lang="en-GB" sz="2100" dirty="0"/>
              <a:t>Main Body</a:t>
            </a:r>
          </a:p>
        </p:txBody>
      </p:sp>
      <p:sp>
        <p:nvSpPr>
          <p:cNvPr id="19" name="TextBox 18">
            <a:extLst>
              <a:ext uri="{FF2B5EF4-FFF2-40B4-BE49-F238E27FC236}">
                <a16:creationId xmlns:a16="http://schemas.microsoft.com/office/drawing/2014/main" id="{27557DB8-BEBF-F22A-842D-3B99FEAB9C72}"/>
              </a:ext>
            </a:extLst>
          </p:cNvPr>
          <p:cNvSpPr txBox="1"/>
          <p:nvPr/>
        </p:nvSpPr>
        <p:spPr>
          <a:xfrm>
            <a:off x="201881" y="1933103"/>
            <a:ext cx="5723906" cy="3689574"/>
          </a:xfrm>
          <a:prstGeom prst="rect">
            <a:avLst/>
          </a:prstGeom>
        </p:spPr>
        <p:txBody>
          <a:bodyPr vert="horz" lIns="0" tIns="0" rIns="0" bIns="0" rtlCol="0">
            <a:normAutofit/>
          </a:bodyPr>
          <a:lstStyle/>
          <a:p>
            <a:pPr marL="285750" indent="-285750">
              <a:spcBef>
                <a:spcPts val="1000"/>
              </a:spcBef>
              <a:buFont typeface="Wingdings" panose="05000000000000000000" pitchFamily="2" charset="2"/>
              <a:buChar char="q"/>
            </a:pPr>
            <a:endParaRPr lang="en-US" b="0" i="0" kern="1200" dirty="0">
              <a:solidFill>
                <a:schemeClr val="bg1"/>
              </a:solidFill>
              <a:effectLst/>
              <a:latin typeface="Times New Roman" panose="02020603050405020304" pitchFamily="18" charset="0"/>
              <a:cs typeface="Times New Roman" panose="02020603050405020304" pitchFamily="18" charset="0"/>
            </a:endParaRPr>
          </a:p>
          <a:p>
            <a:pPr marL="285750" indent="-285750">
              <a:spcBef>
                <a:spcPts val="1000"/>
              </a:spcBef>
              <a:buFont typeface="Wingdings" panose="05000000000000000000" pitchFamily="2" charset="2"/>
              <a:buChar char="q"/>
            </a:pPr>
            <a:r>
              <a:rPr lang="en-US" dirty="0">
                <a:solidFill>
                  <a:schemeClr val="bg1"/>
                </a:solidFill>
                <a:latin typeface="Times New Roman" panose="02020603050405020304" pitchFamily="18" charset="0"/>
                <a:cs typeface="Times New Roman" panose="02020603050405020304" pitchFamily="18" charset="0"/>
              </a:rPr>
              <a:t>The business has adopted a consumer-centric culture so that they can meet the demands of guests;</a:t>
            </a:r>
          </a:p>
          <a:p>
            <a:pPr marL="285750" indent="-285750">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hotel has 24/7 security, surveillance cameras, access control and fire safety (Zhang and Potter, 2022);</a:t>
            </a:r>
          </a:p>
          <a:p>
            <a:pPr marL="285750" indent="-285750">
              <a:spcBef>
                <a:spcPts val="1000"/>
              </a:spcBef>
              <a:buFont typeface="Wingdings" panose="05000000000000000000" pitchFamily="2" charset="2"/>
              <a:buChar char="q"/>
            </a:pPr>
            <a:r>
              <a:rPr lang="en-US" b="0" i="0" kern="1200" dirty="0">
                <a:solidFill>
                  <a:schemeClr val="bg1"/>
                </a:solidFill>
                <a:effectLst/>
                <a:latin typeface="Times New Roman" panose="02020603050405020304" pitchFamily="18" charset="0"/>
                <a:cs typeface="Times New Roman" panose="02020603050405020304" pitchFamily="18" charset="0"/>
              </a:rPr>
              <a:t>The business has its own dining options that are run by award-winning chefs (</a:t>
            </a:r>
            <a:r>
              <a:rPr lang="en-US" b="0" i="0" kern="1200" dirty="0" err="1">
                <a:solidFill>
                  <a:schemeClr val="bg1"/>
                </a:solidFill>
                <a:effectLst/>
                <a:latin typeface="Times New Roman" panose="02020603050405020304" pitchFamily="18" charset="0"/>
                <a:cs typeface="Times New Roman" panose="02020603050405020304" pitchFamily="18" charset="0"/>
              </a:rPr>
              <a:t>Bohne</a:t>
            </a:r>
            <a:r>
              <a:rPr lang="en-US" b="0" i="0" kern="1200" dirty="0">
                <a:solidFill>
                  <a:schemeClr val="bg1"/>
                </a:solidFill>
                <a:effectLst/>
                <a:latin typeface="Times New Roman" panose="02020603050405020304" pitchFamily="18" charset="0"/>
                <a:cs typeface="Times New Roman" panose="02020603050405020304" pitchFamily="18" charset="0"/>
              </a:rPr>
              <a:t> and Jolliffe, 2021).</a:t>
            </a:r>
          </a:p>
          <a:p>
            <a:pPr>
              <a:spcBef>
                <a:spcPts val="1000"/>
              </a:spcBef>
            </a:pPr>
            <a:endParaRPr lang="en-US" b="0" i="0" kern="1200" dirty="0">
              <a:solidFill>
                <a:schemeClr val="bg1"/>
              </a:solidFill>
              <a:effectLst/>
              <a:latin typeface="Times New Roman" panose="02020603050405020304" pitchFamily="18" charset="0"/>
              <a:cs typeface="Times New Roman" panose="02020603050405020304" pitchFamily="18" charset="0"/>
            </a:endParaRPr>
          </a:p>
        </p:txBody>
      </p:sp>
      <p:pic>
        <p:nvPicPr>
          <p:cNvPr id="5122" name="Picture 2" descr="Personalized Services that Satisfy Your Needs – Crystal Co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3866" y="1023772"/>
            <a:ext cx="5810250" cy="4362451"/>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88" y="4452773"/>
            <a:ext cx="5238750" cy="186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7837408" y="5636923"/>
            <a:ext cx="2287293"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Marriott, 2023e</a:t>
            </a:r>
            <a:endParaRPr lang="en-US" sz="1600" b="1" dirty="0"/>
          </a:p>
        </p:txBody>
      </p:sp>
      <p:sp>
        <p:nvSpPr>
          <p:cNvPr id="4" name="Rectangle 3"/>
          <p:cNvSpPr/>
          <p:nvPr/>
        </p:nvSpPr>
        <p:spPr>
          <a:xfrm>
            <a:off x="2169999" y="6330208"/>
            <a:ext cx="2247218" cy="338554"/>
          </a:xfrm>
          <a:prstGeom prst="rect">
            <a:avLst/>
          </a:prstGeom>
        </p:spPr>
        <p:txBody>
          <a:bodyPr wrap="none">
            <a:spAutoFit/>
          </a:bodyPr>
          <a:lstStyle/>
          <a:p>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Marriott, 2021 </a:t>
            </a:r>
            <a:endParaRPr lang="en-US" sz="1600" b="1" dirty="0"/>
          </a:p>
        </p:txBody>
      </p:sp>
    </p:spTree>
    <p:extLst>
      <p:ext uri="{BB962C8B-B14F-4D97-AF65-F5344CB8AC3E}">
        <p14:creationId xmlns:p14="http://schemas.microsoft.com/office/powerpoint/2010/main" val="1256032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a:xfrm>
            <a:off x="3752602" y="831562"/>
            <a:ext cx="5442363" cy="610863"/>
          </a:xfrm>
        </p:spPr>
        <p:txBody>
          <a:bodyPr rtlCol="0" anchor="b">
            <a:normAutofit/>
          </a:bodyPr>
          <a:lstStyle/>
          <a:p>
            <a:pPr algn="ctr" rtl="0"/>
            <a:r>
              <a:rPr lang="en-GB" dirty="0"/>
              <a:t>Conclusion</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819397" y="2241862"/>
            <a:ext cx="9892146" cy="3529546"/>
          </a:xfrm>
        </p:spPr>
        <p:txBody>
          <a:bodyPr rtlCol="0">
            <a:normAutofit/>
          </a:bodyPr>
          <a:lstStyle/>
          <a:p>
            <a:pPr marL="342900" lvl="0" indent="-342900" algn="just">
              <a:lnSpc>
                <a:spcPct val="150000"/>
              </a:lnSpc>
              <a:buFont typeface="Wingdings" panose="05000000000000000000" pitchFamily="2" charset="2"/>
              <a:buChar char="q"/>
            </a:pPr>
            <a:r>
              <a:rPr lang="en-US" sz="2000" dirty="0">
                <a:effectLst/>
                <a:latin typeface="Times New Roman" panose="02020603050405020304" pitchFamily="18" charset="0"/>
                <a:cs typeface="Times New Roman" panose="02020603050405020304" pitchFamily="18" charset="0"/>
              </a:rPr>
              <a:t>JW Marriott provides guests with a comfortable and luxurious stay; </a:t>
            </a:r>
            <a:endParaRPr lang="en-GB" sz="20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dirty="0">
                <a:effectLst/>
                <a:latin typeface="Times New Roman" panose="02020603050405020304" pitchFamily="18" charset="0"/>
                <a:cs typeface="Times New Roman" panose="02020603050405020304" pitchFamily="18" charset="0"/>
              </a:rPr>
              <a:t>The guest rooms are equipped with the latest amenities;</a:t>
            </a:r>
            <a:endParaRPr lang="en-GB" sz="20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dirty="0">
                <a:effectLst/>
                <a:latin typeface="Times New Roman" panose="02020603050405020304" pitchFamily="18" charset="0"/>
                <a:cs typeface="Times New Roman" panose="02020603050405020304" pitchFamily="18" charset="0"/>
              </a:rPr>
              <a:t>The hotel brand further offers exceptional dining options, personalized services and leisure facilities; </a:t>
            </a:r>
            <a:endParaRPr lang="en-GB" sz="2000"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Wingdings" panose="05000000000000000000" pitchFamily="2" charset="2"/>
              <a:buChar char="q"/>
            </a:pPr>
            <a:r>
              <a:rPr lang="en-US" sz="2000" dirty="0">
                <a:effectLst/>
                <a:latin typeface="Times New Roman" panose="02020603050405020304" pitchFamily="18" charset="0"/>
                <a:cs typeface="Times New Roman" panose="02020603050405020304" pitchFamily="18" charset="0"/>
              </a:rPr>
              <a:t>To develop a welcoming environment, the staff members are trained to be attentive, courteous and responsive.</a:t>
            </a:r>
            <a:endParaRPr lang="en-GB" sz="20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4465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FF5F-6DFB-0D49-B8B1-661F7E7888AF}"/>
              </a:ext>
            </a:extLst>
          </p:cNvPr>
          <p:cNvSpPr>
            <a:spLocks noGrp="1"/>
          </p:cNvSpPr>
          <p:nvPr>
            <p:ph type="title"/>
          </p:nvPr>
        </p:nvSpPr>
        <p:spPr>
          <a:xfrm>
            <a:off x="867041" y="158627"/>
            <a:ext cx="10751126" cy="610863"/>
          </a:xfrm>
        </p:spPr>
        <p:txBody>
          <a:bodyPr rtlCol="0">
            <a:noAutofit/>
          </a:bodyPr>
          <a:lstStyle/>
          <a:p>
            <a:pPr algn="ctr" rtl="0"/>
            <a:r>
              <a:rPr lang="en-GB" sz="3200" b="1" dirty="0">
                <a:latin typeface="Times New Roman" panose="02020603050405020304" pitchFamily="18" charset="0"/>
                <a:cs typeface="Times New Roman" panose="02020603050405020304" pitchFamily="18" charset="0"/>
              </a:rPr>
              <a:t>References</a:t>
            </a:r>
          </a:p>
        </p:txBody>
      </p:sp>
      <p:sp>
        <p:nvSpPr>
          <p:cNvPr id="10" name="TextBox 9">
            <a:extLst>
              <a:ext uri="{FF2B5EF4-FFF2-40B4-BE49-F238E27FC236}">
                <a16:creationId xmlns:a16="http://schemas.microsoft.com/office/drawing/2014/main" id="{BC53EB5E-F165-1FF4-C311-ED43EE48DD74}"/>
              </a:ext>
            </a:extLst>
          </p:cNvPr>
          <p:cNvSpPr txBox="1"/>
          <p:nvPr/>
        </p:nvSpPr>
        <p:spPr>
          <a:xfrm>
            <a:off x="193964" y="706628"/>
            <a:ext cx="11804072" cy="7294305"/>
          </a:xfrm>
          <a:prstGeom prst="rect">
            <a:avLst/>
          </a:prstGeom>
          <a:noFill/>
        </p:spPr>
        <p:txBody>
          <a:bodyPr wrap="square">
            <a:spAutoFit/>
          </a:bodyPr>
          <a:lstStyle/>
          <a:p>
            <a:pPr marL="457200" indent="-457200" algn="just">
              <a:lnSpc>
                <a:spcPct val="150000"/>
              </a:lnSpc>
            </a:pPr>
            <a:r>
              <a:rPr lang="en-US"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Bohne</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 and Jolliffe, L., 2021. Embracing tea culture in hotel experiences. </a:t>
            </a:r>
            <a:r>
              <a:rPr lang="en-US"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Journal of Gastronomy and Tourism</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(1-2), pp</a:t>
            </a:r>
            <a:r>
              <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.13-24.</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Booking.com 2023b. JW Marriott Khao Lak Resort Suites. [Online] Available at https://www.booking.com/hotel/th/jw-marriott-khao-lak-resort-suites.html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2019. Marriott International Expected To Debut More Than 30 Luxury Hotels Around The Globe In 2019. [Online] Available at https://news.marriott.com/news/2019/02/26/marriott-international-expected-to-debut-more-than-30-luxury-hotels-around-the-globe-in-2019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2023a. JW MARRIOTT GOLD COAST RESORT &amp; SPA. [Online] Available at https://www.marriott.com/en-us/hotels/oolsp-jw-marriott-gold-coast-resort-and-spa/overview/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2023b. Explore Our Brands. [Online] Available at https://www.marriott.com/marriott-brands.mi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2023c. What is Stay for 5, Pay </a:t>
            </a:r>
            <a:r>
              <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for 4? </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[Online] Available at https://help.marriott.com/s/article/Article-22250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2023d. Non-U.S. Hotels with Electric Vehicle Charge Stations? [Online] Available at https://help.marriott.com/s/article/Article-33853 [Accessed on 11 May 2023]</a:t>
            </a: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Marriott 2023e. JW MARRIOTT HOTEL FRANKFURT. [Online] Available at https://www.marriott.com/en-us/hotels/frajw-jw-marriott-hotel-frankfurt/overview/ [Accessed on 11 May 2023]</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Marriott 2023f</a:t>
            </a: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CREDIT CARDS. </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[Online] Available at https://www.marriott.com/credit-cards.mi/ [Accessed on 11 May 2023]</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Marriott 2023g. Application. [Online] Available at </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hlinkClick r:id="rId3"/>
              </a:rPr>
              <a:t>https://mobile-app.marriott.com/en-us</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[Accessed on 11 May 2023]</a:t>
            </a:r>
          </a:p>
          <a:p>
            <a:pPr marL="457200" indent="-457200" algn="just">
              <a:lnSpc>
                <a:spcPct val="150000"/>
              </a:lnSpc>
            </a:pP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Zhang, T. and Potter, R.H., 2022. The Role of the Hospitality Industry in Preventing Human Trafficking. In </a:t>
            </a:r>
            <a:r>
              <a:rPr lang="en-US"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Paths to the Prevention and Detection of Human Trafficking</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(pp</a:t>
            </a:r>
            <a:r>
              <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247-265</a:t>
            </a:r>
            <a:r>
              <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IGI Global.</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Travel Weekly 2023. Ramadan City, </a:t>
            </a:r>
            <a:r>
              <a:rPr lang="en-US" sz="12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Wadi</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Egypt Area Hotels. [Online] Available at https://www.travelweekly.com/Hotels/Ramadan-City-Wadi-Egypt [Accessed on 11 May 2023]</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Longview News, 2023. MARRIOTT BONVOY INSPIRES TRAVELERS TO DISCOVER THE UNEXPECTED AS THEY ROAM AROUND THE WORLD. [Online] Available at https://www.news-journal.com/marriott-bonvoy-inspires-travelers-to-discover-the-unexpected-as-they-roam-around-the-world/article</a:t>
            </a:r>
            <a:r>
              <a:rPr lang="en-US" sz="1200">
                <a:solidFill>
                  <a:schemeClr val="bg1"/>
                </a:solidFill>
                <a:latin typeface="Times New Roman" panose="02020603050405020304" pitchFamily="18" charset="0"/>
                <a:ea typeface="Calibri" panose="020F0502020204030204" pitchFamily="34" charset="0"/>
                <a:cs typeface="Times New Roman" panose="02020603050405020304" pitchFamily="18" charset="0"/>
              </a:rPr>
              <a:t>_5f424bc3-378c-53f8-b782-3d704c874261</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.html [Accessed on 11 May 2023]</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YouTube, 2017. JW Marriott </a:t>
            </a:r>
            <a:r>
              <a:rPr lang="en-US" sz="12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Khao</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Lak</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Resort &amp; Spa ... your dream oasis. [Online] Available at https://www.youtube.com/watch?v</a:t>
            </a:r>
            <a:r>
              <a:rPr lang="en-US" sz="1200">
                <a:solidFill>
                  <a:schemeClr val="bg1"/>
                </a:solidFill>
                <a:latin typeface="Times New Roman" panose="02020603050405020304" pitchFamily="18" charset="0"/>
                <a:ea typeface="Calibri" panose="020F0502020204030204" pitchFamily="34" charset="0"/>
                <a:cs typeface="Times New Roman" panose="02020603050405020304" pitchFamily="18" charset="0"/>
              </a:rPr>
              <a:t>=kgOlLxx4pc0 </a:t>
            </a: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[Accessed on 11 May 2023]</a:t>
            </a:r>
          </a:p>
          <a:p>
            <a:pPr marL="457200" indent="-457200" algn="just">
              <a:lnSpc>
                <a:spcPct val="150000"/>
              </a:lnSpc>
            </a:pPr>
            <a:r>
              <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Marriott  2021. JW Marriott Washington D.C. [Online] Available at https://modules.marriott.com/resourcefiles/meetings-events-at-jw-marriott-washington-dc-l3-wasjw-english-meetings-module-tier-3-files/wasjw-signs-graphics.pdf [Accessed on 11 May 2023]</a:t>
            </a:r>
          </a:p>
          <a:p>
            <a:pPr marL="457200" indent="-457200" algn="just">
              <a:lnSpc>
                <a:spcPct val="150000"/>
              </a:lnSpc>
            </a:pPr>
            <a:endPar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endPar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endPar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pPr>
            <a:endPar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4931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0" name="Picture Placeholder 19" descr="Seedling Black and white close up">
            <a:extLst>
              <a:ext uri="{FF2B5EF4-FFF2-40B4-BE49-F238E27FC236}">
                <a16:creationId xmlns:a16="http://schemas.microsoft.com/office/drawing/2014/main" id="{12F007AF-B3B3-4BBC-9990-D46E31738B7C}"/>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A8704A28-E62C-2E4A-A2A4-AD85CB6126A2}"/>
              </a:ext>
            </a:extLst>
          </p:cNvPr>
          <p:cNvSpPr>
            <a:spLocks noGrp="1"/>
          </p:cNvSpPr>
          <p:nvPr>
            <p:ph type="title"/>
          </p:nvPr>
        </p:nvSpPr>
        <p:spPr>
          <a:xfrm>
            <a:off x="7193943" y="3045437"/>
            <a:ext cx="4941477" cy="610863"/>
          </a:xfrm>
        </p:spPr>
        <p:txBody>
          <a:bodyPr rtlCol="0"/>
          <a:lstStyle/>
          <a:p>
            <a:pPr rtl="0"/>
            <a:r>
              <a:rPr lang="en-GB" dirty="0"/>
              <a:t>THANK YOU</a:t>
            </a:r>
          </a:p>
        </p:txBody>
      </p:sp>
      <p:cxnSp>
        <p:nvCxnSpPr>
          <p:cNvPr id="6" name="Straight Connector 5">
            <a:extLst>
              <a:ext uri="{FF2B5EF4-FFF2-40B4-BE49-F238E27FC236}">
                <a16:creationId xmlns:a16="http://schemas.microsoft.com/office/drawing/2014/main" id="{4D6EE753-BEBB-4348-896E-73627FDDCF64}"/>
              </a:ext>
              <a:ext uri="{C183D7F6-B498-43B3-948B-1728B52AA6E4}">
                <adec:decorative xmlns:adec="http://schemas.microsoft.com/office/drawing/2017/decorative" val="1"/>
              </a:ext>
            </a:extLst>
          </p:cNvPr>
          <p:cNvCxnSpPr>
            <a:cxnSpLocks/>
          </p:cNvCxnSpPr>
          <p:nvPr/>
        </p:nvCxnSpPr>
        <p:spPr>
          <a:xfrm>
            <a:off x="7194680"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05465797"/>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1_TF78853419_Win32.potx" id="{4B078287-5F8B-4412-8B56-22BABE512007}" vid="{40D3F4AB-D386-4158-AD50-2BEE84BA2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EC1AB0-9704-404D-B6D3-819D938AC55B}">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282</TotalTime>
  <Words>2123</Words>
  <Application>Microsoft Office PowerPoint</Application>
  <PresentationFormat>Widescreen</PresentationFormat>
  <Paragraphs>134</Paragraphs>
  <Slides>15</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Franklin Gothic Book</vt:lpstr>
      <vt:lpstr>Franklin Gothic Demi</vt:lpstr>
      <vt:lpstr>Google Sans</vt:lpstr>
      <vt:lpstr>Tahoma</vt:lpstr>
      <vt:lpstr>Times New Roman</vt:lpstr>
      <vt:lpstr>Wingdings</vt:lpstr>
      <vt:lpstr>Theme1</vt:lpstr>
      <vt:lpstr>PowerPoint Presentation</vt:lpstr>
      <vt:lpstr>Content Table </vt:lpstr>
      <vt:lpstr>Introduction</vt:lpstr>
      <vt:lpstr>Executive Summary</vt:lpstr>
      <vt:lpstr>Main Body </vt:lpstr>
      <vt:lpstr>Main Body </vt:lpstr>
      <vt:lpstr>Main Body</vt:lpstr>
      <vt:lpstr>Main Body</vt:lpstr>
      <vt:lpstr>Main Body</vt:lpstr>
      <vt:lpstr>Main Body</vt:lpstr>
      <vt:lpstr>Main Body</vt:lpstr>
      <vt:lpstr>Main Body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dc:title>
  <dc:creator/>
  <cp:lastModifiedBy>Adriana Roxana Soare (2233555)</cp:lastModifiedBy>
  <cp:revision>98</cp:revision>
  <dcterms:created xsi:type="dcterms:W3CDTF">2023-05-11T15:03:38Z</dcterms:created>
  <dcterms:modified xsi:type="dcterms:W3CDTF">2023-05-22T18:51:30Z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