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6" r:id="rId7"/>
    <p:sldId id="261" r:id="rId8"/>
    <p:sldId id="262" r:id="rId9"/>
    <p:sldId id="263" r:id="rId10"/>
    <p:sldId id="264" r:id="rId11"/>
    <p:sldId id="265"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626B2DB-1E14-460E-B80C-1D1468A0C404}" type="datetimeFigureOut">
              <a:rPr lang="en-IN" smtClean="0"/>
              <a:t>19-04-2018</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FA9F333-5D16-4223-AFCD-A40590DDAC7C}" type="slidenum">
              <a:rPr lang="en-IN" smtClean="0"/>
              <a:t>‹#›</a:t>
            </a:fld>
            <a:endParaRPr lang="en-IN"/>
          </a:p>
        </p:txBody>
      </p:sp>
    </p:spTree>
    <p:extLst>
      <p:ext uri="{BB962C8B-B14F-4D97-AF65-F5344CB8AC3E}">
        <p14:creationId xmlns:p14="http://schemas.microsoft.com/office/powerpoint/2010/main" val="2944613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evident that it is a land of already established hotels and each of the hotels offer superior quality of services. Major competition might be faced by Majestic hotel from International hotel groups (IHG), Hilton hotels, JW Marriot hotel, Premier Inn, Travelodge, Ibis, etc.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these hotels are quite expensive and cannot be afforded by the people having low to medium level of income. Majestic hotel focuses on grabbing this opportunity to attract people from all segments of income profile. However, the company might face intense competition from new entrants into this hotel industry offering similar services to the potential customers in UK. The hotel is hence required to ensure that they offer best services to remain best among the hotels offer similar services at similar prices.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FA9F333-5D16-4223-AFCD-A40590DDAC7C}" type="slidenum">
              <a:rPr lang="en-IN" smtClean="0"/>
              <a:t>6</a:t>
            </a:fld>
            <a:endParaRPr lang="en-IN"/>
          </a:p>
        </p:txBody>
      </p:sp>
    </p:spTree>
    <p:extLst>
      <p:ext uri="{BB962C8B-B14F-4D97-AF65-F5344CB8AC3E}">
        <p14:creationId xmlns:p14="http://schemas.microsoft.com/office/powerpoint/2010/main" val="2092095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4/19/2018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3"/>
          </p:nvPr>
        </p:nvSpPr>
        <p:spPr>
          <a:xfrm>
            <a:off x="304800" y="381000"/>
            <a:ext cx="7772400" cy="4942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D8BD707-D9CF-40AE-B4C6-C98DA3205C09}" type="datetimeFigureOut">
              <a:rPr lang="en-US" smtClean="0"/>
              <a:pPr/>
              <a:t>4/19/2018</a:t>
            </a:fld>
            <a:endParaRPr lang="en-US"/>
          </a:p>
        </p:txBody>
      </p:sp>
      <p:sp>
        <p:nvSpPr>
          <p:cNvPr id="9" name="Slide Number Placeholder 8"/>
          <p:cNvSpPr>
            <a:spLocks noGrp="1"/>
          </p:cNvSpPr>
          <p:nvPr>
            <p:ph type="sldNum" sz="quarter" idx="11"/>
          </p:nvPr>
        </p:nvSpPr>
        <p:spPr/>
        <p:txBody>
          <a:bodyPr/>
          <a:lstStyle/>
          <a:p>
            <a:fld id="{B6F15528-21DE-4FAA-801E-634DDDAF4B2B}" type="slidenum">
              <a:rPr lang="en-US" smtClean="0"/>
              <a:pPr/>
              <a:t>‹#›</a:t>
            </a:fld>
            <a:endParaRPr lang="en-US"/>
          </a:p>
        </p:txBody>
      </p:sp>
      <p:sp>
        <p:nvSpPr>
          <p:cNvPr id="10" name="Footer Placeholder 9"/>
          <p:cNvSpPr>
            <a:spLocks noGrp="1"/>
          </p:cNvSpPr>
          <p:nvPr>
            <p:ph type="ftr" sz="quarter" idx="12"/>
          </p:nvPr>
        </p:nvSpPr>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B6F15528-21DE-4FAA-801E-634DDDAF4B2B}" type="slidenum">
              <a:rPr lang="en-US" smtClean="0"/>
              <a:pPr/>
              <a:t>‹#›</a:t>
            </a:fld>
            <a:endParaRPr lang="en-US"/>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US"/>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1D8BD707-D9CF-40AE-B4C6-C98DA3205C09}" type="datetimeFigureOut">
              <a:rPr lang="en-US" smtClean="0"/>
              <a:pPr/>
              <a:t>4/19/2018</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438400"/>
            <a:ext cx="8229600" cy="1066800"/>
          </a:xfrm>
        </p:spPr>
        <p:txBody>
          <a:bodyPr/>
          <a:lstStyle/>
          <a:p>
            <a:r>
              <a:rPr lang="en-US" dirty="0"/>
              <a:t>Entrepreneurship</a:t>
            </a:r>
            <a:br>
              <a:rPr lang="en-US" dirty="0"/>
            </a:br>
            <a:br>
              <a:rPr lang="en-US" dirty="0"/>
            </a:br>
            <a:r>
              <a:rPr lang="en-US" dirty="0"/>
              <a:t>Nimisha Rana</a:t>
            </a:r>
            <a:br>
              <a:rPr lang="en-US" dirty="0"/>
            </a:br>
            <a:r>
              <a:rPr lang="en-US" dirty="0"/>
              <a:t>1705820</a:t>
            </a:r>
            <a:br>
              <a:rPr lang="en-US" dirty="0"/>
            </a:br>
            <a:r>
              <a:rPr lang="en-US" dirty="0"/>
              <a:t>Richard Small</a:t>
            </a:r>
            <a:br>
              <a:rPr lang="en-US" dirty="0"/>
            </a:br>
            <a:r>
              <a:rPr lang="en-US" dirty="0"/>
              <a:t>SBMA7111</a:t>
            </a:r>
            <a:br>
              <a:rPr lang="en-US" dirty="0"/>
            </a:br>
            <a:endParaRPr lang="en-IN" dirty="0"/>
          </a:p>
        </p:txBody>
      </p:sp>
    </p:spTree>
    <p:extLst>
      <p:ext uri="{BB962C8B-B14F-4D97-AF65-F5344CB8AC3E}">
        <p14:creationId xmlns:p14="http://schemas.microsoft.com/office/powerpoint/2010/main" val="856946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Introduction</a:t>
            </a:r>
            <a:endParaRPr lang="en-IN" dirty="0"/>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81024" y="1905000"/>
            <a:ext cx="4067175" cy="3962399"/>
          </a:xfrm>
        </p:spPr>
      </p:pic>
      <p:sp>
        <p:nvSpPr>
          <p:cNvPr id="6" name="Content Placeholder 5"/>
          <p:cNvSpPr>
            <a:spLocks noGrp="1"/>
          </p:cNvSpPr>
          <p:nvPr>
            <p:ph sz="half" idx="2"/>
          </p:nvPr>
        </p:nvSpPr>
        <p:spPr/>
        <p:txBody>
          <a:bodyPr/>
          <a:lstStyle/>
          <a:p>
            <a:r>
              <a:rPr lang="en-GB" dirty="0"/>
              <a:t>Entrepreneurship is defined as one of the most significant and important drive that is required to enhance the economic growth of a nation. </a:t>
            </a:r>
            <a:endParaRPr lang="en-IN" dirty="0"/>
          </a:p>
        </p:txBody>
      </p:sp>
    </p:spTree>
    <p:extLst>
      <p:ext uri="{BB962C8B-B14F-4D97-AF65-F5344CB8AC3E}">
        <p14:creationId xmlns:p14="http://schemas.microsoft.com/office/powerpoint/2010/main" val="1892980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Hotel industry in UK</a:t>
            </a:r>
            <a:endParaRPr lang="en-IN" dirty="0"/>
          </a:p>
        </p:txBody>
      </p:sp>
      <p:sp>
        <p:nvSpPr>
          <p:cNvPr id="3" name="Content Placeholder 2"/>
          <p:cNvSpPr>
            <a:spLocks noGrp="1"/>
          </p:cNvSpPr>
          <p:nvPr>
            <p:ph sz="half" idx="1"/>
          </p:nvPr>
        </p:nvSpPr>
        <p:spPr/>
        <p:txBody>
          <a:bodyPr>
            <a:normAutofit lnSpcReduction="10000"/>
          </a:bodyPr>
          <a:lstStyle/>
          <a:p>
            <a:r>
              <a:rPr lang="en-US" dirty="0"/>
              <a:t>The hotel industry is flourishing day by day. </a:t>
            </a:r>
          </a:p>
          <a:p>
            <a:r>
              <a:rPr lang="en-US" dirty="0"/>
              <a:t>It is evident that the industry is likely to grow maximum in 2024.</a:t>
            </a:r>
          </a:p>
          <a:p>
            <a:r>
              <a:rPr lang="en-US" dirty="0"/>
              <a:t>This depicts that Majestic hotel is likely to make efficient profit in UK</a:t>
            </a:r>
            <a:endParaRPr lang="en-IN"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267200" y="1752600"/>
            <a:ext cx="41148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7066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idea</a:t>
            </a:r>
            <a:endParaRPr lang="en-IN" dirty="0"/>
          </a:p>
        </p:txBody>
      </p:sp>
      <p:sp>
        <p:nvSpPr>
          <p:cNvPr id="3" name="Content Placeholder 2"/>
          <p:cNvSpPr>
            <a:spLocks noGrp="1"/>
          </p:cNvSpPr>
          <p:nvPr>
            <p:ph sz="half" idx="1"/>
          </p:nvPr>
        </p:nvSpPr>
        <p:spPr/>
        <p:txBody>
          <a:bodyPr>
            <a:normAutofit fontScale="92500"/>
          </a:bodyPr>
          <a:lstStyle/>
          <a:p>
            <a:r>
              <a:rPr lang="en-US" dirty="0"/>
              <a:t>Rapidly growing hotel industry depicts that venturing in this industry would help in making higher revenue and profit margin</a:t>
            </a:r>
          </a:p>
          <a:p>
            <a:r>
              <a:rPr lang="en-US" dirty="0"/>
              <a:t>Development of a new hotel would be a profitable venture and an efficient business idea</a:t>
            </a:r>
            <a:endParaRPr lang="en-IN"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419600" y="1371600"/>
            <a:ext cx="3553968" cy="4876800"/>
          </a:xfrm>
        </p:spPr>
      </p:pic>
    </p:spTree>
    <p:extLst>
      <p:ext uri="{BB962C8B-B14F-4D97-AF65-F5344CB8AC3E}">
        <p14:creationId xmlns:p14="http://schemas.microsoft.com/office/powerpoint/2010/main" val="304092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Service offered by Majestic hotel</a:t>
            </a:r>
            <a:endParaRPr lang="en-IN" dirty="0"/>
          </a:p>
        </p:txBody>
      </p:sp>
      <p:sp>
        <p:nvSpPr>
          <p:cNvPr id="3" name="Content Placeholder 2"/>
          <p:cNvSpPr>
            <a:spLocks noGrp="1"/>
          </p:cNvSpPr>
          <p:nvPr>
            <p:ph sz="half" idx="1"/>
          </p:nvPr>
        </p:nvSpPr>
        <p:spPr/>
        <p:txBody>
          <a:bodyPr/>
          <a:lstStyle/>
          <a:p>
            <a:r>
              <a:rPr lang="en-US" dirty="0"/>
              <a:t>Superior quality of accommodation services</a:t>
            </a:r>
          </a:p>
          <a:p>
            <a:r>
              <a:rPr lang="en-US" dirty="0"/>
              <a:t>Food and beverage service</a:t>
            </a:r>
          </a:p>
          <a:p>
            <a:r>
              <a:rPr lang="en-US" dirty="0"/>
              <a:t>Room services</a:t>
            </a:r>
          </a:p>
          <a:p>
            <a:r>
              <a:rPr lang="en-US" dirty="0"/>
              <a:t>Entertainment services</a:t>
            </a:r>
          </a:p>
          <a:p>
            <a:r>
              <a:rPr lang="en-US" dirty="0"/>
              <a:t>Meeting rooms</a:t>
            </a:r>
            <a:endParaRPr lang="en-IN"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038600" y="1828800"/>
            <a:ext cx="3726180" cy="4038600"/>
          </a:xfrm>
        </p:spPr>
      </p:pic>
    </p:spTree>
    <p:extLst>
      <p:ext uri="{BB962C8B-B14F-4D97-AF65-F5344CB8AC3E}">
        <p14:creationId xmlns:p14="http://schemas.microsoft.com/office/powerpoint/2010/main" val="2115121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Competition </a:t>
            </a:r>
            <a:endParaRPr lang="en-IN" dirty="0"/>
          </a:p>
        </p:txBody>
      </p:sp>
      <p:pic>
        <p:nvPicPr>
          <p:cNvPr id="6" name="Content Placeholder 5"/>
          <p:cNvPicPr>
            <a:picLocks noGrp="1" noChangeAspect="1"/>
          </p:cNvPicPr>
          <p:nvPr>
            <p:ph idx="1"/>
          </p:nvPr>
        </p:nvPicPr>
        <p:blipFill rotWithShape="1">
          <a:blip r:embed="rId3">
            <a:extLst>
              <a:ext uri="{28A0092B-C50C-407E-A947-70E740481C1C}">
                <a14:useLocalDpi xmlns:a14="http://schemas.microsoft.com/office/drawing/2010/main" val="0"/>
              </a:ext>
            </a:extLst>
          </a:blip>
          <a:srcRect b="6478"/>
          <a:stretch/>
        </p:blipFill>
        <p:spPr>
          <a:xfrm>
            <a:off x="457200" y="1447801"/>
            <a:ext cx="7620000" cy="4135581"/>
          </a:xfrm>
        </p:spPr>
      </p:pic>
    </p:spTree>
    <p:extLst>
      <p:ext uri="{BB962C8B-B14F-4D97-AF65-F5344CB8AC3E}">
        <p14:creationId xmlns:p14="http://schemas.microsoft.com/office/powerpoint/2010/main" val="4018150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 segmentation, targeting &amp; positioning</a:t>
            </a:r>
            <a:endParaRPr lang="en-IN" dirty="0"/>
          </a:p>
        </p:txBody>
      </p:sp>
      <p:sp>
        <p:nvSpPr>
          <p:cNvPr id="5" name="Text Placeholder 4"/>
          <p:cNvSpPr>
            <a:spLocks noGrp="1"/>
          </p:cNvSpPr>
          <p:nvPr>
            <p:ph type="body" idx="1"/>
          </p:nvPr>
        </p:nvSpPr>
        <p:spPr/>
        <p:txBody>
          <a:bodyPr/>
          <a:lstStyle/>
          <a:p>
            <a:r>
              <a:rPr lang="en-US" dirty="0"/>
              <a:t>Market segmentation</a:t>
            </a:r>
            <a:endParaRPr lang="en-IN" dirty="0"/>
          </a:p>
        </p:txBody>
      </p:sp>
      <p:sp>
        <p:nvSpPr>
          <p:cNvPr id="3" name="Content Placeholder 2"/>
          <p:cNvSpPr>
            <a:spLocks noGrp="1"/>
          </p:cNvSpPr>
          <p:nvPr>
            <p:ph sz="half" idx="2"/>
          </p:nvPr>
        </p:nvSpPr>
        <p:spPr>
          <a:xfrm>
            <a:off x="457200" y="2174875"/>
            <a:ext cx="3657600" cy="1939925"/>
          </a:xfrm>
        </p:spPr>
        <p:txBody>
          <a:bodyPr/>
          <a:lstStyle/>
          <a:p>
            <a:r>
              <a:rPr lang="en-US" dirty="0"/>
              <a:t>Demographic segmentation</a:t>
            </a:r>
          </a:p>
          <a:p>
            <a:r>
              <a:rPr lang="en-US" dirty="0"/>
              <a:t>Psychographic segmentation</a:t>
            </a:r>
          </a:p>
          <a:p>
            <a:endParaRPr lang="en-IN" dirty="0"/>
          </a:p>
        </p:txBody>
      </p:sp>
      <p:sp>
        <p:nvSpPr>
          <p:cNvPr id="6" name="Text Placeholder 5"/>
          <p:cNvSpPr>
            <a:spLocks noGrp="1"/>
          </p:cNvSpPr>
          <p:nvPr>
            <p:ph type="body" sz="quarter" idx="3"/>
          </p:nvPr>
        </p:nvSpPr>
        <p:spPr/>
        <p:txBody>
          <a:bodyPr/>
          <a:lstStyle/>
          <a:p>
            <a:r>
              <a:rPr lang="en-US" dirty="0"/>
              <a:t>Target markets</a:t>
            </a:r>
            <a:endParaRPr lang="en-IN" dirty="0"/>
          </a:p>
        </p:txBody>
      </p:sp>
      <p:sp>
        <p:nvSpPr>
          <p:cNvPr id="7" name="Content Placeholder 6"/>
          <p:cNvSpPr>
            <a:spLocks noGrp="1"/>
          </p:cNvSpPr>
          <p:nvPr>
            <p:ph sz="quarter" idx="4"/>
          </p:nvPr>
        </p:nvSpPr>
        <p:spPr>
          <a:xfrm>
            <a:off x="4419600" y="2174875"/>
            <a:ext cx="3657600" cy="2397125"/>
          </a:xfrm>
        </p:spPr>
        <p:txBody>
          <a:bodyPr/>
          <a:lstStyle/>
          <a:p>
            <a:r>
              <a:rPr lang="en-US" dirty="0"/>
              <a:t>Businessmen</a:t>
            </a:r>
          </a:p>
          <a:p>
            <a:r>
              <a:rPr lang="en-US" dirty="0"/>
              <a:t>Working professionals</a:t>
            </a:r>
          </a:p>
          <a:p>
            <a:r>
              <a:rPr lang="en-US" dirty="0"/>
              <a:t>Tourists </a:t>
            </a:r>
          </a:p>
          <a:p>
            <a:r>
              <a:rPr lang="en-US" dirty="0"/>
              <a:t>Families with a large number of members</a:t>
            </a:r>
            <a:endParaRPr lang="en-IN"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636" y="4343400"/>
            <a:ext cx="8423564" cy="2286000"/>
          </a:xfrm>
          <a:prstGeom prst="rect">
            <a:avLst/>
          </a:prstGeom>
        </p:spPr>
      </p:pic>
    </p:spTree>
    <p:extLst>
      <p:ext uri="{BB962C8B-B14F-4D97-AF65-F5344CB8AC3E}">
        <p14:creationId xmlns:p14="http://schemas.microsoft.com/office/powerpoint/2010/main" val="770583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Human resources required</a:t>
            </a:r>
            <a:endParaRPr lang="en-IN" dirty="0"/>
          </a:p>
        </p:txBody>
      </p:sp>
      <p:sp>
        <p:nvSpPr>
          <p:cNvPr id="7" name="Content Placeholder 6"/>
          <p:cNvSpPr>
            <a:spLocks noGrp="1"/>
          </p:cNvSpPr>
          <p:nvPr>
            <p:ph sz="half" idx="1"/>
          </p:nvPr>
        </p:nvSpPr>
        <p:spPr/>
        <p:txBody>
          <a:bodyPr/>
          <a:lstStyle/>
          <a:p>
            <a:r>
              <a:rPr lang="en-US" dirty="0"/>
              <a:t>Front office executives</a:t>
            </a:r>
          </a:p>
          <a:p>
            <a:r>
              <a:rPr lang="en-US" dirty="0"/>
              <a:t>Marketing executives</a:t>
            </a:r>
          </a:p>
          <a:p>
            <a:r>
              <a:rPr lang="en-US" dirty="0"/>
              <a:t>Customer service executives</a:t>
            </a:r>
          </a:p>
          <a:p>
            <a:r>
              <a:rPr lang="en-US" dirty="0"/>
              <a:t>Managers </a:t>
            </a:r>
          </a:p>
          <a:p>
            <a:r>
              <a:rPr lang="en-US" dirty="0"/>
              <a:t>Room division executives</a:t>
            </a:r>
          </a:p>
          <a:p>
            <a:r>
              <a:rPr lang="en-US" dirty="0"/>
              <a:t>Others</a:t>
            </a:r>
            <a:endParaRPr lang="en-IN" dirty="0"/>
          </a:p>
        </p:txBody>
      </p:sp>
      <p:pic>
        <p:nvPicPr>
          <p:cNvPr id="10" name="Content Placeholder 9"/>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419600" y="1447800"/>
            <a:ext cx="3657600" cy="4419599"/>
          </a:xfrm>
        </p:spPr>
      </p:pic>
    </p:spTree>
    <p:extLst>
      <p:ext uri="{BB962C8B-B14F-4D97-AF65-F5344CB8AC3E}">
        <p14:creationId xmlns:p14="http://schemas.microsoft.com/office/powerpoint/2010/main" val="152845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Funding </a:t>
            </a:r>
            <a:endParaRPr lang="en-IN" dirty="0"/>
          </a:p>
        </p:txBody>
      </p:sp>
      <p:sp>
        <p:nvSpPr>
          <p:cNvPr id="3" name="Content Placeholder 2"/>
          <p:cNvSpPr>
            <a:spLocks noGrp="1"/>
          </p:cNvSpPr>
          <p:nvPr>
            <p:ph sz="half" idx="1"/>
          </p:nvPr>
        </p:nvSpPr>
        <p:spPr/>
        <p:txBody>
          <a:bodyPr/>
          <a:lstStyle/>
          <a:p>
            <a:r>
              <a:rPr lang="en-US" dirty="0"/>
              <a:t>Government funds</a:t>
            </a:r>
          </a:p>
          <a:p>
            <a:endParaRPr lang="en-US" dirty="0"/>
          </a:p>
          <a:p>
            <a:r>
              <a:rPr lang="en-US" dirty="0"/>
              <a:t>Bank loans</a:t>
            </a:r>
          </a:p>
          <a:p>
            <a:endParaRPr lang="en-US" dirty="0"/>
          </a:p>
          <a:p>
            <a:r>
              <a:rPr lang="en-US" dirty="0"/>
              <a:t>Borrowing of money from other financial institutions</a:t>
            </a:r>
          </a:p>
          <a:p>
            <a:endParaRPr lang="en-US" dirty="0"/>
          </a:p>
          <a:p>
            <a:endParaRPr lang="en-IN"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419600" y="1447800"/>
            <a:ext cx="3657600" cy="4191000"/>
          </a:xfrm>
        </p:spPr>
      </p:pic>
    </p:spTree>
    <p:extLst>
      <p:ext uri="{BB962C8B-B14F-4D97-AF65-F5344CB8AC3E}">
        <p14:creationId xmlns:p14="http://schemas.microsoft.com/office/powerpoint/2010/main" val="815902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Attracting investors</a:t>
            </a:r>
            <a:endParaRPr lang="en-IN" dirty="0"/>
          </a:p>
        </p:txBody>
      </p:sp>
      <p:sp>
        <p:nvSpPr>
          <p:cNvPr id="5" name="Content Placeholder 4"/>
          <p:cNvSpPr>
            <a:spLocks noGrp="1"/>
          </p:cNvSpPr>
          <p:nvPr>
            <p:ph idx="1"/>
          </p:nvPr>
        </p:nvSpPr>
        <p:spPr/>
        <p:txBody>
          <a:bodyPr>
            <a:normAutofit lnSpcReduction="10000"/>
          </a:bodyPr>
          <a:lstStyle/>
          <a:p>
            <a:pPr lvl="0"/>
            <a:r>
              <a:rPr lang="en-GB" dirty="0"/>
              <a:t>Rising demand for hotels with affordable prices within the country</a:t>
            </a:r>
            <a:endParaRPr lang="en-IN" dirty="0"/>
          </a:p>
          <a:p>
            <a:pPr lvl="0"/>
            <a:r>
              <a:rPr lang="en-GB" dirty="0"/>
              <a:t>Ability of the hotel to attract customers having different income levels which mitigates the threat of competition with the larger brands like Hilton hotels, IHG, etc. as they offer their services only to high income profile customers</a:t>
            </a:r>
            <a:endParaRPr lang="en-IN" dirty="0"/>
          </a:p>
          <a:p>
            <a:pPr lvl="0"/>
            <a:r>
              <a:rPr lang="en-GB" dirty="0"/>
              <a:t>Excellent quality of services offered to the customers would help in increasing repeat business of the hotel</a:t>
            </a:r>
            <a:endParaRPr lang="en-IN" dirty="0"/>
          </a:p>
          <a:p>
            <a:pPr lvl="0"/>
            <a:r>
              <a:rPr lang="en-GB" dirty="0"/>
              <a:t>Availability of all sorts of amenities and facilities like food and beverages, entertainment, business requirements, etc. would help in attracting people visiting the country for varied purposes</a:t>
            </a:r>
            <a:endParaRPr lang="en-IN" dirty="0"/>
          </a:p>
          <a:p>
            <a:pPr lvl="0"/>
            <a:r>
              <a:rPr lang="en-GB" dirty="0"/>
              <a:t>The economic stability of UK would also help in attracting investors for lower economic turmoil in the country</a:t>
            </a:r>
            <a:endParaRPr lang="en-IN" dirty="0"/>
          </a:p>
          <a:p>
            <a:endParaRPr lang="en-IN" dirty="0"/>
          </a:p>
        </p:txBody>
      </p:sp>
    </p:spTree>
    <p:extLst>
      <p:ext uri="{BB962C8B-B14F-4D97-AF65-F5344CB8AC3E}">
        <p14:creationId xmlns:p14="http://schemas.microsoft.com/office/powerpoint/2010/main" val="2963065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endParaRPr lang="en-IN" dirty="0"/>
          </a:p>
        </p:txBody>
      </p:sp>
      <p:sp>
        <p:nvSpPr>
          <p:cNvPr id="3" name="Content Placeholder 2"/>
          <p:cNvSpPr>
            <a:spLocks noGrp="1"/>
          </p:cNvSpPr>
          <p:nvPr>
            <p:ph idx="1"/>
          </p:nvPr>
        </p:nvSpPr>
        <p:spPr/>
        <p:txBody>
          <a:bodyPr/>
          <a:lstStyle/>
          <a:p>
            <a:pPr marL="114300" indent="0">
              <a:buNone/>
            </a:pPr>
            <a:r>
              <a:rPr lang="en-IN" dirty="0"/>
              <a:t>This presentation depicts that the venture plan of developing a three start hotel in UK would be able to sustain in the market as well as achieve growth and profitability. The economic condition of UK, government support and availability of latest technologies would help in significant growth of the hotel in the country. </a:t>
            </a:r>
          </a:p>
        </p:txBody>
      </p:sp>
    </p:spTree>
    <p:extLst>
      <p:ext uri="{BB962C8B-B14F-4D97-AF65-F5344CB8AC3E}">
        <p14:creationId xmlns:p14="http://schemas.microsoft.com/office/powerpoint/2010/main" val="3773443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endParaRPr lang="en-IN" dirty="0"/>
          </a:p>
        </p:txBody>
      </p:sp>
      <p:sp>
        <p:nvSpPr>
          <p:cNvPr id="3" name="Content Placeholder 2"/>
          <p:cNvSpPr>
            <a:spLocks noGrp="1"/>
          </p:cNvSpPr>
          <p:nvPr>
            <p:ph idx="1"/>
          </p:nvPr>
        </p:nvSpPr>
        <p:spPr/>
        <p:txBody>
          <a:bodyPr/>
          <a:lstStyle/>
          <a:p>
            <a:endParaRPr lang="en-US" dirty="0"/>
          </a:p>
          <a:p>
            <a:r>
              <a:rPr lang="en-GB" dirty="0" err="1"/>
              <a:t>Rahimi</a:t>
            </a:r>
            <a:r>
              <a:rPr lang="en-GB" dirty="0"/>
              <a:t>, R. and </a:t>
            </a:r>
            <a:r>
              <a:rPr lang="en-GB" dirty="0" err="1"/>
              <a:t>Gunlu</a:t>
            </a:r>
            <a:r>
              <a:rPr lang="en-GB" dirty="0"/>
              <a:t>, E., 2016. Implementing Customer Relationship Management (CRM) in hotel industry from organizational culture perspective: Case of a chain hotel in the UK. </a:t>
            </a:r>
            <a:r>
              <a:rPr lang="en-GB" i="1" dirty="0"/>
              <a:t>International Journal of Contemporary Hospitality Management</a:t>
            </a:r>
            <a:r>
              <a:rPr lang="en-GB" dirty="0"/>
              <a:t>, </a:t>
            </a:r>
            <a:r>
              <a:rPr lang="en-GB" i="1" dirty="0"/>
              <a:t>28</a:t>
            </a:r>
            <a:r>
              <a:rPr lang="en-GB" dirty="0"/>
              <a:t>(1), pp.89-112.</a:t>
            </a:r>
            <a:endParaRPr lang="en-IN" dirty="0"/>
          </a:p>
          <a:p>
            <a:r>
              <a:rPr lang="en-GB" dirty="0"/>
              <a:t>Burns, P., 2017. </a:t>
            </a:r>
            <a:r>
              <a:rPr lang="en-GB" i="1" dirty="0"/>
              <a:t>New venture creation: a framework for entrepreneurial start-ups</a:t>
            </a:r>
            <a:r>
              <a:rPr lang="en-GB" dirty="0"/>
              <a:t>. Palgrave</a:t>
            </a:r>
          </a:p>
          <a:p>
            <a:r>
              <a:rPr lang="en-GB" dirty="0" err="1"/>
              <a:t>Ruetz</a:t>
            </a:r>
            <a:r>
              <a:rPr lang="en-GB" dirty="0"/>
              <a:t>, D. and Marvel, M., 2011. Budget hotels: Low cost concepts in the US, Europe and Asia. In </a:t>
            </a:r>
            <a:r>
              <a:rPr lang="en-GB" i="1" dirty="0"/>
              <a:t>Trends and Issues in Global Tourism 2011</a:t>
            </a:r>
            <a:r>
              <a:rPr lang="en-GB" dirty="0"/>
              <a:t> (pp. 99-124). Springer, Berlin, Heidelberg.</a:t>
            </a:r>
            <a:endParaRPr lang="en-IN" dirty="0"/>
          </a:p>
          <a:p>
            <a:endParaRPr lang="en-IN" dirty="0"/>
          </a:p>
        </p:txBody>
      </p:sp>
    </p:spTree>
    <p:extLst>
      <p:ext uri="{BB962C8B-B14F-4D97-AF65-F5344CB8AC3E}">
        <p14:creationId xmlns:p14="http://schemas.microsoft.com/office/powerpoint/2010/main" val="3010969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3400" y="2819400"/>
            <a:ext cx="7620000" cy="1143000"/>
          </a:xfrm>
        </p:spPr>
        <p:txBody>
          <a:bodyPr/>
          <a:lstStyle/>
          <a:p>
            <a:r>
              <a:rPr lang="en-US" dirty="0"/>
              <a:t>Thank you…!!</a:t>
            </a:r>
            <a:endParaRPr lang="en-IN" dirty="0"/>
          </a:p>
        </p:txBody>
      </p:sp>
    </p:spTree>
    <p:extLst>
      <p:ext uri="{BB962C8B-B14F-4D97-AF65-F5344CB8AC3E}">
        <p14:creationId xmlns:p14="http://schemas.microsoft.com/office/powerpoint/2010/main" val="36234134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87</TotalTime>
  <Words>534</Words>
  <Application>Microsoft Office PowerPoint</Application>
  <PresentationFormat>On-screen Show (4:3)</PresentationFormat>
  <Paragraphs>56</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Cambria</vt:lpstr>
      <vt:lpstr>Adjacency</vt:lpstr>
      <vt:lpstr>Entrepreneurship  Nimisha Rana 1705820 Richard Small SBMA7111 </vt:lpstr>
      <vt:lpstr>Introduction</vt:lpstr>
      <vt:lpstr>Hotel industry in UK</vt:lpstr>
      <vt:lpstr>Business idea</vt:lpstr>
      <vt:lpstr>Service offered by Majestic hotel</vt:lpstr>
      <vt:lpstr>Competition </vt:lpstr>
      <vt:lpstr>Market segmentation, targeting &amp; positioning</vt:lpstr>
      <vt:lpstr>Human resources required</vt:lpstr>
      <vt:lpstr>Funding </vt:lpstr>
      <vt:lpstr>Attracting investors</vt:lpstr>
      <vt:lpstr>Conclusion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dc:title>
  <dc:creator>Hp</dc:creator>
  <cp:lastModifiedBy>nimisha rana</cp:lastModifiedBy>
  <cp:revision>23</cp:revision>
  <dcterms:created xsi:type="dcterms:W3CDTF">2006-08-16T00:00:00Z</dcterms:created>
  <dcterms:modified xsi:type="dcterms:W3CDTF">2018-04-19T12:23:22Z</dcterms:modified>
</cp:coreProperties>
</file>