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5" r:id="rId4"/>
    <p:sldMasterId id="2147484218" r:id="rId5"/>
  </p:sldMasterIdLst>
  <p:notesMasterIdLst>
    <p:notesMasterId r:id="rId24"/>
  </p:notesMasterIdLst>
  <p:sldIdLst>
    <p:sldId id="256" r:id="rId6"/>
    <p:sldId id="296" r:id="rId7"/>
    <p:sldId id="313" r:id="rId8"/>
    <p:sldId id="297" r:id="rId9"/>
    <p:sldId id="299" r:id="rId10"/>
    <p:sldId id="301" r:id="rId11"/>
    <p:sldId id="305" r:id="rId12"/>
    <p:sldId id="306" r:id="rId13"/>
    <p:sldId id="290" r:id="rId14"/>
    <p:sldId id="307" r:id="rId15"/>
    <p:sldId id="284" r:id="rId16"/>
    <p:sldId id="285" r:id="rId17"/>
    <p:sldId id="309" r:id="rId18"/>
    <p:sldId id="281" r:id="rId19"/>
    <p:sldId id="279" r:id="rId20"/>
    <p:sldId id="282" r:id="rId21"/>
    <p:sldId id="294" r:id="rId22"/>
    <p:sldId id="302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451"/>
    <p:restoredTop sz="94701"/>
  </p:normalViewPr>
  <p:slideViewPr>
    <p:cSldViewPr snapToGrid="0">
      <p:cViewPr>
        <p:scale>
          <a:sx n="97" d="100"/>
          <a:sy n="97" d="100"/>
        </p:scale>
        <p:origin x="-102" y="5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30/11/2017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0D4291D-7DDE-47C6-97F6-3E83D364458F}" type="slidenum">
              <a:rPr lang="en-GB" altLang="en-US">
                <a:latin typeface="Calibri" panose="020F0502020204030204" pitchFamily="34" charset="0"/>
              </a:rPr>
              <a:pPr eaLnBrk="1" hangingPunct="1"/>
              <a:t>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0596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7B97542E-A46A-C740-8D24-C0296900FB8C}" type="slidenum">
              <a:rPr lang="en-GB" altLang="en-US">
                <a:solidFill>
                  <a:srgbClr val="000000"/>
                </a:solidFill>
                <a:latin typeface="Arial" charset="0"/>
              </a:rPr>
              <a:pPr eaLnBrk="1" hangingPunct="1"/>
              <a:t>10</a:t>
            </a:fld>
            <a:endParaRPr lang="en-GB" altLang="en-US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41152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FA86C53-8606-E046-B17D-17B60564DD73}" type="slidenum">
              <a:rPr lang="en-GB" altLang="en-US">
                <a:latin typeface="Calibri" charset="0"/>
              </a:rPr>
              <a:pPr eaLnBrk="1" hangingPunct="1"/>
              <a:t>13</a:t>
            </a:fld>
            <a:endParaRPr lang="en-GB" altLang="en-US">
              <a:latin typeface="Calibri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63540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3788994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6667692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6143958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8419488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6576849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4047785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6783117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5417789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1406573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4415982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390600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rtlCol="0"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</p:spPr>
        <p:txBody>
          <a:bodyPr/>
          <a:lstStyle>
            <a:lvl1pPr>
              <a:defRPr>
                <a:latin typeface="Trebuchet MS" charset="0"/>
              </a:defRPr>
            </a:lvl1pPr>
          </a:lstStyle>
          <a:p>
            <a:fld id="{0C23F4CF-ED7C-6647-8FDE-4110ACB98A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0875547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0573099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5744990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5191740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5328224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40075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6076245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0603980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438281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4004797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4418661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2382884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8304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6" r:id="rId1"/>
    <p:sldLayoutId id="2147484207" r:id="rId2"/>
    <p:sldLayoutId id="2147484208" r:id="rId3"/>
    <p:sldLayoutId id="2147484209" r:id="rId4"/>
    <p:sldLayoutId id="2147484210" r:id="rId5"/>
    <p:sldLayoutId id="2147484211" r:id="rId6"/>
    <p:sldLayoutId id="2147484212" r:id="rId7"/>
    <p:sldLayoutId id="2147484213" r:id="rId8"/>
    <p:sldLayoutId id="2147484214" r:id="rId9"/>
    <p:sldLayoutId id="2147484215" r:id="rId10"/>
    <p:sldLayoutId id="2147484216" r:id="rId11"/>
    <p:sldLayoutId id="2147484217" r:id="rId12"/>
  </p:sldLayoutIdLst>
  <p:transition spd="slow">
    <p:wipe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2408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9" r:id="rId1"/>
    <p:sldLayoutId id="2147484220" r:id="rId2"/>
    <p:sldLayoutId id="2147484221" r:id="rId3"/>
    <p:sldLayoutId id="2147484222" r:id="rId4"/>
    <p:sldLayoutId id="2147484223" r:id="rId5"/>
    <p:sldLayoutId id="2147484224" r:id="rId6"/>
    <p:sldLayoutId id="2147484225" r:id="rId7"/>
    <p:sldLayoutId id="2147484226" r:id="rId8"/>
    <p:sldLayoutId id="2147484227" r:id="rId9"/>
    <p:sldLayoutId id="2147484228" r:id="rId10"/>
    <p:sldLayoutId id="2147484229" r:id="rId11"/>
  </p:sldLayoutIdLst>
  <p:transition spd="slow">
    <p:wipe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ctrTitle"/>
          </p:nvPr>
        </p:nvSpPr>
        <p:spPr>
          <a:xfrm>
            <a:off x="1098376" y="1144104"/>
            <a:ext cx="6858000" cy="42164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smtClean="0"/>
              <a:t> </a:t>
            </a:r>
            <a:r>
              <a:rPr lang="en-GB" altLang="en-US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 </a:t>
            </a:r>
            <a: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  <a:t>Academic + Employability Skills</a:t>
            </a:r>
            <a:b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 smtClean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Time </a:t>
            </a: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Management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/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06E5A9F-E615-40BA-994E-0BF3FD40C183}" type="slidenum">
              <a:rPr lang="en-GB" altLang="en-US">
                <a:solidFill>
                  <a:srgbClr val="000000"/>
                </a:solidFill>
                <a:latin typeface="Candara" panose="020E0502030303020204" pitchFamily="34" charset="0"/>
              </a:rPr>
              <a:pPr eaLnBrk="1" hangingPunct="1"/>
              <a:t>1</a:t>
            </a:fld>
            <a:endParaRPr lang="en-GB" altLang="en-US">
              <a:solidFill>
                <a:srgbClr val="000000"/>
              </a:solidFill>
              <a:latin typeface="Candara" panose="020E0502030303020204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7" y="200990"/>
            <a:ext cx="8576435" cy="5326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9029376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77855" y="52306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Assessing your work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7851"/>
            <a:ext cx="7886700" cy="4351338"/>
          </a:xfrm>
        </p:spPr>
        <p:txBody>
          <a:bodyPr>
            <a:normAutofit/>
          </a:bodyPr>
          <a:lstStyle/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behaviour</a:t>
            </a:r>
          </a:p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planning</a:t>
            </a:r>
          </a:p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How you manage your tendency to procrastinate</a:t>
            </a:r>
          </a:p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How you manage your work stress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="" xmlns:p14="http://schemas.microsoft.com/office/powerpoint/2010/main" val="8084778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03644"/>
            <a:ext cx="7886700" cy="1325563"/>
          </a:xfrm>
        </p:spPr>
        <p:txBody>
          <a:bodyPr/>
          <a:lstStyle/>
          <a:p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What would a perfect week look like for you?</a:t>
            </a: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70138"/>
            <a:ext cx="7886700" cy="4351338"/>
          </a:xfrm>
        </p:spPr>
        <p:txBody>
          <a:bodyPr/>
          <a:lstStyle/>
          <a:p>
            <a:pPr marL="501650" indent="-457200">
              <a:buNone/>
            </a:pPr>
            <a:r>
              <a:rPr lang="en-GB" altLang="en-US" sz="2400" dirty="0"/>
              <a:t>Here are some ideas:</a:t>
            </a:r>
          </a:p>
          <a:p>
            <a:pPr marL="501650" indent="-457200"/>
            <a:r>
              <a:rPr lang="en-GB" altLang="en-US" sz="2400" dirty="0"/>
              <a:t>A week where you got all your key tasks done (not everything, but your key tasks). </a:t>
            </a:r>
          </a:p>
          <a:p>
            <a:pPr marL="501650" indent="-457200"/>
            <a:r>
              <a:rPr lang="en-GB" altLang="en-US" sz="2400" dirty="0"/>
              <a:t>A week where you got time to see you loved ones.</a:t>
            </a:r>
          </a:p>
          <a:p>
            <a:pPr marL="501650" indent="-457200"/>
            <a:r>
              <a:rPr lang="en-GB" altLang="en-US" sz="2400" dirty="0"/>
              <a:t>A week where you did some exercise and other activities to keep you healthy. </a:t>
            </a:r>
          </a:p>
          <a:p>
            <a:pPr marL="501650" indent="-457200"/>
            <a:r>
              <a:rPr lang="en-GB" altLang="en-US" sz="2400" dirty="0"/>
              <a:t>A week where you spent time doing some of the things you love to do.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0704211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17444" y="457201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Main </a:t>
            </a:r>
            <a:r>
              <a:rPr lang="en-GB" altLang="en-US" sz="4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Areas to consider:</a:t>
            </a:r>
          </a:p>
          <a:p>
            <a:endParaRPr lang="en-GB" altLang="en-US" sz="2800" dirty="0">
              <a:solidFill>
                <a:srgbClr val="000000"/>
              </a:solidFill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</a:t>
            </a:r>
            <a:r>
              <a:rPr lang="en-GB" altLang="en-US" sz="36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Prioritising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Dealing with </a:t>
            </a:r>
            <a:r>
              <a:rPr lang="en-GB" altLang="en-US" sz="36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People</a:t>
            </a:r>
          </a:p>
          <a:p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600" b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682219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67662"/>
            <a:ext cx="7886700" cy="1325563"/>
          </a:xfrm>
        </p:spPr>
        <p:txBody>
          <a:bodyPr>
            <a:noAutofit/>
          </a:bodyPr>
          <a:lstStyle/>
          <a:p>
            <a:pPr algn="l"/>
            <a: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  <a:t>Making </a:t>
            </a:r>
            <a:r>
              <a:rPr lang="en-GB" altLang="en-US" sz="4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Time</a:t>
            </a:r>
            <a:br>
              <a:rPr lang="en-GB" altLang="en-US" sz="4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Planning and Prioritising</a:t>
            </a:r>
            <a: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278"/>
            <a:ext cx="7886700" cy="4660072"/>
          </a:xfrm>
        </p:spPr>
        <p:txBody>
          <a:bodyPr>
            <a:normAutofit/>
          </a:bodyPr>
          <a:lstStyle/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Get priorities clear - and keep them 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in mind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Plan the day - and stick to the 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plan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Set realistic 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deadlines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Look ahead to possible problems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67041520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72497" y="298865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Dealing </a:t>
            </a: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with People</a:t>
            </a: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75002"/>
            <a:ext cx="7886700" cy="5169245"/>
          </a:xfrm>
        </p:spPr>
        <p:txBody>
          <a:bodyPr>
            <a:normAutofit/>
          </a:bodyPr>
          <a:lstStyle/>
          <a:p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Deal </a:t>
            </a:r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decisively with 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interruptions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Know </a:t>
            </a:r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how to say ‘no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’</a:t>
            </a:r>
          </a:p>
          <a:p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Act assertively</a:t>
            </a:r>
            <a:endParaRPr lang="en-GB" altLang="en-US" sz="3200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Limit phone and online time</a:t>
            </a:r>
          </a:p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See others as a source of support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5493037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65264" y="524152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3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Making Time</a:t>
            </a:r>
            <a:br>
              <a:rPr lang="en-GB" altLang="en-US" sz="53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b="1" i="1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888" y="2048498"/>
            <a:ext cx="7886700" cy="388847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Do the difficult things </a:t>
            </a: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first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Cut </a:t>
            </a: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the clutter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Complete one task before going on </a:t>
            </a: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to the next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Concentrate on a limited number </a:t>
            </a: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of tasks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Build in thinking time</a:t>
            </a:r>
            <a:endParaRPr lang="en-GB" altLang="en-US" sz="30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20000"/>
              </a:lnSpc>
            </a:pPr>
            <a:r>
              <a:rPr lang="en-GB" altLang="en-US" sz="3000" b="1" dirty="0">
                <a:latin typeface="Arial Rounded MT Bold" charset="0"/>
                <a:ea typeface="Arial Rounded MT Bold" charset="0"/>
                <a:cs typeface="Arial Rounded MT Bold" charset="0"/>
              </a:rPr>
              <a:t>Be conscious of </a:t>
            </a:r>
            <a:r>
              <a:rPr lang="en-GB" altLang="en-US" sz="30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time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6962402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7687" y="314394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154" y="1607678"/>
            <a:ext cx="78867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200" b="1" dirty="0" smtClean="0">
                <a:solidFill>
                  <a:srgbClr val="C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Urgent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– 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requires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immediate attention. 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Tasks 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are usually visible and insist on action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.</a:t>
            </a:r>
            <a:endParaRPr lang="en-GB" sz="3200" b="1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chemeClr val="accent5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Important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has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to do with results and contributes to your role. </a:t>
            </a:r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Tasks 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require initiative and pro-activity.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40539019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-538508" y="238539"/>
            <a:ext cx="8001000" cy="1216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Urgent &amp; Non-urgent work</a:t>
            </a:r>
            <a:endParaRPr lang="en-GB" sz="3600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graphicFrame>
        <p:nvGraphicFramePr>
          <p:cNvPr id="6215" name="Group 7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96707847"/>
              </p:ext>
            </p:extLst>
          </p:nvPr>
        </p:nvGraphicFramePr>
        <p:xfrm>
          <a:off x="540233" y="1315278"/>
          <a:ext cx="8001000" cy="4175760"/>
        </p:xfrm>
        <a:graphic>
          <a:graphicData uri="http://schemas.openxmlformats.org/drawingml/2006/table">
            <a:tbl>
              <a:tblPr/>
              <a:tblGrid>
                <a:gridCol w="2000250"/>
                <a:gridCol w="2000250"/>
                <a:gridCol w="4000500"/>
              </a:tblGrid>
              <a:tr h="1152263">
                <a:tc gridSpan="2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50800" marR="0" lvl="0" indent="-508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 DIFFERENCE </a:t>
                      </a:r>
                      <a:r>
                        <a:rPr kumimoji="0" lang="en-US" altLang="en-US" sz="24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BETWEEN IMPORTANT </a:t>
                      </a: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AND URGENT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will lead to the accomplishment of an important objective.   The situation will worsen if they are not completed successfully.</a:t>
                      </a:r>
                    </a:p>
                    <a:p>
                      <a:pPr marL="469900" marR="0" lvl="0" indent="-469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1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have to be done in a very short time-scale.  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Which usually means NOW!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1335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5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607682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To do with meeting company objectives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Tasks which have a specific deadline for completion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84525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88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845511780"/>
              </p:ext>
            </p:extLst>
          </p:nvPr>
        </p:nvGraphicFramePr>
        <p:xfrm>
          <a:off x="457200" y="1600200"/>
          <a:ext cx="8229600" cy="3931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8843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20817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3132987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800" dirty="0"/>
                    </a:p>
                    <a:p>
                      <a:pPr algn="ctr"/>
                      <a:endParaRPr lang="en-US" sz="1800" dirty="0"/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48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3827027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655642569"/>
              </p:ext>
            </p:extLst>
          </p:nvPr>
        </p:nvGraphicFramePr>
        <p:xfrm>
          <a:off x="457200" y="1600200"/>
          <a:ext cx="8229601" cy="39788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522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240141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335424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48124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95416" marR="9541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  <a:r>
                        <a:rPr lang="en-US" sz="2400" baseline="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URGENCY</a:t>
                      </a:r>
                      <a:endParaRPr lang="en-US" sz="2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</a:t>
                      </a:r>
                    </a:p>
                  </a:txBody>
                  <a:tcPr marL="95416" marR="95416"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636226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immediately whenever possible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 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Crisis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Deadline driven projects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Pressing problems </a:t>
                      </a: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spend time forward planning these into your day’s work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Prevention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Planning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Relationship building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861358">
                <a:tc>
                  <a:txBody>
                    <a:bodyPr/>
                    <a:lstStyle/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</a:t>
                      </a:r>
                    </a:p>
                    <a:p>
                      <a:pPr algn="ctr"/>
                      <a:r>
                        <a:rPr lang="en-US" sz="1600" dirty="0"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IMPORTANCE</a:t>
                      </a: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algn="ctr"/>
                      <a:endParaRPr lang="en-US" sz="16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dealt with quickly and simply    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        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Interruptions</a:t>
                      </a: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telephone calls and email</a:t>
                      </a:r>
                    </a:p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meetings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these should be done in ‘background’ mode or discarded if not necessary </a:t>
                      </a:r>
                    </a:p>
                    <a:p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lvl="0"/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Trivia / </a:t>
                      </a:r>
                      <a:r>
                        <a:rPr lang="en-GB" sz="1350" kern="1200" dirty="0" smtClean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Filing</a:t>
                      </a:r>
                      <a:endParaRPr lang="en-GB" sz="1350" kern="1200" dirty="0"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r>
                        <a:rPr lang="en-GB" sz="1350" kern="1200" dirty="0" smtClean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Some </a:t>
                      </a:r>
                      <a:r>
                        <a:rPr lang="en-GB" sz="1350" kern="1200" dirty="0"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telephone calls and emails</a:t>
                      </a:r>
                      <a:r>
                        <a:rPr lang="en-GB" dirty="0"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 </a:t>
                      </a:r>
                      <a:endParaRPr lang="en-US" dirty="0" smtClean="0"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endParaRPr lang="en-US" sz="1400" dirty="0"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marL="95416" marR="95416">
                    <a:lnL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4499992" y="34290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28384" y="35730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172400" y="5229200"/>
            <a:ext cx="296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499992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C</a:t>
            </a:r>
          </a:p>
        </p:txBody>
      </p:sp>
    </p:spTree>
    <p:extLst>
      <p:ext uri="{BB962C8B-B14F-4D97-AF65-F5344CB8AC3E}">
        <p14:creationId xmlns="" xmlns:p14="http://schemas.microsoft.com/office/powerpoint/2010/main" val="665167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itle 2"/>
          <p:cNvSpPr>
            <a:spLocks noGrp="1"/>
          </p:cNvSpPr>
          <p:nvPr>
            <p:ph type="title"/>
          </p:nvPr>
        </p:nvSpPr>
        <p:spPr>
          <a:xfrm>
            <a:off x="628650" y="645836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Time </a:t>
            </a:r>
            <a:r>
              <a:rPr lang="en-GB" altLang="en-US" dirty="0" smtClean="0">
                <a:latin typeface="Arial Rounded MT Bold" charset="0"/>
                <a:ea typeface="Arial Rounded MT Bold" charset="0"/>
                <a:cs typeface="Arial Rounded MT Bold" charset="0"/>
              </a:rPr>
              <a:t>Management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for students</a:t>
            </a:r>
          </a:p>
        </p:txBody>
      </p:sp>
      <p:pic>
        <p:nvPicPr>
          <p:cNvPr id="38914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091" y="1600200"/>
            <a:ext cx="5221817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DFFB8395-F205-CE4D-A2D8-BBADE0485466}" type="slidenum">
              <a:rPr lang="en-GB" altLang="en-US">
                <a:solidFill>
                  <a:srgbClr val="000000"/>
                </a:solidFill>
                <a:latin typeface="Candara" charset="0"/>
              </a:rPr>
              <a:pPr eaLnBrk="1" hangingPunct="1"/>
              <a:t>13</a:t>
            </a:fld>
            <a:endParaRPr lang="en-GB" altLang="en-US">
              <a:solidFill>
                <a:srgbClr val="000000"/>
              </a:solidFill>
              <a:latin typeface="Candara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573093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7890"/>
            <a:ext cx="8229600" cy="1143000"/>
          </a:xfrm>
        </p:spPr>
        <p:txBody>
          <a:bodyPr>
            <a:normAutofit/>
          </a:bodyPr>
          <a:lstStyle/>
          <a:p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Not really sure what you are suppose to do.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Clarification of the Task/Activity</a:t>
            </a:r>
          </a:p>
          <a:p>
            <a:pPr marL="0" indent="0">
              <a:buNone/>
            </a:pP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Determine the end result – What is the measure of </a:t>
            </a: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success?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Start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with the End in </a:t>
            </a: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Mind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1275490394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65653" y="22281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Overwhelmed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708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Why </a:t>
            </a: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do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y</a:t>
            </a: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ou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think people </a:t>
            </a:r>
            <a:endParaRPr lang="en-US" sz="3200" dirty="0" smtClean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get </a:t>
            </a: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overwhelmed?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Break Down tasks/assessments/projects </a:t>
            </a:r>
            <a:r>
              <a:rPr lang="en-US" sz="2400" dirty="0">
                <a:latin typeface="Arial Rounded MT Bold" charset="0"/>
                <a:ea typeface="Arial Rounded MT Bold" charset="0"/>
                <a:cs typeface="Arial Rounded MT Bold" charset="0"/>
              </a:rPr>
              <a:t>to Manageable Bites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318391975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Distractions	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People – Family, Friends, Colleague,  Interruptions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Notifications – Facebook, Emails, phones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Environment  - Clutter 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Multitasking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Tiredness</a:t>
            </a:r>
          </a:p>
          <a:p>
            <a:pPr marL="0" indent="0">
              <a:buNone/>
            </a:pP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Lack Motivation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2841647625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17</a:t>
            </a:fld>
            <a:endParaRPr lang="en-GB" alt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0"/>
            <a:ext cx="9144000" cy="67259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66151687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17054" y="182010"/>
            <a:ext cx="7886700" cy="1325563"/>
          </a:xfrm>
        </p:spPr>
        <p:txBody>
          <a:bodyPr>
            <a:normAutofit/>
          </a:bodyPr>
          <a:lstStyle/>
          <a:p>
            <a:r>
              <a:rPr lang="en-US" sz="4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Work Planning 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07573"/>
            <a:ext cx="7886700" cy="4628184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  <a:t>Work planning must meet 4 criteria</a:t>
            </a:r>
            <a:r>
              <a:rPr lang="en-GB" altLang="en-US" sz="32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:</a:t>
            </a: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needs to be flexible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directed at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achievable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objectives and communicated to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others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around you</a:t>
            </a:r>
            <a:endParaRPr lang="en-GB" alt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concentrate on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the </a:t>
            </a: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effective use of resources and time</a:t>
            </a:r>
            <a:endParaRPr lang="en-GB" altLang="en-US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lnSpc>
                <a:spcPct val="150000"/>
              </a:lnSpc>
            </a:pPr>
            <a:r>
              <a:rPr lang="en-GB" altLang="en-US" sz="2800" b="1" dirty="0">
                <a:latin typeface="Arial Rounded MT Bold" charset="0"/>
                <a:ea typeface="Arial Rounded MT Bold" charset="0"/>
                <a:cs typeface="Arial Rounded MT Bold" charset="0"/>
              </a:rPr>
              <a:t>Planning must be reviewed </a:t>
            </a:r>
            <a:r>
              <a:rPr lang="en-GB" altLang="en-US" sz="2800" b="1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constantly and adapted as needed</a:t>
            </a:r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12314392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purl.org/dc/dcmitype/"/>
    <ds:schemaRef ds:uri="http://schemas.microsoft.com/office/2006/documentManagement/types"/>
    <ds:schemaRef ds:uri="a908d394-d138-480e-87a3-ff44c37f991a"/>
    <ds:schemaRef ds:uri="f66716c4-314f-46c1-b01e-5a44c61897d8"/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3054</TotalTime>
  <Words>539</Words>
  <Application>Microsoft Macintosh PowerPoint</Application>
  <PresentationFormat>On-screen Show (4:3)</PresentationFormat>
  <Paragraphs>162</Paragraphs>
  <Slides>18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20140311PresentationUWTSDTemplate</vt:lpstr>
      <vt:lpstr>1_20140311PresentationUWTSDTemplate</vt:lpstr>
      <vt:lpstr>   BMSK4001  Academic + Employability Skills    Time Management  </vt:lpstr>
      <vt:lpstr>Slide 2</vt:lpstr>
      <vt:lpstr>Assessing your work</vt:lpstr>
      <vt:lpstr>What would a perfect week look like for you?</vt:lpstr>
      <vt:lpstr>Making Time </vt:lpstr>
      <vt:lpstr>Making Time Planning and Prioritising  </vt:lpstr>
      <vt:lpstr>  Making Time Dealing with People  </vt:lpstr>
      <vt:lpstr>  Making Time Ways of Working   </vt:lpstr>
      <vt:lpstr>Prioritisation </vt:lpstr>
      <vt:lpstr>Urgent &amp; Non-urgent work</vt:lpstr>
      <vt:lpstr>Prioritise</vt:lpstr>
      <vt:lpstr>Prioritise</vt:lpstr>
      <vt:lpstr>Time Management for students</vt:lpstr>
      <vt:lpstr>Slide 14</vt:lpstr>
      <vt:lpstr>Overwhelmed </vt:lpstr>
      <vt:lpstr>Distractions  </vt:lpstr>
      <vt:lpstr>Slide 17</vt:lpstr>
      <vt:lpstr>Work Planning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 46400</dc:title>
  <dc:creator>Maria</dc:creator>
  <cp:lastModifiedBy>0wner</cp:lastModifiedBy>
  <cp:revision>25</cp:revision>
  <dcterms:modified xsi:type="dcterms:W3CDTF">2017-11-30T19:28:07Z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