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3"/>
  </p:notesMasterIdLst>
  <p:sldIdLst>
    <p:sldId id="437" r:id="rId3"/>
    <p:sldId id="438" r:id="rId4"/>
    <p:sldId id="436" r:id="rId5"/>
    <p:sldId id="435" r:id="rId6"/>
    <p:sldId id="439" r:id="rId7"/>
    <p:sldId id="440" r:id="rId8"/>
    <p:sldId id="441" r:id="rId9"/>
    <p:sldId id="442" r:id="rId10"/>
    <p:sldId id="349" r:id="rId11"/>
    <p:sldId id="443" r:id="rId12"/>
    <p:sldId id="451" r:id="rId13"/>
    <p:sldId id="444" r:id="rId14"/>
    <p:sldId id="445" r:id="rId15"/>
    <p:sldId id="446" r:id="rId16"/>
    <p:sldId id="447" r:id="rId17"/>
    <p:sldId id="448" r:id="rId18"/>
    <p:sldId id="449" r:id="rId19"/>
    <p:sldId id="450" r:id="rId20"/>
    <p:sldId id="452" r:id="rId21"/>
    <p:sldId id="45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09" autoAdjust="0"/>
    <p:restoredTop sz="50764" autoAdjust="0"/>
  </p:normalViewPr>
  <p:slideViewPr>
    <p:cSldViewPr snapToGrid="0" snapToObjects="1">
      <p:cViewPr varScale="1">
        <p:scale>
          <a:sx n="80" d="100"/>
          <a:sy n="80" d="100"/>
        </p:scale>
        <p:origin x="709" y="3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66" d="100"/>
          <a:sy n="66" d="100"/>
        </p:scale>
        <p:origin x="1950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956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277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726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62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  <a:p>
            <a:pPr marL="0" indent="0">
              <a:buFontTx/>
              <a:buNone/>
            </a:pPr>
            <a:r>
              <a:rPr lang="en-GB" b="1" dirty="0"/>
              <a:t>Pause the Panopto for two minutes</a:t>
            </a:r>
            <a:r>
              <a:rPr lang="en-GB" dirty="0"/>
              <a:t> and consider what motivated / demotivated you in school? </a:t>
            </a:r>
          </a:p>
          <a:p>
            <a:pPr marL="0" indent="0">
              <a:buFontTx/>
              <a:buNone/>
            </a:pPr>
            <a:r>
              <a:rPr lang="en-GB" dirty="0"/>
              <a:t>What was your motivation towards the physical experiences?  Have any of you done physical things </a:t>
            </a:r>
            <a:r>
              <a:rPr lang="en-GB" dirty="0" err="1"/>
              <a:t>inspite</a:t>
            </a:r>
            <a:r>
              <a:rPr lang="en-GB" dirty="0"/>
              <a:t> of school experience or because of it?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309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Some points on Whitehead’s definition and the dispositions we need to support in learners if they are to develop as ‘physically literate’ people.</a:t>
            </a:r>
          </a:p>
          <a:p>
            <a:endParaRPr lang="en-GB" b="1" dirty="0"/>
          </a:p>
          <a:p>
            <a:r>
              <a:rPr lang="en-GB" b="1" dirty="0"/>
              <a:t>Motivation -  Maslow’s hierarchy </a:t>
            </a:r>
            <a:r>
              <a:rPr lang="en-GB" dirty="0"/>
              <a:t>(this is the fourth tier).</a:t>
            </a:r>
          </a:p>
          <a:p>
            <a:endParaRPr lang="en-GB" dirty="0"/>
          </a:p>
          <a:p>
            <a:r>
              <a:rPr lang="en-GB" dirty="0"/>
              <a:t>Self actualisation</a:t>
            </a:r>
          </a:p>
          <a:p>
            <a:r>
              <a:rPr lang="en-GB" dirty="0"/>
              <a:t>Esteem</a:t>
            </a:r>
          </a:p>
          <a:p>
            <a:r>
              <a:rPr lang="en-GB" dirty="0"/>
              <a:t>Love and belonging</a:t>
            </a:r>
          </a:p>
          <a:p>
            <a:r>
              <a:rPr lang="en-GB" dirty="0"/>
              <a:t>Safety</a:t>
            </a:r>
          </a:p>
          <a:p>
            <a:r>
              <a:rPr lang="en-GB" dirty="0"/>
              <a:t>Physiological</a:t>
            </a:r>
          </a:p>
          <a:p>
            <a:endParaRPr lang="en-GB" dirty="0"/>
          </a:p>
          <a:p>
            <a:r>
              <a:rPr lang="en-GB" b="1" dirty="0"/>
              <a:t>Confidence</a:t>
            </a:r>
            <a:r>
              <a:rPr lang="en-GB" dirty="0"/>
              <a:t> -  they have to have experiences that are personally and emotionally safe and secure if they are to develop confidence (no doubt resilience will be needed too). </a:t>
            </a:r>
          </a:p>
          <a:p>
            <a:endParaRPr lang="en-GB" dirty="0"/>
          </a:p>
          <a:p>
            <a:r>
              <a:rPr lang="en-GB" b="1" dirty="0"/>
              <a:t>Competence </a:t>
            </a:r>
            <a:r>
              <a:rPr lang="en-GB" dirty="0"/>
              <a:t>– time is needed to practice using skills alone and with others, so that a person can be enable to participate effectively and enjoyably with others in a variety of activities. </a:t>
            </a:r>
          </a:p>
          <a:p>
            <a:endParaRPr lang="en-GB" dirty="0"/>
          </a:p>
          <a:p>
            <a:r>
              <a:rPr lang="en-GB" b="1" dirty="0"/>
              <a:t>Knowledge and understanding </a:t>
            </a:r>
            <a:r>
              <a:rPr lang="en-GB" dirty="0"/>
              <a:t>– over time individuals need to comprehend that positive involvement in physical activity can bring them benefits that are psychological, social as well as physical.</a:t>
            </a:r>
          </a:p>
          <a:p>
            <a:endParaRPr lang="en-GB" dirty="0"/>
          </a:p>
          <a:p>
            <a:r>
              <a:rPr lang="en-GB" b="1" dirty="0"/>
              <a:t>For life </a:t>
            </a:r>
            <a:r>
              <a:rPr lang="en-GB" dirty="0"/>
              <a:t>-  If the individual values these benefits, then they are more likely to seek opportunities to pursue them as part of their whole lives.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7660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dirty="0"/>
              <a:t>Take some time  (2 mins) to think how you view it. Make some drawings if it helps your thought process.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039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990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Task 15 minutes (to include a five minute break). </a:t>
            </a:r>
          </a:p>
          <a:p>
            <a:endParaRPr lang="en-GB" dirty="0"/>
          </a:p>
          <a:p>
            <a:r>
              <a:rPr lang="en-GB" dirty="0"/>
              <a:t>Take a look at the NHS advice on puberty and the Royal Coll of Psych page on Surviving Adolescence for parents and carers.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Make a 4/5 column table with a column for these aspects of physical literacy -  </a:t>
            </a:r>
            <a:r>
              <a:rPr lang="en-GB" b="1" dirty="0"/>
              <a:t>motivation / confidence / competence  / K and U</a:t>
            </a:r>
          </a:p>
          <a:p>
            <a:endParaRPr lang="en-GB" dirty="0"/>
          </a:p>
          <a:p>
            <a:r>
              <a:rPr lang="en-GB" dirty="0"/>
              <a:t>In terms of an individuals journey towards being Physically Literate, identify as many advantages and challenges that may be present in each column.</a:t>
            </a:r>
          </a:p>
          <a:p>
            <a:endParaRPr lang="en-GB" dirty="0"/>
          </a:p>
          <a:p>
            <a:r>
              <a:rPr lang="en-GB" dirty="0"/>
              <a:t>It’s a personal and quick response so it won’t matter if you have more or less positive/negative points – it’s just to see what you see as being relevant to this stage of learning and development.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advice would you give regarding ways to support young people in physical activities – what support did you appreciate when physical experiences were good? What support would you have appreciated if your experiences were not so good?</a:t>
            </a:r>
          </a:p>
          <a:p>
            <a:endParaRPr lang="en-GB" dirty="0"/>
          </a:p>
          <a:p>
            <a:r>
              <a:rPr lang="en-GB" b="1" dirty="0"/>
              <a:t>Make a personal poster with notes (and drawings if this suits you).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0367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278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3158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 about your subject area.</a:t>
            </a:r>
          </a:p>
          <a:p>
            <a:endParaRPr lang="en-GB" dirty="0"/>
          </a:p>
          <a:p>
            <a:r>
              <a:rPr lang="en-GB" dirty="0"/>
              <a:t>Can you identify a way of making activity physical using an aspect of your subject (e.g. MFL vocab relay sort.</a:t>
            </a:r>
          </a:p>
          <a:p>
            <a:endParaRPr lang="en-GB" dirty="0"/>
          </a:p>
          <a:p>
            <a:r>
              <a:rPr lang="en-GB" dirty="0"/>
              <a:t>Or can you think of an activity to develop an area of subject knowledge through a physical enactment (</a:t>
            </a:r>
            <a:r>
              <a:rPr lang="en-GB" dirty="0" err="1"/>
              <a:t>e.g</a:t>
            </a:r>
            <a:r>
              <a:rPr lang="en-GB" dirty="0"/>
              <a:t> history timeline – stand on a line -   each pupil gets an event and date on a card (random) keep one foot on the line at all times </a:t>
            </a:r>
            <a:r>
              <a:rPr lang="en-GB" dirty="0" err="1"/>
              <a:t>amd</a:t>
            </a:r>
            <a:r>
              <a:rPr lang="en-GB" dirty="0"/>
              <a:t> put yourselves in the right order.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Put your slide onto the shared </a:t>
            </a:r>
            <a:r>
              <a:rPr lang="en-GB" dirty="0" err="1"/>
              <a:t>pwerpoint</a:t>
            </a:r>
            <a:r>
              <a:rPr lang="en-GB" dirty="0"/>
              <a:t> in the file got this lecture in the 6007 group file.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495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8/18/2021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PNG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fif"/><Relationship Id="rId5" Type="http://schemas.openxmlformats.org/officeDocument/2006/relationships/image" Target="../media/image9.jfif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app=desktop&amp;v=3IPyu-02yvs" TargetMode="External"/><Relationship Id="rId5" Type="http://schemas.openxmlformats.org/officeDocument/2006/relationships/hyperlink" Target="https://www.youtube.com/watch?app=desktop&amp;v=qCQ7BcTG4yQ" TargetMode="Externa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D7FCEA4-ABDE-4DEB-92DD-16753AB79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222" y="1425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ECAD6007 </a:t>
            </a:r>
            <a:r>
              <a:rPr lang="en-GB" sz="3200" dirty="0" err="1"/>
              <a:t>Llythrennedd</a:t>
            </a:r>
            <a:r>
              <a:rPr lang="en-GB" sz="3200" dirty="0"/>
              <a:t> </a:t>
            </a:r>
            <a:r>
              <a:rPr lang="en-GB" sz="3200" dirty="0" err="1"/>
              <a:t>Corfforol</a:t>
            </a:r>
            <a:r>
              <a:rPr lang="en-GB" sz="3200" dirty="0"/>
              <a:t> (</a:t>
            </a:r>
            <a:r>
              <a:rPr lang="en-GB" sz="3200" dirty="0" err="1"/>
              <a:t>Uwchradd</a:t>
            </a:r>
            <a:r>
              <a:rPr lang="en-GB" sz="3200" dirty="0"/>
              <a:t>)/ Physical Literacy (Secondary)</a:t>
            </a:r>
          </a:p>
        </p:txBody>
      </p:sp>
      <p:pic>
        <p:nvPicPr>
          <p:cNvPr id="7" name="Content Placeholder 6" descr="A picture containing text, newspaper, screenshot&#10;&#10;Description automatically generated">
            <a:extLst>
              <a:ext uri="{FF2B5EF4-FFF2-40B4-BE49-F238E27FC236}">
                <a16:creationId xmlns:a16="http://schemas.microsoft.com/office/drawing/2014/main" id="{2EEBFDA9-D271-472D-A5A6-36B5B3080B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774189" y="1049639"/>
            <a:ext cx="3985709" cy="463689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796F39-4BC9-4F42-8087-A183215C7E00}"/>
              </a:ext>
            </a:extLst>
          </p:cNvPr>
          <p:cNvSpPr txBox="1"/>
          <p:nvPr/>
        </p:nvSpPr>
        <p:spPr>
          <a:xfrm>
            <a:off x="808074" y="4992278"/>
            <a:ext cx="326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Iwan Ellis-Williams</a:t>
            </a:r>
          </a:p>
          <a:p>
            <a:r>
              <a:rPr lang="en-GB" dirty="0"/>
              <a:t>Medi / September 2021</a:t>
            </a:r>
          </a:p>
        </p:txBody>
      </p:sp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5A5879D-E861-4051-B4CA-A07A9962A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245" y="1238693"/>
            <a:ext cx="4432447" cy="372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16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074" y="26260"/>
            <a:ext cx="7886700" cy="1325563"/>
          </a:xfrm>
        </p:spPr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/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9027" y="1386300"/>
            <a:ext cx="3886200" cy="378109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nhyfiant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pynciau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MDaPh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562" y="1330773"/>
            <a:ext cx="3886200" cy="378109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consider physical aspects of child and adolescent growth as part of holistic development. </a:t>
            </a:r>
          </a:p>
          <a:p>
            <a:r>
              <a:rPr lang="en-GB" dirty="0"/>
              <a:t>To consider how physical literacy might be supported in individual subject teaching. </a:t>
            </a:r>
          </a:p>
          <a:p>
            <a:r>
              <a:rPr lang="en-GB" dirty="0"/>
              <a:t>To make links with the Health and Well being </a:t>
            </a:r>
            <a:r>
              <a:rPr lang="en-GB" dirty="0" err="1"/>
              <a:t>AoLE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2167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D6F179-C1F8-49BF-B1C8-3CF45975B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Whitehead M. (2010) </a:t>
            </a:r>
            <a:r>
              <a:rPr lang="en-GB" dirty="0" err="1"/>
              <a:t>Diffiniad</a:t>
            </a:r>
            <a:r>
              <a:rPr lang="en-GB" dirty="0"/>
              <a:t> o </a:t>
            </a:r>
            <a:r>
              <a:rPr lang="en-GB" dirty="0" err="1"/>
              <a:t>lythrennedd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/ Definition of Physical Literacy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D70C1-E638-4F03-A709-461B3630CF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B82A4-C65B-4123-B3D7-9876AA662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2426365"/>
            <a:ext cx="7930559" cy="378109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appropriate to each individual’s endowment, physical literacy can be described as the motivation, confidence, physical competence, knowledge and understanding to maintain physical activity throughout the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lifecourse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/>
              <a:t>					(Whitehead 2010)</a:t>
            </a:r>
          </a:p>
        </p:txBody>
      </p:sp>
    </p:spTree>
    <p:extLst>
      <p:ext uri="{BB962C8B-B14F-4D97-AF65-F5344CB8AC3E}">
        <p14:creationId xmlns:p14="http://schemas.microsoft.com/office/powerpoint/2010/main" val="2249296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DE47-AD2B-4811-B989-47F205261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Gwaddol</a:t>
            </a:r>
            <a:r>
              <a:rPr lang="en-GB" dirty="0"/>
              <a:t> / Endowment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67999-17B7-4517-BAAF-1BB9EA0281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picture containing person, road, sport, bicycle&#10;&#10;Description automatically generated">
            <a:extLst>
              <a:ext uri="{FF2B5EF4-FFF2-40B4-BE49-F238E27FC236}">
                <a16:creationId xmlns:a16="http://schemas.microsoft.com/office/drawing/2014/main" id="{6686B386-29A0-4876-B50A-3B24DC8BA3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48856" y="1690688"/>
            <a:ext cx="8660218" cy="3668121"/>
          </a:xfrm>
        </p:spPr>
      </p:pic>
    </p:spTree>
    <p:extLst>
      <p:ext uri="{BB962C8B-B14F-4D97-AF65-F5344CB8AC3E}">
        <p14:creationId xmlns:p14="http://schemas.microsoft.com/office/powerpoint/2010/main" val="2814405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51412-91D7-4E59-B0AE-A9C815612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Cymhelliant</a:t>
            </a:r>
            <a:r>
              <a:rPr lang="en-GB" dirty="0"/>
              <a:t> /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0254A-2AFB-4C32-9E8E-194B0A351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4225700"/>
            <a:ext cx="3886200" cy="992003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 err="1"/>
              <a:t>Eaude</a:t>
            </a:r>
            <a:r>
              <a:rPr lang="en-GB" sz="1400" dirty="0"/>
              <a:t> T. (2019) The role of culture and traditions in how young children’s identities are constructed. International Journal of Children’s Spirituality. Vol 24. (1) p. 5-19.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31298-DC84-4B2E-8E79-80B78F6D6E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637122"/>
            <a:ext cx="6245299" cy="378109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Bruner (1996) (in </a:t>
            </a:r>
            <a:r>
              <a:rPr lang="en-GB" sz="2800" dirty="0" err="1"/>
              <a:t>Eaude</a:t>
            </a:r>
            <a:r>
              <a:rPr lang="en-GB" sz="2800" dirty="0"/>
              <a:t> 2019) ’School ,more often that we have realised, competes with myriad forms of ‘anti-school’ as a provider of agency, identity and self-esteem.’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183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9D3EC-AE73-4EBB-91A7-FE4E1612B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3129618" cy="532495"/>
          </a:xfrm>
        </p:spPr>
        <p:txBody>
          <a:bodyPr>
            <a:normAutofit/>
          </a:bodyPr>
          <a:lstStyle/>
          <a:p>
            <a:r>
              <a:rPr lang="en-GB" sz="1800" dirty="0" err="1"/>
              <a:t>Cymhelliant</a:t>
            </a:r>
            <a:r>
              <a:rPr lang="en-GB" sz="1800" dirty="0"/>
              <a:t> /Motivation</a:t>
            </a:r>
          </a:p>
        </p:txBody>
      </p:sp>
      <p:pic>
        <p:nvPicPr>
          <p:cNvPr id="6" name="Content Placeholder 5" descr="Graphical user interface&#10;&#10;Description automatically generated">
            <a:extLst>
              <a:ext uri="{FF2B5EF4-FFF2-40B4-BE49-F238E27FC236}">
                <a16:creationId xmlns:a16="http://schemas.microsoft.com/office/drawing/2014/main" id="{5761803D-4D3D-4AEA-BC93-D4AC5009E62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959820"/>
            <a:ext cx="3205275" cy="181304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E9C6F-E7C0-488F-B3CE-9E0E7DC87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1370" y="379545"/>
            <a:ext cx="3886200" cy="825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err="1"/>
              <a:t>Gwybodaeth</a:t>
            </a:r>
            <a:r>
              <a:rPr lang="en-GB" sz="1800" dirty="0"/>
              <a:t> a </a:t>
            </a:r>
            <a:r>
              <a:rPr lang="en-GB" sz="1800" dirty="0" err="1"/>
              <a:t>dealltwriaeth</a:t>
            </a:r>
            <a:r>
              <a:rPr lang="en-GB" sz="1800" dirty="0"/>
              <a:t> / Knowledge and understanding</a:t>
            </a:r>
          </a:p>
        </p:txBody>
      </p:sp>
      <p:pic>
        <p:nvPicPr>
          <p:cNvPr id="5" name="Content Placeholder 5" descr="A group of people playing football&#10;&#10;Description automatically generated with medium confidence">
            <a:extLst>
              <a:ext uri="{FF2B5EF4-FFF2-40B4-BE49-F238E27FC236}">
                <a16:creationId xmlns:a16="http://schemas.microsoft.com/office/drawing/2014/main" id="{6857175D-1668-4031-809A-BE5A1C609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506" y="3576925"/>
            <a:ext cx="3079419" cy="1813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EFEBA8-72DA-4056-A998-D11116C86F2E}"/>
              </a:ext>
            </a:extLst>
          </p:cNvPr>
          <p:cNvSpPr txBox="1"/>
          <p:nvPr/>
        </p:nvSpPr>
        <p:spPr>
          <a:xfrm>
            <a:off x="754506" y="2944536"/>
            <a:ext cx="2903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Confidence and competence / </a:t>
            </a:r>
            <a:r>
              <a:rPr lang="en-GB" dirty="0" err="1"/>
              <a:t>Hyder</a:t>
            </a:r>
            <a:r>
              <a:rPr lang="en-GB" dirty="0"/>
              <a:t> a </a:t>
            </a:r>
            <a:r>
              <a:rPr lang="en-GB" dirty="0" err="1"/>
              <a:t>chymhwysedd</a:t>
            </a:r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AC428F7-53D4-4F62-A4C2-3C680D65D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5376" y="1079699"/>
            <a:ext cx="1396443" cy="646331"/>
          </a:xfrm>
          <a:prstGeom prst="rect">
            <a:avLst/>
          </a:prstGeom>
        </p:spPr>
      </p:pic>
      <p:pic>
        <p:nvPicPr>
          <p:cNvPr id="10" name="Picture 9" descr="A group of people riding bikes&#10;&#10;Description automatically generated with low confidence">
            <a:extLst>
              <a:ext uri="{FF2B5EF4-FFF2-40B4-BE49-F238E27FC236}">
                <a16:creationId xmlns:a16="http://schemas.microsoft.com/office/drawing/2014/main" id="{13152D33-2BD6-4D26-9B44-5C324642C5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8969" y="1116408"/>
            <a:ext cx="1830008" cy="1219243"/>
          </a:xfrm>
          <a:prstGeom prst="rect">
            <a:avLst/>
          </a:prstGeom>
        </p:spPr>
      </p:pic>
      <p:pic>
        <p:nvPicPr>
          <p:cNvPr id="12" name="Picture 11" descr="A group of people running&#10;&#10;Description automatically generated">
            <a:extLst>
              <a:ext uri="{FF2B5EF4-FFF2-40B4-BE49-F238E27FC236}">
                <a16:creationId xmlns:a16="http://schemas.microsoft.com/office/drawing/2014/main" id="{9E671DD3-E5A1-4408-A222-56FE63185E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28005" y="2583716"/>
            <a:ext cx="2416029" cy="1149476"/>
          </a:xfrm>
          <a:prstGeom prst="rect">
            <a:avLst/>
          </a:prstGeom>
        </p:spPr>
      </p:pic>
      <p:pic>
        <p:nvPicPr>
          <p:cNvPr id="14" name="Picture 13" descr="A picture containing grass, outdoor, person, athletic game&#10;&#10;Description automatically generated">
            <a:extLst>
              <a:ext uri="{FF2B5EF4-FFF2-40B4-BE49-F238E27FC236}">
                <a16:creationId xmlns:a16="http://schemas.microsoft.com/office/drawing/2014/main" id="{F9C9E28A-D6D7-4E21-81AE-404EE28406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3475" y="3981257"/>
            <a:ext cx="2625790" cy="155767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1CCC094-76FA-4D00-8681-E790FC47333B}"/>
              </a:ext>
            </a:extLst>
          </p:cNvPr>
          <p:cNvSpPr txBox="1"/>
          <p:nvPr/>
        </p:nvSpPr>
        <p:spPr>
          <a:xfrm>
            <a:off x="4219662" y="4202884"/>
            <a:ext cx="16022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/ </a:t>
            </a:r>
            <a:r>
              <a:rPr lang="en-GB" dirty="0" err="1"/>
              <a:t>lifecourse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994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88722-0D80-4200-B4DA-C6F1CCAF1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/ Child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F898C-4B68-4E81-A175-D2DA85B9C0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group of children running&#10;&#10;Description automatically generated with medium confidence">
            <a:extLst>
              <a:ext uri="{FF2B5EF4-FFF2-40B4-BE49-F238E27FC236}">
                <a16:creationId xmlns:a16="http://schemas.microsoft.com/office/drawing/2014/main" id="{98E0AA7C-551F-43B8-9874-BE761CEE4B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3156" y="2388461"/>
            <a:ext cx="7931992" cy="2349794"/>
          </a:xfrm>
        </p:spPr>
      </p:pic>
    </p:spTree>
    <p:extLst>
      <p:ext uri="{BB962C8B-B14F-4D97-AF65-F5344CB8AC3E}">
        <p14:creationId xmlns:p14="http://schemas.microsoft.com/office/powerpoint/2010/main" val="1825296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MDaPh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/ Health and Well-being </a:t>
            </a:r>
            <a:r>
              <a:rPr lang="en-GB" dirty="0" err="1"/>
              <a:t>AoLE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/>
              <a:t>Budd </a:t>
            </a:r>
            <a:r>
              <a:rPr lang="en-GB" sz="2800" dirty="0" err="1"/>
              <a:t>gydol</a:t>
            </a:r>
            <a:r>
              <a:rPr lang="en-GB" sz="2800" dirty="0"/>
              <a:t> </a:t>
            </a:r>
            <a:r>
              <a:rPr lang="en-GB" sz="2800" dirty="0" err="1"/>
              <a:t>oes</a:t>
            </a:r>
            <a:r>
              <a:rPr lang="en-GB" sz="2800" dirty="0"/>
              <a:t> </a:t>
            </a:r>
            <a:r>
              <a:rPr lang="en-GB" sz="2800" dirty="0" err="1"/>
              <a:t>iechyd</a:t>
            </a:r>
            <a:r>
              <a:rPr lang="en-GB" sz="2800" dirty="0"/>
              <a:t> </a:t>
            </a:r>
            <a:r>
              <a:rPr lang="en-GB" sz="2800" dirty="0" err="1"/>
              <a:t>corfforol</a:t>
            </a:r>
            <a:endParaRPr lang="en-GB" sz="2800" dirty="0"/>
          </a:p>
          <a:p>
            <a:pPr lvl="1"/>
            <a:r>
              <a:rPr lang="en-GB" sz="2800" dirty="0" err="1"/>
              <a:t>Ymateb</a:t>
            </a:r>
            <a:r>
              <a:rPr lang="en-GB" sz="2800" dirty="0"/>
              <a:t> at </a:t>
            </a:r>
            <a:r>
              <a:rPr lang="en-GB" sz="2800" dirty="0" err="1"/>
              <a:t>brofiadau</a:t>
            </a:r>
            <a:endParaRPr lang="en-GB" sz="2800" dirty="0"/>
          </a:p>
          <a:p>
            <a:pPr lvl="1"/>
            <a:r>
              <a:rPr lang="en-GB" sz="2800" dirty="0" err="1"/>
              <a:t>Dylanwad</a:t>
            </a:r>
            <a:r>
              <a:rPr lang="en-GB" sz="2800" dirty="0"/>
              <a:t> </a:t>
            </a:r>
            <a:r>
              <a:rPr lang="en-GB" sz="2800" dirty="0" err="1"/>
              <a:t>penderfyniadau</a:t>
            </a:r>
            <a:endParaRPr lang="en-GB" sz="2800" dirty="0"/>
          </a:p>
          <a:p>
            <a:pPr lvl="1"/>
            <a:r>
              <a:rPr lang="en-GB" sz="2800" dirty="0" err="1"/>
              <a:t>Ymwneud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gymdeithasol</a:t>
            </a:r>
            <a:endParaRPr lang="en-GB" sz="2800" dirty="0"/>
          </a:p>
          <a:p>
            <a:pPr lvl="1"/>
            <a:r>
              <a:rPr lang="en-GB" sz="2800" dirty="0" err="1"/>
              <a:t>Perthynasau</a:t>
            </a:r>
            <a:r>
              <a:rPr lang="en-GB" sz="2800" dirty="0"/>
              <a:t> </a:t>
            </a:r>
            <a:r>
              <a:rPr lang="en-GB" sz="2800" dirty="0" err="1"/>
              <a:t>iâch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/>
              <a:t>Lifelong benefit of physical health</a:t>
            </a:r>
          </a:p>
          <a:p>
            <a:pPr lvl="1"/>
            <a:r>
              <a:rPr lang="en-GB" sz="2800" dirty="0"/>
              <a:t>Responding to experiences</a:t>
            </a:r>
          </a:p>
          <a:p>
            <a:pPr lvl="1"/>
            <a:r>
              <a:rPr lang="en-GB" sz="2800" dirty="0"/>
              <a:t>Impact of decisions</a:t>
            </a:r>
          </a:p>
          <a:p>
            <a:pPr lvl="1"/>
            <a:r>
              <a:rPr lang="en-GB" sz="2800" dirty="0"/>
              <a:t>Engaging socially</a:t>
            </a:r>
          </a:p>
          <a:p>
            <a:pPr lvl="1"/>
            <a:r>
              <a:rPr lang="en-GB" sz="2800" dirty="0"/>
              <a:t>Healthy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28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97CA9-E888-4B47-B532-5DFAEEE5A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Ystyriwch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effeithiau</a:t>
            </a:r>
            <a:r>
              <a:rPr lang="en-GB" sz="3200" dirty="0"/>
              <a:t> </a:t>
            </a:r>
            <a:r>
              <a:rPr lang="en-GB" sz="3200" dirty="0" err="1"/>
              <a:t>posib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ddatblygiad</a:t>
            </a:r>
            <a:r>
              <a:rPr lang="en-GB" sz="3200" dirty="0"/>
              <a:t> </a:t>
            </a:r>
            <a:r>
              <a:rPr lang="en-GB" sz="3200" dirty="0" err="1"/>
              <a:t>Llythrennedd</a:t>
            </a:r>
            <a:r>
              <a:rPr lang="en-GB" sz="3200" dirty="0"/>
              <a:t> </a:t>
            </a:r>
            <a:r>
              <a:rPr lang="en-GB" sz="3200" dirty="0" err="1"/>
              <a:t>Corfforol</a:t>
            </a:r>
            <a:r>
              <a:rPr lang="en-GB" sz="3200" dirty="0"/>
              <a:t> / Consider the possible effects on the development of Physical Literacy.</a:t>
            </a:r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4E2FF50-76F3-40F8-8982-AB349E09C3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50886" y="1911779"/>
            <a:ext cx="4093706" cy="2391773"/>
          </a:xfrm>
        </p:spPr>
      </p:pic>
      <p:pic>
        <p:nvPicPr>
          <p:cNvPr id="8" name="Content Placeholder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463B332-4890-453C-8476-08DD2C8D41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444592" y="3272422"/>
            <a:ext cx="4457386" cy="2391773"/>
          </a:xfrm>
        </p:spPr>
      </p:pic>
    </p:spTree>
    <p:extLst>
      <p:ext uri="{BB962C8B-B14F-4D97-AF65-F5344CB8AC3E}">
        <p14:creationId xmlns:p14="http://schemas.microsoft.com/office/powerpoint/2010/main" val="88279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E3D6-298A-4D3D-A1E2-06CAE7373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16B87E69-C082-41E8-B7DF-108A606D70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3277" y="0"/>
            <a:ext cx="9057445" cy="575221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0B96F-D688-4CB5-80CB-A4152114D0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580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ACFBE-F471-40CB-BFBC-9976057CD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138" y="152475"/>
            <a:ext cx="7886700" cy="1325563"/>
          </a:xfrm>
        </p:spPr>
        <p:txBody>
          <a:bodyPr/>
          <a:lstStyle/>
          <a:p>
            <a:r>
              <a:rPr lang="en-GB" dirty="0" err="1"/>
              <a:t>Gwneud</a:t>
            </a:r>
            <a:r>
              <a:rPr lang="en-GB" dirty="0"/>
              <a:t> y </a:t>
            </a:r>
            <a:r>
              <a:rPr lang="en-GB" dirty="0" err="1"/>
              <a:t>dysgu’n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/ Making learning physical</a:t>
            </a:r>
          </a:p>
        </p:txBody>
      </p:sp>
      <p:pic>
        <p:nvPicPr>
          <p:cNvPr id="6" name="Content Placeholder 5" descr="A group of people playing basketball&#10;&#10;Description automatically generated with medium confidence">
            <a:extLst>
              <a:ext uri="{FF2B5EF4-FFF2-40B4-BE49-F238E27FC236}">
                <a16:creationId xmlns:a16="http://schemas.microsoft.com/office/drawing/2014/main" id="{E96CF3F1-BF49-4822-A0DC-1DAE4F06A0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99040" y="1616062"/>
            <a:ext cx="4652238" cy="2158496"/>
          </a:xfrm>
        </p:spPr>
      </p:pic>
      <p:pic>
        <p:nvPicPr>
          <p:cNvPr id="8" name="Content Placeholder 7" descr="A group of people exercising&#10;&#10;Description automatically generated with low confidence">
            <a:extLst>
              <a:ext uri="{FF2B5EF4-FFF2-40B4-BE49-F238E27FC236}">
                <a16:creationId xmlns:a16="http://schemas.microsoft.com/office/drawing/2014/main" id="{1BFF37C3-C650-4EBB-8B34-E5DF221373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00582" y="2817628"/>
            <a:ext cx="4244380" cy="261844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908FAC-38AD-425E-9DCA-D855F94586AB}"/>
              </a:ext>
            </a:extLst>
          </p:cNvPr>
          <p:cNvSpPr txBox="1"/>
          <p:nvPr/>
        </p:nvSpPr>
        <p:spPr>
          <a:xfrm>
            <a:off x="299040" y="3912582"/>
            <a:ext cx="39695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https://www.youtube.com/watch?app=desktop&amp;v=qCQ7BcTG4yQ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https://www.youtube.com/watch?app=desktop&amp;v=3IPyu-02yvs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499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DEE5D-8C0C-4237-98A1-2575FDB84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/ Things to consider  (STEP) </a:t>
            </a:r>
            <a:r>
              <a:rPr lang="en-GB" dirty="0" err="1"/>
              <a:t>Gwagle</a:t>
            </a:r>
            <a:r>
              <a:rPr lang="en-GB" dirty="0"/>
              <a:t> /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8F8E4-86F5-40B4-9DBE-8F1688477B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2325" y="2176499"/>
            <a:ext cx="3886200" cy="37810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/>
              <a:t>Gwagle</a:t>
            </a:r>
            <a:r>
              <a:rPr lang="en-GB" sz="2400" dirty="0"/>
              <a:t> – </a:t>
            </a:r>
          </a:p>
          <a:p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bydd</a:t>
            </a:r>
            <a:r>
              <a:rPr lang="en-GB" sz="2400" dirty="0"/>
              <a:t> y </a:t>
            </a:r>
            <a:r>
              <a:rPr lang="en-GB" sz="2400" dirty="0" err="1"/>
              <a:t>weithgaredd</a:t>
            </a:r>
            <a:r>
              <a:rPr lang="en-GB" sz="2400" dirty="0"/>
              <a:t>?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maint</a:t>
            </a:r>
            <a:r>
              <a:rPr lang="en-GB" sz="2400" dirty="0"/>
              <a:t> </a:t>
            </a:r>
            <a:r>
              <a:rPr lang="en-GB" sz="2400" dirty="0" err="1"/>
              <a:t>gorau</a:t>
            </a:r>
            <a:r>
              <a:rPr lang="en-GB" sz="2400" dirty="0"/>
              <a:t> </a:t>
            </a:r>
            <a:r>
              <a:rPr lang="en-GB" sz="2400" dirty="0" err="1"/>
              <a:t>iddo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Targedau</a:t>
            </a:r>
            <a:r>
              <a:rPr lang="en-GB" sz="2400" dirty="0"/>
              <a:t> </a:t>
            </a:r>
            <a:r>
              <a:rPr lang="en-GB" sz="2400" dirty="0" err="1"/>
              <a:t>agos</a:t>
            </a:r>
            <a:r>
              <a:rPr lang="en-GB" sz="2400" dirty="0"/>
              <a:t> neu </a:t>
            </a:r>
            <a:r>
              <a:rPr lang="en-GB" sz="2400" dirty="0" err="1"/>
              <a:t>pell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Parth</a:t>
            </a:r>
            <a:r>
              <a:rPr lang="en-GB" sz="2400" dirty="0"/>
              <a:t> (</a:t>
            </a:r>
            <a:r>
              <a:rPr lang="en-GB" sz="2400" dirty="0" err="1"/>
              <a:t>diogel</a:t>
            </a:r>
            <a:r>
              <a:rPr lang="en-GB" sz="2400" dirty="0"/>
              <a:t> neu </a:t>
            </a:r>
            <a:r>
              <a:rPr lang="en-GB" sz="2400" dirty="0" err="1"/>
              <a:t>gallu</a:t>
            </a:r>
            <a:r>
              <a:rPr lang="en-GB" sz="2400" dirty="0"/>
              <a:t>)?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EF545-E938-4999-B8CE-72206AE520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400" dirty="0"/>
              <a:t>Space – </a:t>
            </a:r>
          </a:p>
          <a:p>
            <a:r>
              <a:rPr lang="en-GB" sz="2400" dirty="0"/>
              <a:t>Where is the activity happening?</a:t>
            </a:r>
          </a:p>
          <a:p>
            <a:r>
              <a:rPr lang="en-GB" sz="2400" dirty="0"/>
              <a:t>What’s the best space size?</a:t>
            </a:r>
          </a:p>
          <a:p>
            <a:r>
              <a:rPr lang="en-GB" sz="2400" dirty="0"/>
              <a:t>Near or far targets?</a:t>
            </a:r>
          </a:p>
          <a:p>
            <a:r>
              <a:rPr lang="en-GB" sz="2400" dirty="0"/>
              <a:t>Zones (safety or ability)?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08114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6D5A0-7CD6-4735-84F8-6D20E279D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264" y="0"/>
            <a:ext cx="7886700" cy="1325563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AFD6B-A5BE-4D6C-A9B1-207049128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7264" y="1267414"/>
            <a:ext cx="3886200" cy="378109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 err="1"/>
              <a:t>Tasg</a:t>
            </a:r>
            <a:endParaRPr lang="en-GB" sz="2400" dirty="0"/>
          </a:p>
          <a:p>
            <a:r>
              <a:rPr lang="en-GB" sz="2400" dirty="0" err="1"/>
              <a:t>Symleiddio’r</a:t>
            </a:r>
            <a:r>
              <a:rPr lang="en-GB" sz="2400" dirty="0"/>
              <a:t> </a:t>
            </a:r>
            <a:r>
              <a:rPr lang="en-GB" sz="2400" dirty="0" err="1"/>
              <a:t>dasg</a:t>
            </a:r>
            <a:r>
              <a:rPr lang="en-GB" sz="2400" dirty="0"/>
              <a:t>/</a:t>
            </a:r>
            <a:r>
              <a:rPr lang="en-GB" sz="2400" dirty="0" err="1"/>
              <a:t>mwy</a:t>
            </a:r>
            <a:r>
              <a:rPr lang="en-GB" sz="2400" dirty="0"/>
              <a:t> </a:t>
            </a:r>
            <a:r>
              <a:rPr lang="en-GB" sz="2400" dirty="0" err="1"/>
              <a:t>heriol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Rholau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/</a:t>
            </a:r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cyfrannu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Cymlethdod</a:t>
            </a:r>
            <a:r>
              <a:rPr lang="en-GB" sz="2400" dirty="0"/>
              <a:t>/</a:t>
            </a:r>
            <a:r>
              <a:rPr lang="en-GB" sz="2400" dirty="0" err="1"/>
              <a:t>symlrwydd</a:t>
            </a:r>
            <a:r>
              <a:rPr lang="en-GB" sz="2400" dirty="0"/>
              <a:t> </a:t>
            </a:r>
            <a:r>
              <a:rPr lang="en-GB" sz="2400" dirty="0" err="1"/>
              <a:t>rheolau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Targedau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gwahaniaethu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Ysytyried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cyfranogwyr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E6775-017F-43DA-A413-977159C15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9527" y="1267415"/>
            <a:ext cx="3886200" cy="37810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Task</a:t>
            </a:r>
          </a:p>
          <a:p>
            <a:r>
              <a:rPr lang="en-GB" sz="2400" dirty="0"/>
              <a:t>Simplify the task/more challenging?</a:t>
            </a:r>
          </a:p>
          <a:p>
            <a:r>
              <a:rPr lang="en-GB" sz="2400" dirty="0"/>
              <a:t>Different roles/forms of participation?</a:t>
            </a:r>
          </a:p>
          <a:p>
            <a:r>
              <a:rPr lang="en-GB" sz="2400" dirty="0"/>
              <a:t>Complexity/simplicity of rules?</a:t>
            </a:r>
          </a:p>
          <a:p>
            <a:r>
              <a:rPr lang="en-GB" sz="2400" dirty="0"/>
              <a:t>Differentiated targets?</a:t>
            </a:r>
          </a:p>
          <a:p>
            <a:r>
              <a:rPr lang="en-GB" sz="2400" dirty="0"/>
              <a:t>Considerations for abilities of participants?</a:t>
            </a:r>
          </a:p>
        </p:txBody>
      </p:sp>
    </p:spTree>
    <p:extLst>
      <p:ext uri="{BB962C8B-B14F-4D97-AF65-F5344CB8AC3E}">
        <p14:creationId xmlns:p14="http://schemas.microsoft.com/office/powerpoint/2010/main" val="2736519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9CA7B-5696-4FA0-A352-07FCFD435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Offer /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53467-540B-4864-A743-787C00254C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Offer (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)?</a:t>
            </a:r>
          </a:p>
          <a:p>
            <a:r>
              <a:rPr lang="en-GB" sz="2400" dirty="0"/>
              <a:t>Math (</a:t>
            </a:r>
            <a:r>
              <a:rPr lang="en-GB" sz="2400" dirty="0" err="1"/>
              <a:t>bagiau</a:t>
            </a:r>
            <a:r>
              <a:rPr lang="en-GB" sz="2400" dirty="0"/>
              <a:t> </a:t>
            </a:r>
            <a:r>
              <a:rPr lang="en-GB" sz="2400" dirty="0" err="1"/>
              <a:t>ffa</a:t>
            </a:r>
            <a:r>
              <a:rPr lang="en-GB" sz="2400" dirty="0"/>
              <a:t>, </a:t>
            </a:r>
            <a:r>
              <a:rPr lang="en-GB" sz="2400" dirty="0" err="1"/>
              <a:t>conau</a:t>
            </a:r>
            <a:r>
              <a:rPr lang="en-GB" sz="2400" dirty="0"/>
              <a:t>, offer </a:t>
            </a:r>
            <a:r>
              <a:rPr lang="en-GB" sz="2400" dirty="0" err="1"/>
              <a:t>meddal</a:t>
            </a:r>
            <a:r>
              <a:rPr lang="en-GB" sz="2400" dirty="0"/>
              <a:t>)?</a:t>
            </a:r>
          </a:p>
          <a:p>
            <a:r>
              <a:rPr lang="en-GB" sz="2400" dirty="0" err="1"/>
              <a:t>Amrywiaeth</a:t>
            </a:r>
            <a:r>
              <a:rPr lang="en-GB" sz="2400" dirty="0"/>
              <a:t> (addas o ran </a:t>
            </a:r>
            <a:r>
              <a:rPr lang="en-GB" sz="2400" dirty="0" err="1"/>
              <a:t>maint</a:t>
            </a:r>
            <a:r>
              <a:rPr lang="en-GB" sz="2400" dirty="0"/>
              <a:t>, </a:t>
            </a:r>
            <a:r>
              <a:rPr lang="en-GB" sz="2400" dirty="0" err="1"/>
              <a:t>diogelwch</a:t>
            </a:r>
            <a:r>
              <a:rPr lang="en-GB" sz="2400" dirty="0"/>
              <a:t>, </a:t>
            </a:r>
            <a:r>
              <a:rPr lang="en-GB" sz="2400" dirty="0" err="1"/>
              <a:t>pwysau</a:t>
            </a:r>
            <a:r>
              <a:rPr lang="en-GB" sz="2400" dirty="0"/>
              <a:t>)?</a:t>
            </a:r>
          </a:p>
          <a:p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(</a:t>
            </a:r>
            <a:r>
              <a:rPr lang="en-GB" sz="2400" dirty="0" err="1"/>
              <a:t>rhwystrau</a:t>
            </a:r>
            <a:r>
              <a:rPr lang="en-GB" sz="2400" dirty="0"/>
              <a:t> a </a:t>
            </a:r>
            <a:r>
              <a:rPr lang="en-GB" sz="2400" dirty="0" err="1"/>
              <a:t>pheryglon</a:t>
            </a:r>
            <a:r>
              <a:rPr lang="en-GB" sz="2400" dirty="0"/>
              <a:t>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35349-31DE-4B6D-BB94-9A817F4FC7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Equipment (what is being used)?</a:t>
            </a:r>
          </a:p>
          <a:p>
            <a:r>
              <a:rPr lang="en-GB" sz="2400" dirty="0"/>
              <a:t>Type (bean bags, cones, soft equipment)?</a:t>
            </a:r>
          </a:p>
          <a:p>
            <a:r>
              <a:rPr lang="en-GB" sz="2400" dirty="0"/>
              <a:t>Variety (size suitability, safety, weight suitability)</a:t>
            </a:r>
          </a:p>
          <a:p>
            <a:r>
              <a:rPr lang="en-GB" sz="2400" dirty="0"/>
              <a:t>Environment (obstacles and hazards).</a:t>
            </a:r>
          </a:p>
        </p:txBody>
      </p:sp>
    </p:spTree>
    <p:extLst>
      <p:ext uri="{BB962C8B-B14F-4D97-AF65-F5344CB8AC3E}">
        <p14:creationId xmlns:p14="http://schemas.microsoft.com/office/powerpoint/2010/main" val="782681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62C7-6EA4-4F94-90D7-1025DEC91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05" y="-54711"/>
            <a:ext cx="7886700" cy="1325563"/>
          </a:xfrm>
        </p:spPr>
        <p:txBody>
          <a:bodyPr/>
          <a:lstStyle/>
          <a:p>
            <a:r>
              <a:rPr lang="en-GB" dirty="0" err="1"/>
              <a:t>Pobl</a:t>
            </a:r>
            <a:r>
              <a:rPr lang="en-GB" dirty="0"/>
              <a:t> /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AC8A4-6439-47B1-B0C2-5E9C4E72DA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631" y="900593"/>
            <a:ext cx="3886200" cy="3781091"/>
          </a:xfrm>
        </p:spPr>
        <p:txBody>
          <a:bodyPr>
            <a:noAutofit/>
          </a:bodyPr>
          <a:lstStyle/>
          <a:p>
            <a:r>
              <a:rPr lang="en-GB" sz="2000" dirty="0" err="1"/>
              <a:t>Pobl</a:t>
            </a:r>
            <a:r>
              <a:rPr lang="en-GB" sz="2000" dirty="0"/>
              <a:t> (</a:t>
            </a:r>
            <a:r>
              <a:rPr lang="en-GB" sz="2000" dirty="0" err="1"/>
              <a:t>pwy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)?</a:t>
            </a:r>
          </a:p>
          <a:p>
            <a:r>
              <a:rPr lang="en-GB" sz="2000" dirty="0" err="1"/>
              <a:t>Annibynol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Grwpiau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Timau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Parau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Ffrindiau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Gwagle</a:t>
            </a:r>
            <a:r>
              <a:rPr lang="en-GB" sz="2000" dirty="0"/>
              <a:t> </a:t>
            </a:r>
            <a:r>
              <a:rPr lang="en-GB" sz="2000" dirty="0" err="1"/>
              <a:t>cyfyng</a:t>
            </a:r>
            <a:r>
              <a:rPr lang="en-GB" sz="2000" dirty="0"/>
              <a:t> neu </a:t>
            </a:r>
            <a:r>
              <a:rPr lang="en-GB" sz="2000" dirty="0" err="1"/>
              <a:t>bersonol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tebyg</a:t>
            </a:r>
            <a:r>
              <a:rPr lang="en-GB" sz="2000" dirty="0"/>
              <a:t> neu </a:t>
            </a:r>
            <a:r>
              <a:rPr lang="en-GB" sz="2000" dirty="0" err="1"/>
              <a:t>wahanol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cymysg</a:t>
            </a:r>
            <a:r>
              <a:rPr lang="en-GB" sz="2000" dirty="0"/>
              <a:t>, </a:t>
            </a:r>
            <a:r>
              <a:rPr lang="en-GB" sz="2000" dirty="0" err="1"/>
              <a:t>ardal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, system </a:t>
            </a:r>
            <a:r>
              <a:rPr lang="en-GB" sz="2000" dirty="0" err="1"/>
              <a:t>paru</a:t>
            </a:r>
            <a:r>
              <a:rPr lang="en-GB" sz="2000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5D4D63-2AE1-4B51-BCCA-0B49281E6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945" y="964388"/>
            <a:ext cx="3886200" cy="37810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People (who is involved)?</a:t>
            </a:r>
          </a:p>
          <a:p>
            <a:r>
              <a:rPr lang="en-GB" sz="2000" dirty="0"/>
              <a:t>Independent?</a:t>
            </a:r>
          </a:p>
          <a:p>
            <a:r>
              <a:rPr lang="en-GB" sz="2000" dirty="0"/>
              <a:t>Groups?</a:t>
            </a:r>
          </a:p>
          <a:p>
            <a:r>
              <a:rPr lang="en-GB" sz="2000" dirty="0"/>
              <a:t>Teams? </a:t>
            </a:r>
          </a:p>
          <a:p>
            <a:r>
              <a:rPr lang="en-GB" sz="2000" dirty="0"/>
              <a:t>Pairs?</a:t>
            </a:r>
          </a:p>
          <a:p>
            <a:r>
              <a:rPr lang="en-GB" sz="2000" dirty="0"/>
              <a:t>Friends? </a:t>
            </a:r>
          </a:p>
          <a:p>
            <a:r>
              <a:rPr lang="en-GB" sz="2000" dirty="0"/>
              <a:t>Own or restricted space?</a:t>
            </a:r>
          </a:p>
          <a:p>
            <a:r>
              <a:rPr lang="en-GB" sz="2000" dirty="0"/>
              <a:t> Different or same ability? </a:t>
            </a:r>
          </a:p>
          <a:p>
            <a:r>
              <a:rPr lang="en-GB" sz="2000" dirty="0"/>
              <a:t>Mixed ability, ability zones, buddy system?</a:t>
            </a:r>
          </a:p>
        </p:txBody>
      </p:sp>
    </p:spTree>
    <p:extLst>
      <p:ext uri="{BB962C8B-B14F-4D97-AF65-F5344CB8AC3E}">
        <p14:creationId xmlns:p14="http://schemas.microsoft.com/office/powerpoint/2010/main" val="720049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8F9-235A-4475-AEEE-35B7337A3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options for developing subject content knowledge?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F058D-F5EC-40AB-8F60-D16C547012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19412"/>
            <a:ext cx="3886200" cy="3781091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Rasus</a:t>
            </a:r>
            <a:r>
              <a:rPr lang="en-GB" dirty="0"/>
              <a:t> </a:t>
            </a:r>
            <a:r>
              <a:rPr lang="en-GB" dirty="0" err="1"/>
              <a:t>cyfnewid</a:t>
            </a:r>
            <a:r>
              <a:rPr lang="en-GB" dirty="0"/>
              <a:t> a </a:t>
            </a:r>
            <a:r>
              <a:rPr lang="en-GB" dirty="0" err="1"/>
              <a:t>rhediadau</a:t>
            </a:r>
            <a:r>
              <a:rPr lang="en-GB" dirty="0"/>
              <a:t> ‘</a:t>
            </a:r>
            <a:r>
              <a:rPr lang="en-GB" dirty="0" err="1"/>
              <a:t>gwennol</a:t>
            </a:r>
            <a:r>
              <a:rPr lang="en-GB" dirty="0"/>
              <a:t>’</a:t>
            </a:r>
          </a:p>
          <a:p>
            <a:r>
              <a:rPr lang="en-GB" dirty="0" err="1"/>
              <a:t>Cerdded</a:t>
            </a:r>
            <a:r>
              <a:rPr lang="en-GB" dirty="0"/>
              <a:t> clou, </a:t>
            </a:r>
            <a:r>
              <a:rPr lang="en-GB" dirty="0" err="1"/>
              <a:t>sgipio</a:t>
            </a:r>
            <a:r>
              <a:rPr lang="en-GB" dirty="0"/>
              <a:t>, </a:t>
            </a:r>
            <a:r>
              <a:rPr lang="en-GB" dirty="0" err="1"/>
              <a:t>rhedeg</a:t>
            </a:r>
            <a:r>
              <a:rPr lang="en-GB" dirty="0"/>
              <a:t>?</a:t>
            </a:r>
          </a:p>
          <a:p>
            <a:r>
              <a:rPr lang="en-GB" dirty="0" err="1"/>
              <a:t>N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darged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Sortio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ddychwelyd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Sganio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dychwelyd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derbyn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cwestiwn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nesaf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44905-A1BE-48EA-8777-08ED36F47E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Relays and shuttle runs</a:t>
            </a:r>
          </a:p>
          <a:p>
            <a:r>
              <a:rPr lang="en-GB" dirty="0"/>
              <a:t>Fast walk, skip, run?</a:t>
            </a:r>
          </a:p>
          <a:p>
            <a:r>
              <a:rPr lang="en-GB" dirty="0"/>
              <a:t>Get information from target?</a:t>
            </a:r>
          </a:p>
          <a:p>
            <a:r>
              <a:rPr lang="en-GB" dirty="0"/>
              <a:t>Sort information on return?</a:t>
            </a:r>
          </a:p>
          <a:p>
            <a:r>
              <a:rPr lang="en-GB" dirty="0"/>
              <a:t>Scan info for answer – return with it for access to next question</a:t>
            </a:r>
          </a:p>
        </p:txBody>
      </p:sp>
    </p:spTree>
    <p:extLst>
      <p:ext uri="{BB962C8B-B14F-4D97-AF65-F5344CB8AC3E}">
        <p14:creationId xmlns:p14="http://schemas.microsoft.com/office/powerpoint/2010/main" val="1608585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70EC9-684E-4B44-B0D4-2159C5647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cyfnewid</a:t>
            </a:r>
            <a:r>
              <a:rPr lang="en-GB" dirty="0"/>
              <a:t> / Relay activity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6865E-471C-439C-BD17-36DE82F1C4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Gorsaf</a:t>
            </a:r>
            <a:r>
              <a:rPr lang="en-GB" dirty="0"/>
              <a:t> at </a:t>
            </a:r>
            <a:r>
              <a:rPr lang="en-GB" dirty="0" err="1"/>
              <a:t>orsaf</a:t>
            </a:r>
            <a:endParaRPr lang="en-GB" dirty="0"/>
          </a:p>
          <a:p>
            <a:r>
              <a:rPr lang="en-GB" dirty="0" err="1"/>
              <a:t>Llwybr</a:t>
            </a:r>
            <a:r>
              <a:rPr lang="en-GB" dirty="0"/>
              <a:t> </a:t>
            </a:r>
            <a:r>
              <a:rPr lang="en-GB" dirty="0" err="1"/>
              <a:t>cylch</a:t>
            </a:r>
            <a:endParaRPr lang="en-GB" dirty="0"/>
          </a:p>
          <a:p>
            <a:r>
              <a:rPr lang="en-GB" dirty="0" err="1"/>
              <a:t>Gwennol</a:t>
            </a:r>
            <a:endParaRPr lang="en-GB" dirty="0"/>
          </a:p>
          <a:p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 at </a:t>
            </a:r>
            <a:r>
              <a:rPr lang="en-GB" dirty="0" err="1"/>
              <a:t>darged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D80B9-C735-464F-B95C-1CF964826B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Station to station</a:t>
            </a:r>
          </a:p>
          <a:p>
            <a:r>
              <a:rPr lang="en-GB" dirty="0"/>
              <a:t>Circular route</a:t>
            </a:r>
          </a:p>
          <a:p>
            <a:r>
              <a:rPr lang="en-GB" dirty="0"/>
              <a:t>Shuttle </a:t>
            </a:r>
          </a:p>
          <a:p>
            <a:r>
              <a:rPr lang="en-GB" dirty="0"/>
              <a:t>Outwards from centre to target and return</a:t>
            </a:r>
          </a:p>
        </p:txBody>
      </p:sp>
    </p:spTree>
    <p:extLst>
      <p:ext uri="{BB962C8B-B14F-4D97-AF65-F5344CB8AC3E}">
        <p14:creationId xmlns:p14="http://schemas.microsoft.com/office/powerpoint/2010/main" val="1415869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94F5C-7AEE-435B-AC78-1622383EF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ŵp</a:t>
            </a:r>
            <a:r>
              <a:rPr lang="en-GB" dirty="0"/>
              <a:t> / Group task </a:t>
            </a:r>
          </a:p>
        </p:txBody>
      </p:sp>
      <p:pic>
        <p:nvPicPr>
          <p:cNvPr id="6" name="Content Placeholder 5" descr="A picture containing grass, outdoor, sky, tree&#10;&#10;Description automatically generated">
            <a:extLst>
              <a:ext uri="{FF2B5EF4-FFF2-40B4-BE49-F238E27FC236}">
                <a16:creationId xmlns:a16="http://schemas.microsoft.com/office/drawing/2014/main" id="{EDC36EC4-6B1A-4223-B42D-59B30698CF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30617" y="2946446"/>
            <a:ext cx="3886200" cy="2432670"/>
          </a:xfrm>
        </p:spPr>
      </p:pic>
      <p:pic>
        <p:nvPicPr>
          <p:cNvPr id="8" name="Content Placeholder 7" descr="A group of people playing football&#10;&#10;Description automatically generated with medium confidence">
            <a:extLst>
              <a:ext uri="{FF2B5EF4-FFF2-40B4-BE49-F238E27FC236}">
                <a16:creationId xmlns:a16="http://schemas.microsoft.com/office/drawing/2014/main" id="{AE1A22EC-DBF2-4160-A1F9-1A01EEFEC7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290284" y="1429295"/>
            <a:ext cx="4573346" cy="2195206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3A00B80-251E-4145-826B-8AF93AA5F310}"/>
              </a:ext>
            </a:extLst>
          </p:cNvPr>
          <p:cNvSpPr txBox="1"/>
          <p:nvPr/>
        </p:nvSpPr>
        <p:spPr>
          <a:xfrm>
            <a:off x="4335332" y="3894268"/>
            <a:ext cx="45282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sleid</a:t>
            </a:r>
            <a:r>
              <a:rPr lang="en-GB" dirty="0"/>
              <a:t> </a:t>
            </a:r>
            <a:r>
              <a:rPr lang="en-GB" dirty="0" err="1"/>
              <a:t>Pwerbwynt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â </a:t>
            </a:r>
            <a:r>
              <a:rPr lang="en-GB" dirty="0" err="1"/>
              <a:t>phawb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Create a </a:t>
            </a:r>
            <a:r>
              <a:rPr lang="en-GB" dirty="0" err="1"/>
              <a:t>Powerpoint</a:t>
            </a:r>
            <a:r>
              <a:rPr lang="en-GB" dirty="0"/>
              <a:t> slide to share with everyone.</a:t>
            </a:r>
          </a:p>
        </p:txBody>
      </p:sp>
    </p:spTree>
    <p:extLst>
      <p:ext uri="{BB962C8B-B14F-4D97-AF65-F5344CB8AC3E}">
        <p14:creationId xmlns:p14="http://schemas.microsoft.com/office/powerpoint/2010/main" val="1997648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0E2066-FF08-421B-BC67-44699E4F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280802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Cyfeirnodau</a:t>
            </a:r>
            <a:r>
              <a:rPr lang="en-GB" dirty="0"/>
              <a:t> / 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CCA45-6EBE-49CD-BF05-73D3109A1F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992815"/>
            <a:ext cx="7886700" cy="4613901"/>
          </a:xfrm>
        </p:spPr>
        <p:txBody>
          <a:bodyPr>
            <a:normAutofit/>
          </a:bodyPr>
          <a:lstStyle/>
          <a:p>
            <a:r>
              <a:rPr lang="en-GB" sz="2000" dirty="0" err="1"/>
              <a:t>Eaude</a:t>
            </a:r>
            <a:r>
              <a:rPr lang="en-GB" sz="2000" dirty="0"/>
              <a:t> T. (2019) The role of culture and traditions in how young children’s identities are constructed. International Journal of Children’s Spirituality. Vol 24. (1) p. </a:t>
            </a:r>
            <a:r>
              <a:rPr lang="en-GB" sz="2000"/>
              <a:t>5-19.</a:t>
            </a:r>
            <a:endParaRPr lang="en-GB" sz="2000" dirty="0"/>
          </a:p>
          <a:p>
            <a:r>
              <a:rPr lang="en-GB" sz="2000" dirty="0"/>
              <a:t>Kumar B., Robinson R. and Till S. (2015) Physical activity and health in adolescence. Clinical Medicine, 2015. Vo. 15. No 3. 267-272.</a:t>
            </a:r>
          </a:p>
          <a:p>
            <a:r>
              <a:rPr lang="en-GB" sz="2000" dirty="0" err="1"/>
              <a:t>Piek</a:t>
            </a:r>
            <a:r>
              <a:rPr lang="en-GB" sz="2000" dirty="0"/>
              <a:t> J., </a:t>
            </a:r>
            <a:r>
              <a:rPr lang="en-GB" sz="2000" dirty="0" err="1"/>
              <a:t>Baynman</a:t>
            </a:r>
            <a:r>
              <a:rPr lang="en-GB" sz="2000" dirty="0"/>
              <a:t> G. and Barrett N. (2006) The relationship between fine and gross motor ability, self-perceptions and self worth in children and adolescents. Human Movement Science. 2006. Vol 25. 65-75.</a:t>
            </a:r>
          </a:p>
          <a:p>
            <a:r>
              <a:rPr lang="en-GB" sz="2000" dirty="0"/>
              <a:t>Whitehead M., Durden-Myers E. and  Pot N. (2018) The value of fostering physical literacy. Human Kinetics. 2018. Vol 37. 252-261.</a:t>
            </a:r>
          </a:p>
        </p:txBody>
      </p:sp>
    </p:spTree>
    <p:extLst>
      <p:ext uri="{BB962C8B-B14F-4D97-AF65-F5344CB8AC3E}">
        <p14:creationId xmlns:p14="http://schemas.microsoft.com/office/powerpoint/2010/main" val="4967252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5098</TotalTime>
  <Words>1438</Words>
  <Application>Microsoft Office PowerPoint</Application>
  <PresentationFormat>On-screen Show (4:3)</PresentationFormat>
  <Paragraphs>181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Custom Design</vt:lpstr>
      <vt:lpstr>PowerPoint Presentation</vt:lpstr>
      <vt:lpstr>ECAD6007 Llythrennedd Corfforol (Uwchradd)/ Physical Literacy (Secondary)</vt:lpstr>
      <vt:lpstr>Deilliannau / Outcomes</vt:lpstr>
      <vt:lpstr>Whitehead M. (2010) Diffiniad o lythrennedd corfforol / Definition of Physical Literacy</vt:lpstr>
      <vt:lpstr>Gwaddol / Endowment</vt:lpstr>
      <vt:lpstr>Cymhelliant / Motivation</vt:lpstr>
      <vt:lpstr>Cymhelliant /Motivation</vt:lpstr>
      <vt:lpstr>Datblygiad plentyn / Child Development</vt:lpstr>
      <vt:lpstr>MDaPh Iechyd a Lles / Health and Well-being AoLE</vt:lpstr>
      <vt:lpstr>Ystyriwch yr effeithiau posib ar ddatblygiad Llythrennedd Corfforol / Consider the possible effects on the development of Physical Literacy.</vt:lpstr>
      <vt:lpstr>PowerPoint Presentation</vt:lpstr>
      <vt:lpstr>Gwneud y dysgu’n gorfforol / Making learning physical</vt:lpstr>
      <vt:lpstr>Pethau i’w hystyried / Things to consider  (STEP) Gwagle / Space</vt:lpstr>
      <vt:lpstr>Tasg / Task</vt:lpstr>
      <vt:lpstr>Offer / Equipment</vt:lpstr>
      <vt:lpstr>Pobl / People</vt:lpstr>
      <vt:lpstr>Some options for developing subject content knowledge?</vt:lpstr>
      <vt:lpstr>Opsiynau gweithgaredd cyfnewid / Relay activity options</vt:lpstr>
      <vt:lpstr>Tasg grŵp / Group task </vt:lpstr>
      <vt:lpstr>Cyfeirnodau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Iwan Ellis-Williams</cp:lastModifiedBy>
  <cp:revision>308</cp:revision>
  <dcterms:created xsi:type="dcterms:W3CDTF">2017-02-08T11:33:06Z</dcterms:created>
  <dcterms:modified xsi:type="dcterms:W3CDTF">2021-08-18T06:10:44Z</dcterms:modified>
</cp:coreProperties>
</file>