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75" r:id="rId3"/>
    <p:sldId id="259" r:id="rId4"/>
    <p:sldId id="260" r:id="rId5"/>
    <p:sldId id="257" r:id="rId6"/>
    <p:sldId id="258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53"/>
    <p:restoredTop sz="94676"/>
  </p:normalViewPr>
  <p:slideViewPr>
    <p:cSldViewPr snapToGrid="0" snapToObjects="1">
      <p:cViewPr>
        <p:scale>
          <a:sx n="94" d="100"/>
          <a:sy n="94" d="100"/>
        </p:scale>
        <p:origin x="-760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2-24T21:44:45.030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0,'64'0,"5"0,-38 0,15 0,-11 0,0 0,4 0,-9 0,4 0,-6 0,-5 0,-5 0,-3 0,1 0,1 0,2 0,-4 8,-1-1,0 7,5-4,-2-5,9 5,2-3,8 6,4 0,1-1,0 1,6 1,-5-1,5 0,-11-6,-8 4,-10-10,-2 9,-4-9,8 4,-4-5,3 4,-3-2,1 2,5-4,1 0,5 6,0-5,6 4,-5-5,5 5,-6-3,0 3,0-5,0 0,0 5,0-3,0 3,0-5,0 0,0 5,0-3,1 8,4-9,-4 10,10-10,-3 10,-1-9,4 9,-4-10,6 11,-6-11,4 11,-4-11,6 10,0-9,-1 4,1-1,6 3,-5-1,5 5,-6-10,0 9,0-10,-6 5,4 0,-9-5,9 11,-10-11,5 5,-6-6,0 0,6 6,-5-5,5 5,0-6,-5 0,10 5,-4-3,-1 3,0 1,-6-5,0 4,0 0,0-3,0 3,0-5,3 0,-3 0,-2 5,-4-4,0 4,-4-5,4 0,-5 0,0 0,5 0,-3 0,2 0,-4 0,0 0,0 0,5 0,4 0,-2 0,1 0,-4 0,5 0,-2 0,1 0,-8 0,0 0,0 0,0 0,0 0,0 0,0 0,4 0,-4 0,0 0,6 0,-12 0,13 0,-8 0,-2 0,9 0,-6 0,0 0,6 0,-14 0,11 0,0 0,-1 0,6 0,-8 0,5 0,1 0,5 0,0 0,0 0,0-6,6 5,-5-4,5 5,-6 0,0 0,0-6,-5 5,4-4,-9 5,9 0,-9-5,4 4,-5-4,0 5,0 0,0-5,1 4,2-4,-2 0,2 4,2-4,-3 5,7 0,-7 0,7 0,-2-5,4 3,0-3,0 5,0 0,0-5,0 3,6-3,-5 5,5 0,-1 0,-3 0,9 0,-9 0,3 0,-5 0,0 0,0 0,-4 0,2 0,-7 0,7 0,-8 0,9 0,-4 0,1 0,-2 0,-1 0,-2 0,3 0,-5 0,0 0,5 0,-4 0,9 0,-4 0,5 0,0 0,0 0,6 0,-5 0,11 0,-11 0,10 0,-9 0,9 0,-9 0,3 0,1 0,-5-5,5 3,-6-3,13 5,-15 0,13 0,-16 0,0 0,-1 0,-5 0,5 0,-3 0,3 0,-5 0,0 0,3 0,-6 0,5 4,-4-3,1 4,3-5,-3 0,0 0,1 4,5-2,-4 2,9-4,-9 0,9 0,-9 0,4 0,0 0,-3 0,2 0,1 0,-4 0,4 0,-5 0,1 0,-1 0,0 0,0 5,3-4,-2 4,-2-5,0 5,10-4,-6 4,9-5,-7 5,2-4,4 5,0-6,0 0,0 0,0 0,0 0,-5 0,4 0,-4 0,5 0,-5 0,4 0,-4 0,5 0,-5 0,4 0,-9 0,9 0,-9 0,9 0,-4 0,0 0,4 0,-4 0,1 0,2 0,-2 0,4 0,0 0,-5 0,4 0,-9 0,4 0,-5 0,0 0,-1 0,1 0,-1 0,0 0,0 0,4-6,-1 0,3-5,-5 0,5-1,-4 6,9-5,-9 10,9-4,-4-1,5 5,-5-4,4 5,-4 0,5 0,0 0,0 0,0 0,0 0,0 0,-4-5,2 4,-7-4,7 0,-7 3,3-8,-5 9,-4-9,6 9,-5-8,6 8,1-4,-3 0,2 4,-7-4,11 5,-14 0,14 0,-11-5,4 4,0-4,0 5,0 0,0 0,0 0,0 0,5 0,-4 0,4 0,0 0,-4 0,9 0,-9 0,9 0,-8 0,7 0,-7-5,8 4,-4-4,0 5,4 0,-9 0,9 0,-4 0,0 0,4 0,-9 0,9 0,-9 0,9 0,-9 0,9 0,-9 0,9 0,-4 0,1 0,2 0,10 0,-10 0,13 0,-15 0,-1 0,4 0,-4 0,0 0,4 0,-9 0,9 0,-9 0,4 0,0 0,-4 0,9 0,-9 0,9 5,-9 2,4-1,0 4,-4-9,9 5,-8-2,7-2,-7 2,8 2,-4-5,0 4,4 1,3-5,0 4,1-5,-4 0,-4 0,0 0,4 0,-4 0,0 0,4 0,-9 0,9 0,-8 0,3 0,-1 0,-2 0,8 0,-4 0,5 0,0 0,0 0,0 0,-5 0,4 0,-4 0,5 0,-5 0,4 0,-4 0,0 0,4 0,-9 0,4 0,0 0,-4 0,4-5,3-1,-1 0,2-4,-4 9,-5-4,0 5,0-5,0 4,0-4,0 5,0 0,0 0,5 0,-4 0,4 0,0-5,-4 4,4-5,0 6,-4 0,4 0,0 0,-4 0,9 0,-9 0,9 0,-8 0,7 0,-2 0,4-5,-5 4,4-5,-4 1,0 4,16-5,-18 1,19 4,-22-4,9 5,-9 0,4 0,0 0,-4 0,9-5,-9 4,9-4,-9 5,9 0,-4 0,5 0,0 0,0 0,0 0,0 0,1 0,-6 0,3 0,-2 0,-1 0,4 0,-9 0,4 0,-5 0,0 0,0 0,0 0,0 0,0 0,13 0,-10 0,9 0,-12 0,0 0,0 0,0 0,0 0,0 0,1 0,-1 0,0 0,5 0,-4 0,9 0,-4 0,0 0,4 0,-9 0,9 0,-4 0,5 0,0 0,0 0,0 0,0 0,0 0,0 0,0 0,0 0,0 0,0 0,0 0,0 0,0 0,0 0,13 0,-10-6,9 5,-12-4,0 5,0 0,0 0,0 0,0 0,-4 0,2-6,-2 5,4-4,-5 5,4 0,-9 0,4 0,0 0,-4 0,4 0,0 0,-4 0,9 0,-9 0,4 0,0 0,1 0,0 0,4 0,-4 0,5 0,-4 0,2 0,-2 0,22 0,-14 0,15 0,-19 0,5 0,-3 0,3 0,1 0,-4 0,3 0,-5 0,0 0,0 0,0 0,0 0,1 0,-6 0,4 0,-4 0,0 0,4 0,-9 0,4 0,0 0,-4 0,4 0,-5 0,0 0,0 0,0 0,5 0,-8 0,7 0,-8 0,12 0,-6 0,5 0,-7 0,0 0,0 0,1 4,-1-2,0 7,0-8,3 13,-2-11,-2 10,0-12,-4 8,8-8,-4 3,13-4,0 0,12 0,-6 0,4 0,-4 0,6 0,-6 0,5 0,-11 0,5 0,-6 0,0 0,0 0,0 5,-5-3,4 3,-9 0,4-4,-5 9,0-9,0 8,4-3,-8 0,6 4,-7-5,3 5,4 0,-2-5,-1-1,0 1,4-4,-1 9,6-9,-3 4,-4-5,9 0,-4 0,0 0,4 0,-4 0,0 0,4 0,-4 0,0 0,4 0,-8 0,2 0,-4 0,0 0,1 0,-1 0,0 0,0 0,0 0,3 0,-2 0,-2 0,4 0,-6 0,6 0,-4 0,1 0,-1 0,0 0,3 0,-3 0,3 0,-4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2-24T21:44:45.031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0,'56'0,"11"0,-9 0,13 0,-7 0,5 0,-5 0,7 0,-13 0,3 0,-19 0,0 0,-14 0,-1 0,-9 0,0 0,2 0,-7 4,6-3,-3 4,-1-5,4 0,1 0,-3 0,1 0,-2 0,-3 0,14 0,-17 0,13 0,-7 0,2 0,3 0,-4 0,0 0,3 0,-2 0,-1 0,1 0,-5 0,6 0,0 0,-7 0,9 0,-8 0,5 4,1-3,-7 4,8-5,-5 0</inkml:trace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4763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763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1347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892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58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9697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416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4502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763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79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2386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1134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798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7855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19959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1333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405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22E8B43-2D24-A74A-9E40-F13491B6D966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2058BCE-DDE1-8B4C-AE44-8271C7374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406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3.png"/><Relationship Id="rId7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5" Type="http://schemas.openxmlformats.org/officeDocument/2006/relationships/image" Target="../media/image10.tiff"/><Relationship Id="rId4" Type="http://schemas.openxmlformats.org/officeDocument/2006/relationships/image" Target="../media/image4.pn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tiff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5C460-FE17-2540-A0BA-2ED1801F3A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Cwestiynau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TCY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39BD60-19E3-FB47-B219-1C4B634704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Y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pumed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hugain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Chwefror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2020</a:t>
            </a:r>
            <a:endParaRPr lang="en-US" baseline="300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6883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0025" y="257175"/>
            <a:ext cx="117443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u="sng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Strategaeth </a:t>
            </a:r>
            <a:r>
              <a:rPr lang="cy-GB" sz="36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			 </a:t>
            </a:r>
            <a:r>
              <a:rPr lang="cy-GB" sz="3600" b="1" u="sng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pumed ar hugain o Chwefror 2020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Rectangle 5"/>
              <p:cNvSpPr/>
              <p:nvPr/>
            </p:nvSpPr>
            <p:spPr>
              <a:xfrm>
                <a:off x="1919536" y="1052736"/>
                <a:ext cx="3672408" cy="2376264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y-GB" sz="4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y-GB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y-GB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y-GB" sz="4400" i="1">
                          <a:solidFill>
                            <a:schemeClr val="tx1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y-GB" sz="4400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y-GB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y-GB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y-GB" sz="4400" b="1" dirty="0">
                  <a:solidFill>
                    <a:schemeClr val="tx1"/>
                  </a:solidFill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9536" y="1052736"/>
                <a:ext cx="3672408" cy="237626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/>
          <p:cNvSpPr/>
          <p:nvPr/>
        </p:nvSpPr>
        <p:spPr>
          <a:xfrm>
            <a:off x="6312024" y="3733800"/>
            <a:ext cx="3672408" cy="23762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Beth yw’r tebygolrwydd o daflu eilrif ar ddis teg?</a:t>
            </a:r>
          </a:p>
        </p:txBody>
      </p:sp>
      <p:sp>
        <p:nvSpPr>
          <p:cNvPr id="8" name="Rectangle 7"/>
          <p:cNvSpPr/>
          <p:nvPr/>
        </p:nvSpPr>
        <p:spPr>
          <a:xfrm>
            <a:off x="6240016" y="1051992"/>
            <a:ext cx="3672408" cy="23762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Lluoswm ffactorau cysefin o 68?</a:t>
            </a:r>
          </a:p>
        </p:txBody>
      </p:sp>
      <p:sp>
        <p:nvSpPr>
          <p:cNvPr id="9" name="Rectangle 8"/>
          <p:cNvSpPr/>
          <p:nvPr/>
        </p:nvSpPr>
        <p:spPr>
          <a:xfrm>
            <a:off x="1936660" y="3733800"/>
            <a:ext cx="3672408" cy="23762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ysClr val="windowText" lastClr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cy-GB" sz="2800" dirty="0">
              <a:solidFill>
                <a:sysClr val="windowText" lastClr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cy-GB" sz="3200" dirty="0">
                <a:solidFill>
                  <a:sysClr val="windowText" lastClr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Gwnewch c yn destun y fformiwla:</a:t>
            </a:r>
          </a:p>
          <a:p>
            <a:pPr algn="ctr"/>
            <a:r>
              <a:rPr lang="cy-GB" sz="3200" dirty="0">
                <a:solidFill>
                  <a:sysClr val="windowText" lastClr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 = 4c - 6</a:t>
            </a:r>
          </a:p>
          <a:p>
            <a:pPr algn="ctr"/>
            <a:endParaRPr lang="cy-GB" sz="4400" dirty="0">
              <a:solidFill>
                <a:sysClr val="windowText" lastClr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19536" y="1028727"/>
            <a:ext cx="639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240016" y="3657798"/>
            <a:ext cx="639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847528" y="3573016"/>
            <a:ext cx="639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49752" y="836712"/>
            <a:ext cx="639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721316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0D98-4484-1D40-9B45-580581054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Nodau'r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wers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0A9FA-BF54-BD43-BA0D-639D04BDF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ddarganfod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ystyr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termau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ymddangos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gwestiynau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TCY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aml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Dechrau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ceisio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cwestiynau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TCY</a:t>
            </a:r>
          </a:p>
        </p:txBody>
      </p:sp>
    </p:spTree>
    <p:extLst>
      <p:ext uri="{BB962C8B-B14F-4D97-AF65-F5344CB8AC3E}">
        <p14:creationId xmlns:p14="http://schemas.microsoft.com/office/powerpoint/2010/main" val="1678929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0D98-4484-1D40-9B45-580581054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Beth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yw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TCY?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0A9FA-BF54-BD43-BA0D-639D04BDF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Mae TCY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fyrfodd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'</a:t>
            </a:r>
            <a:r>
              <a:rPr lang="en-US" i="1" dirty="0" err="1">
                <a:latin typeface="Calibri" panose="020F0502020204030204" pitchFamily="34" charset="0"/>
                <a:cs typeface="Calibri" panose="020F0502020204030204" pitchFamily="34" charset="0"/>
              </a:rPr>
              <a:t>Trefnu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i="1" dirty="0" err="1">
                <a:latin typeface="Calibri" panose="020F0502020204030204" pitchFamily="34" charset="0"/>
                <a:cs typeface="Calibri" panose="020F0502020204030204" pitchFamily="34" charset="0"/>
              </a:rPr>
              <a:t>Chyfathrebu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</a:p>
          <a:p>
            <a:pPr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cwestiynau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yma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byddech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ennill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marciau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ychwanegol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gyfer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lvl="1"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cyflwyno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ateb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ffordd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strwythuredig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dangos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cyfrifo</a:t>
            </a:r>
            <a:r>
              <a:rPr lang="en-US" dirty="0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clir</a:t>
            </a:r>
            <a:endParaRPr lang="en-US" dirty="0">
              <a:highlight>
                <a:srgbClr val="FFFF00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defnyddio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terminoleg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unedau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priodol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150000"/>
              </a:lnSpc>
            </a:pPr>
            <a:endParaRPr lang="en-US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56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1CD07172-CD61-45EB-BEE3-F644503E5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EADA5DB-ED12-413A-AAB5-6A8D1152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A45E5C-ACB9-49E8-B4DB-5255C237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98BAA1-5EB3-7E43-AF4C-60A2CE5A13F8}"/>
              </a:ext>
            </a:extLst>
          </p:cNvPr>
          <p:cNvSpPr txBox="1"/>
          <p:nvPr/>
        </p:nvSpPr>
        <p:spPr>
          <a:xfrm>
            <a:off x="847045" y="1803787"/>
            <a:ext cx="3073940" cy="343668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Ysgrifennwch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y term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cywir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nesaf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i’r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diffiniadau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isod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a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rhowch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enghraifft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o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frawddeg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yn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defnyddio’r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 </a:t>
            </a:r>
            <a:r>
              <a:rPr lang="en-US" sz="3400" dirty="0" err="1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gair</a:t>
            </a:r>
            <a:r>
              <a:rPr lang="en-US" sz="3400" dirty="0">
                <a:ln w="3175" cmpd="sng">
                  <a:noFill/>
                </a:ln>
                <a:solidFill>
                  <a:srgbClr val="262626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.</a:t>
            </a: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857E618C-1D7B-4A51-90C1-6106CD8A1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D0B97A-FF50-3A4B-95CF-6B74B90704C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431" t="28573" r="60967" b="15843"/>
          <a:stretch/>
        </p:blipFill>
        <p:spPr>
          <a:xfrm>
            <a:off x="5943424" y="609602"/>
            <a:ext cx="5083013" cy="558774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2DEFB6-18FB-D24D-9ED8-EA9E8DB71247}"/>
              </a:ext>
            </a:extLst>
          </p:cNvPr>
          <p:cNvSpPr txBox="1"/>
          <p:nvPr/>
        </p:nvSpPr>
        <p:spPr>
          <a:xfrm>
            <a:off x="6217653" y="1137994"/>
            <a:ext cx="14665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Cyflog</a:t>
            </a:r>
            <a:endParaRPr lang="en-US" sz="3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E48FD8E-2FCD-0A4F-9CA3-38556FC0FF01}"/>
              </a:ext>
            </a:extLst>
          </p:cNvPr>
          <p:cNvSpPr txBox="1"/>
          <p:nvPr/>
        </p:nvSpPr>
        <p:spPr>
          <a:xfrm>
            <a:off x="5940249" y="2130007"/>
            <a:ext cx="210017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Amcangyfrif</a:t>
            </a:r>
            <a:endParaRPr lang="en-US" sz="25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68DB635-C4BC-C040-B3F0-4B32BEC1BBFA}"/>
              </a:ext>
            </a:extLst>
          </p:cNvPr>
          <p:cNvSpPr txBox="1"/>
          <p:nvPr/>
        </p:nvSpPr>
        <p:spPr>
          <a:xfrm>
            <a:off x="6373297" y="2919138"/>
            <a:ext cx="14665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Treth</a:t>
            </a:r>
            <a:endParaRPr lang="en-US" sz="3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09D258A-55AB-C741-80D1-A29B740055E8}"/>
              </a:ext>
            </a:extLst>
          </p:cNvPr>
          <p:cNvSpPr txBox="1"/>
          <p:nvPr/>
        </p:nvSpPr>
        <p:spPr>
          <a:xfrm>
            <a:off x="5940248" y="3785131"/>
            <a:ext cx="210017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Tâl</a:t>
            </a:r>
            <a:r>
              <a:rPr lang="en-US" sz="25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5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Sefydlog</a:t>
            </a:r>
            <a:endParaRPr lang="en-US" sz="25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44748C6-C5BF-254D-B7D5-2C9E7341529E}"/>
              </a:ext>
            </a:extLst>
          </p:cNvPr>
          <p:cNvSpPr txBox="1"/>
          <p:nvPr/>
        </p:nvSpPr>
        <p:spPr>
          <a:xfrm>
            <a:off x="5965750" y="4661645"/>
            <a:ext cx="204917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Cyfiawnhau</a:t>
            </a:r>
            <a:endParaRPr lang="en-US" sz="25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32DFBBF-687F-3144-B577-5B2766AD4569}"/>
              </a:ext>
            </a:extLst>
          </p:cNvPr>
          <p:cNvSpPr txBox="1"/>
          <p:nvPr/>
        </p:nvSpPr>
        <p:spPr>
          <a:xfrm>
            <a:off x="6094412" y="5443007"/>
            <a:ext cx="21001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Cyfradd</a:t>
            </a:r>
            <a:endParaRPr lang="en-US" sz="3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30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5" grpId="0"/>
      <p:bldP spid="37" grpId="0"/>
      <p:bldP spid="39" grpId="0"/>
      <p:bldP spid="41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0D98-4484-1D40-9B45-580581054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Enghreifftiau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0A9FA-BF54-BD43-BA0D-639D04BDF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Ysgrifennwch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lawr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enghreifftiau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frawddegau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defnyddio’r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termau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yma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mwyn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dod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arfer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â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gweld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nhw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cyd-destun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300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0D98-4484-1D40-9B45-580581054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Enghreifftiau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0A9FA-BF54-BD43-BA0D-639D04BDF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ganddo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ef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cyflog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 £24,000</a:t>
            </a:r>
          </a:p>
          <a:p>
            <a:pPr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Gwnaeth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hi </a:t>
            </a: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amcangyfrif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tua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10,000 o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flodau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cae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talu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treth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 20%</a:t>
            </a:r>
          </a:p>
          <a:p>
            <a:pPr>
              <a:lnSpc>
                <a:spcPct val="150000"/>
              </a:lnSpc>
            </a:pP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Tâl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sefydlog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aelodaeth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gampfa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yw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£25</a:t>
            </a:r>
          </a:p>
          <a:p>
            <a:pPr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Byddaf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cyfiawnhau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ateb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Y </a:t>
            </a: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gyfradd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fisol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yw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£10</a:t>
            </a:r>
          </a:p>
        </p:txBody>
      </p:sp>
    </p:spTree>
    <p:extLst>
      <p:ext uri="{BB962C8B-B14F-4D97-AF65-F5344CB8AC3E}">
        <p14:creationId xmlns:p14="http://schemas.microsoft.com/office/powerpoint/2010/main" val="157025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3" end="20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charRg st="183" end="20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charRg st="183" end="20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5066F8AE-A5C7-4B3E-B1DA-D0B624059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F78E901E-6697-44E3-9533-1457FA4F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515452A-514A-4763-9932-37302A8D6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D0EC146D-CF08-4B34-ADEB-2F0296F9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E1FBA240-87AB-400A-9292-7DC6F3E55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D75FD42-C156-41A4-B68A-6C71A47E7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D704A7BF-21E3-4BDF-9BE8-BEC32066E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EF0D9F7-D857-A64B-BC2A-4F39E67427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1" b="42776"/>
          <a:stretch/>
        </p:blipFill>
        <p:spPr>
          <a:xfrm>
            <a:off x="628034" y="673313"/>
            <a:ext cx="10901284" cy="5567463"/>
          </a:xfrm>
          <a:prstGeom prst="rect">
            <a:avLst/>
          </a:pr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50180162-DDE5-43C8-B0DC-645F4CA9D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39" name="Rounded Rectangle 21">
              <a:extLst>
                <a:ext uri="{FF2B5EF4-FFF2-40B4-BE49-F238E27FC236}">
                  <a16:creationId xmlns:a16="http://schemas.microsoft.com/office/drawing/2014/main" id="{16C9EE30-D91E-4DE1-8EEC-6A3AD1DD0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A8E1E1CD-6653-4129-A465-3CFB3A1CC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41" name="Rounded Rectangle 27">
              <a:extLst>
                <a:ext uri="{FF2B5EF4-FFF2-40B4-BE49-F238E27FC236}">
                  <a16:creationId xmlns:a16="http://schemas.microsoft.com/office/drawing/2014/main" id="{5424F715-2587-4418-AB8A-9B4218F34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srgbClr val="171717">
                  <a:alpha val="82745"/>
                </a:srgb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1F8A0F16-00E1-4B0A-9B6E-8906A111B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C97CF905-B714-6341-AA07-49A763D18BE3}"/>
              </a:ext>
            </a:extLst>
          </p:cNvPr>
          <p:cNvGrpSpPr/>
          <p:nvPr/>
        </p:nvGrpSpPr>
        <p:grpSpPr>
          <a:xfrm>
            <a:off x="2003747" y="1023803"/>
            <a:ext cx="6804276" cy="169560"/>
            <a:chOff x="1987813" y="682608"/>
            <a:chExt cx="8623590" cy="169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C2763913-CF31-2B46-9409-24E3E0740F09}"/>
                    </a:ext>
                  </a:extLst>
                </p14:cNvPr>
                <p14:cNvContentPartPr/>
                <p14:nvPr/>
              </p14:nvContentPartPr>
              <p14:xfrm>
                <a:off x="1987813" y="682608"/>
                <a:ext cx="7999560" cy="1695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C2763913-CF31-2B46-9409-24E3E0740F09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896567" y="538608"/>
                  <a:ext cx="8181596" cy="45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B21DD247-C06F-0448-A2F5-4C5DE54B5987}"/>
                    </a:ext>
                  </a:extLst>
                </p14:cNvPr>
                <p14:cNvContentPartPr/>
                <p14:nvPr/>
              </p14:nvContentPartPr>
              <p14:xfrm>
                <a:off x="9970603" y="835281"/>
                <a:ext cx="640800" cy="756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B21DD247-C06F-0448-A2F5-4C5DE54B5987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9879777" y="691281"/>
                  <a:ext cx="822908" cy="2952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79241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5066F8AE-A5C7-4B3E-B1DA-D0B624059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F78E901E-6697-44E3-9533-1457FA4F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515452A-514A-4763-9932-37302A8D6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D0EC146D-CF08-4B34-ADEB-2F0296F9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E1FBA240-87AB-400A-9292-7DC6F3E55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D75FD42-C156-41A4-B68A-6C71A47E7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D704A7BF-21E3-4BDF-9BE8-BEC32066E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50180162-DDE5-43C8-B0DC-645F4CA9D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39" name="Rounded Rectangle 21">
              <a:extLst>
                <a:ext uri="{FF2B5EF4-FFF2-40B4-BE49-F238E27FC236}">
                  <a16:creationId xmlns:a16="http://schemas.microsoft.com/office/drawing/2014/main" id="{16C9EE30-D91E-4DE1-8EEC-6A3AD1DD0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A8E1E1CD-6653-4129-A465-3CFB3A1CC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41" name="Rounded Rectangle 27">
              <a:extLst>
                <a:ext uri="{FF2B5EF4-FFF2-40B4-BE49-F238E27FC236}">
                  <a16:creationId xmlns:a16="http://schemas.microsoft.com/office/drawing/2014/main" id="{5424F715-2587-4418-AB8A-9B4218F34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srgbClr val="171717">
                  <a:alpha val="82745"/>
                </a:srgb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1F8A0F16-00E1-4B0A-9B6E-8906A111B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pic>
        <p:nvPicPr>
          <p:cNvPr id="33" name="Picture 32">
            <a:extLst>
              <a:ext uri="{FF2B5EF4-FFF2-40B4-BE49-F238E27FC236}">
                <a16:creationId xmlns:a16="http://schemas.microsoft.com/office/drawing/2014/main" id="{7423F26F-5C67-2948-B33A-55E222C87E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471" t="161" r="472" b="45430"/>
          <a:stretch/>
        </p:blipFill>
        <p:spPr>
          <a:xfrm>
            <a:off x="1320468" y="523434"/>
            <a:ext cx="9516415" cy="5867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51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3.33333E-6 L 0.24922 0.3206 " pathEditMode="relative" rAng="0" ptsTypes="AA">
                                      <p:cBhvr>
                                        <p:cTn id="6" dur="3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61" y="1601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0.3206 L 2.29167E-6 3.33333E-6 " pathEditMode="relative" rAng="0" ptsTypes="AA">
                                      <p:cBhvr>
                                        <p:cTn id="11" dur="3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61" y="-16042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3.33333E-6 L 2.29167E-6 0.00023 " pathEditMode="relative" rAng="0" ptsTypes="AA">
                                      <p:cBhvr>
                                        <p:cTn id="16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C0D98-4484-1D40-9B45-580581054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Tasg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Lawn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0A9FA-BF54-BD43-BA0D-639D04BDF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Ffurfiwch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gwestiwn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TCY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byddech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gweld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papur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arholiad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ddefnyddio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rhai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o’r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termau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dysgon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heddiw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1873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</TotalTime>
  <Words>211</Words>
  <Application>Microsoft Macintosh PowerPoint</Application>
  <PresentationFormat>Widescreen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Garamond</vt:lpstr>
      <vt:lpstr>Organic</vt:lpstr>
      <vt:lpstr>Cwestiynau TCY</vt:lpstr>
      <vt:lpstr>PowerPoint Presentation</vt:lpstr>
      <vt:lpstr>Nodau'r wers</vt:lpstr>
      <vt:lpstr>Beth yw TCY?</vt:lpstr>
      <vt:lpstr>PowerPoint Presentation</vt:lpstr>
      <vt:lpstr>Enghreifftiau </vt:lpstr>
      <vt:lpstr>Enghreifftiau </vt:lpstr>
      <vt:lpstr>PowerPoint Presentation</vt:lpstr>
      <vt:lpstr>PowerPoint Presentation</vt:lpstr>
      <vt:lpstr>Tasg Lawn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Cwestiynau TCY</dc:title>
  <dc:creator>Bethan Jones (1903091)</dc:creator>
  <cp:lastModifiedBy>Bethan Jones (1903091)</cp:lastModifiedBy>
  <cp:revision>7</cp:revision>
  <cp:lastPrinted>2020-02-25T09:07:36Z</cp:lastPrinted>
  <dcterms:created xsi:type="dcterms:W3CDTF">2020-02-24T21:50:50Z</dcterms:created>
  <dcterms:modified xsi:type="dcterms:W3CDTF">2020-02-25T10:15:16Z</dcterms:modified>
</cp:coreProperties>
</file>