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0" r:id="rId4"/>
  </p:sldMasterIdLst>
  <p:notesMasterIdLst>
    <p:notesMasterId r:id="rId16"/>
  </p:notesMasterIdLst>
  <p:handoutMasterIdLst>
    <p:handoutMasterId r:id="rId17"/>
  </p:handoutMasterIdLst>
  <p:sldIdLst>
    <p:sldId id="272" r:id="rId5"/>
    <p:sldId id="276" r:id="rId6"/>
    <p:sldId id="262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2" autoAdjust="0"/>
    <p:restoredTop sz="93202" autoAdjust="0"/>
  </p:normalViewPr>
  <p:slideViewPr>
    <p:cSldViewPr snapToGrid="0">
      <p:cViewPr>
        <p:scale>
          <a:sx n="70" d="100"/>
          <a:sy n="70" d="100"/>
        </p:scale>
        <p:origin x="2154" y="9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4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29936EA-76EA-4221-8F79-E7A85217C72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BB2721-330D-446A-8732-9A69CC39DB3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4B22D71-1808-4344-87CE-430991802E00}" type="datetime1">
              <a:rPr lang="en-GB" smtClean="0"/>
              <a:t>12/11/2023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7CC218-3D7F-4C82-93BF-E6D7A30D04C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108813-25C8-4783-86F8-C303C23D230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F476CCE-055B-4338-9905-78081F969A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5845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9EB1013-B844-4C0F-97B0-CCBD764609D3}" type="datetime1">
              <a:rPr lang="en-GB" noProof="0" smtClean="0"/>
              <a:t>12/11/2023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42455A-0D23-4EAB-9AF9-2CC2B3066B0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0842455A-0D23-4EAB-9AF9-2CC2B3066B0A}" type="slidenum">
              <a:rPr lang="en-GB" noProof="1" smtClean="0"/>
              <a:t>1</a:t>
            </a:fld>
            <a:endParaRPr lang="en-GB" noProof="1"/>
          </a:p>
        </p:txBody>
      </p:sp>
    </p:spTree>
    <p:extLst>
      <p:ext uri="{BB962C8B-B14F-4D97-AF65-F5344CB8AC3E}">
        <p14:creationId xmlns:p14="http://schemas.microsoft.com/office/powerpoint/2010/main" val="15573317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842455A-0D23-4EAB-9AF9-2CC2B3066B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1671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400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  <a:solidFill>
            <a:schemeClr val="bg1">
              <a:alpha val="93000"/>
            </a:schemeClr>
          </a:solidFill>
        </p:spPr>
        <p:txBody>
          <a:bodyPr lIns="822960" tIns="731520" rtlCol="0" anchor="t" anchorCtr="0">
            <a:normAutofit/>
          </a:bodyPr>
          <a:lstStyle/>
          <a:p>
            <a:pPr rtl="0"/>
            <a:r>
              <a:rPr lang="en-US" sz="5400" noProof="0">
                <a:solidFill>
                  <a:schemeClr val="tx1"/>
                </a:solidFill>
              </a:rPr>
              <a:t>Click to edit Master title style</a:t>
            </a:r>
            <a:endParaRPr lang="en-GB" sz="5400" noProof="0">
              <a:solidFill>
                <a:schemeClr val="tx1"/>
              </a:solidFill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841" y="4735799"/>
            <a:ext cx="6470693" cy="605256"/>
          </a:xfrm>
        </p:spPr>
        <p:txBody>
          <a:bodyPr rtlCol="0"/>
          <a:lstStyle/>
          <a:p>
            <a:pPr rtl="0"/>
            <a:r>
              <a:rPr lang="en-US" noProof="0">
                <a:solidFill>
                  <a:schemeClr val="tx1"/>
                </a:solidFill>
              </a:rPr>
              <a:t>Click to edit Master subtitle style</a:t>
            </a:r>
            <a:endParaRPr lang="en-GB" noProof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5679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C34A642-8E00-4F15-9BE5-FED7F68AA98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F018FF3-9740-4BA5-8515-EBFCC62322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848600" y="643467"/>
            <a:ext cx="3635926" cy="51138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9BEFBB5-382E-4634-9782-68859DEE1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8173792" y="2660530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CE069499-3ED9-4F5B-ADC9-5EBFC522E94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081400" y="1118014"/>
            <a:ext cx="3379080" cy="145075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04052F90-8192-445D-854C-F144C7CFAC7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008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51433AC9-3FFE-4C0D-A905-A0CB48FB81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51960" y="640080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5054A368-7C94-4623-8670-651AAB51F2B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4008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04D3A3D1-400C-4822-B959-96FF1469FD6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251960" y="3364992"/>
            <a:ext cx="3273552" cy="2395728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8B04F02-660E-4770-B563-1D977AFF4C6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86408" y="2789067"/>
            <a:ext cx="3176587" cy="2706687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775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A40EF35-BB21-4D3F-A9D6-2A92BFD0DDD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74336" y="211226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F7CE5DD4-B27E-482B-8208-FA5A7BBC9A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4336" y="4032504"/>
            <a:ext cx="3035808" cy="18379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1F796570-D07C-4638-8B80-227A6EF1A08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0728" y="2112264"/>
            <a:ext cx="3035808" cy="375818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5524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 descr="Tag=AccentColor&#10;Flavor=Dark&#10;Target=Fill">
            <a:extLst>
              <a:ext uri="{FF2B5EF4-FFF2-40B4-BE49-F238E27FC236}">
                <a16:creationId xmlns:a16="http://schemas.microsoft.com/office/drawing/2014/main" id="{17DBCCDB-B58C-45B3-9E63-49F7B0819260}"/>
              </a:ext>
            </a:extLst>
          </p:cNvPr>
          <p:cNvSpPr/>
          <p:nvPr userDrawn="1"/>
        </p:nvSpPr>
        <p:spPr bwMode="white">
          <a:xfrm>
            <a:off x="0" y="4953000"/>
            <a:ext cx="12192000" cy="1905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7B1649E-A273-4C2E-A9F2-D298718658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5197" y="5120640"/>
            <a:ext cx="10058400" cy="822960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bg1"/>
                </a:solidFill>
              </a:rPr>
              <a:t>Click to edit Master title style</a:t>
            </a:r>
            <a:endParaRPr lang="en-GB" sz="3600" noProof="0">
              <a:solidFill>
                <a:schemeClr val="bg1"/>
              </a:solidFill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A72A6B42-C371-4562-8E40-9EE1906C8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5212" y="5943600"/>
            <a:ext cx="10058400" cy="543513"/>
          </a:xfrm>
        </p:spPr>
        <p:txBody>
          <a:bodyPr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1500" noProof="0">
                <a:solidFill>
                  <a:schemeClr val="bg1"/>
                </a:solidFill>
              </a:rPr>
              <a:t>Click to edit Master subtitle style</a:t>
            </a:r>
            <a:endParaRPr lang="en-GB" sz="1500" noProof="0">
              <a:solidFill>
                <a:schemeClr val="bg1"/>
              </a:solidFill>
            </a:endParaRP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68504FFB-1664-4F66-BC31-100C8DD983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50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1B45578D-1855-4EC0-9E45-E1630D11ACA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343400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C93482C2-6151-4050-9F16-9952B0A017A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8432" y="640080"/>
            <a:ext cx="3544888" cy="393192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68392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313432"/>
            <a:ext cx="9966960" cy="367083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1786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29B458E-5354-42D4-AE10-8B2F796C3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0B121E21-6D9B-46D0-957E-760B095BA4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 rtlCol="0"/>
          <a:lstStyle/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B51B24F-7663-45C0-BE23-CD0AEFF51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5ABBAD1-553F-4CC1-AB36-7C1BE5089D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2938" y="64008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5C06EA1F-5BD5-4FE5-A059-6787DADCB59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0080" y="3474720"/>
            <a:ext cx="5449824" cy="27432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9468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8720" y="2463495"/>
            <a:ext cx="9966960" cy="336865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2759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1917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 rtlCol="0"/>
          <a:lstStyle>
            <a:lvl1pPr marL="342900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18288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5822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88720" y="295827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2051331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952204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9721C62B-6826-4C4A-B41E-814C63BA51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55280" y="2057400"/>
            <a:ext cx="3200400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9F5CD2DF-69E0-48BA-AFAC-83EFCE2ACC8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55280" y="2958273"/>
            <a:ext cx="3200400" cy="2910821"/>
          </a:xfrm>
        </p:spPr>
        <p:txBody>
          <a:bodyPr rtlCol="0"/>
          <a:lstStyle>
            <a:lvl1pPr marL="227013" indent="-227013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1pPr>
            <a:lvl2pPr marL="48691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2pPr>
            <a:lvl3pPr marL="66979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3pPr>
            <a:lvl4pPr marL="85267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 marL="103555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3512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E592754-9FDD-4637-8931-8898DCEA2DAF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DE7C46-EBCB-4558-B868-C6E743BAE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EDD7626-E6F6-463F-8041-E2EC32830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rtlCol="0">
            <a:normAutofit/>
          </a:bodyPr>
          <a:lstStyle>
            <a:lvl1pPr>
              <a:defRPr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sz="3600" noProof="0">
                <a:solidFill>
                  <a:schemeClr val="tx1"/>
                </a:solidFill>
              </a:rPr>
              <a:t>Click to edit Master title style</a:t>
            </a:r>
            <a:endParaRPr lang="en-GB" sz="3600" noProof="0">
              <a:solidFill>
                <a:schemeClr val="tx1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4A9276-3942-47EA-B16C-FEF66FB6F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092128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611DABEC-17D7-4DA3-9DEA-F5D74509D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lIns="91440" rtlCol="0">
            <a:norm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lvl="0" indent="0" rtl="0">
              <a:lnSpc>
                <a:spcPct val="100000"/>
              </a:lnSpc>
              <a:buNone/>
            </a:pPr>
            <a:r>
              <a:rPr lang="en-US" sz="16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A5B6691-D26A-472B-BB73-55A4E0649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2584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F1FB629-3697-40BE-A9E2-962CC86418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75320" y="1234440"/>
            <a:ext cx="3264408" cy="435254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7269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rtlCol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407436"/>
            <a:ext cx="3690257" cy="3461658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15214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8810136-7130-4D10-A77D-0A7BA878209B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rtlCol="0"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63110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4639736" cy="374819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26755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BD637E5-EBAC-4C88-BDAB-D589FAE7B950}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75667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 rtlCol="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rtlCol="0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471280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836630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108201"/>
            <a:ext cx="996696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577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6" r:id="rId3"/>
    <p:sldLayoutId id="2147483735" r:id="rId4"/>
    <p:sldLayoutId id="2147483722" r:id="rId5"/>
    <p:sldLayoutId id="2147483734" r:id="rId6"/>
    <p:sldLayoutId id="2147483745" r:id="rId7"/>
    <p:sldLayoutId id="2147483726" r:id="rId8"/>
    <p:sldLayoutId id="2147483725" r:id="rId9"/>
    <p:sldLayoutId id="2147483743" r:id="rId10"/>
    <p:sldLayoutId id="2147483737" r:id="rId11"/>
    <p:sldLayoutId id="2147483738" r:id="rId12"/>
    <p:sldLayoutId id="2147483723" r:id="rId13"/>
    <p:sldLayoutId id="2147483724" r:id="rId14"/>
    <p:sldLayoutId id="2147483727" r:id="rId15"/>
    <p:sldLayoutId id="2147483728" r:id="rId16"/>
    <p:sldLayoutId id="2147483729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group of people sitting at a table">
            <a:extLst>
              <a:ext uri="{FF2B5EF4-FFF2-40B4-BE49-F238E27FC236}">
                <a16:creationId xmlns:a16="http://schemas.microsoft.com/office/drawing/2014/main" id="{15FF348E-C446-4450-8262-D18488C886A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7559F58-E7E3-4312-BFB5-D3B5719E82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118981"/>
            <a:ext cx="7537703" cy="2462667"/>
          </a:xfrm>
        </p:spPr>
        <p:txBody>
          <a:bodyPr rtlCol="0"/>
          <a:lstStyle/>
          <a:p>
            <a:pPr rtl="0"/>
            <a:r>
              <a:rPr lang="en-GB" dirty="0"/>
              <a:t>Introduction to Exceptional Training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F502785-6557-4038-9743-2ABFF39CB2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2479" y="5054029"/>
            <a:ext cx="6470693" cy="605256"/>
          </a:xfrm>
        </p:spPr>
        <p:txBody>
          <a:bodyPr rtlCol="0"/>
          <a:lstStyle/>
          <a:p>
            <a:pPr rtl="0"/>
            <a:r>
              <a:rPr lang="en-GB" dirty="0"/>
              <a:t>Constantin Alexandru </a:t>
            </a:r>
            <a:r>
              <a:rPr lang="en-GB" dirty="0" err="1"/>
              <a:t>Moldoveanu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69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9B1F4-C448-11AC-C8DD-D8C49CE0E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EE495-A959-A824-9F31-120B581EDA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Cleaning Procedure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Cleaning Supplies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Products &amp; Consumables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Health and Safety – COSHH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Fire Safety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Open Team Discussions Meetings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Q&amp;A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Conclusion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References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B8BF8-0567-A9A0-E060-B2B248888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26054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BF798-8948-401D-89CE-1ED6136ED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dirty="0"/>
              <a:t>Cleaning Procedure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29D8B-2C12-43D2-BC28-8FA4895C9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1" y="2108201"/>
            <a:ext cx="3557016" cy="3760891"/>
          </a:xfrm>
        </p:spPr>
        <p:txBody>
          <a:bodyPr rtlCol="0"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Ensure all required equipment is present and maintained accordingly.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Divide the room into sections for fast-paced cleaning.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Refill room consumables after cleaning is done.</a:t>
            </a:r>
          </a:p>
          <a:p>
            <a:pPr rtl="0"/>
            <a:endParaRPr lang="en-GB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FAC43D02-FCA1-4880-8376-FFDCFB5A5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 rtl="0"/>
              <a:t>3</a:t>
            </a:fld>
            <a:endParaRPr lang="en-GB"/>
          </a:p>
        </p:txBody>
      </p:sp>
      <p:pic>
        <p:nvPicPr>
          <p:cNvPr id="7" name="Picture Placeholder 6" descr="A bathroom with a sink and mirror&#10;&#10;Description automatically generated">
            <a:extLst>
              <a:ext uri="{FF2B5EF4-FFF2-40B4-BE49-F238E27FC236}">
                <a16:creationId xmlns:a16="http://schemas.microsoft.com/office/drawing/2014/main" id="{57B28529-92AB-5657-3491-F8BB29FF5E6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5117" b="5117"/>
          <a:stretch>
            <a:fillRect/>
          </a:stretch>
        </p:blipFill>
        <p:spPr/>
      </p:pic>
      <p:pic>
        <p:nvPicPr>
          <p:cNvPr id="17" name="Picture Placeholder 16" descr="A cleaning cart with towels and cleaning supplies&#10;&#10;Description automatically generated">
            <a:extLst>
              <a:ext uri="{FF2B5EF4-FFF2-40B4-BE49-F238E27FC236}">
                <a16:creationId xmlns:a16="http://schemas.microsoft.com/office/drawing/2014/main" id="{25803656-A22E-65C5-A4F5-0563CE421F1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/>
          <a:srcRect t="22523" b="22523"/>
          <a:stretch>
            <a:fillRect/>
          </a:stretch>
        </p:blipFill>
        <p:spPr/>
      </p:pic>
      <p:pic>
        <p:nvPicPr>
          <p:cNvPr id="21" name="Picture Placeholder 20" descr="A bedroom with a large window and a bed&#10;&#10;Description automatically generated">
            <a:extLst>
              <a:ext uri="{FF2B5EF4-FFF2-40B4-BE49-F238E27FC236}">
                <a16:creationId xmlns:a16="http://schemas.microsoft.com/office/drawing/2014/main" id="{592425D9-1285-1045-AF17-D27F05D034A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/>
          <a:srcRect l="14700" r="1470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50089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9E6D3C-400B-CCC3-5AEF-3EED9FB64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Cleaning Supplies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BF601-E91E-5C9E-5F9E-990B14A9E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Ensure correct cleaning supplies are used for each task.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Wear</a:t>
            </a:r>
            <a:r>
              <a:rPr lang="en-GB" b="1" dirty="0"/>
              <a:t> personal protective equipment (PPE) when handling chemicals </a:t>
            </a:r>
            <a:r>
              <a:rPr lang="en-GB" dirty="0"/>
              <a:t>(will be covered in detail later).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" name="Picture Placeholder 10" descr="A person in gloves cleaning a toilet&#10;&#10;Description automatically generated">
            <a:extLst>
              <a:ext uri="{FF2B5EF4-FFF2-40B4-BE49-F238E27FC236}">
                <a16:creationId xmlns:a16="http://schemas.microsoft.com/office/drawing/2014/main" id="{F004E3C3-BFA7-073A-E57D-6B95C2C174A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4662" b="4662"/>
          <a:stretch>
            <a:fillRect/>
          </a:stretch>
        </p:blipFill>
        <p:spPr/>
      </p:pic>
      <p:pic>
        <p:nvPicPr>
          <p:cNvPr id="15" name="Picture Placeholder 14" descr="A person cleaning a window&#10;&#10;Description automatically generated">
            <a:extLst>
              <a:ext uri="{FF2B5EF4-FFF2-40B4-BE49-F238E27FC236}">
                <a16:creationId xmlns:a16="http://schemas.microsoft.com/office/drawing/2014/main" id="{4AD1BDE2-787E-EAB9-AC1D-D09040940CB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t="4609" b="4609"/>
          <a:stretch>
            <a:fillRect/>
          </a:stretch>
        </p:blipFill>
        <p:spPr/>
      </p:pic>
      <p:pic>
        <p:nvPicPr>
          <p:cNvPr id="13" name="Picture Placeholder 12" descr="A person cleaning a carpet">
            <a:extLst>
              <a:ext uri="{FF2B5EF4-FFF2-40B4-BE49-F238E27FC236}">
                <a16:creationId xmlns:a16="http://schemas.microsoft.com/office/drawing/2014/main" id="{87B7CE31-F5D6-6CBF-CC27-9AF437E450D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rcRect l="19080" r="19080"/>
          <a:stretch>
            <a:fillRect/>
          </a:stretch>
        </p:blipFill>
        <p:spPr/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64BBA2-793F-22E5-4F81-22AF180A4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23085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6838F-41C9-4F96-D650-1C33F4EB3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Products &amp; Consumables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2D621-5AFA-481D-4136-0FA284D8D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It is important to adhere to high standards by using good quality products and replacing them daily.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During delivery days it is important to inspect the products and check if they are in order.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Use cleaning products such as rags, mops, etc. only </a:t>
            </a:r>
            <a:r>
              <a:rPr lang="en-GB" b="1" dirty="0"/>
              <a:t>ONCE</a:t>
            </a:r>
            <a:r>
              <a:rPr lang="en-GB" dirty="0"/>
              <a:t> per room.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Make sure consumables such as soap, shampoo, etc. are replaced frequently.</a:t>
            </a:r>
          </a:p>
        </p:txBody>
      </p:sp>
      <p:pic>
        <p:nvPicPr>
          <p:cNvPr id="13" name="Picture Placeholder 12" descr="A stack of white towels&#10;&#10;Description automatically generated">
            <a:extLst>
              <a:ext uri="{FF2B5EF4-FFF2-40B4-BE49-F238E27FC236}">
                <a16:creationId xmlns:a16="http://schemas.microsoft.com/office/drawing/2014/main" id="{E024C40F-7E23-2272-C317-437244E2E4F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141" b="2141"/>
          <a:stretch>
            <a:fillRect/>
          </a:stretch>
        </p:blipFill>
        <p:spPr/>
      </p:pic>
      <p:pic>
        <p:nvPicPr>
          <p:cNvPr id="15" name="Picture Placeholder 14" descr="A group of different colored bottles&#10;&#10;Description automatically generated with medium confidence">
            <a:extLst>
              <a:ext uri="{FF2B5EF4-FFF2-40B4-BE49-F238E27FC236}">
                <a16:creationId xmlns:a16="http://schemas.microsoft.com/office/drawing/2014/main" id="{DA646838-DF36-D4A7-875E-4FF8F4971CC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t="4479" b="4479"/>
          <a:stretch>
            <a:fillRect/>
          </a:stretch>
        </p:blipFill>
        <p:spPr/>
      </p:pic>
      <p:pic>
        <p:nvPicPr>
          <p:cNvPr id="11" name="Picture Placeholder 10" descr="A stack of white sheets&#10;&#10;Description automatically generated">
            <a:extLst>
              <a:ext uri="{FF2B5EF4-FFF2-40B4-BE49-F238E27FC236}">
                <a16:creationId xmlns:a16="http://schemas.microsoft.com/office/drawing/2014/main" id="{EF4B61C2-8712-7687-F279-0C67AA3269F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rcRect l="9611" r="9611"/>
          <a:stretch>
            <a:fillRect/>
          </a:stretch>
        </p:blipFill>
        <p:spPr/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66A5F5-5F7C-3535-A30E-2E8AF5D3D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53221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ECFDB-78D5-60DB-EAC7-BFD35C69C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 dirty="0"/>
              <a:t>Health and Safety – COSHH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1D4D3-CC6D-0CFA-16EA-E5535DDF7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9385" y="2109660"/>
            <a:ext cx="3557587" cy="376078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300" dirty="0"/>
              <a:t>General Health and Safety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If you are unavailable to work due to sickness report to your manager immediately – </a:t>
            </a:r>
            <a:r>
              <a:rPr lang="en-GB" b="1" dirty="0"/>
              <a:t>DO NOT </a:t>
            </a:r>
            <a:r>
              <a:rPr lang="en-GB" dirty="0"/>
              <a:t>come to work ill.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When cleaning a guest room with evidence of sickness wear PPE to ensure your safety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Record any accidents and injuries that occur and report them to your manager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Use safety signs where needed to alert others of cleaning procedure</a:t>
            </a:r>
          </a:p>
          <a:p>
            <a:pPr marL="0" indent="0">
              <a:buNone/>
            </a:pPr>
            <a:r>
              <a:rPr lang="en-GB" b="1" dirty="0"/>
              <a:t>COSHH Guidelines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When using chemicals always read the label for hazard information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Never mix or mishandle chemicals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Always wear PPE when working with chemicals </a:t>
            </a:r>
          </a:p>
        </p:txBody>
      </p:sp>
      <p:pic>
        <p:nvPicPr>
          <p:cNvPr id="18" name="Picture Placeholder 17" descr="A maid making a bed&#10;&#10;Description automatically generated">
            <a:extLst>
              <a:ext uri="{FF2B5EF4-FFF2-40B4-BE49-F238E27FC236}">
                <a16:creationId xmlns:a16="http://schemas.microsoft.com/office/drawing/2014/main" id="{8CDB8D58-DB17-BCBF-C1CF-6D79C0DF08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3578" r="3578"/>
          <a:stretch>
            <a:fillRect/>
          </a:stretch>
        </p:blipFill>
        <p:spPr/>
      </p:pic>
      <p:pic>
        <p:nvPicPr>
          <p:cNvPr id="22" name="Picture Placeholder 21" descr="A collection of warning signs&#10;&#10;Description automatically generated">
            <a:extLst>
              <a:ext uri="{FF2B5EF4-FFF2-40B4-BE49-F238E27FC236}">
                <a16:creationId xmlns:a16="http://schemas.microsoft.com/office/drawing/2014/main" id="{DB5BC7F8-C008-DE37-5F1F-FAA3FCED267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7525" r="7525"/>
          <a:stretch>
            <a:fillRect/>
          </a:stretch>
        </p:blipFill>
        <p:spPr/>
      </p:pic>
      <p:pic>
        <p:nvPicPr>
          <p:cNvPr id="20" name="Picture Placeholder 19" descr="A person cleaning a room&#10;&#10;Description automatically generated">
            <a:extLst>
              <a:ext uri="{FF2B5EF4-FFF2-40B4-BE49-F238E27FC236}">
                <a16:creationId xmlns:a16="http://schemas.microsoft.com/office/drawing/2014/main" id="{ADC6198A-8870-CBD4-A3B1-2DD062A5035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rcRect l="23473" r="23473"/>
          <a:stretch>
            <a:fillRect/>
          </a:stretch>
        </p:blipFill>
        <p:spPr/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C25315-FA56-77E6-8E0E-8D4E8DDEB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/>
          <a:lstStyle/>
          <a:p>
            <a:fld id="{3A98EE3D-8CD1-4C3F-BD1C-C98C9596463C}" type="slidenum">
              <a:rPr lang="en-GB" noProof="0" smtClean="0"/>
              <a:pPr/>
              <a:t>6</a:t>
            </a:fld>
            <a:endParaRPr lang="en-GB" noProof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5C06D1F-ADC9-236D-990A-54D5BFC84F66}"/>
              </a:ext>
            </a:extLst>
          </p:cNvPr>
          <p:cNvSpPr txBox="1"/>
          <p:nvPr/>
        </p:nvSpPr>
        <p:spPr>
          <a:xfrm>
            <a:off x="1096963" y="5952744"/>
            <a:ext cx="7820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will be an additional presentation about the introduction to </a:t>
            </a:r>
            <a:r>
              <a:rPr lang="en-GB" b="1" dirty="0"/>
              <a:t>COSHH </a:t>
            </a:r>
          </a:p>
        </p:txBody>
      </p:sp>
    </p:spTree>
    <p:extLst>
      <p:ext uri="{BB962C8B-B14F-4D97-AF65-F5344CB8AC3E}">
        <p14:creationId xmlns:p14="http://schemas.microsoft.com/office/powerpoint/2010/main" val="1349266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DCAED-1F29-EA64-58FB-C7DD2ABFE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GB" dirty="0"/>
              <a:t>Fire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E6646-F3F4-03BE-9560-D7620C4280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88720" y="2120900"/>
            <a:ext cx="4639736" cy="374819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 the event of a fire exit the building immediately.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Use Fire Exits where possible.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Elderly customers or people with accessibility issues must be helped by teams of two.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Do NOT use elevators. </a:t>
            </a:r>
          </a:p>
          <a:p>
            <a:endParaRPr lang="en-GB" dirty="0"/>
          </a:p>
        </p:txBody>
      </p:sp>
      <p:pic>
        <p:nvPicPr>
          <p:cNvPr id="13" name="Picture Placeholder 12" descr="A green and white sign with a person running&#10;&#10;Description automatically generated">
            <a:extLst>
              <a:ext uri="{FF2B5EF4-FFF2-40B4-BE49-F238E27FC236}">
                <a16:creationId xmlns:a16="http://schemas.microsoft.com/office/drawing/2014/main" id="{3A06951F-1990-9111-AF5E-5C48217EB8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15944" y="2544240"/>
            <a:ext cx="4639736" cy="2319868"/>
          </a:xfrm>
          <a:noFill/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EB4BCE-180D-8692-812B-8AFB05BB9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3582" y="6446838"/>
            <a:ext cx="780010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3A98EE3D-8CD1-4C3F-BD1C-C98C9596463C}" type="slidenum">
              <a:rPr lang="en-GB" noProof="0" smtClean="0"/>
              <a:pPr rtl="0">
                <a:spcAft>
                  <a:spcPts val="600"/>
                </a:spcAft>
              </a:pPr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01534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D2C57B-4608-E13C-F64E-A71CF23D6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 Team Discussion Meetings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3E7A1-2C94-4EEC-E64F-F7FBDDC483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Weekly Team Building sessions.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 can openly talk about what you think will help the business improve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Make suggestions for retaining customers and providing better service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Cleaning methods you think that can work better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Trainings you wish to be included with your employment  </a:t>
            </a:r>
          </a:p>
        </p:txBody>
      </p:sp>
      <p:pic>
        <p:nvPicPr>
          <p:cNvPr id="11" name="Content Placeholder 10" descr="A group of people sitting around a table&#10;&#10;Description automatically generated">
            <a:extLst>
              <a:ext uri="{FF2B5EF4-FFF2-40B4-BE49-F238E27FC236}">
                <a16:creationId xmlns:a16="http://schemas.microsoft.com/office/drawing/2014/main" id="{9EDC83AC-3D32-0E4C-A037-C3E8C5E876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16688" y="2307309"/>
            <a:ext cx="4638675" cy="3375270"/>
          </a:xfr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0BFCFB-5FD9-C601-4FED-8DC0D6118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23538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23D18-31AC-418C-E834-A6747BB61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97691-0683-D656-2602-72DA18258D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Shoot your questions!</a:t>
            </a:r>
          </a:p>
        </p:txBody>
      </p:sp>
      <p:pic>
        <p:nvPicPr>
          <p:cNvPr id="9" name="Content Placeholder 8" descr="A red and blue chat bubble with white text&#10;&#10;Description automatically generated">
            <a:extLst>
              <a:ext uri="{FF2B5EF4-FFF2-40B4-BE49-F238E27FC236}">
                <a16:creationId xmlns:a16="http://schemas.microsoft.com/office/drawing/2014/main" id="{3958E6D2-6179-77B6-581F-79805BA36AA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16688" y="2174836"/>
            <a:ext cx="4638675" cy="3640215"/>
          </a:xfr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0FF915-4EEA-32DC-8A91-6FEAC1966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4830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56FAE-3FA9-557C-1D40-507D60A28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CA0F1-9DB3-D30C-E3FA-A9C120111E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Work as a team, help each other and promote collaboration.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Clean thoroughly and effectively.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Use the correct tools and chemical supplies for the cleaning.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Practice good handling of tools and products to adhere to high standards.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Never mishandle, misuse, or mix chemicals.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Wear PPE when necessary.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Report accidents &amp; injuries.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Adhere to fire safety protocols.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If unsure about a task speak to your manager.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12C59C-D059-1FB1-E878-2B0282F341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5069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F3F3F-E190-793E-0FC6-097CAA682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36309A-2AB8-400D-59CD-49C11007B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180649-F4AA-91F0-DC84-DAFE78E78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A0A601-16BC-1C5A-E6B1-E8EEEF026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11</a:t>
            </a:fld>
            <a:endParaRPr lang="en-GB" noProof="0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4235A750-147E-BEEE-2ECF-36CF3C1DCE6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1110" y="1968440"/>
            <a:ext cx="11189779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Brown, R (2003) Fire Code Inspector’s Guide, International Code Council, Washington, DC. 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IFC (2003), International Fire Code, International Code Council, Washington, DC. 3.Jayawardena, C.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Malik(2013), Hotel housekeeping practices-New directives and challenges, International Journal of Research in IT &amp; </a:t>
            </a:r>
            <a:r>
              <a:rPr kumimoji="0" lang="en-GB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Management,Volume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3, Issue 7.pp10- 15.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 </a:t>
            </a:r>
            <a:r>
              <a:rPr kumimoji="0" lang="en-GB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millan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kumimoji="0" lang="en-GB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D.and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Rossiter P.(2006), “Trends and Challenges : the strategic role of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Singh. Amrik (2014), Emergence of training programs in small scale hotels in Punjab region of India, Research </a:t>
            </a:r>
            <a:r>
              <a:rPr kumimoji="0" lang="en-GB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journali’s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Journal of Human Resource, Vol. 2 , No. 1 ,January 2014.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 </a:t>
            </a:r>
            <a:r>
              <a:rPr kumimoji="0" lang="en-GB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millan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(2008), “Top ten Trends” in global hotel business, available at; http// davidmcmillangroup.typepad.com / /consulting /2008/01/10 – global – trend html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Singh. Amrik (2014), Hotel Housekeeping Modern Practices, Challenges and Opportunities – An Appraisal, International Journal of Research in IT &amp; Management ,Volume 4, Issue 3 (March 2014) (ISSN 2231-4334)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</a:pPr>
            <a:r>
              <a:rPr kumimoji="0" lang="en-GB" altLang="en-US" sz="18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Thellin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1999Galperin et al., 2006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SUBJECTS AND METHODS, no date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Garrod, Evans and Davy, 2007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073492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824_TF22581678_Win32" id="{08358F14-060A-461C-80DE-1C87BD2E32CF}" vid="{8902EC5B-2701-4F66-A3FA-65678753DD8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AF71F79-8D13-4C55-9450-609041DE5A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E4B1648-C213-44D3-9464-4287A4D41EE0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296B531D-03AC-47F6-A16F-C6773C191BB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{8168C2C1-0134-43E3-B604-24775D3F5EDA}tf22581678_win32</Template>
  <TotalTime>125</TotalTime>
  <Words>683</Words>
  <Application>Microsoft Office PowerPoint</Application>
  <PresentationFormat>Widescreen</PresentationFormat>
  <Paragraphs>83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RetrospectVTI</vt:lpstr>
      <vt:lpstr>Introduction to Exceptional Training </vt:lpstr>
      <vt:lpstr>Table of Contents</vt:lpstr>
      <vt:lpstr>Cleaning Procedure</vt:lpstr>
      <vt:lpstr>Cleaning Supplies </vt:lpstr>
      <vt:lpstr>Products &amp; Consumables </vt:lpstr>
      <vt:lpstr>Health and Safety – COSHH </vt:lpstr>
      <vt:lpstr>Fire Safety</vt:lpstr>
      <vt:lpstr>Open Team Discussion Meetings</vt:lpstr>
      <vt:lpstr>Q&amp;A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Exceptional Training </dc:title>
  <dc:creator>Alp Arslan00</dc:creator>
  <cp:lastModifiedBy>Alp Arslan00</cp:lastModifiedBy>
  <cp:revision>1</cp:revision>
  <dcterms:created xsi:type="dcterms:W3CDTF">2023-11-12T19:28:36Z</dcterms:created>
  <dcterms:modified xsi:type="dcterms:W3CDTF">2023-11-12T21:34:32Z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