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3"/>
  </p:notesMasterIdLst>
  <p:handoutMasterIdLst>
    <p:handoutMasterId r:id="rId24"/>
  </p:handoutMasterIdLst>
  <p:sldIdLst>
    <p:sldId id="256" r:id="rId4"/>
    <p:sldId id="257" r:id="rId5"/>
    <p:sldId id="311" r:id="rId6"/>
    <p:sldId id="296" r:id="rId7"/>
    <p:sldId id="298" r:id="rId8"/>
    <p:sldId id="299" r:id="rId9"/>
    <p:sldId id="301" r:id="rId10"/>
    <p:sldId id="302" r:id="rId11"/>
    <p:sldId id="303" r:id="rId12"/>
    <p:sldId id="307" r:id="rId13"/>
    <p:sldId id="297" r:id="rId14"/>
    <p:sldId id="304" r:id="rId15"/>
    <p:sldId id="305" r:id="rId16"/>
    <p:sldId id="309" r:id="rId17"/>
    <p:sldId id="308" r:id="rId18"/>
    <p:sldId id="310" r:id="rId19"/>
    <p:sldId id="312" r:id="rId20"/>
    <p:sldId id="313" r:id="rId21"/>
    <p:sldId id="295" r:id="rId2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FCD3B2-6121-4663-80CC-C133385956E0}" v="40" dt="2025-11-11T21:33:21.14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88615" autoAdjust="0"/>
  </p:normalViewPr>
  <p:slideViewPr>
    <p:cSldViewPr>
      <p:cViewPr varScale="1">
        <p:scale>
          <a:sx n="97" d="100"/>
          <a:sy n="97" d="100"/>
        </p:scale>
        <p:origin x="1368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microsoft.com/office/2015/10/relationships/revisionInfo" Target="revisionInfo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67FCD3B2-6121-4663-80CC-C133385956E0}"/>
    <pc:docChg chg="undo redo custSel addSld delSld modSld">
      <pc:chgData name="Ewa Kazimierska" userId="8edb7084-dccb-4d8f-9cfb-38098ea1d667" providerId="ADAL" clId="{67FCD3B2-6121-4663-80CC-C133385956E0}" dt="2025-11-11T21:56:41.308" v="366" actId="313"/>
      <pc:docMkLst>
        <pc:docMk/>
      </pc:docMkLst>
      <pc:sldChg chg="modSp mod">
        <pc:chgData name="Ewa Kazimierska" userId="8edb7084-dccb-4d8f-9cfb-38098ea1d667" providerId="ADAL" clId="{67FCD3B2-6121-4663-80CC-C133385956E0}" dt="2025-11-11T19:39:07.331" v="23" actId="20577"/>
        <pc:sldMkLst>
          <pc:docMk/>
          <pc:sldMk cId="2573950212" sldId="257"/>
        </pc:sldMkLst>
        <pc:spChg chg="mod">
          <ac:chgData name="Ewa Kazimierska" userId="8edb7084-dccb-4d8f-9cfb-38098ea1d667" providerId="ADAL" clId="{67FCD3B2-6121-4663-80CC-C133385956E0}" dt="2025-11-11T19:39:07.331" v="23" actId="20577"/>
          <ac:spMkLst>
            <pc:docMk/>
            <pc:sldMk cId="2573950212" sldId="257"/>
            <ac:spMk id="3" creationId="{00000000-0000-0000-0000-000000000000}"/>
          </ac:spMkLst>
        </pc:spChg>
      </pc:sldChg>
      <pc:sldChg chg="modSp">
        <pc:chgData name="Ewa Kazimierska" userId="8edb7084-dccb-4d8f-9cfb-38098ea1d667" providerId="ADAL" clId="{67FCD3B2-6121-4663-80CC-C133385956E0}" dt="2025-11-11T20:23:25.333" v="84" actId="113"/>
        <pc:sldMkLst>
          <pc:docMk/>
          <pc:sldMk cId="2859139580" sldId="296"/>
        </pc:sldMkLst>
        <pc:spChg chg="mod">
          <ac:chgData name="Ewa Kazimierska" userId="8edb7084-dccb-4d8f-9cfb-38098ea1d667" providerId="ADAL" clId="{67FCD3B2-6121-4663-80CC-C133385956E0}" dt="2025-11-11T20:23:25.333" v="84" actId="113"/>
          <ac:spMkLst>
            <pc:docMk/>
            <pc:sldMk cId="2859139580" sldId="296"/>
            <ac:spMk id="3" creationId="{00000000-0000-0000-0000-000000000000}"/>
          </ac:spMkLst>
        </pc:spChg>
      </pc:sldChg>
      <pc:sldChg chg="addSp modSp mod modAnim">
        <pc:chgData name="Ewa Kazimierska" userId="8edb7084-dccb-4d8f-9cfb-38098ea1d667" providerId="ADAL" clId="{67FCD3B2-6121-4663-80CC-C133385956E0}" dt="2025-11-11T21:21:37.469" v="298"/>
        <pc:sldMkLst>
          <pc:docMk/>
          <pc:sldMk cId="3952380418" sldId="297"/>
        </pc:sldMkLst>
        <pc:spChg chg="add mod">
          <ac:chgData name="Ewa Kazimierska" userId="8edb7084-dccb-4d8f-9cfb-38098ea1d667" providerId="ADAL" clId="{67FCD3B2-6121-4663-80CC-C133385956E0}" dt="2025-11-11T21:19:11.118" v="198" actId="113"/>
          <ac:spMkLst>
            <pc:docMk/>
            <pc:sldMk cId="3952380418" sldId="297"/>
            <ac:spMk id="3" creationId="{0D28D38B-1043-4A8D-B1C1-12DAABF25B4C}"/>
          </ac:spMkLst>
        </pc:spChg>
        <pc:spChg chg="add mod">
          <ac:chgData name="Ewa Kazimierska" userId="8edb7084-dccb-4d8f-9cfb-38098ea1d667" providerId="ADAL" clId="{67FCD3B2-6121-4663-80CC-C133385956E0}" dt="2025-11-11T21:19:31.889" v="221" actId="1076"/>
          <ac:spMkLst>
            <pc:docMk/>
            <pc:sldMk cId="3952380418" sldId="297"/>
            <ac:spMk id="6" creationId="{501CB0C0-5338-4327-8986-A0DD157CC7F7}"/>
          </ac:spMkLst>
        </pc:spChg>
        <pc:spChg chg="add mod">
          <ac:chgData name="Ewa Kazimierska" userId="8edb7084-dccb-4d8f-9cfb-38098ea1d667" providerId="ADAL" clId="{67FCD3B2-6121-4663-80CC-C133385956E0}" dt="2025-11-11T21:20:24.176" v="256" actId="14100"/>
          <ac:spMkLst>
            <pc:docMk/>
            <pc:sldMk cId="3952380418" sldId="297"/>
            <ac:spMk id="7" creationId="{8A3391CD-3D30-4611-AF31-F56F88CA660C}"/>
          </ac:spMkLst>
        </pc:spChg>
        <pc:spChg chg="add mod">
          <ac:chgData name="Ewa Kazimierska" userId="8edb7084-dccb-4d8f-9cfb-38098ea1d667" providerId="ADAL" clId="{67FCD3B2-6121-4663-80CC-C133385956E0}" dt="2025-11-11T21:21:30.135" v="297" actId="14100"/>
          <ac:spMkLst>
            <pc:docMk/>
            <pc:sldMk cId="3952380418" sldId="297"/>
            <ac:spMk id="8" creationId="{5A9D183F-6462-4060-9B0A-B35A77B5E939}"/>
          </ac:spMkLst>
        </pc:spChg>
        <pc:graphicFrameChg chg="mod modGraphic">
          <ac:chgData name="Ewa Kazimierska" userId="8edb7084-dccb-4d8f-9cfb-38098ea1d667" providerId="ADAL" clId="{67FCD3B2-6121-4663-80CC-C133385956E0}" dt="2025-11-11T21:17:15.170" v="170" actId="20577"/>
          <ac:graphicFrameMkLst>
            <pc:docMk/>
            <pc:sldMk cId="3952380418" sldId="297"/>
            <ac:graphicFrameMk id="4" creationId="{00000000-0000-0000-0000-000000000000}"/>
          </ac:graphicFrameMkLst>
        </pc:graphicFrameChg>
      </pc:sldChg>
      <pc:sldChg chg="addSp modSp mod modAnim">
        <pc:chgData name="Ewa Kazimierska" userId="8edb7084-dccb-4d8f-9cfb-38098ea1d667" providerId="ADAL" clId="{67FCD3B2-6121-4663-80CC-C133385956E0}" dt="2025-11-11T20:38:32.741" v="142"/>
        <pc:sldMkLst>
          <pc:docMk/>
          <pc:sldMk cId="2031769568" sldId="298"/>
        </pc:sldMkLst>
        <pc:spChg chg="add mod">
          <ac:chgData name="Ewa Kazimierska" userId="8edb7084-dccb-4d8f-9cfb-38098ea1d667" providerId="ADAL" clId="{67FCD3B2-6121-4663-80CC-C133385956E0}" dt="2025-11-11T20:37:36.212" v="138" actId="1076"/>
          <ac:spMkLst>
            <pc:docMk/>
            <pc:sldMk cId="2031769568" sldId="298"/>
            <ac:spMk id="5" creationId="{ADBB52F8-8F03-4843-B956-F892ADE3FE1B}"/>
          </ac:spMkLst>
        </pc:spChg>
      </pc:sldChg>
      <pc:sldChg chg="modSp">
        <pc:chgData name="Ewa Kazimierska" userId="8edb7084-dccb-4d8f-9cfb-38098ea1d667" providerId="ADAL" clId="{67FCD3B2-6121-4663-80CC-C133385956E0}" dt="2025-11-11T20:58:07.887" v="143" actId="113"/>
        <pc:sldMkLst>
          <pc:docMk/>
          <pc:sldMk cId="2766300276" sldId="301"/>
        </pc:sldMkLst>
        <pc:spChg chg="mod">
          <ac:chgData name="Ewa Kazimierska" userId="8edb7084-dccb-4d8f-9cfb-38098ea1d667" providerId="ADAL" clId="{67FCD3B2-6121-4663-80CC-C133385956E0}" dt="2025-11-11T20:58:07.887" v="143" actId="113"/>
          <ac:spMkLst>
            <pc:docMk/>
            <pc:sldMk cId="2766300276" sldId="301"/>
            <ac:spMk id="3" creationId="{00000000-0000-0000-0000-000000000000}"/>
          </ac:spMkLst>
        </pc:spChg>
      </pc:sldChg>
      <pc:sldChg chg="addSp modSp mod modAnim">
        <pc:chgData name="Ewa Kazimierska" userId="8edb7084-dccb-4d8f-9cfb-38098ea1d667" providerId="ADAL" clId="{67FCD3B2-6121-4663-80CC-C133385956E0}" dt="2025-11-11T21:17:11.749" v="168"/>
        <pc:sldMkLst>
          <pc:docMk/>
          <pc:sldMk cId="3482608796" sldId="302"/>
        </pc:sldMkLst>
        <pc:spChg chg="add mod">
          <ac:chgData name="Ewa Kazimierska" userId="8edb7084-dccb-4d8f-9cfb-38098ea1d667" providerId="ADAL" clId="{67FCD3B2-6121-4663-80CC-C133385956E0}" dt="2025-11-11T21:03:46.472" v="154" actId="1076"/>
          <ac:spMkLst>
            <pc:docMk/>
            <pc:sldMk cId="3482608796" sldId="302"/>
            <ac:spMk id="5" creationId="{EDFC9A4D-B0C7-4E98-B602-0ED89A2CA493}"/>
          </ac:spMkLst>
        </pc:spChg>
      </pc:sldChg>
      <pc:sldChg chg="addSp modSp mod">
        <pc:chgData name="Ewa Kazimierska" userId="8edb7084-dccb-4d8f-9cfb-38098ea1d667" providerId="ADAL" clId="{67FCD3B2-6121-4663-80CC-C133385956E0}" dt="2025-11-11T21:36:53.280" v="333" actId="20577"/>
        <pc:sldMkLst>
          <pc:docMk/>
          <pc:sldMk cId="1027745001" sldId="305"/>
        </pc:sldMkLst>
        <pc:spChg chg="add mod">
          <ac:chgData name="Ewa Kazimierska" userId="8edb7084-dccb-4d8f-9cfb-38098ea1d667" providerId="ADAL" clId="{67FCD3B2-6121-4663-80CC-C133385956E0}" dt="2025-11-11T21:36:53.280" v="333" actId="20577"/>
          <ac:spMkLst>
            <pc:docMk/>
            <pc:sldMk cId="1027745001" sldId="305"/>
            <ac:spMk id="5" creationId="{B66A04CF-A31B-4807-925E-8846B2288AE5}"/>
          </ac:spMkLst>
        </pc:spChg>
      </pc:sldChg>
      <pc:sldChg chg="addSp modSp mod">
        <pc:chgData name="Ewa Kazimierska" userId="8edb7084-dccb-4d8f-9cfb-38098ea1d667" providerId="ADAL" clId="{67FCD3B2-6121-4663-80CC-C133385956E0}" dt="2025-11-11T21:42:06.072" v="348" actId="1076"/>
        <pc:sldMkLst>
          <pc:docMk/>
          <pc:sldMk cId="628812198" sldId="308"/>
        </pc:sldMkLst>
        <pc:spChg chg="add mod">
          <ac:chgData name="Ewa Kazimierska" userId="8edb7084-dccb-4d8f-9cfb-38098ea1d667" providerId="ADAL" clId="{67FCD3B2-6121-4663-80CC-C133385956E0}" dt="2025-11-11T21:42:06.072" v="348" actId="1076"/>
          <ac:spMkLst>
            <pc:docMk/>
            <pc:sldMk cId="628812198" sldId="308"/>
            <ac:spMk id="5" creationId="{7AB14D01-82C1-4C1A-B3A6-3EF0E579937D}"/>
          </ac:spMkLst>
        </pc:spChg>
      </pc:sldChg>
      <pc:sldChg chg="addSp modSp mod">
        <pc:chgData name="Ewa Kazimierska" userId="8edb7084-dccb-4d8f-9cfb-38098ea1d667" providerId="ADAL" clId="{67FCD3B2-6121-4663-80CC-C133385956E0}" dt="2025-11-11T21:35:19.440" v="316" actId="207"/>
        <pc:sldMkLst>
          <pc:docMk/>
          <pc:sldMk cId="2010687041" sldId="309"/>
        </pc:sldMkLst>
        <pc:spChg chg="add mod">
          <ac:chgData name="Ewa Kazimierska" userId="8edb7084-dccb-4d8f-9cfb-38098ea1d667" providerId="ADAL" clId="{67FCD3B2-6121-4663-80CC-C133385956E0}" dt="2025-11-11T21:35:19.440" v="316" actId="207"/>
          <ac:spMkLst>
            <pc:docMk/>
            <pc:sldMk cId="2010687041" sldId="309"/>
            <ac:spMk id="5" creationId="{8534D01C-171B-4010-867C-22CEDE22C4A6}"/>
          </ac:spMkLst>
        </pc:spChg>
      </pc:sldChg>
      <pc:sldChg chg="addSp modSp mod">
        <pc:chgData name="Ewa Kazimierska" userId="8edb7084-dccb-4d8f-9cfb-38098ea1d667" providerId="ADAL" clId="{67FCD3B2-6121-4663-80CC-C133385956E0}" dt="2025-11-11T20:19:14.853" v="72" actId="20577"/>
        <pc:sldMkLst>
          <pc:docMk/>
          <pc:sldMk cId="684492766" sldId="311"/>
        </pc:sldMkLst>
        <pc:spChg chg="mod">
          <ac:chgData name="Ewa Kazimierska" userId="8edb7084-dccb-4d8f-9cfb-38098ea1d667" providerId="ADAL" clId="{67FCD3B2-6121-4663-80CC-C133385956E0}" dt="2025-11-11T20:16:36.953" v="28" actId="1076"/>
          <ac:spMkLst>
            <pc:docMk/>
            <pc:sldMk cId="684492766" sldId="311"/>
            <ac:spMk id="2" creationId="{DA2E226A-1825-DF96-A3D6-EC646CBE22C8}"/>
          </ac:spMkLst>
        </pc:spChg>
        <pc:spChg chg="add mod">
          <ac:chgData name="Ewa Kazimierska" userId="8edb7084-dccb-4d8f-9cfb-38098ea1d667" providerId="ADAL" clId="{67FCD3B2-6121-4663-80CC-C133385956E0}" dt="2025-11-11T20:19:14.853" v="72" actId="20577"/>
          <ac:spMkLst>
            <pc:docMk/>
            <pc:sldMk cId="684492766" sldId="311"/>
            <ac:spMk id="5" creationId="{1759096D-572E-4CAE-BBEA-4E6FADAA461C}"/>
          </ac:spMkLst>
        </pc:spChg>
        <pc:picChg chg="mod">
          <ac:chgData name="Ewa Kazimierska" userId="8edb7084-dccb-4d8f-9cfb-38098ea1d667" providerId="ADAL" clId="{67FCD3B2-6121-4663-80CC-C133385956E0}" dt="2025-11-11T20:16:28.445" v="26" actId="1076"/>
          <ac:picMkLst>
            <pc:docMk/>
            <pc:sldMk cId="684492766" sldId="311"/>
            <ac:picMk id="6" creationId="{2636F94B-FC78-795B-5847-F0EEAC4E1CCD}"/>
          </ac:picMkLst>
        </pc:picChg>
      </pc:sldChg>
      <pc:sldChg chg="add del">
        <pc:chgData name="Ewa Kazimierska" userId="8edb7084-dccb-4d8f-9cfb-38098ea1d667" providerId="ADAL" clId="{67FCD3B2-6121-4663-80CC-C133385956E0}" dt="2025-11-11T21:33:21.125" v="300"/>
        <pc:sldMkLst>
          <pc:docMk/>
          <pc:sldMk cId="50826965" sldId="313"/>
        </pc:sldMkLst>
      </pc:sldChg>
      <pc:sldChg chg="modSp new mod">
        <pc:chgData name="Ewa Kazimierska" userId="8edb7084-dccb-4d8f-9cfb-38098ea1d667" providerId="ADAL" clId="{67FCD3B2-6121-4663-80CC-C133385956E0}" dt="2025-11-11T21:56:41.308" v="366" actId="313"/>
        <pc:sldMkLst>
          <pc:docMk/>
          <pc:sldMk cId="1524956100" sldId="313"/>
        </pc:sldMkLst>
        <pc:spChg chg="mod">
          <ac:chgData name="Ewa Kazimierska" userId="8edb7084-dccb-4d8f-9cfb-38098ea1d667" providerId="ADAL" clId="{67FCD3B2-6121-4663-80CC-C133385956E0}" dt="2025-11-11T21:56:41.308" v="366" actId="313"/>
          <ac:spMkLst>
            <pc:docMk/>
            <pc:sldMk cId="1524956100" sldId="313"/>
            <ac:spMk id="2" creationId="{8FC49C70-2FEA-4B23-B0B1-68C7DCF39E4B}"/>
          </ac:spMkLst>
        </pc:spChg>
        <pc:spChg chg="mod">
          <ac:chgData name="Ewa Kazimierska" userId="8edb7084-dccb-4d8f-9cfb-38098ea1d667" providerId="ADAL" clId="{67FCD3B2-6121-4663-80CC-C133385956E0}" dt="2025-11-11T21:56:28.739" v="365" actId="20577"/>
          <ac:spMkLst>
            <pc:docMk/>
            <pc:sldMk cId="1524956100" sldId="313"/>
            <ac:spMk id="3" creationId="{C0E9340C-D2D2-4361-97EB-180FCC22ED25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11/11/2025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11/11/2025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11/11/2025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11/11/2025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11/11/2025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XVx5FKZb6l4?feature=oembed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Requirements Analysis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Lecture 6: Analysing and Solving </a:t>
            </a:r>
            <a:r>
              <a:rPr lang="en-GB"/>
              <a:t>Problems 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20-Oct-2025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Requirements Analysis</a:t>
            </a:r>
          </a:p>
          <a:p>
            <a:pPr lvl="1"/>
            <a:r>
              <a:rPr lang="en-GB" dirty="0"/>
              <a:t>This is about understanding exactly what the problem is and what the customer or user needs from the solution. </a:t>
            </a:r>
          </a:p>
          <a:p>
            <a:pPr lvl="1"/>
            <a:r>
              <a:rPr lang="en-GB" dirty="0"/>
              <a:t>It is the stage where we define the purpose and scope of what we are trying to build.</a:t>
            </a:r>
          </a:p>
          <a:p>
            <a:r>
              <a:rPr lang="en-GB" dirty="0"/>
              <a:t>Prioritisation of Requirements</a:t>
            </a:r>
          </a:p>
          <a:p>
            <a:pPr lvl="1"/>
            <a:r>
              <a:rPr lang="en-GB" dirty="0"/>
              <a:t>Once we know what is needed, we must decide which requirements are most important. </a:t>
            </a:r>
          </a:p>
          <a:p>
            <a:pPr lvl="1"/>
            <a:r>
              <a:rPr lang="en-GB" dirty="0"/>
              <a:t>Not everything can be done at once, so we will look at how to rank or classify requirements to make sure the most critical ones are completed first.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E226A-1825-DF96-A3D6-EC646CBE22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31" y="0"/>
            <a:ext cx="9215936" cy="990600"/>
          </a:xfrm>
        </p:spPr>
        <p:txBody>
          <a:bodyPr>
            <a:normAutofit fontScale="90000"/>
          </a:bodyPr>
          <a:lstStyle/>
          <a:p>
            <a:r>
              <a:rPr lang="en-GB" dirty="0"/>
              <a:t>Can you deliver what the customer wants?</a:t>
            </a:r>
          </a:p>
        </p:txBody>
      </p:sp>
      <p:pic>
        <p:nvPicPr>
          <p:cNvPr id="6" name="Content Placeholder 5" descr="A cartoon of a swing in a tree&#10;&#10;Description automatically generated">
            <a:extLst>
              <a:ext uri="{FF2B5EF4-FFF2-40B4-BE49-F238E27FC236}">
                <a16:creationId xmlns:a16="http://schemas.microsoft.com/office/drawing/2014/main" id="{2636F94B-FC78-795B-5847-F0EEAC4E1CCD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31" y="1844824"/>
            <a:ext cx="9108537" cy="3412475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759096D-572E-4CAE-BBEA-4E6FADAA461C}"/>
              </a:ext>
            </a:extLst>
          </p:cNvPr>
          <p:cNvSpPr txBox="1"/>
          <p:nvPr/>
        </p:nvSpPr>
        <p:spPr>
          <a:xfrm>
            <a:off x="125130" y="5445224"/>
            <a:ext cx="9108537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classic example to show what can go wrong when requirements are not clearly understood</a:t>
            </a:r>
          </a:p>
          <a:p>
            <a:endParaRPr lang="en-GB" dirty="0"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00FF"/>
                </a:solidFill>
                <a:latin typeface="+mj-lt"/>
              </a:rPr>
              <a:t>before we start creating solutions, we must make sure we are solving the right problem</a:t>
            </a:r>
          </a:p>
        </p:txBody>
      </p:sp>
    </p:spTree>
    <p:extLst>
      <p:ext uri="{BB962C8B-B14F-4D97-AF65-F5344CB8AC3E}">
        <p14:creationId xmlns:p14="http://schemas.microsoft.com/office/powerpoint/2010/main" val="6844927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Requirements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Before providing a computing solution, you must ensure that you understand the requirements fully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b="1" dirty="0"/>
              <a:t>requirements analysis</a:t>
            </a:r>
            <a:endParaRPr lang="en-GB" dirty="0"/>
          </a:p>
          <a:p>
            <a:r>
              <a:rPr lang="en-GB" dirty="0"/>
              <a:t>We have already used one technique of requirements analysis:</a:t>
            </a:r>
          </a:p>
          <a:p>
            <a:pPr lvl="1"/>
            <a:r>
              <a:rPr lang="en-GB" dirty="0"/>
              <a:t>Identifying </a:t>
            </a:r>
            <a:r>
              <a:rPr lang="en-GB" b="1" dirty="0"/>
              <a:t>inputs and outputs</a:t>
            </a:r>
          </a:p>
          <a:p>
            <a:r>
              <a:rPr lang="en-GB" dirty="0"/>
              <a:t>Another common approach is to construct a </a:t>
            </a:r>
            <a:r>
              <a:rPr lang="en-GB" b="1" dirty="0"/>
              <a:t>numbered list of requirements or features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9139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 the numbered list approach:</a:t>
            </a:r>
          </a:p>
          <a:p>
            <a:r>
              <a:rPr lang="en-GB" dirty="0"/>
              <a:t>The initial number list contains the main requirements or features of the needed solution.</a:t>
            </a:r>
          </a:p>
          <a:p>
            <a:r>
              <a:rPr lang="en-GB" dirty="0"/>
              <a:t>Each numbered item is then broken down into more detail.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BB52F8-8F03-4843-B956-F892ADE3FE1B}"/>
              </a:ext>
            </a:extLst>
          </p:cNvPr>
          <p:cNvSpPr txBox="1"/>
          <p:nvPr/>
        </p:nvSpPr>
        <p:spPr>
          <a:xfrm>
            <a:off x="3923928" y="4182129"/>
            <a:ext cx="5004048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if we were designing a system for an online shop, our top-level list might include things like:</a:t>
            </a:r>
          </a:p>
          <a:p>
            <a:pPr>
              <a:buFont typeface="+mj-lt"/>
              <a:buAutoNum type="arabicPeriod"/>
            </a:pPr>
            <a:r>
              <a:rPr lang="en-GB" dirty="0"/>
              <a:t> Customer must be able to create an account</a:t>
            </a:r>
          </a:p>
          <a:p>
            <a:pPr lvl="1">
              <a:buFont typeface="+mj-lt"/>
              <a:buAutoNum type="arabicPeriod"/>
            </a:pPr>
            <a:r>
              <a:rPr lang="en-GB" dirty="0"/>
              <a:t>1. enter personal information, </a:t>
            </a:r>
          </a:p>
          <a:p>
            <a:pPr lvl="1"/>
            <a:r>
              <a:rPr lang="en-GB" dirty="0"/>
              <a:t>1.2. choose a username and password,</a:t>
            </a:r>
          </a:p>
          <a:p>
            <a:pPr lvl="1"/>
            <a:r>
              <a:rPr lang="en-GB" dirty="0"/>
              <a:t>1.3. confirm the account by email.</a:t>
            </a:r>
          </a:p>
          <a:p>
            <a:pPr>
              <a:buFont typeface="+mj-lt"/>
              <a:buAutoNum type="arabicPeriod"/>
            </a:pPr>
            <a:r>
              <a:rPr lang="en-GB" dirty="0"/>
              <a:t> Customer must be able to view products</a:t>
            </a:r>
          </a:p>
          <a:p>
            <a:pPr>
              <a:buFont typeface="+mj-lt"/>
              <a:buAutoNum type="arabicPeriod"/>
            </a:pPr>
            <a:r>
              <a:rPr lang="en-GB" dirty="0"/>
              <a:t> Customer must be able to make a purchase</a:t>
            </a:r>
          </a:p>
        </p:txBody>
      </p:sp>
    </p:spTree>
    <p:extLst>
      <p:ext uri="{BB962C8B-B14F-4D97-AF65-F5344CB8AC3E}">
        <p14:creationId xmlns:p14="http://schemas.microsoft.com/office/powerpoint/2010/main" val="2031769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Requirements Analysis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For example, you may start with: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1BC6E5"/>
                </a:solidFill>
              </a:rPr>
              <a:t>1.</a:t>
            </a:r>
            <a:r>
              <a:rPr lang="en-GB" dirty="0"/>
              <a:t>	  The customer must have an account</a:t>
            </a:r>
          </a:p>
          <a:p>
            <a:r>
              <a:rPr lang="en-GB" dirty="0"/>
              <a:t>This could then be expanded to: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1BC6E5"/>
                </a:solidFill>
              </a:rPr>
              <a:t>1.1</a:t>
            </a:r>
            <a:r>
              <a:rPr lang="en-GB" dirty="0"/>
              <a:t>	  The customer must be older than 18 to create an account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1BC6E5"/>
                </a:solidFill>
              </a:rPr>
              <a:t>1.2</a:t>
            </a:r>
            <a:r>
              <a:rPr lang="en-GB" dirty="0"/>
              <a:t>	  The customer must register to create an account</a:t>
            </a:r>
          </a:p>
          <a:p>
            <a:r>
              <a:rPr lang="en-GB" dirty="0"/>
              <a:t>1.2 could be expanded further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1BC6E5"/>
                </a:solidFill>
              </a:rPr>
              <a:t>1.2.1</a:t>
            </a:r>
            <a:r>
              <a:rPr lang="en-GB" dirty="0"/>
              <a:t>  The customer must choose a unique username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1BC6E5"/>
                </a:solidFill>
              </a:rPr>
              <a:t>1.2.2</a:t>
            </a:r>
            <a:r>
              <a:rPr lang="en-GB" dirty="0"/>
              <a:t>  The customer must choose a valid password</a:t>
            </a:r>
          </a:p>
          <a:p>
            <a:pPr marL="45720" indent="0">
              <a:buNone/>
            </a:pPr>
            <a:r>
              <a:rPr lang="en-GB" dirty="0"/>
              <a:t>These lists can soon become very long!</a:t>
            </a:r>
          </a:p>
        </p:txBody>
      </p:sp>
    </p:spTree>
    <p:extLst>
      <p:ext uri="{BB962C8B-B14F-4D97-AF65-F5344CB8AC3E}">
        <p14:creationId xmlns:p14="http://schemas.microsoft.com/office/powerpoint/2010/main" val="3801808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MoSCoW</a:t>
            </a:r>
            <a:r>
              <a:rPr lang="en-GB" dirty="0"/>
              <a:t> Requirements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b="1" dirty="0" err="1"/>
              <a:t>MoSCoW</a:t>
            </a:r>
            <a:r>
              <a:rPr lang="en-GB" dirty="0"/>
              <a:t> method is a prioritisation list used to reach an understanding on the importance of each requirement or feature.</a:t>
            </a:r>
          </a:p>
          <a:p>
            <a:r>
              <a:rPr lang="en-GB" dirty="0"/>
              <a:t>Think of it as simple approach to </a:t>
            </a:r>
            <a:r>
              <a:rPr lang="en-GB" b="1" i="1" dirty="0"/>
              <a:t>distinguishing between wants and needs</a:t>
            </a:r>
            <a:r>
              <a:rPr lang="en-GB" dirty="0"/>
              <a:t>.</a:t>
            </a:r>
          </a:p>
          <a:p>
            <a:r>
              <a:rPr lang="en-GB" dirty="0"/>
              <a:t>Requirements/features are specified using the following keywords:</a:t>
            </a:r>
          </a:p>
          <a:p>
            <a:pPr lvl="1"/>
            <a:r>
              <a:rPr lang="en-GB" b="1" dirty="0"/>
              <a:t>M</a:t>
            </a:r>
            <a:r>
              <a:rPr lang="en-GB" dirty="0"/>
              <a:t>UST Have</a:t>
            </a:r>
          </a:p>
          <a:p>
            <a:pPr lvl="1"/>
            <a:r>
              <a:rPr lang="en-GB" b="1" dirty="0"/>
              <a:t>S</a:t>
            </a:r>
            <a:r>
              <a:rPr lang="en-GB" dirty="0"/>
              <a:t>HOULD Have</a:t>
            </a:r>
          </a:p>
        </p:txBody>
      </p:sp>
      <p:sp>
        <p:nvSpPr>
          <p:cNvPr id="5" name="Rectangle 4"/>
          <p:cNvSpPr/>
          <p:nvPr/>
        </p:nvSpPr>
        <p:spPr>
          <a:xfrm>
            <a:off x="4104456" y="4907776"/>
            <a:ext cx="4572000" cy="969496"/>
          </a:xfrm>
          <a:prstGeom prst="rect">
            <a:avLst/>
          </a:prstGeom>
        </p:spPr>
        <p:txBody>
          <a:bodyPr>
            <a:spAutoFit/>
          </a:bodyPr>
          <a:lstStyle/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b="1" dirty="0">
                <a:solidFill>
                  <a:prstClr val="black"/>
                </a:solidFill>
              </a:rPr>
              <a:t>C</a:t>
            </a:r>
            <a:r>
              <a:rPr lang="en-GB" sz="2600" dirty="0">
                <a:solidFill>
                  <a:prstClr val="black"/>
                </a:solidFill>
              </a:rPr>
              <a:t>OULD Have</a:t>
            </a:r>
          </a:p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b="1" dirty="0">
                <a:solidFill>
                  <a:prstClr val="black"/>
                </a:solidFill>
              </a:rPr>
              <a:t>W</a:t>
            </a:r>
            <a:r>
              <a:rPr lang="en-GB" sz="2600" dirty="0">
                <a:solidFill>
                  <a:prstClr val="black"/>
                </a:solidFill>
              </a:rPr>
              <a:t>ON’T Have</a:t>
            </a:r>
          </a:p>
        </p:txBody>
      </p:sp>
    </p:spTree>
    <p:extLst>
      <p:ext uri="{BB962C8B-B14F-4D97-AF65-F5344CB8AC3E}">
        <p14:creationId xmlns:p14="http://schemas.microsoft.com/office/powerpoint/2010/main" val="2766300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Must Have</a:t>
            </a:r>
            <a:endParaRPr lang="en-GB" dirty="0"/>
          </a:p>
          <a:p>
            <a:pPr lvl="1"/>
            <a:r>
              <a:rPr lang="en-GB" dirty="0"/>
              <a:t>These requirements/feature are critical for the solution to work or be a success.</a:t>
            </a:r>
          </a:p>
          <a:p>
            <a:pPr lvl="1"/>
            <a:r>
              <a:rPr lang="en-GB" dirty="0"/>
              <a:t>If one of these is not included in the solution, the solution is considered a failure.</a:t>
            </a:r>
          </a:p>
          <a:p>
            <a:r>
              <a:rPr lang="en-GB" b="1" dirty="0"/>
              <a:t>Should Have</a:t>
            </a:r>
            <a:endParaRPr lang="en-GB" dirty="0"/>
          </a:p>
          <a:p>
            <a:pPr lvl="1"/>
            <a:r>
              <a:rPr lang="en-GB" dirty="0"/>
              <a:t>These requirements/features are important but does not have to be added now.</a:t>
            </a:r>
          </a:p>
          <a:p>
            <a:pPr lvl="1"/>
            <a:r>
              <a:rPr lang="en-GB" dirty="0"/>
              <a:t>Important features that are not time-critical.</a:t>
            </a:r>
          </a:p>
          <a:p>
            <a:pPr lvl="1"/>
            <a:r>
              <a:rPr lang="en-GB" dirty="0"/>
              <a:t>If solution is running out of time, these could be delayed and solution will still work and considered a success.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FC9A4D-B0C7-4E98-B602-0ED89A2CA493}"/>
              </a:ext>
            </a:extLst>
          </p:cNvPr>
          <p:cNvSpPr txBox="1"/>
          <p:nvPr/>
        </p:nvSpPr>
        <p:spPr>
          <a:xfrm>
            <a:off x="1043608" y="6096000"/>
            <a:ext cx="705678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i="1" dirty="0">
                <a:solidFill>
                  <a:srgbClr val="0000FF"/>
                </a:solidFill>
              </a:rPr>
              <a:t>Must Haves</a:t>
            </a:r>
            <a:r>
              <a:rPr lang="en-GB" sz="2400" dirty="0">
                <a:solidFill>
                  <a:srgbClr val="0000FF"/>
                </a:solidFill>
              </a:rPr>
              <a:t> define success; </a:t>
            </a:r>
            <a:r>
              <a:rPr lang="en-GB" sz="2400" i="1" dirty="0">
                <a:solidFill>
                  <a:srgbClr val="0000FF"/>
                </a:solidFill>
              </a:rPr>
              <a:t>Should Haves</a:t>
            </a:r>
            <a:r>
              <a:rPr lang="en-GB" sz="2400" dirty="0">
                <a:solidFill>
                  <a:srgbClr val="0000FF"/>
                </a:solidFill>
              </a:rPr>
              <a:t> enhance it.</a:t>
            </a:r>
          </a:p>
        </p:txBody>
      </p:sp>
    </p:spTree>
    <p:extLst>
      <p:ext uri="{BB962C8B-B14F-4D97-AF65-F5344CB8AC3E}">
        <p14:creationId xmlns:p14="http://schemas.microsoft.com/office/powerpoint/2010/main" val="3482608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MoSCoW</a:t>
            </a:r>
            <a:r>
              <a:rPr lang="en-GB" dirty="0"/>
              <a:t> Requirements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Could Have</a:t>
            </a:r>
          </a:p>
          <a:p>
            <a:pPr lvl="1"/>
            <a:r>
              <a:rPr lang="en-GB" dirty="0"/>
              <a:t>Desirable, nice to have requirements/features, but they are not necessary.</a:t>
            </a:r>
          </a:p>
          <a:p>
            <a:pPr lvl="1"/>
            <a:r>
              <a:rPr lang="en-GB" dirty="0"/>
              <a:t>They are usually features that could improve the user experience that will be added if time and budget allows.</a:t>
            </a:r>
          </a:p>
          <a:p>
            <a:r>
              <a:rPr lang="en-GB" b="1" dirty="0"/>
              <a:t>Won’t Have (this time), Also known as “Would Like to Have”</a:t>
            </a:r>
          </a:p>
          <a:p>
            <a:pPr lvl="1"/>
            <a:r>
              <a:rPr lang="en-GB" dirty="0"/>
              <a:t>Requirements/features not appropriate this time and they are dropped from the solution.</a:t>
            </a:r>
          </a:p>
          <a:p>
            <a:pPr lvl="1"/>
            <a:r>
              <a:rPr lang="en-GB" dirty="0"/>
              <a:t>These features may be considered and added at a later time.</a:t>
            </a:r>
          </a:p>
        </p:txBody>
      </p:sp>
    </p:spTree>
    <p:extLst>
      <p:ext uri="{BB962C8B-B14F-4D97-AF65-F5344CB8AC3E}">
        <p14:creationId xmlns:p14="http://schemas.microsoft.com/office/powerpoint/2010/main" val="1198021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</a:t>
            </a:r>
            <a:br>
              <a:rPr lang="en-GB" dirty="0"/>
            </a:br>
            <a:r>
              <a:rPr lang="en-GB" sz="3600" dirty="0"/>
              <a:t>Would you like a cup of tea?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Let’s think of a set of </a:t>
            </a:r>
            <a:r>
              <a:rPr lang="en-GB" dirty="0" err="1"/>
              <a:t>MoSCoW</a:t>
            </a:r>
            <a:r>
              <a:rPr lang="en-GB" dirty="0"/>
              <a:t> requirements to be able to offer visitors a cup of tea</a:t>
            </a:r>
          </a:p>
          <a:p>
            <a:r>
              <a:rPr lang="en-GB" dirty="0"/>
              <a:t>Would you like a cup of tea?</a:t>
            </a:r>
          </a:p>
          <a:p>
            <a:pPr lvl="1"/>
            <a:r>
              <a:rPr lang="en-GB" dirty="0"/>
              <a:t>Using the following list of items, come up with a </a:t>
            </a:r>
            <a:r>
              <a:rPr lang="en-GB" dirty="0" err="1"/>
              <a:t>MoSCoW</a:t>
            </a:r>
            <a:r>
              <a:rPr lang="en-GB" dirty="0"/>
              <a:t> requirements prioritisation list:</a:t>
            </a:r>
          </a:p>
          <a:p>
            <a:pPr lvl="2"/>
            <a:r>
              <a:rPr lang="en-GB" dirty="0"/>
              <a:t>A Mug or Cup</a:t>
            </a:r>
          </a:p>
          <a:p>
            <a:pPr lvl="2"/>
            <a:r>
              <a:rPr lang="en-GB" dirty="0"/>
              <a:t>Hot Water</a:t>
            </a:r>
          </a:p>
          <a:p>
            <a:pPr lvl="2"/>
            <a:r>
              <a:rPr lang="en-GB" dirty="0"/>
              <a:t>Biscuits</a:t>
            </a:r>
          </a:p>
          <a:p>
            <a:pPr lvl="2"/>
            <a:r>
              <a:rPr lang="en-GB" dirty="0"/>
              <a:t>Milk</a:t>
            </a:r>
          </a:p>
          <a:p>
            <a:pPr lvl="2"/>
            <a:r>
              <a:rPr lang="en-GB" dirty="0"/>
              <a:t>A Saucer/Coaster</a:t>
            </a:r>
          </a:p>
        </p:txBody>
      </p:sp>
      <p:sp>
        <p:nvSpPr>
          <p:cNvPr id="7" name="Rectangle 6"/>
          <p:cNvSpPr/>
          <p:nvPr/>
        </p:nvSpPr>
        <p:spPr>
          <a:xfrm>
            <a:off x="3816424" y="3933056"/>
            <a:ext cx="4572000" cy="1700466"/>
          </a:xfrm>
          <a:prstGeom prst="rect">
            <a:avLst/>
          </a:prstGeom>
        </p:spPr>
        <p:txBody>
          <a:bodyPr>
            <a:spAutoFit/>
          </a:bodyPr>
          <a:lstStyle/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Honey</a:t>
            </a: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Everyday Tea Bags</a:t>
            </a: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Posh, Expensive Tea Brand</a:t>
            </a: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Sugar</a:t>
            </a:r>
          </a:p>
        </p:txBody>
      </p:sp>
    </p:spTree>
    <p:extLst>
      <p:ext uri="{BB962C8B-B14F-4D97-AF65-F5344CB8AC3E}">
        <p14:creationId xmlns:p14="http://schemas.microsoft.com/office/powerpoint/2010/main" val="329306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Requirements: Making Tea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48942514"/>
              </p:ext>
            </p:extLst>
          </p:nvPr>
        </p:nvGraphicFramePr>
        <p:xfrm>
          <a:off x="612775" y="1600200"/>
          <a:ext cx="8153400" cy="18542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076700">
                  <a:extLst>
                    <a:ext uri="{9D8B030D-6E8A-4147-A177-3AD203B41FA5}">
                      <a16:colId xmlns:a16="http://schemas.microsoft.com/office/drawing/2014/main" val="4202283367"/>
                    </a:ext>
                  </a:extLst>
                </a:gridCol>
                <a:gridCol w="4076700">
                  <a:extLst>
                    <a:ext uri="{9D8B030D-6E8A-4147-A177-3AD203B41FA5}">
                      <a16:colId xmlns:a16="http://schemas.microsoft.com/office/drawing/2014/main" val="192091746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Must Haves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Should Haves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66644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96044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3794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43419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8734426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2627108"/>
              </p:ext>
            </p:extLst>
          </p:nvPr>
        </p:nvGraphicFramePr>
        <p:xfrm>
          <a:off x="612648" y="4105880"/>
          <a:ext cx="8153400" cy="18542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076700">
                  <a:extLst>
                    <a:ext uri="{9D8B030D-6E8A-4147-A177-3AD203B41FA5}">
                      <a16:colId xmlns:a16="http://schemas.microsoft.com/office/drawing/2014/main" val="4202283367"/>
                    </a:ext>
                  </a:extLst>
                </a:gridCol>
                <a:gridCol w="4076700">
                  <a:extLst>
                    <a:ext uri="{9D8B030D-6E8A-4147-A177-3AD203B41FA5}">
                      <a16:colId xmlns:a16="http://schemas.microsoft.com/office/drawing/2014/main" val="192091746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Could Haves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Would Like to Have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66644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96044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3794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13130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8725007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D28D38B-1043-4A8D-B1C1-12DAABF25B4C}"/>
              </a:ext>
            </a:extLst>
          </p:cNvPr>
          <p:cNvSpPr txBox="1"/>
          <p:nvPr/>
        </p:nvSpPr>
        <p:spPr>
          <a:xfrm>
            <a:off x="612648" y="2348880"/>
            <a:ext cx="39593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 </a:t>
            </a: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mug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or </a:t>
            </a: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cup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hot water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and </a:t>
            </a: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tea bags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; without those, we can’t make tea at all.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1CB0C0-5338-4327-8986-A0DD157CC7F7}"/>
              </a:ext>
            </a:extLst>
          </p:cNvPr>
          <p:cNvSpPr txBox="1"/>
          <p:nvPr/>
        </p:nvSpPr>
        <p:spPr>
          <a:xfrm>
            <a:off x="4625815" y="2348880"/>
            <a:ext cx="408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Milk</a:t>
            </a:r>
            <a:r>
              <a:rPr lang="en-GB" dirty="0"/>
              <a:t> and </a:t>
            </a:r>
            <a:r>
              <a:rPr lang="en-GB" b="1" dirty="0"/>
              <a:t>Sugar</a:t>
            </a:r>
            <a:r>
              <a:rPr lang="en-GB" i="1" dirty="0"/>
              <a:t>;</a:t>
            </a:r>
            <a:r>
              <a:rPr lang="en-GB" dirty="0"/>
              <a:t> they make the tea better but aren’t absolutely necessary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A3391CD-3D30-4611-AF31-F56F88CA660C}"/>
              </a:ext>
            </a:extLst>
          </p:cNvPr>
          <p:cNvSpPr txBox="1"/>
          <p:nvPr/>
        </p:nvSpPr>
        <p:spPr>
          <a:xfrm>
            <a:off x="612648" y="4869160"/>
            <a:ext cx="3959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Biscuits</a:t>
            </a:r>
            <a:r>
              <a:rPr lang="en-GB" dirty="0"/>
              <a:t> or </a:t>
            </a:r>
            <a:r>
              <a:rPr lang="en-GB" b="1" dirty="0"/>
              <a:t>Honey;</a:t>
            </a:r>
            <a:r>
              <a:rPr lang="en-GB" dirty="0"/>
              <a:t> nice treats if we have time or budget.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A9D183F-6462-4060-9B0A-B35A77B5E939}"/>
              </a:ext>
            </a:extLst>
          </p:cNvPr>
          <p:cNvSpPr txBox="1"/>
          <p:nvPr/>
        </p:nvSpPr>
        <p:spPr>
          <a:xfrm>
            <a:off x="4657613" y="4869159"/>
            <a:ext cx="41084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Posh Tea Brand; </a:t>
            </a:r>
            <a:r>
              <a:rPr lang="en-GB" dirty="0"/>
              <a:t>maybe next time when funds allow!</a:t>
            </a:r>
          </a:p>
        </p:txBody>
      </p:sp>
    </p:spTree>
    <p:extLst>
      <p:ext uri="{BB962C8B-B14F-4D97-AF65-F5344CB8AC3E}">
        <p14:creationId xmlns:p14="http://schemas.microsoft.com/office/powerpoint/2010/main" val="3952380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MoSCoW</a:t>
            </a:r>
            <a:r>
              <a:rPr lang="en-GB" dirty="0"/>
              <a:t> Requirements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/>
              <a:t>Let’s consider another simple example for a vending machine that dispenses hot drinks:</a:t>
            </a:r>
          </a:p>
          <a:p>
            <a:r>
              <a:rPr lang="en-GB" dirty="0"/>
              <a:t>The Machine:</a:t>
            </a:r>
          </a:p>
          <a:p>
            <a:pPr lvl="1"/>
            <a:r>
              <a:rPr lang="en-GB" dirty="0"/>
              <a:t>MUST dispense tea and coffee</a:t>
            </a:r>
          </a:p>
          <a:p>
            <a:pPr lvl="1"/>
            <a:r>
              <a:rPr lang="en-GB" dirty="0"/>
              <a:t>MUST accept UK coins as currency</a:t>
            </a:r>
          </a:p>
          <a:p>
            <a:pPr lvl="1"/>
            <a:r>
              <a:rPr lang="en-GB" dirty="0"/>
              <a:t>SHOULD HAVE a variety of coffee and tea flavours</a:t>
            </a:r>
          </a:p>
          <a:p>
            <a:pPr lvl="1"/>
            <a:r>
              <a:rPr lang="en-GB" dirty="0"/>
              <a:t>SHOULD dispense Hot Chocolate</a:t>
            </a:r>
          </a:p>
          <a:p>
            <a:pPr lvl="1"/>
            <a:r>
              <a:rPr lang="en-GB" dirty="0"/>
              <a:t>COULD dispense half cups and full cups</a:t>
            </a:r>
          </a:p>
          <a:p>
            <a:pPr lvl="1"/>
            <a:r>
              <a:rPr lang="en-GB" dirty="0"/>
              <a:t>COULD dispense semi-skimmed/skimmed versions</a:t>
            </a:r>
          </a:p>
          <a:p>
            <a:pPr lvl="1"/>
            <a:r>
              <a:rPr lang="en-GB" dirty="0"/>
              <a:t>WON’T dispense lactose-free drinks this time</a:t>
            </a:r>
          </a:p>
        </p:txBody>
      </p:sp>
    </p:spTree>
    <p:extLst>
      <p:ext uri="{BB962C8B-B14F-4D97-AF65-F5344CB8AC3E}">
        <p14:creationId xmlns:p14="http://schemas.microsoft.com/office/powerpoint/2010/main" val="2374352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 Lists: Showing Requirement/Feature Detail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07000"/>
              </a:lnSpc>
            </a:pPr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Recall that the aim of requirements lists is to show more detail of what is required.</a:t>
            </a:r>
          </a:p>
          <a:p>
            <a:pPr>
              <a:lnSpc>
                <a:spcPct val="107000"/>
              </a:lnSpc>
            </a:pPr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Here is an example showing each requirement/feature detail for making a cup of tea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cup or mug MUST be available to contain the tea.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coaster SHOULD be available to protect the table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66A04CF-A31B-4807-925E-8846B2288AE5}"/>
              </a:ext>
            </a:extLst>
          </p:cNvPr>
          <p:cNvSpPr txBox="1"/>
          <p:nvPr/>
        </p:nvSpPr>
        <p:spPr>
          <a:xfrm>
            <a:off x="917594" y="5903893"/>
            <a:ext cx="7308812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rgbClr val="0000FF"/>
                </a:solidFill>
              </a:rPr>
              <a:t>By writing requirements this way, we give each one a clear priority and a specific purpose.</a:t>
            </a:r>
          </a:p>
          <a:p>
            <a:br>
              <a:rPr lang="en-GB" sz="1400" dirty="0">
                <a:solidFill>
                  <a:srgbClr val="0000FF"/>
                </a:solidFill>
              </a:rPr>
            </a:br>
            <a:r>
              <a:rPr lang="en-GB" sz="1400" dirty="0">
                <a:solidFill>
                  <a:srgbClr val="0000FF"/>
                </a:solidFill>
              </a:rPr>
              <a:t>It also helps everyone on the project, from designers to testers, understand exactly what’s needed and why.</a:t>
            </a:r>
          </a:p>
        </p:txBody>
      </p:sp>
    </p:spTree>
    <p:extLst>
      <p:ext uri="{BB962C8B-B14F-4D97-AF65-F5344CB8AC3E}">
        <p14:creationId xmlns:p14="http://schemas.microsoft.com/office/powerpoint/2010/main" val="10277450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 Lists: Showing Requirement/Feature Detail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514350" lvl="0" indent="-514350">
              <a:lnSpc>
                <a:spcPct val="107000"/>
              </a:lnSpc>
              <a:spcAft>
                <a:spcPts val="0"/>
              </a:spcAft>
              <a:buFont typeface="+mj-lt"/>
              <a:buAutoNum type="arabicPeriod" startAt="3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Hot water MUST be available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Kettle MUST be available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Kettle MUST be plugged into mains supply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Kettle MUST be filled with water and boiled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 startAt="3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tea bag MUST be obtained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Tea bag MUST be obtained from cupboard and added to cup/mug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no tea bags are available, more tea bags MUST be bought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534D01C-171B-4010-867C-22CEDE22C4A6}"/>
              </a:ext>
            </a:extLst>
          </p:cNvPr>
          <p:cNvSpPr txBox="1"/>
          <p:nvPr/>
        </p:nvSpPr>
        <p:spPr>
          <a:xfrm>
            <a:off x="953852" y="5805264"/>
            <a:ext cx="7236296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rgbClr val="0000FF"/>
                </a:solidFill>
              </a:rPr>
              <a:t>Each of these points explains what needs to happen to meet that one requirement, so everyone involved understands the exact steps.</a:t>
            </a:r>
          </a:p>
          <a:p>
            <a:endParaRPr lang="en-GB" sz="1400" dirty="0">
              <a:solidFill>
                <a:srgbClr val="0000FF"/>
              </a:solidFill>
            </a:endParaRPr>
          </a:p>
          <a:p>
            <a:r>
              <a:rPr lang="en-GB" sz="1400" dirty="0">
                <a:solidFill>
                  <a:srgbClr val="0000FF"/>
                </a:solidFill>
              </a:rPr>
              <a:t>This level of detail helps ensure that no part of the process is missed, and that every requirement is clearly connected to the main goal — making that perfect cup of tea</a:t>
            </a:r>
          </a:p>
        </p:txBody>
      </p:sp>
    </p:spTree>
    <p:extLst>
      <p:ext uri="{BB962C8B-B14F-4D97-AF65-F5344CB8AC3E}">
        <p14:creationId xmlns:p14="http://schemas.microsoft.com/office/powerpoint/2010/main" val="20106870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 Lists: Showing Requirement/Feature Detail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514350" lvl="0" indent="-514350">
              <a:lnSpc>
                <a:spcPct val="107000"/>
              </a:lnSpc>
              <a:spcAft>
                <a:spcPts val="0"/>
              </a:spcAft>
              <a:buFont typeface="+mj-lt"/>
              <a:buAutoNum type="arabicPeriod" startAt="5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Milk COULD be added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Milk is required, milk MUST be obtained from fridge and added as required</a:t>
            </a:r>
          </a:p>
          <a:p>
            <a:pPr marL="1143000" lvl="2">
              <a:lnSpc>
                <a:spcPct val="107000"/>
              </a:lnSpc>
              <a:buFont typeface="+mj-lt"/>
              <a:buAutoNum type="arabicPeriod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Milk MUST be checked to see of it is still fresh</a:t>
            </a:r>
          </a:p>
          <a:p>
            <a:pPr marL="1143000" lvl="2">
              <a:lnSpc>
                <a:spcPct val="107000"/>
              </a:lnSpc>
              <a:buFont typeface="+mj-lt"/>
              <a:buAutoNum type="arabicPeriod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no milk is available, more milk MUST be bought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 startAt="5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Sugar COULD be added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Sugar is required, sugar MUST be obtained from cupboard and added as required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no sugar, more sugar MUST be bought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AB14D01-82C1-4C1A-B3A6-3EF0E579937D}"/>
              </a:ext>
            </a:extLst>
          </p:cNvPr>
          <p:cNvSpPr txBox="1"/>
          <p:nvPr/>
        </p:nvSpPr>
        <p:spPr>
          <a:xfrm>
            <a:off x="877302" y="5999946"/>
            <a:ext cx="7389396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rgbClr val="0000FF"/>
                </a:solidFill>
              </a:rPr>
              <a:t>These steps show that even optional features can have their own set of smaller requirements.</a:t>
            </a:r>
          </a:p>
          <a:p>
            <a:br>
              <a:rPr lang="en-GB" sz="1400" dirty="0">
                <a:solidFill>
                  <a:srgbClr val="0000FF"/>
                </a:solidFill>
              </a:rPr>
            </a:br>
            <a:r>
              <a:rPr lang="en-GB" sz="1400" dirty="0">
                <a:solidFill>
                  <a:srgbClr val="0000FF"/>
                </a:solidFill>
              </a:rPr>
              <a:t>It’s a good reminder that when we design systems, even the smallest ‘nice-to-have’ features often come with extra work and resources, so they need to be carefully planned and prioritised</a:t>
            </a:r>
          </a:p>
        </p:txBody>
      </p:sp>
    </p:spTree>
    <p:extLst>
      <p:ext uri="{BB962C8B-B14F-4D97-AF65-F5344CB8AC3E}">
        <p14:creationId xmlns:p14="http://schemas.microsoft.com/office/powerpoint/2010/main" val="6288121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 Lists: Showing Requirement/Feature Detail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lvl="0" indent="-514350">
              <a:lnSpc>
                <a:spcPct val="107000"/>
              </a:lnSpc>
              <a:spcAft>
                <a:spcPts val="0"/>
              </a:spcAft>
              <a:buFont typeface="+mj-lt"/>
              <a:buAutoNum type="arabicPeriod" startAt="7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Boiled water MUST be added to cup/mug with tea bag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Tea bag MUST be removed from cup/mug when required</a:t>
            </a:r>
          </a:p>
          <a:p>
            <a:pPr marL="422910" indent="-285750">
              <a:lnSpc>
                <a:spcPct val="107000"/>
              </a:lnSpc>
              <a:spcAft>
                <a:spcPts val="800"/>
              </a:spcAft>
              <a:buFont typeface="+mj-lt"/>
              <a:buAutoNum type="arabicPeriod" startAt="7"/>
            </a:pPr>
            <a:r>
              <a:rPr lang="en-GB" sz="3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Biscuits WILL NOT be available this time </a:t>
            </a:r>
            <a:r>
              <a:rPr lang="en-GB" sz="3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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59104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8AB58-37C3-1D22-54C8-2826DDCC96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pic>
        <p:nvPicPr>
          <p:cNvPr id="4" name="Online Media 3" descr="What is MoSCoW Prioritization Method? | How to Prioritize with the MoSCoW Technique? | Definition">
            <a:hlinkClick r:id="" action="ppaction://media"/>
            <a:extLst>
              <a:ext uri="{FF2B5EF4-FFF2-40B4-BE49-F238E27FC236}">
                <a16:creationId xmlns:a16="http://schemas.microsoft.com/office/drawing/2014/main" id="{34A01536-AA22-C53B-EF9D-F33C8A41BB6F}"/>
              </a:ext>
            </a:extLst>
          </p:cNvPr>
          <p:cNvPicPr>
            <a:picLocks noGrp="1" noRot="1" noChangeAspect="1"/>
          </p:cNvPicPr>
          <p:nvPr>
            <p:ph sz="quarter"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11200" y="1600200"/>
            <a:ext cx="7956550" cy="449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1599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C49C70-2FEA-4B23-B0B1-68C7DCF39E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E9340C-D2D2-4361-97EB-180FCC22ED2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You have been asked to design an </a:t>
            </a:r>
            <a:r>
              <a:rPr lang="en-GB" b="1" dirty="0"/>
              <a:t>online shopping system</a:t>
            </a:r>
            <a:r>
              <a:rPr lang="en-GB" dirty="0"/>
              <a:t> for a small retail company that wants to sell its products through a website.</a:t>
            </a:r>
            <a:br>
              <a:rPr lang="en-GB" dirty="0"/>
            </a:br>
            <a:r>
              <a:rPr lang="en-GB" dirty="0"/>
              <a:t>The company needs a basic system that allows customers to browse, select, and purchase items online, but time and budget are limited.</a:t>
            </a:r>
            <a:br>
              <a:rPr lang="en-GB" dirty="0"/>
            </a:br>
            <a:r>
              <a:rPr lang="en-GB" dirty="0"/>
              <a:t>Your task is to </a:t>
            </a:r>
            <a:r>
              <a:rPr lang="en-GB" b="1" dirty="0"/>
              <a:t>identify and prioritise requirements</a:t>
            </a:r>
            <a:r>
              <a:rPr lang="en-GB" dirty="0"/>
              <a:t> using the </a:t>
            </a:r>
            <a:r>
              <a:rPr lang="en-GB" b="1" dirty="0" err="1"/>
              <a:t>MoSCoW</a:t>
            </a:r>
            <a:r>
              <a:rPr lang="en-GB" b="1" dirty="0"/>
              <a:t> method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49561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/>
              <a:t>Download </a:t>
            </a:r>
            <a:r>
              <a:rPr lang="en-GB" dirty="0"/>
              <a:t>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0</TotalTime>
  <Words>1285</Words>
  <Application>Microsoft Office PowerPoint</Application>
  <PresentationFormat>On-screen Show (4:3)</PresentationFormat>
  <Paragraphs>135</Paragraphs>
  <Slides>19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Calibri</vt:lpstr>
      <vt:lpstr>Cambria</vt:lpstr>
      <vt:lpstr>Times New Roman</vt:lpstr>
      <vt:lpstr>Wingdings</vt:lpstr>
      <vt:lpstr>Wingdings 2</vt:lpstr>
      <vt:lpstr>Median</vt:lpstr>
      <vt:lpstr>Requirements Analysis</vt:lpstr>
      <vt:lpstr>Today’s Lecture</vt:lpstr>
      <vt:lpstr>Can you deliver what the customer wants?</vt:lpstr>
      <vt:lpstr>Requirements Analysis</vt:lpstr>
      <vt:lpstr>Requirement Analysis</vt:lpstr>
      <vt:lpstr>Requirements Analysis Example</vt:lpstr>
      <vt:lpstr>MoSCoW Requirements Method</vt:lpstr>
      <vt:lpstr>MoSCoW Requirements Method</vt:lpstr>
      <vt:lpstr>MoSCoW Requirements Method</vt:lpstr>
      <vt:lpstr>MoSCoW Requirements Would you like a cup of tea?</vt:lpstr>
      <vt:lpstr>MoSCoW Requirements: Making Tea</vt:lpstr>
      <vt:lpstr>MoSCoW Requirements Example</vt:lpstr>
      <vt:lpstr>MoSCoW Requirements Lists: Showing Requirement/Feature Detail</vt:lpstr>
      <vt:lpstr>MoSCoW Requirements Lists: Showing Requirement/Feature Detail</vt:lpstr>
      <vt:lpstr>MoSCoW Requirements Lists: Showing Requirement/Feature Detail</vt:lpstr>
      <vt:lpstr>MoSCoW Requirements Lists: Showing Requirement/Feature Detail</vt:lpstr>
      <vt:lpstr>Summary</vt:lpstr>
      <vt:lpstr>Exercise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Ewa Kazimierska</cp:lastModifiedBy>
  <cp:revision>2139</cp:revision>
  <cp:lastPrinted>2014-09-29T16:21:25Z</cp:lastPrinted>
  <dcterms:created xsi:type="dcterms:W3CDTF">2013-09-18T07:00:31Z</dcterms:created>
  <dcterms:modified xsi:type="dcterms:W3CDTF">2025-11-11T21:56:46Z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