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42"/>
  </p:notesMasterIdLst>
  <p:handoutMasterIdLst>
    <p:handoutMasterId r:id="rId143"/>
  </p:handoutMasterIdLst>
  <p:sldIdLst>
    <p:sldId id="325" r:id="rId5"/>
    <p:sldId id="326" r:id="rId6"/>
    <p:sldId id="445" r:id="rId7"/>
    <p:sldId id="713" r:id="rId8"/>
    <p:sldId id="715" r:id="rId9"/>
    <p:sldId id="714" r:id="rId10"/>
    <p:sldId id="680" r:id="rId11"/>
    <p:sldId id="679" r:id="rId12"/>
    <p:sldId id="685" r:id="rId13"/>
    <p:sldId id="682" r:id="rId14"/>
    <p:sldId id="686" r:id="rId15"/>
    <p:sldId id="683" r:id="rId16"/>
    <p:sldId id="684" r:id="rId17"/>
    <p:sldId id="712" r:id="rId18"/>
    <p:sldId id="484" r:id="rId19"/>
    <p:sldId id="517" r:id="rId20"/>
    <p:sldId id="518" r:id="rId21"/>
    <p:sldId id="443" r:id="rId22"/>
    <p:sldId id="491" r:id="rId23"/>
    <p:sldId id="687" r:id="rId24"/>
    <p:sldId id="311" r:id="rId25"/>
    <p:sldId id="495" r:id="rId26"/>
    <p:sldId id="393" r:id="rId27"/>
    <p:sldId id="328" r:id="rId28"/>
    <p:sldId id="438" r:id="rId29"/>
    <p:sldId id="382" r:id="rId30"/>
    <p:sldId id="500" r:id="rId31"/>
    <p:sldId id="501" r:id="rId32"/>
    <p:sldId id="461" r:id="rId33"/>
    <p:sldId id="503" r:id="rId34"/>
    <p:sldId id="384" r:id="rId35"/>
    <p:sldId id="462" r:id="rId36"/>
    <p:sldId id="463" r:id="rId37"/>
    <p:sldId id="385" r:id="rId38"/>
    <p:sldId id="459" r:id="rId39"/>
    <p:sldId id="387" r:id="rId40"/>
    <p:sldId id="466" r:id="rId41"/>
    <p:sldId id="478" r:id="rId42"/>
    <p:sldId id="390" r:id="rId43"/>
    <p:sldId id="314" r:id="rId44"/>
    <p:sldId id="471" r:id="rId45"/>
    <p:sldId id="527" r:id="rId46"/>
    <p:sldId id="716" r:id="rId47"/>
    <p:sldId id="718" r:id="rId48"/>
    <p:sldId id="719" r:id="rId49"/>
    <p:sldId id="720" r:id="rId50"/>
    <p:sldId id="721" r:id="rId51"/>
    <p:sldId id="722" r:id="rId52"/>
    <p:sldId id="723" r:id="rId53"/>
    <p:sldId id="724" r:id="rId54"/>
    <p:sldId id="725" r:id="rId55"/>
    <p:sldId id="726" r:id="rId56"/>
    <p:sldId id="727" r:id="rId57"/>
    <p:sldId id="728" r:id="rId58"/>
    <p:sldId id="729" r:id="rId59"/>
    <p:sldId id="526" r:id="rId60"/>
    <p:sldId id="392" r:id="rId61"/>
    <p:sldId id="531" r:id="rId62"/>
    <p:sldId id="467" r:id="rId63"/>
    <p:sldId id="533" r:id="rId64"/>
    <p:sldId id="293" r:id="rId65"/>
    <p:sldId id="534" r:id="rId66"/>
    <p:sldId id="528" r:id="rId67"/>
    <p:sldId id="468" r:id="rId68"/>
    <p:sldId id="470" r:id="rId69"/>
    <p:sldId id="529" r:id="rId70"/>
    <p:sldId id="535" r:id="rId71"/>
    <p:sldId id="398" r:id="rId72"/>
    <p:sldId id="530" r:id="rId73"/>
    <p:sldId id="431" r:id="rId74"/>
    <p:sldId id="288" r:id="rId75"/>
    <p:sldId id="492" r:id="rId76"/>
    <p:sldId id="690" r:id="rId77"/>
    <p:sldId id="688" r:id="rId78"/>
    <p:sldId id="538" r:id="rId79"/>
    <p:sldId id="539" r:id="rId80"/>
    <p:sldId id="397" r:id="rId81"/>
    <p:sldId id="694" r:id="rId82"/>
    <p:sldId id="689" r:id="rId83"/>
    <p:sldId id="380" r:id="rId84"/>
    <p:sldId id="643" r:id="rId85"/>
    <p:sldId id="396" r:id="rId86"/>
    <p:sldId id="709" r:id="rId87"/>
    <p:sldId id="698" r:id="rId88"/>
    <p:sldId id="664" r:id="rId89"/>
    <p:sldId id="705" r:id="rId90"/>
    <p:sldId id="706" r:id="rId91"/>
    <p:sldId id="677" r:id="rId92"/>
    <p:sldId id="707" r:id="rId93"/>
    <p:sldId id="708" r:id="rId94"/>
    <p:sldId id="678" r:id="rId95"/>
    <p:sldId id="697" r:id="rId96"/>
    <p:sldId id="695" r:id="rId97"/>
    <p:sldId id="696" r:id="rId98"/>
    <p:sldId id="699" r:id="rId99"/>
    <p:sldId id="669" r:id="rId100"/>
    <p:sldId id="274" r:id="rId101"/>
    <p:sldId id="340" r:id="rId102"/>
    <p:sldId id="267" r:id="rId103"/>
    <p:sldId id="670" r:id="rId104"/>
    <p:sldId id="341" r:id="rId105"/>
    <p:sldId id="270" r:id="rId106"/>
    <p:sldId id="275" r:id="rId107"/>
    <p:sldId id="268" r:id="rId108"/>
    <p:sldId id="263" r:id="rId109"/>
    <p:sldId id="280" r:id="rId110"/>
    <p:sldId id="278" r:id="rId111"/>
    <p:sldId id="283" r:id="rId112"/>
    <p:sldId id="671" r:id="rId113"/>
    <p:sldId id="345" r:id="rId114"/>
    <p:sldId id="346" r:id="rId115"/>
    <p:sldId id="352" r:id="rId116"/>
    <p:sldId id="286" r:id="rId117"/>
    <p:sldId id="287" r:id="rId118"/>
    <p:sldId id="291" r:id="rId119"/>
    <p:sldId id="295" r:id="rId120"/>
    <p:sldId id="691" r:id="rId121"/>
    <p:sldId id="692" r:id="rId122"/>
    <p:sldId id="259" r:id="rId123"/>
    <p:sldId id="379" r:id="rId124"/>
    <p:sldId id="363" r:id="rId125"/>
    <p:sldId id="364" r:id="rId126"/>
    <p:sldId id="365" r:id="rId127"/>
    <p:sldId id="672" r:id="rId128"/>
    <p:sldId id="381" r:id="rId129"/>
    <p:sldId id="673" r:id="rId130"/>
    <p:sldId id="674" r:id="rId131"/>
    <p:sldId id="675" r:id="rId132"/>
    <p:sldId id="701" r:id="rId133"/>
    <p:sldId id="702" r:id="rId134"/>
    <p:sldId id="703" r:id="rId135"/>
    <p:sldId id="704" r:id="rId136"/>
    <p:sldId id="458" r:id="rId137"/>
    <p:sldId id="366" r:id="rId138"/>
    <p:sldId id="508" r:id="rId139"/>
    <p:sldId id="710" r:id="rId140"/>
    <p:sldId id="711" r:id="rId1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816" userDrawn="1">
          <p15:clr>
            <a:srgbClr val="A4A3A4"/>
          </p15:clr>
        </p15:guide>
        <p15:guide id="2" orient="horz" pos="368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D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D03898-6D29-48C7-97A8-845A8FE700E7}" v="497" dt="2023-08-28T15:51:23.6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422" autoAdjust="0"/>
    <p:restoredTop sz="85176" autoAdjust="0"/>
  </p:normalViewPr>
  <p:slideViewPr>
    <p:cSldViewPr snapToGrid="0">
      <p:cViewPr varScale="1">
        <p:scale>
          <a:sx n="89" d="100"/>
          <a:sy n="89" d="100"/>
        </p:scale>
        <p:origin x="100" y="44"/>
      </p:cViewPr>
      <p:guideLst>
        <p:guide pos="816"/>
        <p:guide orient="horz" pos="36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3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63" Type="http://schemas.openxmlformats.org/officeDocument/2006/relationships/slide" Target="slides/slide59.xml"/><Relationship Id="rId84" Type="http://schemas.openxmlformats.org/officeDocument/2006/relationships/slide" Target="slides/slide80.xml"/><Relationship Id="rId138" Type="http://schemas.openxmlformats.org/officeDocument/2006/relationships/slide" Target="slides/slide134.xml"/><Relationship Id="rId107" Type="http://schemas.openxmlformats.org/officeDocument/2006/relationships/slide" Target="slides/slide103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53" Type="http://schemas.openxmlformats.org/officeDocument/2006/relationships/slide" Target="slides/slide49.xml"/><Relationship Id="rId74" Type="http://schemas.openxmlformats.org/officeDocument/2006/relationships/slide" Target="slides/slide70.xml"/><Relationship Id="rId128" Type="http://schemas.openxmlformats.org/officeDocument/2006/relationships/slide" Target="slides/slide124.xml"/><Relationship Id="rId149" Type="http://schemas.microsoft.com/office/2016/11/relationships/changesInfo" Target="changesInfos/changesInfo1.xml"/><Relationship Id="rId5" Type="http://schemas.openxmlformats.org/officeDocument/2006/relationships/slide" Target="slides/slide1.xml"/><Relationship Id="rId95" Type="http://schemas.openxmlformats.org/officeDocument/2006/relationships/slide" Target="slides/slide91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113" Type="http://schemas.openxmlformats.org/officeDocument/2006/relationships/slide" Target="slides/slide109.xml"/><Relationship Id="rId118" Type="http://schemas.openxmlformats.org/officeDocument/2006/relationships/slide" Target="slides/slide114.xml"/><Relationship Id="rId134" Type="http://schemas.openxmlformats.org/officeDocument/2006/relationships/slide" Target="slides/slide130.xml"/><Relationship Id="rId139" Type="http://schemas.openxmlformats.org/officeDocument/2006/relationships/slide" Target="slides/slide135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150" Type="http://schemas.microsoft.com/office/2015/10/relationships/revisionInfo" Target="revisionInfo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59" Type="http://schemas.openxmlformats.org/officeDocument/2006/relationships/slide" Target="slides/slide55.xml"/><Relationship Id="rId103" Type="http://schemas.openxmlformats.org/officeDocument/2006/relationships/slide" Target="slides/slide99.xml"/><Relationship Id="rId108" Type="http://schemas.openxmlformats.org/officeDocument/2006/relationships/slide" Target="slides/slide104.xml"/><Relationship Id="rId124" Type="http://schemas.openxmlformats.org/officeDocument/2006/relationships/slide" Target="slides/slide120.xml"/><Relationship Id="rId129" Type="http://schemas.openxmlformats.org/officeDocument/2006/relationships/slide" Target="slides/slide125.xml"/><Relationship Id="rId54" Type="http://schemas.openxmlformats.org/officeDocument/2006/relationships/slide" Target="slides/slide50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91" Type="http://schemas.openxmlformats.org/officeDocument/2006/relationships/slide" Target="slides/slide87.xml"/><Relationship Id="rId96" Type="http://schemas.openxmlformats.org/officeDocument/2006/relationships/slide" Target="slides/slide92.xml"/><Relationship Id="rId140" Type="http://schemas.openxmlformats.org/officeDocument/2006/relationships/slide" Target="slides/slide136.xml"/><Relationship Id="rId145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49" Type="http://schemas.openxmlformats.org/officeDocument/2006/relationships/slide" Target="slides/slide45.xml"/><Relationship Id="rId114" Type="http://schemas.openxmlformats.org/officeDocument/2006/relationships/slide" Target="slides/slide110.xml"/><Relationship Id="rId119" Type="http://schemas.openxmlformats.org/officeDocument/2006/relationships/slide" Target="slides/slide115.xml"/><Relationship Id="rId44" Type="http://schemas.openxmlformats.org/officeDocument/2006/relationships/slide" Target="slides/slide40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130" Type="http://schemas.openxmlformats.org/officeDocument/2006/relationships/slide" Target="slides/slide126.xml"/><Relationship Id="rId135" Type="http://schemas.openxmlformats.org/officeDocument/2006/relationships/slide" Target="slides/slide131.xml"/><Relationship Id="rId151" Type="http://schemas.microsoft.com/office/2018/10/relationships/authors" Target="authors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109" Type="http://schemas.openxmlformats.org/officeDocument/2006/relationships/slide" Target="slides/slide10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openxmlformats.org/officeDocument/2006/relationships/slide" Target="slides/slide93.xml"/><Relationship Id="rId104" Type="http://schemas.openxmlformats.org/officeDocument/2006/relationships/slide" Target="slides/slide100.xml"/><Relationship Id="rId120" Type="http://schemas.openxmlformats.org/officeDocument/2006/relationships/slide" Target="slides/slide116.xml"/><Relationship Id="rId125" Type="http://schemas.openxmlformats.org/officeDocument/2006/relationships/slide" Target="slides/slide121.xml"/><Relationship Id="rId141" Type="http://schemas.openxmlformats.org/officeDocument/2006/relationships/slide" Target="slides/slide137.xml"/><Relationship Id="rId146" Type="http://schemas.openxmlformats.org/officeDocument/2006/relationships/viewProps" Target="viewProps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slide" Target="slides/slide88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110" Type="http://schemas.openxmlformats.org/officeDocument/2006/relationships/slide" Target="slides/slide106.xml"/><Relationship Id="rId115" Type="http://schemas.openxmlformats.org/officeDocument/2006/relationships/slide" Target="slides/slide111.xml"/><Relationship Id="rId131" Type="http://schemas.openxmlformats.org/officeDocument/2006/relationships/slide" Target="slides/slide127.xml"/><Relationship Id="rId136" Type="http://schemas.openxmlformats.org/officeDocument/2006/relationships/slide" Target="slides/slide132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Relationship Id="rId100" Type="http://schemas.openxmlformats.org/officeDocument/2006/relationships/slide" Target="slides/slide96.xml"/><Relationship Id="rId105" Type="http://schemas.openxmlformats.org/officeDocument/2006/relationships/slide" Target="slides/slide101.xml"/><Relationship Id="rId126" Type="http://schemas.openxmlformats.org/officeDocument/2006/relationships/slide" Target="slides/slide122.xml"/><Relationship Id="rId147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slide" Target="slides/slide89.xml"/><Relationship Id="rId98" Type="http://schemas.openxmlformats.org/officeDocument/2006/relationships/slide" Target="slides/slide94.xml"/><Relationship Id="rId121" Type="http://schemas.openxmlformats.org/officeDocument/2006/relationships/slide" Target="slides/slide117.xml"/><Relationship Id="rId142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5" Type="http://schemas.openxmlformats.org/officeDocument/2006/relationships/slide" Target="slides/slide21.xml"/><Relationship Id="rId46" Type="http://schemas.openxmlformats.org/officeDocument/2006/relationships/slide" Target="slides/slide42.xml"/><Relationship Id="rId67" Type="http://schemas.openxmlformats.org/officeDocument/2006/relationships/slide" Target="slides/slide63.xml"/><Relationship Id="rId116" Type="http://schemas.openxmlformats.org/officeDocument/2006/relationships/slide" Target="slides/slide112.xml"/><Relationship Id="rId137" Type="http://schemas.openxmlformats.org/officeDocument/2006/relationships/slide" Target="slides/slide13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62" Type="http://schemas.openxmlformats.org/officeDocument/2006/relationships/slide" Target="slides/slide58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111" Type="http://schemas.openxmlformats.org/officeDocument/2006/relationships/slide" Target="slides/slide107.xml"/><Relationship Id="rId132" Type="http://schemas.openxmlformats.org/officeDocument/2006/relationships/slide" Target="slides/slide128.xml"/><Relationship Id="rId15" Type="http://schemas.openxmlformats.org/officeDocument/2006/relationships/slide" Target="slides/slide11.xml"/><Relationship Id="rId36" Type="http://schemas.openxmlformats.org/officeDocument/2006/relationships/slide" Target="slides/slide32.xml"/><Relationship Id="rId57" Type="http://schemas.openxmlformats.org/officeDocument/2006/relationships/slide" Target="slides/slide53.xml"/><Relationship Id="rId106" Type="http://schemas.openxmlformats.org/officeDocument/2006/relationships/slide" Target="slides/slide102.xml"/><Relationship Id="rId127" Type="http://schemas.openxmlformats.org/officeDocument/2006/relationships/slide" Target="slides/slide12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52" Type="http://schemas.openxmlformats.org/officeDocument/2006/relationships/slide" Target="slides/slide48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94" Type="http://schemas.openxmlformats.org/officeDocument/2006/relationships/slide" Target="slides/slide90.xml"/><Relationship Id="rId99" Type="http://schemas.openxmlformats.org/officeDocument/2006/relationships/slide" Target="slides/slide95.xml"/><Relationship Id="rId101" Type="http://schemas.openxmlformats.org/officeDocument/2006/relationships/slide" Target="slides/slide97.xml"/><Relationship Id="rId122" Type="http://schemas.openxmlformats.org/officeDocument/2006/relationships/slide" Target="slides/slide118.xml"/><Relationship Id="rId143" Type="http://schemas.openxmlformats.org/officeDocument/2006/relationships/handoutMaster" Target="handoutMasters/handoutMaster1.xml"/><Relationship Id="rId148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26" Type="http://schemas.openxmlformats.org/officeDocument/2006/relationships/slide" Target="slides/slide22.xml"/><Relationship Id="rId47" Type="http://schemas.openxmlformats.org/officeDocument/2006/relationships/slide" Target="slides/slide43.xml"/><Relationship Id="rId68" Type="http://schemas.openxmlformats.org/officeDocument/2006/relationships/slide" Target="slides/slide64.xml"/><Relationship Id="rId89" Type="http://schemas.openxmlformats.org/officeDocument/2006/relationships/slide" Target="slides/slide85.xml"/><Relationship Id="rId112" Type="http://schemas.openxmlformats.org/officeDocument/2006/relationships/slide" Target="slides/slide108.xml"/><Relationship Id="rId133" Type="http://schemas.openxmlformats.org/officeDocument/2006/relationships/slide" Target="slides/slide129.xml"/><Relationship Id="rId16" Type="http://schemas.openxmlformats.org/officeDocument/2006/relationships/slide" Target="slides/slide12.xml"/><Relationship Id="rId37" Type="http://schemas.openxmlformats.org/officeDocument/2006/relationships/slide" Target="slides/slide33.xml"/><Relationship Id="rId58" Type="http://schemas.openxmlformats.org/officeDocument/2006/relationships/slide" Target="slides/slide54.xml"/><Relationship Id="rId79" Type="http://schemas.openxmlformats.org/officeDocument/2006/relationships/slide" Target="slides/slide75.xml"/><Relationship Id="rId102" Type="http://schemas.openxmlformats.org/officeDocument/2006/relationships/slide" Target="slides/slide98.xml"/><Relationship Id="rId123" Type="http://schemas.openxmlformats.org/officeDocument/2006/relationships/slide" Target="slides/slide119.xml"/><Relationship Id="rId144" Type="http://schemas.openxmlformats.org/officeDocument/2006/relationships/commentAuthors" Target="commentAuthors.xml"/><Relationship Id="rId90" Type="http://schemas.openxmlformats.org/officeDocument/2006/relationships/slide" Target="slides/slide8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sa Flatley" userId="0242edfc-aa31-435e-a161-b1e1fa7a13bd" providerId="ADAL" clId="{D1D03898-6D29-48C7-97A8-845A8FE700E7}"/>
    <pc:docChg chg="undo redo custSel addSld delSld modSld sldOrd">
      <pc:chgData name="Alissa Flatley" userId="0242edfc-aa31-435e-a161-b1e1fa7a13bd" providerId="ADAL" clId="{D1D03898-6D29-48C7-97A8-845A8FE700E7}" dt="2023-08-28T15:01:16.583" v="1647" actId="20577"/>
      <pc:docMkLst>
        <pc:docMk/>
      </pc:docMkLst>
      <pc:sldChg chg="addSp delSp modSp mod">
        <pc:chgData name="Alissa Flatley" userId="0242edfc-aa31-435e-a161-b1e1fa7a13bd" providerId="ADAL" clId="{D1D03898-6D29-48C7-97A8-845A8FE700E7}" dt="2023-08-28T12:27:55.062" v="68" actId="1076"/>
        <pc:sldMkLst>
          <pc:docMk/>
          <pc:sldMk cId="855215445" sldId="325"/>
        </pc:sldMkLst>
        <pc:spChg chg="mod">
          <ac:chgData name="Alissa Flatley" userId="0242edfc-aa31-435e-a161-b1e1fa7a13bd" providerId="ADAL" clId="{D1D03898-6D29-48C7-97A8-845A8FE700E7}" dt="2023-08-28T12:27:21.730" v="59" actId="1076"/>
          <ac:spMkLst>
            <pc:docMk/>
            <pc:sldMk cId="855215445" sldId="325"/>
            <ac:spMk id="2" creationId="{A1307D8B-2864-21B6-1CE1-B605F29281C5}"/>
          </ac:spMkLst>
        </pc:spChg>
        <pc:spChg chg="mod">
          <ac:chgData name="Alissa Flatley" userId="0242edfc-aa31-435e-a161-b1e1fa7a13bd" providerId="ADAL" clId="{D1D03898-6D29-48C7-97A8-845A8FE700E7}" dt="2023-08-28T12:26:54.039" v="38" actId="27636"/>
          <ac:spMkLst>
            <pc:docMk/>
            <pc:sldMk cId="855215445" sldId="325"/>
            <ac:spMk id="4" creationId="{305E10E9-9AB7-0642-D4C4-DDFDAB7B5B2C}"/>
          </ac:spMkLst>
        </pc:spChg>
        <pc:picChg chg="add mod">
          <ac:chgData name="Alissa Flatley" userId="0242edfc-aa31-435e-a161-b1e1fa7a13bd" providerId="ADAL" clId="{D1D03898-6D29-48C7-97A8-845A8FE700E7}" dt="2023-08-28T12:27:55.062" v="68" actId="1076"/>
          <ac:picMkLst>
            <pc:docMk/>
            <pc:sldMk cId="855215445" sldId="325"/>
            <ac:picMk id="8" creationId="{ADD7B6E7-0AF9-BA3D-DB89-BE450BD783BB}"/>
          </ac:picMkLst>
        </pc:picChg>
        <pc:picChg chg="del">
          <ac:chgData name="Alissa Flatley" userId="0242edfc-aa31-435e-a161-b1e1fa7a13bd" providerId="ADAL" clId="{D1D03898-6D29-48C7-97A8-845A8FE700E7}" dt="2023-08-28T12:27:23.495" v="60" actId="478"/>
          <ac:picMkLst>
            <pc:docMk/>
            <pc:sldMk cId="855215445" sldId="325"/>
            <ac:picMk id="1026" creationId="{C50A0075-CE87-38A0-E51F-DB003CF2631B}"/>
          </ac:picMkLst>
        </pc:picChg>
      </pc:sldChg>
      <pc:sldChg chg="addSp delSp modSp mod modClrScheme chgLayout">
        <pc:chgData name="Alissa Flatley" userId="0242edfc-aa31-435e-a161-b1e1fa7a13bd" providerId="ADAL" clId="{D1D03898-6D29-48C7-97A8-845A8FE700E7}" dt="2023-08-28T13:53:21.814" v="921" actId="1076"/>
        <pc:sldMkLst>
          <pc:docMk/>
          <pc:sldMk cId="2910866480" sldId="326"/>
        </pc:sldMkLst>
        <pc:spChg chg="mod ord">
          <ac:chgData name="Alissa Flatley" userId="0242edfc-aa31-435e-a161-b1e1fa7a13bd" providerId="ADAL" clId="{D1D03898-6D29-48C7-97A8-845A8FE700E7}" dt="2023-08-28T13:53:03.327" v="915" actId="26606"/>
          <ac:spMkLst>
            <pc:docMk/>
            <pc:sldMk cId="2910866480" sldId="326"/>
            <ac:spMk id="2" creationId="{9A3EB422-1287-FCEB-63CE-599FDC8468D8}"/>
          </ac:spMkLst>
        </pc:spChg>
        <pc:spChg chg="mod ord">
          <ac:chgData name="Alissa Flatley" userId="0242edfc-aa31-435e-a161-b1e1fa7a13bd" providerId="ADAL" clId="{D1D03898-6D29-48C7-97A8-845A8FE700E7}" dt="2023-08-28T13:53:15.826" v="919" actId="1076"/>
          <ac:spMkLst>
            <pc:docMk/>
            <pc:sldMk cId="2910866480" sldId="326"/>
            <ac:spMk id="3" creationId="{4D038CD2-9585-7E51-5359-D52935A77DF0}"/>
          </ac:spMkLst>
        </pc:spChg>
        <pc:spChg chg="mod ord">
          <ac:chgData name="Alissa Flatley" userId="0242edfc-aa31-435e-a161-b1e1fa7a13bd" providerId="ADAL" clId="{D1D03898-6D29-48C7-97A8-845A8FE700E7}" dt="2023-08-28T13:53:03.327" v="915" actId="26606"/>
          <ac:spMkLst>
            <pc:docMk/>
            <pc:sldMk cId="2910866480" sldId="326"/>
            <ac:spMk id="4" creationId="{43D6DE2E-F5E3-8CAF-A5C3-E67C03F538DF}"/>
          </ac:spMkLst>
        </pc:spChg>
        <pc:spChg chg="mod ord">
          <ac:chgData name="Alissa Flatley" userId="0242edfc-aa31-435e-a161-b1e1fa7a13bd" providerId="ADAL" clId="{D1D03898-6D29-48C7-97A8-845A8FE700E7}" dt="2023-08-28T13:53:03.327" v="915" actId="26606"/>
          <ac:spMkLst>
            <pc:docMk/>
            <pc:sldMk cId="2910866480" sldId="326"/>
            <ac:spMk id="6" creationId="{809DCE54-E2D0-99C0-FD3F-FECAEAA84F63}"/>
          </ac:spMkLst>
        </pc:spChg>
        <pc:spChg chg="add del mod">
          <ac:chgData name="Alissa Flatley" userId="0242edfc-aa31-435e-a161-b1e1fa7a13bd" providerId="ADAL" clId="{D1D03898-6D29-48C7-97A8-845A8FE700E7}" dt="2023-08-28T13:53:01.340" v="912" actId="26606"/>
          <ac:spMkLst>
            <pc:docMk/>
            <pc:sldMk cId="2910866480" sldId="326"/>
            <ac:spMk id="13" creationId="{05B6387C-9270-88C7-E6AB-E4A94F8D5840}"/>
          </ac:spMkLst>
        </pc:spChg>
        <pc:spChg chg="add del mod">
          <ac:chgData name="Alissa Flatley" userId="0242edfc-aa31-435e-a161-b1e1fa7a13bd" providerId="ADAL" clId="{D1D03898-6D29-48C7-97A8-845A8FE700E7}" dt="2023-08-28T13:53:01.340" v="912" actId="26606"/>
          <ac:spMkLst>
            <pc:docMk/>
            <pc:sldMk cId="2910866480" sldId="326"/>
            <ac:spMk id="15" creationId="{38E732B2-5964-B55B-DBAA-F33263CF673A}"/>
          </ac:spMkLst>
        </pc:spChg>
        <pc:spChg chg="add del mod">
          <ac:chgData name="Alissa Flatley" userId="0242edfc-aa31-435e-a161-b1e1fa7a13bd" providerId="ADAL" clId="{D1D03898-6D29-48C7-97A8-845A8FE700E7}" dt="2023-08-28T13:53:01.340" v="912" actId="26606"/>
          <ac:spMkLst>
            <pc:docMk/>
            <pc:sldMk cId="2910866480" sldId="326"/>
            <ac:spMk id="17" creationId="{C072D2D7-34D8-F85A-20BC-3EC60CC725CF}"/>
          </ac:spMkLst>
        </pc:spChg>
        <pc:picChg chg="mod ord">
          <ac:chgData name="Alissa Flatley" userId="0242edfc-aa31-435e-a161-b1e1fa7a13bd" providerId="ADAL" clId="{D1D03898-6D29-48C7-97A8-845A8FE700E7}" dt="2023-08-28T13:53:21.814" v="921" actId="1076"/>
          <ac:picMkLst>
            <pc:docMk/>
            <pc:sldMk cId="2910866480" sldId="326"/>
            <ac:picMk id="8" creationId="{9DA934D8-2609-4227-78DF-CF8F07A2F9C7}"/>
          </ac:picMkLst>
        </pc:picChg>
      </pc:sldChg>
      <pc:sldChg chg="addSp delSp modSp mod">
        <pc:chgData name="Alissa Flatley" userId="0242edfc-aa31-435e-a161-b1e1fa7a13bd" providerId="ADAL" clId="{D1D03898-6D29-48C7-97A8-845A8FE700E7}" dt="2023-08-28T15:00:56.191" v="1645" actId="478"/>
        <pc:sldMkLst>
          <pc:docMk/>
          <pc:sldMk cId="2924417010" sldId="328"/>
        </pc:sldMkLst>
        <pc:spChg chg="add del mod">
          <ac:chgData name="Alissa Flatley" userId="0242edfc-aa31-435e-a161-b1e1fa7a13bd" providerId="ADAL" clId="{D1D03898-6D29-48C7-97A8-845A8FE700E7}" dt="2023-08-28T15:00:50.107" v="1640" actId="478"/>
          <ac:spMkLst>
            <pc:docMk/>
            <pc:sldMk cId="2924417010" sldId="328"/>
            <ac:spMk id="6" creationId="{7A202103-3134-CC0D-EEF3-1FAF4956BBFD}"/>
          </ac:spMkLst>
        </pc:spChg>
        <pc:picChg chg="add del mod">
          <ac:chgData name="Alissa Flatley" userId="0242edfc-aa31-435e-a161-b1e1fa7a13bd" providerId="ADAL" clId="{D1D03898-6D29-48C7-97A8-845A8FE700E7}" dt="2023-08-28T15:00:56.191" v="1645" actId="478"/>
          <ac:picMkLst>
            <pc:docMk/>
            <pc:sldMk cId="2924417010" sldId="328"/>
            <ac:picMk id="2" creationId="{11BB020F-F1E4-BA7D-85DB-6CFA735CCBBE}"/>
          </ac:picMkLst>
        </pc:picChg>
        <pc:picChg chg="add del">
          <ac:chgData name="Alissa Flatley" userId="0242edfc-aa31-435e-a161-b1e1fa7a13bd" providerId="ADAL" clId="{D1D03898-6D29-48C7-97A8-845A8FE700E7}" dt="2023-08-28T15:00:50.107" v="1640" actId="478"/>
          <ac:picMkLst>
            <pc:docMk/>
            <pc:sldMk cId="2924417010" sldId="328"/>
            <ac:picMk id="11" creationId="{7F21F877-E428-8BB2-045F-D9FA57744C27}"/>
          </ac:picMkLst>
        </pc:picChg>
      </pc:sldChg>
      <pc:sldChg chg="addSp delSp modSp mod ord modMedia modClrScheme delAnim chgLayout">
        <pc:chgData name="Alissa Flatley" userId="0242edfc-aa31-435e-a161-b1e1fa7a13bd" providerId="ADAL" clId="{D1D03898-6D29-48C7-97A8-845A8FE700E7}" dt="2023-08-28T13:50:34.434" v="717"/>
        <pc:sldMkLst>
          <pc:docMk/>
          <pc:sldMk cId="1932505073" sldId="445"/>
        </pc:sldMkLst>
        <pc:spChg chg="mod">
          <ac:chgData name="Alissa Flatley" userId="0242edfc-aa31-435e-a161-b1e1fa7a13bd" providerId="ADAL" clId="{D1D03898-6D29-48C7-97A8-845A8FE700E7}" dt="2023-08-28T13:32:08.826" v="160" actId="26606"/>
          <ac:spMkLst>
            <pc:docMk/>
            <pc:sldMk cId="1932505073" sldId="445"/>
            <ac:spMk id="3" creationId="{993BDD07-8261-9FE5-ABC7-07AC5CF53535}"/>
          </ac:spMkLst>
        </pc:spChg>
        <pc:spChg chg="del">
          <ac:chgData name="Alissa Flatley" userId="0242edfc-aa31-435e-a161-b1e1fa7a13bd" providerId="ADAL" clId="{D1D03898-6D29-48C7-97A8-845A8FE700E7}" dt="2023-08-28T12:32:13.181" v="150" actId="478"/>
          <ac:spMkLst>
            <pc:docMk/>
            <pc:sldMk cId="1932505073" sldId="445"/>
            <ac:spMk id="4" creationId="{C35256F2-23E1-4600-A56B-434B04C1E7EB}"/>
          </ac:spMkLst>
        </pc:spChg>
        <pc:spChg chg="mod">
          <ac:chgData name="Alissa Flatley" userId="0242edfc-aa31-435e-a161-b1e1fa7a13bd" providerId="ADAL" clId="{D1D03898-6D29-48C7-97A8-845A8FE700E7}" dt="2023-08-28T13:32:08.826" v="160" actId="26606"/>
          <ac:spMkLst>
            <pc:docMk/>
            <pc:sldMk cId="1932505073" sldId="445"/>
            <ac:spMk id="7" creationId="{37F0C089-CE14-4D80-BC0C-38AA8E25096D}"/>
          </ac:spMkLst>
        </pc:spChg>
        <pc:spChg chg="mod ord">
          <ac:chgData name="Alissa Flatley" userId="0242edfc-aa31-435e-a161-b1e1fa7a13bd" providerId="ADAL" clId="{D1D03898-6D29-48C7-97A8-845A8FE700E7}" dt="2023-08-28T13:32:08.826" v="160" actId="26606"/>
          <ac:spMkLst>
            <pc:docMk/>
            <pc:sldMk cId="1932505073" sldId="445"/>
            <ac:spMk id="8" creationId="{80978C00-E2B6-4FF2-9CEB-27D0FC4ED186}"/>
          </ac:spMkLst>
        </pc:spChg>
        <pc:spChg chg="del">
          <ac:chgData name="Alissa Flatley" userId="0242edfc-aa31-435e-a161-b1e1fa7a13bd" providerId="ADAL" clId="{D1D03898-6D29-48C7-97A8-845A8FE700E7}" dt="2023-08-28T12:31:09.850" v="134" actId="478"/>
          <ac:spMkLst>
            <pc:docMk/>
            <pc:sldMk cId="1932505073" sldId="445"/>
            <ac:spMk id="10" creationId="{CCC0C3C9-641C-45EE-A1F6-FAFE422FE912}"/>
          </ac:spMkLst>
        </pc:spChg>
        <pc:spChg chg="del">
          <ac:chgData name="Alissa Flatley" userId="0242edfc-aa31-435e-a161-b1e1fa7a13bd" providerId="ADAL" clId="{D1D03898-6D29-48C7-97A8-845A8FE700E7}" dt="2023-08-28T12:31:09.850" v="134" actId="478"/>
          <ac:spMkLst>
            <pc:docMk/>
            <pc:sldMk cId="1932505073" sldId="445"/>
            <ac:spMk id="11" creationId="{78E41AF2-A2E1-477E-B27A-9990C0580B53}"/>
          </ac:spMkLst>
        </pc:spChg>
        <pc:spChg chg="del">
          <ac:chgData name="Alissa Flatley" userId="0242edfc-aa31-435e-a161-b1e1fa7a13bd" providerId="ADAL" clId="{D1D03898-6D29-48C7-97A8-845A8FE700E7}" dt="2023-08-28T12:31:09.850" v="134" actId="478"/>
          <ac:spMkLst>
            <pc:docMk/>
            <pc:sldMk cId="1932505073" sldId="445"/>
            <ac:spMk id="12" creationId="{A2D05825-8D72-4D66-AED2-C5C64BB9500D}"/>
          </ac:spMkLst>
        </pc:spChg>
        <pc:spChg chg="del">
          <ac:chgData name="Alissa Flatley" userId="0242edfc-aa31-435e-a161-b1e1fa7a13bd" providerId="ADAL" clId="{D1D03898-6D29-48C7-97A8-845A8FE700E7}" dt="2023-08-28T12:31:09.850" v="134" actId="478"/>
          <ac:spMkLst>
            <pc:docMk/>
            <pc:sldMk cId="1932505073" sldId="445"/>
            <ac:spMk id="13" creationId="{74E2C770-5612-4AC2-A61E-84A6A03E37BE}"/>
          </ac:spMkLst>
        </pc:spChg>
        <pc:spChg chg="del">
          <ac:chgData name="Alissa Flatley" userId="0242edfc-aa31-435e-a161-b1e1fa7a13bd" providerId="ADAL" clId="{D1D03898-6D29-48C7-97A8-845A8FE700E7}" dt="2023-08-28T12:31:09.850" v="134" actId="478"/>
          <ac:spMkLst>
            <pc:docMk/>
            <pc:sldMk cId="1932505073" sldId="445"/>
            <ac:spMk id="14" creationId="{EEABE055-CE27-467E-AEAD-310B0B17B716}"/>
          </ac:spMkLst>
        </pc:spChg>
        <pc:spChg chg="add del mod">
          <ac:chgData name="Alissa Flatley" userId="0242edfc-aa31-435e-a161-b1e1fa7a13bd" providerId="ADAL" clId="{D1D03898-6D29-48C7-97A8-845A8FE700E7}" dt="2023-08-28T13:31:57.817" v="154" actId="26606"/>
          <ac:spMkLst>
            <pc:docMk/>
            <pc:sldMk cId="1932505073" sldId="445"/>
            <ac:spMk id="16" creationId="{EC7D27CC-8ECC-D491-D594-A7789719D462}"/>
          </ac:spMkLst>
        </pc:spChg>
        <pc:spChg chg="add del mod">
          <ac:chgData name="Alissa Flatley" userId="0242edfc-aa31-435e-a161-b1e1fa7a13bd" providerId="ADAL" clId="{D1D03898-6D29-48C7-97A8-845A8FE700E7}" dt="2023-08-28T13:31:57.817" v="154" actId="26606"/>
          <ac:spMkLst>
            <pc:docMk/>
            <pc:sldMk cId="1932505073" sldId="445"/>
            <ac:spMk id="18" creationId="{33080BB5-F9AA-8773-8945-03EC8E81A59B}"/>
          </ac:spMkLst>
        </pc:spChg>
        <pc:spChg chg="add del mod">
          <ac:chgData name="Alissa Flatley" userId="0242edfc-aa31-435e-a161-b1e1fa7a13bd" providerId="ADAL" clId="{D1D03898-6D29-48C7-97A8-845A8FE700E7}" dt="2023-08-28T13:31:57.817" v="154" actId="26606"/>
          <ac:spMkLst>
            <pc:docMk/>
            <pc:sldMk cId="1932505073" sldId="445"/>
            <ac:spMk id="23" creationId="{28016FB9-ECA2-1F17-CD3E-38460FAF62AB}"/>
          </ac:spMkLst>
        </pc:spChg>
        <pc:spChg chg="add del mod">
          <ac:chgData name="Alissa Flatley" userId="0242edfc-aa31-435e-a161-b1e1fa7a13bd" providerId="ADAL" clId="{D1D03898-6D29-48C7-97A8-845A8FE700E7}" dt="2023-08-28T13:31:57.817" v="154" actId="26606"/>
          <ac:spMkLst>
            <pc:docMk/>
            <pc:sldMk cId="1932505073" sldId="445"/>
            <ac:spMk id="24" creationId="{2AAB5504-19B9-4D16-D1C7-C03461C14C5D}"/>
          </ac:spMkLst>
        </pc:spChg>
        <pc:spChg chg="add del mod">
          <ac:chgData name="Alissa Flatley" userId="0242edfc-aa31-435e-a161-b1e1fa7a13bd" providerId="ADAL" clId="{D1D03898-6D29-48C7-97A8-845A8FE700E7}" dt="2023-08-28T13:32:02.823" v="158" actId="26606"/>
          <ac:spMkLst>
            <pc:docMk/>
            <pc:sldMk cId="1932505073" sldId="445"/>
            <ac:spMk id="27" creationId="{155E1665-5EBE-EAD5-0571-E0395D7795AB}"/>
          </ac:spMkLst>
        </pc:spChg>
        <pc:spChg chg="add del mod">
          <ac:chgData name="Alissa Flatley" userId="0242edfc-aa31-435e-a161-b1e1fa7a13bd" providerId="ADAL" clId="{D1D03898-6D29-48C7-97A8-845A8FE700E7}" dt="2023-08-28T13:32:02.823" v="158" actId="26606"/>
          <ac:spMkLst>
            <pc:docMk/>
            <pc:sldMk cId="1932505073" sldId="445"/>
            <ac:spMk id="28" creationId="{7EF471A0-2CF4-44FC-AB45-817C06C27638}"/>
          </ac:spMkLst>
        </pc:spChg>
        <pc:spChg chg="add del mod">
          <ac:chgData name="Alissa Flatley" userId="0242edfc-aa31-435e-a161-b1e1fa7a13bd" providerId="ADAL" clId="{D1D03898-6D29-48C7-97A8-845A8FE700E7}" dt="2023-08-28T13:32:02.823" v="158" actId="26606"/>
          <ac:spMkLst>
            <pc:docMk/>
            <pc:sldMk cId="1932505073" sldId="445"/>
            <ac:spMk id="29" creationId="{FE3A5F7E-FD48-FC59-8284-3071B41D1871}"/>
          </ac:spMkLst>
        </pc:spChg>
        <pc:spChg chg="add del mod">
          <ac:chgData name="Alissa Flatley" userId="0242edfc-aa31-435e-a161-b1e1fa7a13bd" providerId="ADAL" clId="{D1D03898-6D29-48C7-97A8-845A8FE700E7}" dt="2023-08-28T13:32:02.823" v="158" actId="26606"/>
          <ac:spMkLst>
            <pc:docMk/>
            <pc:sldMk cId="1932505073" sldId="445"/>
            <ac:spMk id="30" creationId="{2BFE5B6E-386B-68F2-5871-6DFCC9CC14D9}"/>
          </ac:spMkLst>
        </pc:spChg>
        <pc:spChg chg="add del mod">
          <ac:chgData name="Alissa Flatley" userId="0242edfc-aa31-435e-a161-b1e1fa7a13bd" providerId="ADAL" clId="{D1D03898-6D29-48C7-97A8-845A8FE700E7}" dt="2023-08-28T13:32:08.826" v="160" actId="26606"/>
          <ac:spMkLst>
            <pc:docMk/>
            <pc:sldMk cId="1932505073" sldId="445"/>
            <ac:spMk id="33" creationId="{28016FB9-ECA2-1F17-CD3E-38460FAF62AB}"/>
          </ac:spMkLst>
        </pc:spChg>
        <pc:spChg chg="add del mod">
          <ac:chgData name="Alissa Flatley" userId="0242edfc-aa31-435e-a161-b1e1fa7a13bd" providerId="ADAL" clId="{D1D03898-6D29-48C7-97A8-845A8FE700E7}" dt="2023-08-28T13:32:08.826" v="160" actId="26606"/>
          <ac:spMkLst>
            <pc:docMk/>
            <pc:sldMk cId="1932505073" sldId="445"/>
            <ac:spMk id="34" creationId="{EC7D27CC-8ECC-D491-D594-A7789719D462}"/>
          </ac:spMkLst>
        </pc:spChg>
        <pc:spChg chg="add del mod">
          <ac:chgData name="Alissa Flatley" userId="0242edfc-aa31-435e-a161-b1e1fa7a13bd" providerId="ADAL" clId="{D1D03898-6D29-48C7-97A8-845A8FE700E7}" dt="2023-08-28T13:32:08.826" v="160" actId="26606"/>
          <ac:spMkLst>
            <pc:docMk/>
            <pc:sldMk cId="1932505073" sldId="445"/>
            <ac:spMk id="35" creationId="{33080BB5-F9AA-8773-8945-03EC8E81A59B}"/>
          </ac:spMkLst>
        </pc:spChg>
        <pc:spChg chg="add del mod">
          <ac:chgData name="Alissa Flatley" userId="0242edfc-aa31-435e-a161-b1e1fa7a13bd" providerId="ADAL" clId="{D1D03898-6D29-48C7-97A8-845A8FE700E7}" dt="2023-08-28T13:32:08.826" v="160" actId="26606"/>
          <ac:spMkLst>
            <pc:docMk/>
            <pc:sldMk cId="1932505073" sldId="445"/>
            <ac:spMk id="36" creationId="{2AAB5504-19B9-4D16-D1C7-C03461C14C5D}"/>
          </ac:spMkLst>
        </pc:spChg>
        <pc:picChg chg="del">
          <ac:chgData name="Alissa Flatley" userId="0242edfc-aa31-435e-a161-b1e1fa7a13bd" providerId="ADAL" clId="{D1D03898-6D29-48C7-97A8-845A8FE700E7}" dt="2023-08-28T12:31:03.229" v="133" actId="478"/>
          <ac:picMkLst>
            <pc:docMk/>
            <pc:sldMk cId="1932505073" sldId="445"/>
            <ac:picMk id="6" creationId="{CA0D46CE-A745-4E84-AF32-9585FD9ADD5A}"/>
          </ac:picMkLst>
        </pc:picChg>
        <pc:picChg chg="add del">
          <ac:chgData name="Alissa Flatley" userId="0242edfc-aa31-435e-a161-b1e1fa7a13bd" providerId="ADAL" clId="{D1D03898-6D29-48C7-97A8-845A8FE700E7}" dt="2023-08-28T13:31:57.817" v="154" actId="26606"/>
          <ac:picMkLst>
            <pc:docMk/>
            <pc:sldMk cId="1932505073" sldId="445"/>
            <ac:picMk id="21" creationId="{8363FFE6-1540-1651-0389-84E7D94789D2}"/>
          </ac:picMkLst>
        </pc:picChg>
        <pc:picChg chg="add del mod">
          <ac:chgData name="Alissa Flatley" userId="0242edfc-aa31-435e-a161-b1e1fa7a13bd" providerId="ADAL" clId="{D1D03898-6D29-48C7-97A8-845A8FE700E7}" dt="2023-08-28T13:32:02.823" v="158" actId="26606"/>
          <ac:picMkLst>
            <pc:docMk/>
            <pc:sldMk cId="1932505073" sldId="445"/>
            <ac:picMk id="26" creationId="{62C8A8AE-AB07-D126-9742-7D9527198411}"/>
          </ac:picMkLst>
        </pc:picChg>
        <pc:picChg chg="add del">
          <ac:chgData name="Alissa Flatley" userId="0242edfc-aa31-435e-a161-b1e1fa7a13bd" providerId="ADAL" clId="{D1D03898-6D29-48C7-97A8-845A8FE700E7}" dt="2023-08-28T13:32:08.826" v="160" actId="26606"/>
          <ac:picMkLst>
            <pc:docMk/>
            <pc:sldMk cId="1932505073" sldId="445"/>
            <ac:picMk id="32" creationId="{8363FFE6-1540-1651-0389-84E7D94789D2}"/>
          </ac:picMkLst>
        </pc:picChg>
        <pc:cxnChg chg="del">
          <ac:chgData name="Alissa Flatley" userId="0242edfc-aa31-435e-a161-b1e1fa7a13bd" providerId="ADAL" clId="{D1D03898-6D29-48C7-97A8-845A8FE700E7}" dt="2023-08-28T12:31:09.850" v="134" actId="478"/>
          <ac:cxnSpMkLst>
            <pc:docMk/>
            <pc:sldMk cId="1932505073" sldId="445"/>
            <ac:cxnSpMk id="15" creationId="{EC7C4BF8-D191-445B-8BA7-2B4C3A55BCEE}"/>
          </ac:cxnSpMkLst>
        </pc:cxnChg>
        <pc:cxnChg chg="del">
          <ac:chgData name="Alissa Flatley" userId="0242edfc-aa31-435e-a161-b1e1fa7a13bd" providerId="ADAL" clId="{D1D03898-6D29-48C7-97A8-845A8FE700E7}" dt="2023-08-28T12:31:09.850" v="134" actId="478"/>
          <ac:cxnSpMkLst>
            <pc:docMk/>
            <pc:sldMk cId="1932505073" sldId="445"/>
            <ac:cxnSpMk id="17" creationId="{EACD555F-AE9A-4996-8917-E64D790F5386}"/>
          </ac:cxnSpMkLst>
        </pc:cxnChg>
        <pc:cxnChg chg="del">
          <ac:chgData name="Alissa Flatley" userId="0242edfc-aa31-435e-a161-b1e1fa7a13bd" providerId="ADAL" clId="{D1D03898-6D29-48C7-97A8-845A8FE700E7}" dt="2023-08-28T12:31:09.850" v="134" actId="478"/>
          <ac:cxnSpMkLst>
            <pc:docMk/>
            <pc:sldMk cId="1932505073" sldId="445"/>
            <ac:cxnSpMk id="19" creationId="{5632050D-1D0F-4434-99F0-CD3ACFE4ED39}"/>
          </ac:cxnSpMkLst>
        </pc:cxnChg>
        <pc:cxnChg chg="del">
          <ac:chgData name="Alissa Flatley" userId="0242edfc-aa31-435e-a161-b1e1fa7a13bd" providerId="ADAL" clId="{D1D03898-6D29-48C7-97A8-845A8FE700E7}" dt="2023-08-28T12:31:09.850" v="134" actId="478"/>
          <ac:cxnSpMkLst>
            <pc:docMk/>
            <pc:sldMk cId="1932505073" sldId="445"/>
            <ac:cxnSpMk id="20" creationId="{A2411AA3-1F1B-4073-A23A-CD231C6FB342}"/>
          </ac:cxnSpMkLst>
        </pc:cxnChg>
        <pc:cxnChg chg="del">
          <ac:chgData name="Alissa Flatley" userId="0242edfc-aa31-435e-a161-b1e1fa7a13bd" providerId="ADAL" clId="{D1D03898-6D29-48C7-97A8-845A8FE700E7}" dt="2023-08-28T12:31:09.850" v="134" actId="478"/>
          <ac:cxnSpMkLst>
            <pc:docMk/>
            <pc:sldMk cId="1932505073" sldId="445"/>
            <ac:cxnSpMk id="22" creationId="{B6EE2C7A-79DA-4AFE-AF18-3F619B5368C3}"/>
          </ac:cxnSpMkLst>
        </pc:cxnChg>
      </pc:sldChg>
      <pc:sldChg chg="modSp mod">
        <pc:chgData name="Alissa Flatley" userId="0242edfc-aa31-435e-a161-b1e1fa7a13bd" providerId="ADAL" clId="{D1D03898-6D29-48C7-97A8-845A8FE700E7}" dt="2023-08-28T15:01:16.583" v="1647" actId="20577"/>
        <pc:sldMkLst>
          <pc:docMk/>
          <pc:sldMk cId="1607167775" sldId="710"/>
        </pc:sldMkLst>
        <pc:spChg chg="mod">
          <ac:chgData name="Alissa Flatley" userId="0242edfc-aa31-435e-a161-b1e1fa7a13bd" providerId="ADAL" clId="{D1D03898-6D29-48C7-97A8-845A8FE700E7}" dt="2023-08-28T15:01:16.583" v="1647" actId="20577"/>
          <ac:spMkLst>
            <pc:docMk/>
            <pc:sldMk cId="1607167775" sldId="710"/>
            <ac:spMk id="14" creationId="{17044EB3-9394-46AE-80B3-E39ECE86B1B5}"/>
          </ac:spMkLst>
        </pc:spChg>
      </pc:sldChg>
      <pc:sldChg chg="add">
        <pc:chgData name="Alissa Flatley" userId="0242edfc-aa31-435e-a161-b1e1fa7a13bd" providerId="ADAL" clId="{D1D03898-6D29-48C7-97A8-845A8FE700E7}" dt="2023-08-28T12:29:49.701" v="95" actId="2890"/>
        <pc:sldMkLst>
          <pc:docMk/>
          <pc:sldMk cId="3969054354" sldId="712"/>
        </pc:sldMkLst>
      </pc:sldChg>
      <pc:sldChg chg="addSp delSp modSp add mod modClrScheme chgLayout">
        <pc:chgData name="Alissa Flatley" userId="0242edfc-aa31-435e-a161-b1e1fa7a13bd" providerId="ADAL" clId="{D1D03898-6D29-48C7-97A8-845A8FE700E7}" dt="2023-08-28T13:51:43.363" v="858" actId="478"/>
        <pc:sldMkLst>
          <pc:docMk/>
          <pc:sldMk cId="788578593" sldId="713"/>
        </pc:sldMkLst>
        <pc:spChg chg="del mod">
          <ac:chgData name="Alissa Flatley" userId="0242edfc-aa31-435e-a161-b1e1fa7a13bd" providerId="ADAL" clId="{D1D03898-6D29-48C7-97A8-845A8FE700E7}" dt="2023-08-28T13:51:39.401" v="857" actId="478"/>
          <ac:spMkLst>
            <pc:docMk/>
            <pc:sldMk cId="788578593" sldId="713"/>
            <ac:spMk id="2" creationId="{9A3EB422-1287-FCEB-63CE-599FDC8468D8}"/>
          </ac:spMkLst>
        </pc:spChg>
        <pc:spChg chg="mod">
          <ac:chgData name="Alissa Flatley" userId="0242edfc-aa31-435e-a161-b1e1fa7a13bd" providerId="ADAL" clId="{D1D03898-6D29-48C7-97A8-845A8FE700E7}" dt="2023-08-28T13:49:02.217" v="700" actId="26606"/>
          <ac:spMkLst>
            <pc:docMk/>
            <pc:sldMk cId="788578593" sldId="713"/>
            <ac:spMk id="3" creationId="{4D038CD2-9585-7E51-5359-D52935A77DF0}"/>
          </ac:spMkLst>
        </pc:spChg>
        <pc:spChg chg="mod ord">
          <ac:chgData name="Alissa Flatley" userId="0242edfc-aa31-435e-a161-b1e1fa7a13bd" providerId="ADAL" clId="{D1D03898-6D29-48C7-97A8-845A8FE700E7}" dt="2023-08-28T13:49:02.217" v="700" actId="26606"/>
          <ac:spMkLst>
            <pc:docMk/>
            <pc:sldMk cId="788578593" sldId="713"/>
            <ac:spMk id="4" creationId="{43D6DE2E-F5E3-8CAF-A5C3-E67C03F538DF}"/>
          </ac:spMkLst>
        </pc:spChg>
        <pc:spChg chg="mod">
          <ac:chgData name="Alissa Flatley" userId="0242edfc-aa31-435e-a161-b1e1fa7a13bd" providerId="ADAL" clId="{D1D03898-6D29-48C7-97A8-845A8FE700E7}" dt="2023-08-28T13:49:02.217" v="700" actId="26606"/>
          <ac:spMkLst>
            <pc:docMk/>
            <pc:sldMk cId="788578593" sldId="713"/>
            <ac:spMk id="6" creationId="{809DCE54-E2D0-99C0-FD3F-FECAEAA84F63}"/>
          </ac:spMkLst>
        </pc:spChg>
        <pc:spChg chg="add del mod">
          <ac:chgData name="Alissa Flatley" userId="0242edfc-aa31-435e-a161-b1e1fa7a13bd" providerId="ADAL" clId="{D1D03898-6D29-48C7-97A8-845A8FE700E7}" dt="2023-08-28T13:36:28.307" v="207" actId="478"/>
          <ac:spMkLst>
            <pc:docMk/>
            <pc:sldMk cId="788578593" sldId="713"/>
            <ac:spMk id="9" creationId="{2720EA8B-7967-B816-38E3-EA5A9CAA2A88}"/>
          </ac:spMkLst>
        </pc:spChg>
        <pc:spChg chg="add mod">
          <ac:chgData name="Alissa Flatley" userId="0242edfc-aa31-435e-a161-b1e1fa7a13bd" providerId="ADAL" clId="{D1D03898-6D29-48C7-97A8-845A8FE700E7}" dt="2023-08-28T13:51:14.036" v="796" actId="207"/>
          <ac:spMkLst>
            <pc:docMk/>
            <pc:sldMk cId="788578593" sldId="713"/>
            <ac:spMk id="13" creationId="{46407675-01FC-5528-9E29-B5402B0BB169}"/>
          </ac:spMkLst>
        </pc:spChg>
        <pc:spChg chg="add mod">
          <ac:chgData name="Alissa Flatley" userId="0242edfc-aa31-435e-a161-b1e1fa7a13bd" providerId="ADAL" clId="{D1D03898-6D29-48C7-97A8-845A8FE700E7}" dt="2023-08-28T13:51:37.196" v="856" actId="14100"/>
          <ac:spMkLst>
            <pc:docMk/>
            <pc:sldMk cId="788578593" sldId="713"/>
            <ac:spMk id="14" creationId="{10E87814-8E1A-322A-7D07-94A7600DE215}"/>
          </ac:spMkLst>
        </pc:spChg>
        <pc:spChg chg="add del mod">
          <ac:chgData name="Alissa Flatley" userId="0242edfc-aa31-435e-a161-b1e1fa7a13bd" providerId="ADAL" clId="{D1D03898-6D29-48C7-97A8-845A8FE700E7}" dt="2023-08-28T13:51:43.363" v="858" actId="478"/>
          <ac:spMkLst>
            <pc:docMk/>
            <pc:sldMk cId="788578593" sldId="713"/>
            <ac:spMk id="16" creationId="{338FCA95-BB04-EFCA-5CC5-05535C71E1CD}"/>
          </ac:spMkLst>
        </pc:spChg>
        <pc:graphicFrameChg chg="add del mod">
          <ac:chgData name="Alissa Flatley" userId="0242edfc-aa31-435e-a161-b1e1fa7a13bd" providerId="ADAL" clId="{D1D03898-6D29-48C7-97A8-845A8FE700E7}" dt="2023-08-28T13:36:44.660" v="209" actId="478"/>
          <ac:graphicFrameMkLst>
            <pc:docMk/>
            <pc:sldMk cId="788578593" sldId="713"/>
            <ac:graphicFrameMk id="5" creationId="{3C29FD5E-81B1-783D-F2E7-490D96871AD8}"/>
          </ac:graphicFrameMkLst>
        </pc:graphicFrameChg>
        <pc:graphicFrameChg chg="add del mod modGraphic">
          <ac:chgData name="Alissa Flatley" userId="0242edfc-aa31-435e-a161-b1e1fa7a13bd" providerId="ADAL" clId="{D1D03898-6D29-48C7-97A8-845A8FE700E7}" dt="2023-08-28T13:40:12.397" v="223" actId="478"/>
          <ac:graphicFrameMkLst>
            <pc:docMk/>
            <pc:sldMk cId="788578593" sldId="713"/>
            <ac:graphicFrameMk id="10" creationId="{C909C3EB-4A08-1A5A-B241-4A574C193123}"/>
          </ac:graphicFrameMkLst>
        </pc:graphicFrameChg>
        <pc:graphicFrameChg chg="add del mod modGraphic">
          <ac:chgData name="Alissa Flatley" userId="0242edfc-aa31-435e-a161-b1e1fa7a13bd" providerId="ADAL" clId="{D1D03898-6D29-48C7-97A8-845A8FE700E7}" dt="2023-08-28T13:45:24.545" v="628" actId="478"/>
          <ac:graphicFrameMkLst>
            <pc:docMk/>
            <pc:sldMk cId="788578593" sldId="713"/>
            <ac:graphicFrameMk id="11" creationId="{65F2B563-2305-2846-16C1-CC20ABC8705E}"/>
          </ac:graphicFrameMkLst>
        </pc:graphicFrameChg>
        <pc:graphicFrameChg chg="add mod modGraphic">
          <ac:chgData name="Alissa Flatley" userId="0242edfc-aa31-435e-a161-b1e1fa7a13bd" providerId="ADAL" clId="{D1D03898-6D29-48C7-97A8-845A8FE700E7}" dt="2023-08-28T13:50:17.202" v="715" actId="1076"/>
          <ac:graphicFrameMkLst>
            <pc:docMk/>
            <pc:sldMk cId="788578593" sldId="713"/>
            <ac:graphicFrameMk id="12" creationId="{98A3FAA2-5BA8-23BD-EF35-57C6442A1884}"/>
          </ac:graphicFrameMkLst>
        </pc:graphicFrameChg>
        <pc:picChg chg="del">
          <ac:chgData name="Alissa Flatley" userId="0242edfc-aa31-435e-a161-b1e1fa7a13bd" providerId="ADAL" clId="{D1D03898-6D29-48C7-97A8-845A8FE700E7}" dt="2023-08-28T13:36:25.994" v="206" actId="478"/>
          <ac:picMkLst>
            <pc:docMk/>
            <pc:sldMk cId="788578593" sldId="713"/>
            <ac:picMk id="8" creationId="{9DA934D8-2609-4227-78DF-CF8F07A2F9C7}"/>
          </ac:picMkLst>
        </pc:picChg>
      </pc:sldChg>
      <pc:sldChg chg="addSp delSp modSp add mod">
        <pc:chgData name="Alissa Flatley" userId="0242edfc-aa31-435e-a161-b1e1fa7a13bd" providerId="ADAL" clId="{D1D03898-6D29-48C7-97A8-845A8FE700E7}" dt="2023-08-28T13:57:55.994" v="1191" actId="113"/>
        <pc:sldMkLst>
          <pc:docMk/>
          <pc:sldMk cId="2399419584" sldId="714"/>
        </pc:sldMkLst>
        <pc:spChg chg="mod">
          <ac:chgData name="Alissa Flatley" userId="0242edfc-aa31-435e-a161-b1e1fa7a13bd" providerId="ADAL" clId="{D1D03898-6D29-48C7-97A8-845A8FE700E7}" dt="2023-08-28T13:57:55.994" v="1191" actId="113"/>
          <ac:spMkLst>
            <pc:docMk/>
            <pc:sldMk cId="2399419584" sldId="714"/>
            <ac:spMk id="13" creationId="{46407675-01FC-5528-9E29-B5402B0BB169}"/>
          </ac:spMkLst>
        </pc:spChg>
        <pc:spChg chg="mod">
          <ac:chgData name="Alissa Flatley" userId="0242edfc-aa31-435e-a161-b1e1fa7a13bd" providerId="ADAL" clId="{D1D03898-6D29-48C7-97A8-845A8FE700E7}" dt="2023-08-28T13:53:57.051" v="948" actId="20577"/>
          <ac:spMkLst>
            <pc:docMk/>
            <pc:sldMk cId="2399419584" sldId="714"/>
            <ac:spMk id="14" creationId="{10E87814-8E1A-322A-7D07-94A7600DE215}"/>
          </ac:spMkLst>
        </pc:spChg>
        <pc:graphicFrameChg chg="del">
          <ac:chgData name="Alissa Flatley" userId="0242edfc-aa31-435e-a161-b1e1fa7a13bd" providerId="ADAL" clId="{D1D03898-6D29-48C7-97A8-845A8FE700E7}" dt="2023-08-28T13:54:00.080" v="949" actId="478"/>
          <ac:graphicFrameMkLst>
            <pc:docMk/>
            <pc:sldMk cId="2399419584" sldId="714"/>
            <ac:graphicFrameMk id="12" creationId="{98A3FAA2-5BA8-23BD-EF35-57C6442A1884}"/>
          </ac:graphicFrameMkLst>
        </pc:graphicFrameChg>
        <pc:picChg chg="add mod modCrop">
          <ac:chgData name="Alissa Flatley" userId="0242edfc-aa31-435e-a161-b1e1fa7a13bd" providerId="ADAL" clId="{D1D03898-6D29-48C7-97A8-845A8FE700E7}" dt="2023-08-28T13:57:27.337" v="1084" actId="1076"/>
          <ac:picMkLst>
            <pc:docMk/>
            <pc:sldMk cId="2399419584" sldId="714"/>
            <ac:picMk id="2" creationId="{511C38CF-B85A-F5C4-8AD1-23A158ABA2D7}"/>
          </ac:picMkLst>
        </pc:picChg>
        <pc:picChg chg="add del mod">
          <ac:chgData name="Alissa Flatley" userId="0242edfc-aa31-435e-a161-b1e1fa7a13bd" providerId="ADAL" clId="{D1D03898-6D29-48C7-97A8-845A8FE700E7}" dt="2023-08-28T13:56:07.312" v="966" actId="478"/>
          <ac:picMkLst>
            <pc:docMk/>
            <pc:sldMk cId="2399419584" sldId="714"/>
            <ac:picMk id="5" creationId="{BAA3A2AF-8A5C-C021-1D91-CE0003AB3130}"/>
          </ac:picMkLst>
        </pc:picChg>
      </pc:sldChg>
      <pc:sldChg chg="addSp delSp modSp add mod">
        <pc:chgData name="Alissa Flatley" userId="0242edfc-aa31-435e-a161-b1e1fa7a13bd" providerId="ADAL" clId="{D1D03898-6D29-48C7-97A8-845A8FE700E7}" dt="2023-08-28T13:57:07.862" v="1081" actId="14100"/>
        <pc:sldMkLst>
          <pc:docMk/>
          <pc:sldMk cId="2213271622" sldId="715"/>
        </pc:sldMkLst>
        <pc:spChg chg="mod">
          <ac:chgData name="Alissa Flatley" userId="0242edfc-aa31-435e-a161-b1e1fa7a13bd" providerId="ADAL" clId="{D1D03898-6D29-48C7-97A8-845A8FE700E7}" dt="2023-08-28T13:56:56.429" v="1079" actId="14100"/>
          <ac:spMkLst>
            <pc:docMk/>
            <pc:sldMk cId="2213271622" sldId="715"/>
            <ac:spMk id="13" creationId="{46407675-01FC-5528-9E29-B5402B0BB169}"/>
          </ac:spMkLst>
        </pc:spChg>
        <pc:spChg chg="mod">
          <ac:chgData name="Alissa Flatley" userId="0242edfc-aa31-435e-a161-b1e1fa7a13bd" providerId="ADAL" clId="{D1D03898-6D29-48C7-97A8-845A8FE700E7}" dt="2023-08-28T13:55:56.685" v="964" actId="20577"/>
          <ac:spMkLst>
            <pc:docMk/>
            <pc:sldMk cId="2213271622" sldId="715"/>
            <ac:spMk id="14" creationId="{10E87814-8E1A-322A-7D07-94A7600DE215}"/>
          </ac:spMkLst>
        </pc:spChg>
        <pc:graphicFrameChg chg="del">
          <ac:chgData name="Alissa Flatley" userId="0242edfc-aa31-435e-a161-b1e1fa7a13bd" providerId="ADAL" clId="{D1D03898-6D29-48C7-97A8-845A8FE700E7}" dt="2023-08-28T13:56:00.539" v="965" actId="478"/>
          <ac:graphicFrameMkLst>
            <pc:docMk/>
            <pc:sldMk cId="2213271622" sldId="715"/>
            <ac:graphicFrameMk id="12" creationId="{98A3FAA2-5BA8-23BD-EF35-57C6442A1884}"/>
          </ac:graphicFrameMkLst>
        </pc:graphicFrameChg>
        <pc:picChg chg="add mod modCrop">
          <ac:chgData name="Alissa Flatley" userId="0242edfc-aa31-435e-a161-b1e1fa7a13bd" providerId="ADAL" clId="{D1D03898-6D29-48C7-97A8-845A8FE700E7}" dt="2023-08-28T13:57:07.862" v="1081" actId="14100"/>
          <ac:picMkLst>
            <pc:docMk/>
            <pc:sldMk cId="2213271622" sldId="715"/>
            <ac:picMk id="2" creationId="{72EBC834-626E-C32D-DFE9-673B5AC64CD4}"/>
          </ac:picMkLst>
        </pc:picChg>
      </pc:sldChg>
      <pc:sldChg chg="add del">
        <pc:chgData name="Alissa Flatley" userId="0242edfc-aa31-435e-a161-b1e1fa7a13bd" providerId="ADAL" clId="{D1D03898-6D29-48C7-97A8-845A8FE700E7}" dt="2023-08-28T14:03:59.493" v="1193" actId="47"/>
        <pc:sldMkLst>
          <pc:docMk/>
          <pc:sldMk cId="1124122456" sldId="716"/>
        </pc:sldMkLst>
      </pc:sldChg>
      <pc:sldChg chg="addSp delSp modSp add mod ord">
        <pc:chgData name="Alissa Flatley" userId="0242edfc-aa31-435e-a161-b1e1fa7a13bd" providerId="ADAL" clId="{D1D03898-6D29-48C7-97A8-845A8FE700E7}" dt="2023-08-28T14:20:51.202" v="1450" actId="478"/>
        <pc:sldMkLst>
          <pc:docMk/>
          <pc:sldMk cId="3718836376" sldId="716"/>
        </pc:sldMkLst>
        <pc:spChg chg="del">
          <ac:chgData name="Alissa Flatley" userId="0242edfc-aa31-435e-a161-b1e1fa7a13bd" providerId="ADAL" clId="{D1D03898-6D29-48C7-97A8-845A8FE700E7}" dt="2023-08-28T14:05:25.211" v="1200" actId="478"/>
          <ac:spMkLst>
            <pc:docMk/>
            <pc:sldMk cId="3718836376" sldId="716"/>
            <ac:spMk id="2" creationId="{481589A1-736B-4D9A-953F-BCDFAFD56F12}"/>
          </ac:spMkLst>
        </pc:spChg>
        <pc:spChg chg="del mod">
          <ac:chgData name="Alissa Flatley" userId="0242edfc-aa31-435e-a161-b1e1fa7a13bd" providerId="ADAL" clId="{D1D03898-6D29-48C7-97A8-845A8FE700E7}" dt="2023-08-28T14:19:51.573" v="1438" actId="478"/>
          <ac:spMkLst>
            <pc:docMk/>
            <pc:sldMk cId="3718836376" sldId="716"/>
            <ac:spMk id="9" creationId="{00000000-0000-0000-0000-000000000000}"/>
          </ac:spMkLst>
        </pc:spChg>
        <pc:spChg chg="add mod">
          <ac:chgData name="Alissa Flatley" userId="0242edfc-aa31-435e-a161-b1e1fa7a13bd" providerId="ADAL" clId="{D1D03898-6D29-48C7-97A8-845A8FE700E7}" dt="2023-08-28T14:05:17.811" v="1197" actId="1076"/>
          <ac:spMkLst>
            <pc:docMk/>
            <pc:sldMk cId="3718836376" sldId="716"/>
            <ac:spMk id="12" creationId="{97E8A303-F083-0495-A02E-D9CB9EBE3C82}"/>
          </ac:spMkLst>
        </pc:spChg>
        <pc:spChg chg="add del mod">
          <ac:chgData name="Alissa Flatley" userId="0242edfc-aa31-435e-a161-b1e1fa7a13bd" providerId="ADAL" clId="{D1D03898-6D29-48C7-97A8-845A8FE700E7}" dt="2023-08-28T14:20:51.202" v="1450" actId="478"/>
          <ac:spMkLst>
            <pc:docMk/>
            <pc:sldMk cId="3718836376" sldId="716"/>
            <ac:spMk id="20" creationId="{B7FCCEF5-9A54-4712-A367-CD457C75963B}"/>
          </ac:spMkLst>
        </pc:spChg>
        <pc:spChg chg="add mod">
          <ac:chgData name="Alissa Flatley" userId="0242edfc-aa31-435e-a161-b1e1fa7a13bd" providerId="ADAL" clId="{D1D03898-6D29-48C7-97A8-845A8FE700E7}" dt="2023-08-28T14:19:07.899" v="1422" actId="20577"/>
          <ac:spMkLst>
            <pc:docMk/>
            <pc:sldMk cId="3718836376" sldId="716"/>
            <ac:spMk id="33" creationId="{9355EEE9-1A20-3D8B-9892-E70DBDFEEE61}"/>
          </ac:spMkLst>
        </pc:spChg>
        <pc:spChg chg="mod">
          <ac:chgData name="Alissa Flatley" userId="0242edfc-aa31-435e-a161-b1e1fa7a13bd" providerId="ADAL" clId="{D1D03898-6D29-48C7-97A8-845A8FE700E7}" dt="2023-08-28T14:05:30.410" v="1205" actId="20577"/>
          <ac:spMkLst>
            <pc:docMk/>
            <pc:sldMk cId="3718836376" sldId="716"/>
            <ac:spMk id="34" creationId="{F8CF8E74-03A4-4098-B35C-1066642FDC39}"/>
          </ac:spMkLst>
        </pc:spChg>
        <pc:spChg chg="add del mod">
          <ac:chgData name="Alissa Flatley" userId="0242edfc-aa31-435e-a161-b1e1fa7a13bd" providerId="ADAL" clId="{D1D03898-6D29-48C7-97A8-845A8FE700E7}" dt="2023-08-28T14:20:28.906" v="1446" actId="478"/>
          <ac:spMkLst>
            <pc:docMk/>
            <pc:sldMk cId="3718836376" sldId="716"/>
            <ac:spMk id="35" creationId="{9799314C-4752-A75D-5C77-17ECFBFFCBFB}"/>
          </ac:spMkLst>
        </pc:spChg>
        <pc:spChg chg="add del mod">
          <ac:chgData name="Alissa Flatley" userId="0242edfc-aa31-435e-a161-b1e1fa7a13bd" providerId="ADAL" clId="{D1D03898-6D29-48C7-97A8-845A8FE700E7}" dt="2023-08-28T14:19:21.017" v="1426" actId="478"/>
          <ac:spMkLst>
            <pc:docMk/>
            <pc:sldMk cId="3718836376" sldId="716"/>
            <ac:spMk id="36" creationId="{EC4CF22F-9C21-8BE5-0441-8C8757E92966}"/>
          </ac:spMkLst>
        </pc:spChg>
        <pc:spChg chg="add del mod">
          <ac:chgData name="Alissa Flatley" userId="0242edfc-aa31-435e-a161-b1e1fa7a13bd" providerId="ADAL" clId="{D1D03898-6D29-48C7-97A8-845A8FE700E7}" dt="2023-08-28T14:20:39.231" v="1448" actId="478"/>
          <ac:spMkLst>
            <pc:docMk/>
            <pc:sldMk cId="3718836376" sldId="716"/>
            <ac:spMk id="37" creationId="{12C7E971-4D71-D700-D75A-BC728E7C1A29}"/>
          </ac:spMkLst>
        </pc:spChg>
        <pc:spChg chg="add del mod">
          <ac:chgData name="Alissa Flatley" userId="0242edfc-aa31-435e-a161-b1e1fa7a13bd" providerId="ADAL" clId="{D1D03898-6D29-48C7-97A8-845A8FE700E7}" dt="2023-08-28T14:20:27.553" v="1445" actId="478"/>
          <ac:spMkLst>
            <pc:docMk/>
            <pc:sldMk cId="3718836376" sldId="716"/>
            <ac:spMk id="38" creationId="{0B01E8D9-92FA-4F9D-6BB3-A9C50DB8D8D5}"/>
          </ac:spMkLst>
        </pc:spChg>
        <pc:spChg chg="del mod">
          <ac:chgData name="Alissa Flatley" userId="0242edfc-aa31-435e-a161-b1e1fa7a13bd" providerId="ADAL" clId="{D1D03898-6D29-48C7-97A8-845A8FE700E7}" dt="2023-08-28T14:19:39.636" v="1431" actId="478"/>
          <ac:spMkLst>
            <pc:docMk/>
            <pc:sldMk cId="3718836376" sldId="716"/>
            <ac:spMk id="42" creationId="{00000000-0000-0000-0000-000000000000}"/>
          </ac:spMkLst>
        </pc:spChg>
        <pc:spChg chg="del mod">
          <ac:chgData name="Alissa Flatley" userId="0242edfc-aa31-435e-a161-b1e1fa7a13bd" providerId="ADAL" clId="{D1D03898-6D29-48C7-97A8-845A8FE700E7}" dt="2023-08-28T14:20:42.594" v="1449" actId="478"/>
          <ac:spMkLst>
            <pc:docMk/>
            <pc:sldMk cId="3718836376" sldId="716"/>
            <ac:spMk id="45" creationId="{3964F2C3-B483-4FC1-B520-68D75E3AF138}"/>
          </ac:spMkLst>
        </pc:spChg>
        <pc:spChg chg="del mod">
          <ac:chgData name="Alissa Flatley" userId="0242edfc-aa31-435e-a161-b1e1fa7a13bd" providerId="ADAL" clId="{D1D03898-6D29-48C7-97A8-845A8FE700E7}" dt="2023-08-28T14:19:46.200" v="1434" actId="478"/>
          <ac:spMkLst>
            <pc:docMk/>
            <pc:sldMk cId="3718836376" sldId="716"/>
            <ac:spMk id="46" creationId="{51867E64-E280-42B2-96FE-B3F65B3FCA9C}"/>
          </ac:spMkLst>
        </pc:spChg>
        <pc:spChg chg="del mod">
          <ac:chgData name="Alissa Flatley" userId="0242edfc-aa31-435e-a161-b1e1fa7a13bd" providerId="ADAL" clId="{D1D03898-6D29-48C7-97A8-845A8FE700E7}" dt="2023-08-28T14:19:47.974" v="1435" actId="478"/>
          <ac:spMkLst>
            <pc:docMk/>
            <pc:sldMk cId="3718836376" sldId="716"/>
            <ac:spMk id="47" creationId="{88AD6A57-0338-4809-AD90-47D316831EDE}"/>
          </ac:spMkLst>
        </pc:spChg>
        <pc:spChg chg="del mod">
          <ac:chgData name="Alissa Flatley" userId="0242edfc-aa31-435e-a161-b1e1fa7a13bd" providerId="ADAL" clId="{D1D03898-6D29-48C7-97A8-845A8FE700E7}" dt="2023-08-28T14:19:44.331" v="1433" actId="478"/>
          <ac:spMkLst>
            <pc:docMk/>
            <pc:sldMk cId="3718836376" sldId="716"/>
            <ac:spMk id="50" creationId="{65B7114D-CBBC-4588-9FB5-9B01E6A84591}"/>
          </ac:spMkLst>
        </pc:spChg>
        <pc:spChg chg="del mod">
          <ac:chgData name="Alissa Flatley" userId="0242edfc-aa31-435e-a161-b1e1fa7a13bd" providerId="ADAL" clId="{D1D03898-6D29-48C7-97A8-845A8FE700E7}" dt="2023-08-28T14:19:50.566" v="1437" actId="478"/>
          <ac:spMkLst>
            <pc:docMk/>
            <pc:sldMk cId="3718836376" sldId="716"/>
            <ac:spMk id="52" creationId="{26A4F5EC-96D9-48E2-9378-9AA3CFAC5EDF}"/>
          </ac:spMkLst>
        </pc:spChg>
        <pc:spChg chg="del mod">
          <ac:chgData name="Alissa Flatley" userId="0242edfc-aa31-435e-a161-b1e1fa7a13bd" providerId="ADAL" clId="{D1D03898-6D29-48C7-97A8-845A8FE700E7}" dt="2023-08-28T14:19:49.628" v="1436" actId="478"/>
          <ac:spMkLst>
            <pc:docMk/>
            <pc:sldMk cId="3718836376" sldId="716"/>
            <ac:spMk id="53" creationId="{DE1E414F-84B8-476F-A973-CBF0010F495E}"/>
          </ac:spMkLst>
        </pc:spChg>
        <pc:spChg chg="del mod">
          <ac:chgData name="Alissa Flatley" userId="0242edfc-aa31-435e-a161-b1e1fa7a13bd" providerId="ADAL" clId="{D1D03898-6D29-48C7-97A8-845A8FE700E7}" dt="2023-08-28T14:19:42.108" v="1432" actId="478"/>
          <ac:spMkLst>
            <pc:docMk/>
            <pc:sldMk cId="3718836376" sldId="716"/>
            <ac:spMk id="54" creationId="{1D9AB07D-B51C-4957-BF72-00E187DF5DF1}"/>
          </ac:spMkLst>
        </pc:spChg>
        <pc:spChg chg="del mod">
          <ac:chgData name="Alissa Flatley" userId="0242edfc-aa31-435e-a161-b1e1fa7a13bd" providerId="ADAL" clId="{D1D03898-6D29-48C7-97A8-845A8FE700E7}" dt="2023-08-28T14:10:43.645" v="1245" actId="478"/>
          <ac:spMkLst>
            <pc:docMk/>
            <pc:sldMk cId="3718836376" sldId="716"/>
            <ac:spMk id="55" creationId="{4CFED05E-590F-4941-B046-F71405F52673}"/>
          </ac:spMkLst>
        </pc:spChg>
        <pc:grpChg chg="del">
          <ac:chgData name="Alissa Flatley" userId="0242edfc-aa31-435e-a161-b1e1fa7a13bd" providerId="ADAL" clId="{D1D03898-6D29-48C7-97A8-845A8FE700E7}" dt="2023-08-28T14:10:18.641" v="1220" actId="478"/>
          <ac:grpSpMkLst>
            <pc:docMk/>
            <pc:sldMk cId="3718836376" sldId="716"/>
            <ac:grpSpMk id="5" creationId="{AB80EE32-47C6-4097-A60C-10721DC9F196}"/>
          </ac:grpSpMkLst>
        </pc:grpChg>
        <pc:picChg chg="del">
          <ac:chgData name="Alissa Flatley" userId="0242edfc-aa31-435e-a161-b1e1fa7a13bd" providerId="ADAL" clId="{D1D03898-6D29-48C7-97A8-845A8FE700E7}" dt="2023-08-28T14:05:06.994" v="1195" actId="478"/>
          <ac:picMkLst>
            <pc:docMk/>
            <pc:sldMk cId="3718836376" sldId="716"/>
            <ac:picMk id="4" creationId="{00000000-0000-0000-0000-000000000000}"/>
          </ac:picMkLst>
        </pc:picChg>
        <pc:picChg chg="add mod">
          <ac:chgData name="Alissa Flatley" userId="0242edfc-aa31-435e-a161-b1e1fa7a13bd" providerId="ADAL" clId="{D1D03898-6D29-48C7-97A8-845A8FE700E7}" dt="2023-08-28T14:19:26.807" v="1428" actId="14100"/>
          <ac:picMkLst>
            <pc:docMk/>
            <pc:sldMk cId="3718836376" sldId="716"/>
            <ac:picMk id="19" creationId="{D13A87D1-2461-1449-7335-AF002EE7B19F}"/>
          </ac:picMkLst>
        </pc:picChg>
        <pc:picChg chg="del">
          <ac:chgData name="Alissa Flatley" userId="0242edfc-aa31-435e-a161-b1e1fa7a13bd" providerId="ADAL" clId="{D1D03898-6D29-48C7-97A8-845A8FE700E7}" dt="2023-08-28T14:05:21.433" v="1199" actId="478"/>
          <ac:picMkLst>
            <pc:docMk/>
            <pc:sldMk cId="3718836376" sldId="716"/>
            <ac:picMk id="43" creationId="{57C16C50-863B-474A-A96D-E73B58A89846}"/>
          </ac:picMkLst>
        </pc:picChg>
        <pc:picChg chg="del">
          <ac:chgData name="Alissa Flatley" userId="0242edfc-aa31-435e-a161-b1e1fa7a13bd" providerId="ADAL" clId="{D1D03898-6D29-48C7-97A8-845A8FE700E7}" dt="2023-08-28T14:05:19.493" v="1198" actId="478"/>
          <ac:picMkLst>
            <pc:docMk/>
            <pc:sldMk cId="3718836376" sldId="716"/>
            <ac:picMk id="44" creationId="{7BC199E3-64CB-4E41-9532-CE1E5C0B1A13}"/>
          </ac:picMkLst>
        </pc:picChg>
        <pc:picChg chg="add mod">
          <ac:chgData name="Alissa Flatley" userId="0242edfc-aa31-435e-a161-b1e1fa7a13bd" providerId="ADAL" clId="{D1D03898-6D29-48C7-97A8-845A8FE700E7}" dt="2023-08-28T14:19:35.612" v="1430" actId="1076"/>
          <ac:picMkLst>
            <pc:docMk/>
            <pc:sldMk cId="3718836376" sldId="716"/>
            <ac:picMk id="2050" creationId="{A242CF3A-117F-822A-2C98-EB7C41F3DB3F}"/>
          </ac:picMkLst>
        </pc:picChg>
        <pc:cxnChg chg="del mod">
          <ac:chgData name="Alissa Flatley" userId="0242edfc-aa31-435e-a161-b1e1fa7a13bd" providerId="ADAL" clId="{D1D03898-6D29-48C7-97A8-845A8FE700E7}" dt="2023-08-28T14:20:31.393" v="1447" actId="478"/>
          <ac:cxnSpMkLst>
            <pc:docMk/>
            <pc:sldMk cId="3718836376" sldId="716"/>
            <ac:cxnSpMk id="41" creationId="{00000000-0000-0000-0000-000000000000}"/>
          </ac:cxnSpMkLst>
        </pc:cxnChg>
      </pc:sldChg>
      <pc:sldChg chg="delSp add del mod">
        <pc:chgData name="Alissa Flatley" userId="0242edfc-aa31-435e-a161-b1e1fa7a13bd" providerId="ADAL" clId="{D1D03898-6D29-48C7-97A8-845A8FE700E7}" dt="2023-08-28T14:32:16.758" v="1536" actId="47"/>
        <pc:sldMkLst>
          <pc:docMk/>
          <pc:sldMk cId="787741462" sldId="717"/>
        </pc:sldMkLst>
        <pc:spChg chg="del">
          <ac:chgData name="Alissa Flatley" userId="0242edfc-aa31-435e-a161-b1e1fa7a13bd" providerId="ADAL" clId="{D1D03898-6D29-48C7-97A8-845A8FE700E7}" dt="2023-08-28T14:24:41.109" v="1473" actId="478"/>
          <ac:spMkLst>
            <pc:docMk/>
            <pc:sldMk cId="787741462" sldId="717"/>
            <ac:spMk id="20" creationId="{B7FCCEF5-9A54-4712-A367-CD457C75963B}"/>
          </ac:spMkLst>
        </pc:spChg>
      </pc:sldChg>
      <pc:sldChg chg="addSp modSp add mod">
        <pc:chgData name="Alissa Flatley" userId="0242edfc-aa31-435e-a161-b1e1fa7a13bd" providerId="ADAL" clId="{D1D03898-6D29-48C7-97A8-845A8FE700E7}" dt="2023-08-28T14:23:15.464" v="1456" actId="1582"/>
        <pc:sldMkLst>
          <pc:docMk/>
          <pc:sldMk cId="3036552337" sldId="718"/>
        </pc:sldMkLst>
        <pc:spChg chg="add mod">
          <ac:chgData name="Alissa Flatley" userId="0242edfc-aa31-435e-a161-b1e1fa7a13bd" providerId="ADAL" clId="{D1D03898-6D29-48C7-97A8-845A8FE700E7}" dt="2023-08-28T14:23:15.464" v="1456" actId="1582"/>
          <ac:spMkLst>
            <pc:docMk/>
            <pc:sldMk cId="3036552337" sldId="718"/>
            <ac:spMk id="2" creationId="{0FB5A17D-23DC-9A5F-FD1F-E6D21B5EB2F4}"/>
          </ac:spMkLst>
        </pc:spChg>
      </pc:sldChg>
      <pc:sldChg chg="addSp modSp add mod">
        <pc:chgData name="Alissa Flatley" userId="0242edfc-aa31-435e-a161-b1e1fa7a13bd" providerId="ADAL" clId="{D1D03898-6D29-48C7-97A8-845A8FE700E7}" dt="2023-08-28T14:24:03.710" v="1466" actId="14100"/>
        <pc:sldMkLst>
          <pc:docMk/>
          <pc:sldMk cId="193828064" sldId="719"/>
        </pc:sldMkLst>
        <pc:spChg chg="add mod">
          <ac:chgData name="Alissa Flatley" userId="0242edfc-aa31-435e-a161-b1e1fa7a13bd" providerId="ADAL" clId="{D1D03898-6D29-48C7-97A8-845A8FE700E7}" dt="2023-08-28T14:24:03.710" v="1466" actId="14100"/>
          <ac:spMkLst>
            <pc:docMk/>
            <pc:sldMk cId="193828064" sldId="719"/>
            <ac:spMk id="3" creationId="{569DF56A-7D09-0A91-C403-751C0FFE8977}"/>
          </ac:spMkLst>
        </pc:spChg>
        <pc:picChg chg="mod">
          <ac:chgData name="Alissa Flatley" userId="0242edfc-aa31-435e-a161-b1e1fa7a13bd" providerId="ADAL" clId="{D1D03898-6D29-48C7-97A8-845A8FE700E7}" dt="2023-08-28T14:23:45.844" v="1462" actId="1076"/>
          <ac:picMkLst>
            <pc:docMk/>
            <pc:sldMk cId="193828064" sldId="719"/>
            <ac:picMk id="19" creationId="{D13A87D1-2461-1449-7335-AF002EE7B19F}"/>
          </ac:picMkLst>
        </pc:picChg>
      </pc:sldChg>
      <pc:sldChg chg="addSp modSp add mod">
        <pc:chgData name="Alissa Flatley" userId="0242edfc-aa31-435e-a161-b1e1fa7a13bd" providerId="ADAL" clId="{D1D03898-6D29-48C7-97A8-845A8FE700E7}" dt="2023-08-28T14:24:35.058" v="1472"/>
        <pc:sldMkLst>
          <pc:docMk/>
          <pc:sldMk cId="2513875085" sldId="720"/>
        </pc:sldMkLst>
        <pc:spChg chg="mod">
          <ac:chgData name="Alissa Flatley" userId="0242edfc-aa31-435e-a161-b1e1fa7a13bd" providerId="ADAL" clId="{D1D03898-6D29-48C7-97A8-845A8FE700E7}" dt="2023-08-28T14:24:28.336" v="1471" actId="14100"/>
          <ac:spMkLst>
            <pc:docMk/>
            <pc:sldMk cId="2513875085" sldId="720"/>
            <ac:spMk id="3" creationId="{569DF56A-7D09-0A91-C403-751C0FFE8977}"/>
          </ac:spMkLst>
        </pc:spChg>
        <pc:spChg chg="add mod">
          <ac:chgData name="Alissa Flatley" userId="0242edfc-aa31-435e-a161-b1e1fa7a13bd" providerId="ADAL" clId="{D1D03898-6D29-48C7-97A8-845A8FE700E7}" dt="2023-08-28T14:24:23.387" v="1470" actId="1076"/>
          <ac:spMkLst>
            <pc:docMk/>
            <pc:sldMk cId="2513875085" sldId="720"/>
            <ac:spMk id="4" creationId="{1FB01093-4D30-1202-2906-A5CBBE387D4B}"/>
          </ac:spMkLst>
        </pc:spChg>
        <pc:spChg chg="add mod">
          <ac:chgData name="Alissa Flatley" userId="0242edfc-aa31-435e-a161-b1e1fa7a13bd" providerId="ADAL" clId="{D1D03898-6D29-48C7-97A8-845A8FE700E7}" dt="2023-08-28T14:24:35.058" v="1472"/>
          <ac:spMkLst>
            <pc:docMk/>
            <pc:sldMk cId="2513875085" sldId="720"/>
            <ac:spMk id="5" creationId="{827615DC-88D5-16EE-C5A9-8371711F0D65}"/>
          </ac:spMkLst>
        </pc:spChg>
      </pc:sldChg>
      <pc:sldChg chg="modSp add mod">
        <pc:chgData name="Alissa Flatley" userId="0242edfc-aa31-435e-a161-b1e1fa7a13bd" providerId="ADAL" clId="{D1D03898-6D29-48C7-97A8-845A8FE700E7}" dt="2023-08-28T14:25:00.994" v="1479" actId="207"/>
        <pc:sldMkLst>
          <pc:docMk/>
          <pc:sldMk cId="1549805299" sldId="721"/>
        </pc:sldMkLst>
        <pc:spChg chg="mod">
          <ac:chgData name="Alissa Flatley" userId="0242edfc-aa31-435e-a161-b1e1fa7a13bd" providerId="ADAL" clId="{D1D03898-6D29-48C7-97A8-845A8FE700E7}" dt="2023-08-28T14:25:00.994" v="1479" actId="207"/>
          <ac:spMkLst>
            <pc:docMk/>
            <pc:sldMk cId="1549805299" sldId="721"/>
            <ac:spMk id="4" creationId="{1FB01093-4D30-1202-2906-A5CBBE387D4B}"/>
          </ac:spMkLst>
        </pc:spChg>
      </pc:sldChg>
      <pc:sldChg chg="addSp delSp modSp add mod">
        <pc:chgData name="Alissa Flatley" userId="0242edfc-aa31-435e-a161-b1e1fa7a13bd" providerId="ADAL" clId="{D1D03898-6D29-48C7-97A8-845A8FE700E7}" dt="2023-08-28T14:36:57.797" v="1539" actId="1076"/>
        <pc:sldMkLst>
          <pc:docMk/>
          <pc:sldMk cId="1732844111" sldId="722"/>
        </pc:sldMkLst>
        <pc:spChg chg="mod ord">
          <ac:chgData name="Alissa Flatley" userId="0242edfc-aa31-435e-a161-b1e1fa7a13bd" providerId="ADAL" clId="{D1D03898-6D29-48C7-97A8-845A8FE700E7}" dt="2023-08-28T14:27:11.299" v="1501" actId="14100"/>
          <ac:spMkLst>
            <pc:docMk/>
            <pc:sldMk cId="1732844111" sldId="722"/>
            <ac:spMk id="2" creationId="{0FB5A17D-23DC-9A5F-FD1F-E6D21B5EB2F4}"/>
          </ac:spMkLst>
        </pc:spChg>
        <pc:spChg chg="del">
          <ac:chgData name="Alissa Flatley" userId="0242edfc-aa31-435e-a161-b1e1fa7a13bd" providerId="ADAL" clId="{D1D03898-6D29-48C7-97A8-845A8FE700E7}" dt="2023-08-28T14:26:34.105" v="1493" actId="478"/>
          <ac:spMkLst>
            <pc:docMk/>
            <pc:sldMk cId="1732844111" sldId="722"/>
            <ac:spMk id="3" creationId="{569DF56A-7D09-0A91-C403-751C0FFE8977}"/>
          </ac:spMkLst>
        </pc:spChg>
        <pc:spChg chg="add mod">
          <ac:chgData name="Alissa Flatley" userId="0242edfc-aa31-435e-a161-b1e1fa7a13bd" providerId="ADAL" clId="{D1D03898-6D29-48C7-97A8-845A8FE700E7}" dt="2023-08-28T14:36:57.797" v="1539" actId="1076"/>
          <ac:spMkLst>
            <pc:docMk/>
            <pc:sldMk cId="1732844111" sldId="722"/>
            <ac:spMk id="11" creationId="{03B3F865-5036-5121-8329-B03AA4DAA1C2}"/>
          </ac:spMkLst>
        </pc:spChg>
        <pc:picChg chg="add del mod">
          <ac:chgData name="Alissa Flatley" userId="0242edfc-aa31-435e-a161-b1e1fa7a13bd" providerId="ADAL" clId="{D1D03898-6D29-48C7-97A8-845A8FE700E7}" dt="2023-08-28T14:25:54.081" v="1485" actId="478"/>
          <ac:picMkLst>
            <pc:docMk/>
            <pc:sldMk cId="1732844111" sldId="722"/>
            <ac:picMk id="6" creationId="{2F2EA074-C130-446F-2F8C-FB65928EE718}"/>
          </ac:picMkLst>
        </pc:picChg>
        <pc:picChg chg="add mod">
          <ac:chgData name="Alissa Flatley" userId="0242edfc-aa31-435e-a161-b1e1fa7a13bd" providerId="ADAL" clId="{D1D03898-6D29-48C7-97A8-845A8FE700E7}" dt="2023-08-28T14:26:50.064" v="1496" actId="1076"/>
          <ac:picMkLst>
            <pc:docMk/>
            <pc:sldMk cId="1732844111" sldId="722"/>
            <ac:picMk id="9" creationId="{2A4EC8C7-6D92-7BA5-C130-DA69C56E1345}"/>
          </ac:picMkLst>
        </pc:picChg>
        <pc:picChg chg="del">
          <ac:chgData name="Alissa Flatley" userId="0242edfc-aa31-435e-a161-b1e1fa7a13bd" providerId="ADAL" clId="{D1D03898-6D29-48C7-97A8-845A8FE700E7}" dt="2023-08-28T14:26:24.400" v="1490" actId="478"/>
          <ac:picMkLst>
            <pc:docMk/>
            <pc:sldMk cId="1732844111" sldId="722"/>
            <ac:picMk id="19" creationId="{D13A87D1-2461-1449-7335-AF002EE7B19F}"/>
          </ac:picMkLst>
        </pc:picChg>
      </pc:sldChg>
      <pc:sldChg chg="addSp modSp add mod">
        <pc:chgData name="Alissa Flatley" userId="0242edfc-aa31-435e-a161-b1e1fa7a13bd" providerId="ADAL" clId="{D1D03898-6D29-48C7-97A8-845A8FE700E7}" dt="2023-08-28T14:37:03.473" v="1540"/>
        <pc:sldMkLst>
          <pc:docMk/>
          <pc:sldMk cId="504512574" sldId="723"/>
        </pc:sldMkLst>
        <pc:spChg chg="add mod">
          <ac:chgData name="Alissa Flatley" userId="0242edfc-aa31-435e-a161-b1e1fa7a13bd" providerId="ADAL" clId="{D1D03898-6D29-48C7-97A8-845A8FE700E7}" dt="2023-08-28T14:37:03.473" v="1540"/>
          <ac:spMkLst>
            <pc:docMk/>
            <pc:sldMk cId="504512574" sldId="723"/>
            <ac:spMk id="3" creationId="{09762D47-3724-C584-5871-75C9B7BA24AA}"/>
          </ac:spMkLst>
        </pc:spChg>
        <pc:spChg chg="mod">
          <ac:chgData name="Alissa Flatley" userId="0242edfc-aa31-435e-a161-b1e1fa7a13bd" providerId="ADAL" clId="{D1D03898-6D29-48C7-97A8-845A8FE700E7}" dt="2023-08-28T14:29:24.268" v="1514" actId="20577"/>
          <ac:spMkLst>
            <pc:docMk/>
            <pc:sldMk cId="504512574" sldId="723"/>
            <ac:spMk id="4" creationId="{1FB01093-4D30-1202-2906-A5CBBE387D4B}"/>
          </ac:spMkLst>
        </pc:spChg>
      </pc:sldChg>
      <pc:sldChg chg="addSp modSp add mod">
        <pc:chgData name="Alissa Flatley" userId="0242edfc-aa31-435e-a161-b1e1fa7a13bd" providerId="ADAL" clId="{D1D03898-6D29-48C7-97A8-845A8FE700E7}" dt="2023-08-28T14:37:06.606" v="1541"/>
        <pc:sldMkLst>
          <pc:docMk/>
          <pc:sldMk cId="2964903727" sldId="724"/>
        </pc:sldMkLst>
        <pc:spChg chg="add mod">
          <ac:chgData name="Alissa Flatley" userId="0242edfc-aa31-435e-a161-b1e1fa7a13bd" providerId="ADAL" clId="{D1D03898-6D29-48C7-97A8-845A8FE700E7}" dt="2023-08-28T14:29:56.058" v="1525" actId="1076"/>
          <ac:spMkLst>
            <pc:docMk/>
            <pc:sldMk cId="2964903727" sldId="724"/>
            <ac:spMk id="3" creationId="{9591B48F-FBC0-4588-3623-03D9E9932287}"/>
          </ac:spMkLst>
        </pc:spChg>
        <pc:spChg chg="add mod">
          <ac:chgData name="Alissa Flatley" userId="0242edfc-aa31-435e-a161-b1e1fa7a13bd" providerId="ADAL" clId="{D1D03898-6D29-48C7-97A8-845A8FE700E7}" dt="2023-08-28T14:37:06.606" v="1541"/>
          <ac:spMkLst>
            <pc:docMk/>
            <pc:sldMk cId="2964903727" sldId="724"/>
            <ac:spMk id="6" creationId="{6E84FF99-E1A2-E867-9AC7-5CCE9E320360}"/>
          </ac:spMkLst>
        </pc:spChg>
      </pc:sldChg>
      <pc:sldChg chg="addSp modSp add mod">
        <pc:chgData name="Alissa Flatley" userId="0242edfc-aa31-435e-a161-b1e1fa7a13bd" providerId="ADAL" clId="{D1D03898-6D29-48C7-97A8-845A8FE700E7}" dt="2023-08-28T14:37:09.793" v="1542"/>
        <pc:sldMkLst>
          <pc:docMk/>
          <pc:sldMk cId="1853044293" sldId="725"/>
        </pc:sldMkLst>
        <pc:spChg chg="add mod">
          <ac:chgData name="Alissa Flatley" userId="0242edfc-aa31-435e-a161-b1e1fa7a13bd" providerId="ADAL" clId="{D1D03898-6D29-48C7-97A8-845A8FE700E7}" dt="2023-08-28T14:30:22.094" v="1530" actId="1076"/>
          <ac:spMkLst>
            <pc:docMk/>
            <pc:sldMk cId="1853044293" sldId="725"/>
            <ac:spMk id="6" creationId="{DA600102-5776-08BE-C1F6-EF640508FDF8}"/>
          </ac:spMkLst>
        </pc:spChg>
        <pc:spChg chg="add mod">
          <ac:chgData name="Alissa Flatley" userId="0242edfc-aa31-435e-a161-b1e1fa7a13bd" providerId="ADAL" clId="{D1D03898-6D29-48C7-97A8-845A8FE700E7}" dt="2023-08-28T14:37:09.793" v="1542"/>
          <ac:spMkLst>
            <pc:docMk/>
            <pc:sldMk cId="1853044293" sldId="725"/>
            <ac:spMk id="10" creationId="{2690DC90-37AC-86DB-6860-F9DFA294B590}"/>
          </ac:spMkLst>
        </pc:spChg>
      </pc:sldChg>
      <pc:sldChg chg="addSp modSp add mod">
        <pc:chgData name="Alissa Flatley" userId="0242edfc-aa31-435e-a161-b1e1fa7a13bd" providerId="ADAL" clId="{D1D03898-6D29-48C7-97A8-845A8FE700E7}" dt="2023-08-28T14:37:12.190" v="1543"/>
        <pc:sldMkLst>
          <pc:docMk/>
          <pc:sldMk cId="3621218021" sldId="726"/>
        </pc:sldMkLst>
        <pc:spChg chg="add mod">
          <ac:chgData name="Alissa Flatley" userId="0242edfc-aa31-435e-a161-b1e1fa7a13bd" providerId="ADAL" clId="{D1D03898-6D29-48C7-97A8-845A8FE700E7}" dt="2023-08-28T14:32:05.137" v="1535" actId="14100"/>
          <ac:spMkLst>
            <pc:docMk/>
            <pc:sldMk cId="3621218021" sldId="726"/>
            <ac:spMk id="10" creationId="{709AE754-05EF-A2A6-C389-41B6EBC9A8D0}"/>
          </ac:spMkLst>
        </pc:spChg>
        <pc:spChg chg="add mod">
          <ac:chgData name="Alissa Flatley" userId="0242edfc-aa31-435e-a161-b1e1fa7a13bd" providerId="ADAL" clId="{D1D03898-6D29-48C7-97A8-845A8FE700E7}" dt="2023-08-28T14:37:12.190" v="1543"/>
          <ac:spMkLst>
            <pc:docMk/>
            <pc:sldMk cId="3621218021" sldId="726"/>
            <ac:spMk id="11" creationId="{6EDD8D4A-E75D-0AD8-6EDA-0B7BEB899AE9}"/>
          </ac:spMkLst>
        </pc:spChg>
      </pc:sldChg>
      <pc:sldChg chg="addSp modSp add">
        <pc:chgData name="Alissa Flatley" userId="0242edfc-aa31-435e-a161-b1e1fa7a13bd" providerId="ADAL" clId="{D1D03898-6D29-48C7-97A8-845A8FE700E7}" dt="2023-08-28T14:37:15.548" v="1544"/>
        <pc:sldMkLst>
          <pc:docMk/>
          <pc:sldMk cId="4289446891" sldId="727"/>
        </pc:sldMkLst>
        <pc:spChg chg="add mod">
          <ac:chgData name="Alissa Flatley" userId="0242edfc-aa31-435e-a161-b1e1fa7a13bd" providerId="ADAL" clId="{D1D03898-6D29-48C7-97A8-845A8FE700E7}" dt="2023-08-28T14:37:15.548" v="1544"/>
          <ac:spMkLst>
            <pc:docMk/>
            <pc:sldMk cId="4289446891" sldId="727"/>
            <ac:spMk id="11" creationId="{7751D71F-1F0B-1754-6AAA-ECA4B5BE56A6}"/>
          </ac:spMkLst>
        </pc:spChg>
      </pc:sldChg>
      <pc:sldChg chg="addSp delSp modSp add mod">
        <pc:chgData name="Alissa Flatley" userId="0242edfc-aa31-435e-a161-b1e1fa7a13bd" providerId="ADAL" clId="{D1D03898-6D29-48C7-97A8-845A8FE700E7}" dt="2023-08-28T14:49:43.405" v="1627" actId="1076"/>
        <pc:sldMkLst>
          <pc:docMk/>
          <pc:sldMk cId="1053749304" sldId="728"/>
        </pc:sldMkLst>
        <pc:spChg chg="del">
          <ac:chgData name="Alissa Flatley" userId="0242edfc-aa31-435e-a161-b1e1fa7a13bd" providerId="ADAL" clId="{D1D03898-6D29-48C7-97A8-845A8FE700E7}" dt="2023-08-28T14:41:46.272" v="1547" actId="478"/>
          <ac:spMkLst>
            <pc:docMk/>
            <pc:sldMk cId="1053749304" sldId="728"/>
            <ac:spMk id="2" creationId="{0FB5A17D-23DC-9A5F-FD1F-E6D21B5EB2F4}"/>
          </ac:spMkLst>
        </pc:spChg>
        <pc:spChg chg="del">
          <ac:chgData name="Alissa Flatley" userId="0242edfc-aa31-435e-a161-b1e1fa7a13bd" providerId="ADAL" clId="{D1D03898-6D29-48C7-97A8-845A8FE700E7}" dt="2023-08-28T14:42:08.784" v="1554" actId="478"/>
          <ac:spMkLst>
            <pc:docMk/>
            <pc:sldMk cId="1053749304" sldId="728"/>
            <ac:spMk id="3" creationId="{9591B48F-FBC0-4588-3623-03D9E9932287}"/>
          </ac:spMkLst>
        </pc:spChg>
        <pc:spChg chg="del">
          <ac:chgData name="Alissa Flatley" userId="0242edfc-aa31-435e-a161-b1e1fa7a13bd" providerId="ADAL" clId="{D1D03898-6D29-48C7-97A8-845A8FE700E7}" dt="2023-08-28T14:42:12.748" v="1556" actId="478"/>
          <ac:spMkLst>
            <pc:docMk/>
            <pc:sldMk cId="1053749304" sldId="728"/>
            <ac:spMk id="4" creationId="{1FB01093-4D30-1202-2906-A5CBBE387D4B}"/>
          </ac:spMkLst>
        </pc:spChg>
        <pc:spChg chg="del">
          <ac:chgData name="Alissa Flatley" userId="0242edfc-aa31-435e-a161-b1e1fa7a13bd" providerId="ADAL" clId="{D1D03898-6D29-48C7-97A8-845A8FE700E7}" dt="2023-08-28T14:42:10.946" v="1555" actId="478"/>
          <ac:spMkLst>
            <pc:docMk/>
            <pc:sldMk cId="1053749304" sldId="728"/>
            <ac:spMk id="5" creationId="{827615DC-88D5-16EE-C5A9-8371711F0D65}"/>
          </ac:spMkLst>
        </pc:spChg>
        <pc:spChg chg="mod">
          <ac:chgData name="Alissa Flatley" userId="0242edfc-aa31-435e-a161-b1e1fa7a13bd" providerId="ADAL" clId="{D1D03898-6D29-48C7-97A8-845A8FE700E7}" dt="2023-08-28T14:49:27.585" v="1624" actId="14100"/>
          <ac:spMkLst>
            <pc:docMk/>
            <pc:sldMk cId="1053749304" sldId="728"/>
            <ac:spMk id="6" creationId="{DA600102-5776-08BE-C1F6-EF640508FDF8}"/>
          </ac:spMkLst>
        </pc:spChg>
        <pc:spChg chg="del">
          <ac:chgData name="Alissa Flatley" userId="0242edfc-aa31-435e-a161-b1e1fa7a13bd" providerId="ADAL" clId="{D1D03898-6D29-48C7-97A8-845A8FE700E7}" dt="2023-08-28T14:42:06.551" v="1553" actId="478"/>
          <ac:spMkLst>
            <pc:docMk/>
            <pc:sldMk cId="1053749304" sldId="728"/>
            <ac:spMk id="10" creationId="{709AE754-05EF-A2A6-C389-41B6EBC9A8D0}"/>
          </ac:spMkLst>
        </pc:spChg>
        <pc:spChg chg="del">
          <ac:chgData name="Alissa Flatley" userId="0242edfc-aa31-435e-a161-b1e1fa7a13bd" providerId="ADAL" clId="{D1D03898-6D29-48C7-97A8-845A8FE700E7}" dt="2023-08-28T14:41:56.356" v="1550" actId="478"/>
          <ac:spMkLst>
            <pc:docMk/>
            <pc:sldMk cId="1053749304" sldId="728"/>
            <ac:spMk id="11" creationId="{7751D71F-1F0B-1754-6AAA-ECA4B5BE56A6}"/>
          </ac:spMkLst>
        </pc:spChg>
        <pc:spChg chg="mod">
          <ac:chgData name="Alissa Flatley" userId="0242edfc-aa31-435e-a161-b1e1fa7a13bd" providerId="ADAL" clId="{D1D03898-6D29-48C7-97A8-845A8FE700E7}" dt="2023-08-28T14:49:37.059" v="1626" actId="1076"/>
          <ac:spMkLst>
            <pc:docMk/>
            <pc:sldMk cId="1053749304" sldId="728"/>
            <ac:spMk id="33" creationId="{9355EEE9-1A20-3D8B-9892-E70DBDFEEE61}"/>
          </ac:spMkLst>
        </pc:spChg>
        <pc:picChg chg="del">
          <ac:chgData name="Alissa Flatley" userId="0242edfc-aa31-435e-a161-b1e1fa7a13bd" providerId="ADAL" clId="{D1D03898-6D29-48C7-97A8-845A8FE700E7}" dt="2023-08-28T14:41:44.387" v="1546" actId="478"/>
          <ac:picMkLst>
            <pc:docMk/>
            <pc:sldMk cId="1053749304" sldId="728"/>
            <ac:picMk id="9" creationId="{2A4EC8C7-6D92-7BA5-C130-DA69C56E1345}"/>
          </ac:picMkLst>
        </pc:picChg>
        <pc:picChg chg="add mod modCrop">
          <ac:chgData name="Alissa Flatley" userId="0242edfc-aa31-435e-a161-b1e1fa7a13bd" providerId="ADAL" clId="{D1D03898-6D29-48C7-97A8-845A8FE700E7}" dt="2023-08-28T14:49:43.405" v="1627" actId="1076"/>
          <ac:picMkLst>
            <pc:docMk/>
            <pc:sldMk cId="1053749304" sldId="728"/>
            <ac:picMk id="14" creationId="{771E1D22-EB5D-102C-5F67-490E20C31525}"/>
          </ac:picMkLst>
        </pc:picChg>
        <pc:picChg chg="add mod">
          <ac:chgData name="Alissa Flatley" userId="0242edfc-aa31-435e-a161-b1e1fa7a13bd" providerId="ADAL" clId="{D1D03898-6D29-48C7-97A8-845A8FE700E7}" dt="2023-08-28T14:49:32.988" v="1625" actId="1076"/>
          <ac:picMkLst>
            <pc:docMk/>
            <pc:sldMk cId="1053749304" sldId="728"/>
            <ac:picMk id="3074" creationId="{18B51158-1AE2-DFB8-C9F4-7F51963E17A9}"/>
          </ac:picMkLst>
        </pc:picChg>
      </pc:sldChg>
      <pc:sldChg chg="addSp modSp add mod">
        <pc:chgData name="Alissa Flatley" userId="0242edfc-aa31-435e-a161-b1e1fa7a13bd" providerId="ADAL" clId="{D1D03898-6D29-48C7-97A8-845A8FE700E7}" dt="2023-08-28T14:58:15.340" v="1630" actId="1076"/>
        <pc:sldMkLst>
          <pc:docMk/>
          <pc:sldMk cId="1512284699" sldId="729"/>
        </pc:sldMkLst>
        <pc:spChg chg="add mod">
          <ac:chgData name="Alissa Flatley" userId="0242edfc-aa31-435e-a161-b1e1fa7a13bd" providerId="ADAL" clId="{D1D03898-6D29-48C7-97A8-845A8FE700E7}" dt="2023-08-28T14:58:15.340" v="1630" actId="1076"/>
          <ac:spMkLst>
            <pc:docMk/>
            <pc:sldMk cId="1512284699" sldId="729"/>
            <ac:spMk id="3" creationId="{6B35DF19-1AE3-18F7-926A-CC656CEB35B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F8BE01-AFD1-4906-ABD7-2A01E353059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5732132-DEC1-4090-80AA-4ADD4396E325}">
      <dgm:prSet phldrT="[Text]"/>
      <dgm:spPr/>
      <dgm:t>
        <a:bodyPr/>
        <a:lstStyle/>
        <a:p>
          <a:r>
            <a:rPr lang="en-GB"/>
            <a:t>Why wildlife conservation</a:t>
          </a:r>
        </a:p>
      </dgm:t>
    </dgm:pt>
    <dgm:pt modelId="{62C6945C-BA00-48AF-A4A1-79A5C6CA3CDA}" type="parTrans" cxnId="{ED3ADC08-9486-4DF0-B493-3C0CD39A7DBD}">
      <dgm:prSet/>
      <dgm:spPr/>
      <dgm:t>
        <a:bodyPr/>
        <a:lstStyle/>
        <a:p>
          <a:endParaRPr lang="en-GB" sz="2000"/>
        </a:p>
      </dgm:t>
    </dgm:pt>
    <dgm:pt modelId="{2966FF37-70DE-495A-9248-E55EBBFF4659}" type="sibTrans" cxnId="{ED3ADC08-9486-4DF0-B493-3C0CD39A7DBD}">
      <dgm:prSet/>
      <dgm:spPr/>
      <dgm:t>
        <a:bodyPr/>
        <a:lstStyle/>
        <a:p>
          <a:endParaRPr lang="en-GB"/>
        </a:p>
      </dgm:t>
    </dgm:pt>
    <dgm:pt modelId="{2AA3F9F4-7CAE-4CFF-9774-D7F03AF93D4D}">
      <dgm:prSet phldrT="[Text]"/>
      <dgm:spPr/>
      <dgm:t>
        <a:bodyPr/>
        <a:lstStyle/>
        <a:p>
          <a:r>
            <a:rPr lang="en-GB" dirty="0"/>
            <a:t>Habitat Restoration</a:t>
          </a:r>
        </a:p>
      </dgm:t>
    </dgm:pt>
    <dgm:pt modelId="{8B6E1DD1-7F4D-43D7-8957-C6F059695549}" type="parTrans" cxnId="{CE8D664F-44BE-47F4-826C-63549383BAEB}">
      <dgm:prSet/>
      <dgm:spPr/>
      <dgm:t>
        <a:bodyPr/>
        <a:lstStyle/>
        <a:p>
          <a:endParaRPr lang="en-GB" sz="2000"/>
        </a:p>
      </dgm:t>
    </dgm:pt>
    <dgm:pt modelId="{C9B45064-4B35-4049-BAF5-34C7B97823D4}" type="sibTrans" cxnId="{CE8D664F-44BE-47F4-826C-63549383BAEB}">
      <dgm:prSet/>
      <dgm:spPr/>
      <dgm:t>
        <a:bodyPr/>
        <a:lstStyle/>
        <a:p>
          <a:endParaRPr lang="en-GB"/>
        </a:p>
      </dgm:t>
    </dgm:pt>
    <dgm:pt modelId="{06C3BB3D-AE2F-4A77-8BE3-2251B9DD2CE8}">
      <dgm:prSet phldrT="[Text]"/>
      <dgm:spPr/>
      <dgm:t>
        <a:bodyPr/>
        <a:lstStyle/>
        <a:p>
          <a:r>
            <a:rPr lang="en-GB" dirty="0"/>
            <a:t>Species Recovery and Extinction</a:t>
          </a:r>
        </a:p>
      </dgm:t>
    </dgm:pt>
    <dgm:pt modelId="{4A88A483-0DA5-4157-8B2C-5BCB8E866F89}" type="parTrans" cxnId="{DFBE31AC-DF8A-48A2-9BF0-9D699AC266D9}">
      <dgm:prSet/>
      <dgm:spPr/>
      <dgm:t>
        <a:bodyPr/>
        <a:lstStyle/>
        <a:p>
          <a:endParaRPr lang="en-GB" sz="2000"/>
        </a:p>
      </dgm:t>
    </dgm:pt>
    <dgm:pt modelId="{061FC4AD-6C6F-4E01-AC0A-1BF1A4BC3D2E}" type="sibTrans" cxnId="{DFBE31AC-DF8A-48A2-9BF0-9D699AC266D9}">
      <dgm:prSet/>
      <dgm:spPr/>
      <dgm:t>
        <a:bodyPr/>
        <a:lstStyle/>
        <a:p>
          <a:endParaRPr lang="en-GB"/>
        </a:p>
      </dgm:t>
    </dgm:pt>
    <dgm:pt modelId="{32A863AF-A538-4010-88A3-26F78510773F}">
      <dgm:prSet phldrT="[Text]"/>
      <dgm:spPr/>
      <dgm:t>
        <a:bodyPr/>
        <a:lstStyle/>
        <a:p>
          <a:r>
            <a:rPr lang="en-GB" dirty="0"/>
            <a:t>Animal Physiology</a:t>
          </a:r>
        </a:p>
      </dgm:t>
    </dgm:pt>
    <dgm:pt modelId="{F5F55C74-D95C-46C6-B6F7-1E9482967EF6}" type="parTrans" cxnId="{7BF42957-D84F-43B1-B827-E7F86AC80682}">
      <dgm:prSet/>
      <dgm:spPr/>
      <dgm:t>
        <a:bodyPr/>
        <a:lstStyle/>
        <a:p>
          <a:endParaRPr lang="en-GB" sz="2000"/>
        </a:p>
      </dgm:t>
    </dgm:pt>
    <dgm:pt modelId="{3B3CC663-9DBF-43A6-AE1F-3A9E70B356B8}" type="sibTrans" cxnId="{7BF42957-D84F-43B1-B827-E7F86AC80682}">
      <dgm:prSet/>
      <dgm:spPr/>
      <dgm:t>
        <a:bodyPr/>
        <a:lstStyle/>
        <a:p>
          <a:endParaRPr lang="en-GB"/>
        </a:p>
      </dgm:t>
    </dgm:pt>
    <dgm:pt modelId="{F8836C9D-ACA5-4D8E-ACAF-D7C1DD8C4AB3}">
      <dgm:prSet phldrT="[Text]"/>
      <dgm:spPr/>
      <dgm:t>
        <a:bodyPr/>
        <a:lstStyle/>
        <a:p>
          <a:r>
            <a:rPr lang="en-GB"/>
            <a:t>Abiotic Factors</a:t>
          </a:r>
        </a:p>
      </dgm:t>
    </dgm:pt>
    <dgm:pt modelId="{9E80D84F-0098-4003-8825-4BF5B456D7C9}" type="parTrans" cxnId="{9B5AD64C-CEF9-4F90-8A9E-800E42468B8A}">
      <dgm:prSet/>
      <dgm:spPr/>
      <dgm:t>
        <a:bodyPr/>
        <a:lstStyle/>
        <a:p>
          <a:endParaRPr lang="en-GB" sz="2000"/>
        </a:p>
      </dgm:t>
    </dgm:pt>
    <dgm:pt modelId="{35902222-E5C6-4B57-A178-F5B22E4EB7B7}" type="sibTrans" cxnId="{9B5AD64C-CEF9-4F90-8A9E-800E42468B8A}">
      <dgm:prSet/>
      <dgm:spPr/>
      <dgm:t>
        <a:bodyPr/>
        <a:lstStyle/>
        <a:p>
          <a:endParaRPr lang="en-GB"/>
        </a:p>
      </dgm:t>
    </dgm:pt>
    <dgm:pt modelId="{565B6587-D166-4F4F-A5DF-8456262D9AFC}">
      <dgm:prSet phldrT="[Text]"/>
      <dgm:spPr/>
      <dgm:t>
        <a:bodyPr/>
        <a:lstStyle/>
        <a:p>
          <a:r>
            <a:rPr lang="en-GB" dirty="0"/>
            <a:t>Wildlife Ecology</a:t>
          </a:r>
        </a:p>
      </dgm:t>
    </dgm:pt>
    <dgm:pt modelId="{985AB627-49B8-421D-884A-6215DF9BDF07}" type="parTrans" cxnId="{3C5A04B7-A65E-4233-BC3A-2051FCB64F39}">
      <dgm:prSet/>
      <dgm:spPr/>
      <dgm:t>
        <a:bodyPr/>
        <a:lstStyle/>
        <a:p>
          <a:endParaRPr lang="en-GB" sz="2000"/>
        </a:p>
      </dgm:t>
    </dgm:pt>
    <dgm:pt modelId="{4537E438-0E61-4AA1-9020-9343070A2ECD}" type="sibTrans" cxnId="{3C5A04B7-A65E-4233-BC3A-2051FCB64F39}">
      <dgm:prSet/>
      <dgm:spPr/>
      <dgm:t>
        <a:bodyPr/>
        <a:lstStyle/>
        <a:p>
          <a:endParaRPr lang="en-GB"/>
        </a:p>
      </dgm:t>
    </dgm:pt>
    <dgm:pt modelId="{12B7212A-3279-4B9E-B886-88F7F53F4C83}">
      <dgm:prSet phldrT="[Text]"/>
      <dgm:spPr/>
      <dgm:t>
        <a:bodyPr/>
        <a:lstStyle/>
        <a:p>
          <a:r>
            <a:rPr lang="en-GB" dirty="0"/>
            <a:t>Keystone Species</a:t>
          </a:r>
        </a:p>
      </dgm:t>
    </dgm:pt>
    <dgm:pt modelId="{24062627-DF65-44DD-B74B-274AFA742CCB}" type="parTrans" cxnId="{A4DC4FDB-C37B-46BB-81BE-A899C45712B2}">
      <dgm:prSet/>
      <dgm:spPr/>
      <dgm:t>
        <a:bodyPr/>
        <a:lstStyle/>
        <a:p>
          <a:endParaRPr lang="en-GB" sz="2000"/>
        </a:p>
      </dgm:t>
    </dgm:pt>
    <dgm:pt modelId="{81952515-7D99-4F48-B920-75C21CA503AA}" type="sibTrans" cxnId="{A4DC4FDB-C37B-46BB-81BE-A899C45712B2}">
      <dgm:prSet/>
      <dgm:spPr/>
      <dgm:t>
        <a:bodyPr/>
        <a:lstStyle/>
        <a:p>
          <a:endParaRPr lang="en-GB"/>
        </a:p>
      </dgm:t>
    </dgm:pt>
    <dgm:pt modelId="{8A9364A1-0E4D-4634-9745-22FEF956EB44}">
      <dgm:prSet phldrT="[Text]"/>
      <dgm:spPr/>
      <dgm:t>
        <a:bodyPr/>
        <a:lstStyle/>
        <a:p>
          <a:r>
            <a:rPr lang="en-GB" dirty="0"/>
            <a:t>Coastal and Marine Processes</a:t>
          </a:r>
        </a:p>
      </dgm:t>
    </dgm:pt>
    <dgm:pt modelId="{A63594C4-2FBC-4C53-840D-8231155F4555}" type="parTrans" cxnId="{EC2A360A-840C-4199-9D41-D4AE16837338}">
      <dgm:prSet/>
      <dgm:spPr/>
      <dgm:t>
        <a:bodyPr/>
        <a:lstStyle/>
        <a:p>
          <a:endParaRPr lang="en-GB" sz="2000"/>
        </a:p>
      </dgm:t>
    </dgm:pt>
    <dgm:pt modelId="{7104D8A7-F538-4E55-A27D-D84D53C7BCC9}" type="sibTrans" cxnId="{EC2A360A-840C-4199-9D41-D4AE16837338}">
      <dgm:prSet/>
      <dgm:spPr/>
      <dgm:t>
        <a:bodyPr/>
        <a:lstStyle/>
        <a:p>
          <a:endParaRPr lang="en-GB"/>
        </a:p>
      </dgm:t>
    </dgm:pt>
    <dgm:pt modelId="{C16C6886-59D3-4758-BEC6-807DCC8F2A53}">
      <dgm:prSet phldrT="[Text]"/>
      <dgm:spPr/>
      <dgm:t>
        <a:bodyPr/>
        <a:lstStyle/>
        <a:p>
          <a:r>
            <a:rPr lang="en-GB" dirty="0"/>
            <a:t>Overfishing</a:t>
          </a:r>
        </a:p>
      </dgm:t>
    </dgm:pt>
    <dgm:pt modelId="{A9540D74-8DAC-4C2E-B23B-A7DBA79C84E0}" type="parTrans" cxnId="{EB257655-75DC-496E-A3EC-09D050E1CEB3}">
      <dgm:prSet/>
      <dgm:spPr/>
      <dgm:t>
        <a:bodyPr/>
        <a:lstStyle/>
        <a:p>
          <a:endParaRPr lang="en-GB" sz="2000"/>
        </a:p>
      </dgm:t>
    </dgm:pt>
    <dgm:pt modelId="{41061093-525E-47C4-A495-729A1792E4AB}" type="sibTrans" cxnId="{EB257655-75DC-496E-A3EC-09D050E1CEB3}">
      <dgm:prSet/>
      <dgm:spPr/>
      <dgm:t>
        <a:bodyPr/>
        <a:lstStyle/>
        <a:p>
          <a:endParaRPr lang="en-GB"/>
        </a:p>
      </dgm:t>
    </dgm:pt>
    <dgm:pt modelId="{5ECAA4A3-B385-46AB-8E6A-492125BC3D2A}">
      <dgm:prSet phldrT="[Text]"/>
      <dgm:spPr/>
      <dgm:t>
        <a:bodyPr/>
        <a:lstStyle/>
        <a:p>
          <a:r>
            <a:rPr lang="en-GB" dirty="0"/>
            <a:t>Cetacean Science</a:t>
          </a:r>
        </a:p>
      </dgm:t>
    </dgm:pt>
    <dgm:pt modelId="{425BEB45-C19B-4C25-A7AB-31F539C433B1}" type="parTrans" cxnId="{7AD61634-B4E3-4A30-AA01-98FBABED0BDC}">
      <dgm:prSet/>
      <dgm:spPr/>
      <dgm:t>
        <a:bodyPr/>
        <a:lstStyle/>
        <a:p>
          <a:endParaRPr lang="en-GB" sz="2000"/>
        </a:p>
      </dgm:t>
    </dgm:pt>
    <dgm:pt modelId="{A782EB7A-05F6-494A-99E5-3F1F80699BED}" type="sibTrans" cxnId="{7AD61634-B4E3-4A30-AA01-98FBABED0BDC}">
      <dgm:prSet/>
      <dgm:spPr/>
      <dgm:t>
        <a:bodyPr/>
        <a:lstStyle/>
        <a:p>
          <a:endParaRPr lang="en-GB"/>
        </a:p>
      </dgm:t>
    </dgm:pt>
    <dgm:pt modelId="{CF297746-83C2-4308-9A57-59A1F2BFCB73}">
      <dgm:prSet phldrT="[Text]"/>
      <dgm:spPr/>
      <dgm:t>
        <a:bodyPr/>
        <a:lstStyle/>
        <a:p>
          <a:r>
            <a:rPr lang="en-GB"/>
            <a:t>Monitoring</a:t>
          </a:r>
        </a:p>
      </dgm:t>
    </dgm:pt>
    <dgm:pt modelId="{1A78C4B2-B8F9-42CF-9FCC-7B69055B3372}" type="parTrans" cxnId="{DD3A7A72-2204-4160-B52D-0E52A96077DC}">
      <dgm:prSet/>
      <dgm:spPr/>
      <dgm:t>
        <a:bodyPr/>
        <a:lstStyle/>
        <a:p>
          <a:endParaRPr lang="en-GB" sz="2000"/>
        </a:p>
      </dgm:t>
    </dgm:pt>
    <dgm:pt modelId="{DE55B474-8257-43D1-B4D6-BA23C7F3BB32}" type="sibTrans" cxnId="{DD3A7A72-2204-4160-B52D-0E52A96077DC}">
      <dgm:prSet/>
      <dgm:spPr/>
      <dgm:t>
        <a:bodyPr/>
        <a:lstStyle/>
        <a:p>
          <a:endParaRPr lang="en-GB"/>
        </a:p>
      </dgm:t>
    </dgm:pt>
    <dgm:pt modelId="{AF958370-3351-4BAF-9AA5-4DB5AC6AE728}">
      <dgm:prSet phldrT="[Text]"/>
      <dgm:spPr/>
      <dgm:t>
        <a:bodyPr/>
        <a:lstStyle/>
        <a:p>
          <a:r>
            <a:rPr lang="en-GB"/>
            <a:t>Coastal Communities</a:t>
          </a:r>
        </a:p>
      </dgm:t>
    </dgm:pt>
    <dgm:pt modelId="{FBC7D989-7626-4B84-92C9-7E161C330044}" type="parTrans" cxnId="{F7EE20C6-80AC-44F1-A281-89077614CC5B}">
      <dgm:prSet/>
      <dgm:spPr/>
      <dgm:t>
        <a:bodyPr/>
        <a:lstStyle/>
        <a:p>
          <a:endParaRPr lang="en-GB" sz="2000"/>
        </a:p>
      </dgm:t>
    </dgm:pt>
    <dgm:pt modelId="{4C053433-A177-4A2C-9C99-648D6CF27D9A}" type="sibTrans" cxnId="{F7EE20C6-80AC-44F1-A281-89077614CC5B}">
      <dgm:prSet/>
      <dgm:spPr/>
      <dgm:t>
        <a:bodyPr/>
        <a:lstStyle/>
        <a:p>
          <a:endParaRPr lang="en-GB"/>
        </a:p>
      </dgm:t>
    </dgm:pt>
    <dgm:pt modelId="{77A99E62-B01D-419E-964B-2440FDBCA84E}">
      <dgm:prSet phldrT="[Text]"/>
      <dgm:spPr/>
      <dgm:t>
        <a:bodyPr/>
        <a:lstStyle/>
        <a:p>
          <a:r>
            <a:rPr lang="en-GB"/>
            <a:t>GIS, Mapping and Monitoring</a:t>
          </a:r>
        </a:p>
      </dgm:t>
    </dgm:pt>
    <dgm:pt modelId="{CF8494E1-5723-4403-967F-C6BD5F003ADE}" type="parTrans" cxnId="{BD330F0D-5640-4C87-BC1C-DDC7E0004BFF}">
      <dgm:prSet/>
      <dgm:spPr/>
      <dgm:t>
        <a:bodyPr/>
        <a:lstStyle/>
        <a:p>
          <a:endParaRPr lang="en-GB" sz="2000"/>
        </a:p>
      </dgm:t>
    </dgm:pt>
    <dgm:pt modelId="{1593502B-85F4-46FB-8943-92BEC962A822}" type="sibTrans" cxnId="{BD330F0D-5640-4C87-BC1C-DDC7E0004BFF}">
      <dgm:prSet/>
      <dgm:spPr/>
      <dgm:t>
        <a:bodyPr/>
        <a:lstStyle/>
        <a:p>
          <a:endParaRPr lang="en-GB"/>
        </a:p>
      </dgm:t>
    </dgm:pt>
    <dgm:pt modelId="{BF3DEF25-EFC2-4F5D-8015-FCC3883BDF3E}">
      <dgm:prSet phldrT="[Text]"/>
      <dgm:spPr/>
      <dgm:t>
        <a:bodyPr/>
        <a:lstStyle/>
        <a:p>
          <a:r>
            <a:rPr lang="en-GB" dirty="0"/>
            <a:t>Adaptation</a:t>
          </a:r>
        </a:p>
      </dgm:t>
    </dgm:pt>
    <dgm:pt modelId="{9BE91DBF-9A97-41E9-9242-818E2310BE6A}" type="parTrans" cxnId="{6B44AE1C-2461-48E4-B8B4-38231E3EBCEC}">
      <dgm:prSet/>
      <dgm:spPr/>
      <dgm:t>
        <a:bodyPr/>
        <a:lstStyle/>
        <a:p>
          <a:endParaRPr lang="en-GB" sz="2000"/>
        </a:p>
      </dgm:t>
    </dgm:pt>
    <dgm:pt modelId="{B6DA8FD2-A56C-434D-A9C9-A471D05F2CBA}" type="sibTrans" cxnId="{6B44AE1C-2461-48E4-B8B4-38231E3EBCEC}">
      <dgm:prSet/>
      <dgm:spPr/>
      <dgm:t>
        <a:bodyPr/>
        <a:lstStyle/>
        <a:p>
          <a:endParaRPr lang="en-GB"/>
        </a:p>
      </dgm:t>
    </dgm:pt>
    <dgm:pt modelId="{28678509-1BED-4E08-A63F-51828BAC216A}">
      <dgm:prSet phldrT="[Text]"/>
      <dgm:spPr/>
      <dgm:t>
        <a:bodyPr/>
        <a:lstStyle/>
        <a:p>
          <a:r>
            <a:rPr lang="en-GB"/>
            <a:t>Engineering and Coastal Management</a:t>
          </a:r>
        </a:p>
      </dgm:t>
    </dgm:pt>
    <dgm:pt modelId="{559476F0-AF27-4ED9-BFF4-82ED35CCD151}" type="parTrans" cxnId="{903685E2-988E-4D2E-9E4B-5910CE85C7BE}">
      <dgm:prSet/>
      <dgm:spPr/>
      <dgm:t>
        <a:bodyPr/>
        <a:lstStyle/>
        <a:p>
          <a:endParaRPr lang="en-GB" sz="2000"/>
        </a:p>
      </dgm:t>
    </dgm:pt>
    <dgm:pt modelId="{FAF9BD0D-B46F-45E8-85A0-74D451A5CA9F}" type="sibTrans" cxnId="{903685E2-988E-4D2E-9E4B-5910CE85C7BE}">
      <dgm:prSet/>
      <dgm:spPr/>
      <dgm:t>
        <a:bodyPr/>
        <a:lstStyle/>
        <a:p>
          <a:endParaRPr lang="en-GB"/>
        </a:p>
      </dgm:t>
    </dgm:pt>
    <dgm:pt modelId="{3CFD3A55-E775-4268-B690-B4C9E30534D7}" type="pres">
      <dgm:prSet presAssocID="{4FF8BE01-AFD1-4906-ABD7-2A01E3530593}" presName="diagram" presStyleCnt="0">
        <dgm:presLayoutVars>
          <dgm:dir/>
          <dgm:resizeHandles val="exact"/>
        </dgm:presLayoutVars>
      </dgm:prSet>
      <dgm:spPr/>
    </dgm:pt>
    <dgm:pt modelId="{72464693-108C-4583-946A-22705AEB7BED}" type="pres">
      <dgm:prSet presAssocID="{25732132-DEC1-4090-80AA-4ADD4396E325}" presName="node" presStyleLbl="node1" presStyleIdx="0" presStyleCnt="15">
        <dgm:presLayoutVars>
          <dgm:bulletEnabled val="1"/>
        </dgm:presLayoutVars>
      </dgm:prSet>
      <dgm:spPr/>
    </dgm:pt>
    <dgm:pt modelId="{6ED06019-A927-4E49-9942-BD3FAB9A42AD}" type="pres">
      <dgm:prSet presAssocID="{2966FF37-70DE-495A-9248-E55EBBFF4659}" presName="sibTrans" presStyleCnt="0"/>
      <dgm:spPr/>
    </dgm:pt>
    <dgm:pt modelId="{D7391D0E-CEB9-4097-AF27-A64D0FBAB894}" type="pres">
      <dgm:prSet presAssocID="{2AA3F9F4-7CAE-4CFF-9774-D7F03AF93D4D}" presName="node" presStyleLbl="node1" presStyleIdx="1" presStyleCnt="15">
        <dgm:presLayoutVars>
          <dgm:bulletEnabled val="1"/>
        </dgm:presLayoutVars>
      </dgm:prSet>
      <dgm:spPr/>
    </dgm:pt>
    <dgm:pt modelId="{5813C17F-0A5C-4DEC-A04F-152AF9E178B6}" type="pres">
      <dgm:prSet presAssocID="{C9B45064-4B35-4049-BAF5-34C7B97823D4}" presName="sibTrans" presStyleCnt="0"/>
      <dgm:spPr/>
    </dgm:pt>
    <dgm:pt modelId="{C6BBD4C5-06F7-462D-96EE-E1616A9312A6}" type="pres">
      <dgm:prSet presAssocID="{06C3BB3D-AE2F-4A77-8BE3-2251B9DD2CE8}" presName="node" presStyleLbl="node1" presStyleIdx="2" presStyleCnt="15">
        <dgm:presLayoutVars>
          <dgm:bulletEnabled val="1"/>
        </dgm:presLayoutVars>
      </dgm:prSet>
      <dgm:spPr/>
    </dgm:pt>
    <dgm:pt modelId="{B8195BEA-2518-48B9-B434-17EC5AF5E0B2}" type="pres">
      <dgm:prSet presAssocID="{061FC4AD-6C6F-4E01-AC0A-1BF1A4BC3D2E}" presName="sibTrans" presStyleCnt="0"/>
      <dgm:spPr/>
    </dgm:pt>
    <dgm:pt modelId="{9FEBDAC8-01AB-4B2B-835F-1D5AAE91D1C7}" type="pres">
      <dgm:prSet presAssocID="{5ECAA4A3-B385-46AB-8E6A-492125BC3D2A}" presName="node" presStyleLbl="node1" presStyleIdx="3" presStyleCnt="15">
        <dgm:presLayoutVars>
          <dgm:bulletEnabled val="1"/>
        </dgm:presLayoutVars>
      </dgm:prSet>
      <dgm:spPr/>
    </dgm:pt>
    <dgm:pt modelId="{CA50BA81-AAD5-4A7D-B50A-5608264A73B6}" type="pres">
      <dgm:prSet presAssocID="{A782EB7A-05F6-494A-99E5-3F1F80699BED}" presName="sibTrans" presStyleCnt="0"/>
      <dgm:spPr/>
    </dgm:pt>
    <dgm:pt modelId="{FB625EDB-A4FE-49D6-A93D-DECE56C00440}" type="pres">
      <dgm:prSet presAssocID="{32A863AF-A538-4010-88A3-26F78510773F}" presName="node" presStyleLbl="node1" presStyleIdx="4" presStyleCnt="15">
        <dgm:presLayoutVars>
          <dgm:bulletEnabled val="1"/>
        </dgm:presLayoutVars>
      </dgm:prSet>
      <dgm:spPr/>
    </dgm:pt>
    <dgm:pt modelId="{4C088730-9C51-4896-8416-67D595530C5F}" type="pres">
      <dgm:prSet presAssocID="{3B3CC663-9DBF-43A6-AE1F-3A9E70B356B8}" presName="sibTrans" presStyleCnt="0"/>
      <dgm:spPr/>
    </dgm:pt>
    <dgm:pt modelId="{20857439-3EAA-4F8B-871C-BBC1F2B86EAA}" type="pres">
      <dgm:prSet presAssocID="{BF3DEF25-EFC2-4F5D-8015-FCC3883BDF3E}" presName="node" presStyleLbl="node1" presStyleIdx="5" presStyleCnt="15">
        <dgm:presLayoutVars>
          <dgm:bulletEnabled val="1"/>
        </dgm:presLayoutVars>
      </dgm:prSet>
      <dgm:spPr/>
    </dgm:pt>
    <dgm:pt modelId="{FA068381-5AAA-4C14-AEC8-521AEB115BC1}" type="pres">
      <dgm:prSet presAssocID="{B6DA8FD2-A56C-434D-A9C9-A471D05F2CBA}" presName="sibTrans" presStyleCnt="0"/>
      <dgm:spPr/>
    </dgm:pt>
    <dgm:pt modelId="{6512D9F4-FB1C-457F-A92F-97096F24797C}" type="pres">
      <dgm:prSet presAssocID="{F8836C9D-ACA5-4D8E-ACAF-D7C1DD8C4AB3}" presName="node" presStyleLbl="node1" presStyleIdx="6" presStyleCnt="15">
        <dgm:presLayoutVars>
          <dgm:bulletEnabled val="1"/>
        </dgm:presLayoutVars>
      </dgm:prSet>
      <dgm:spPr/>
    </dgm:pt>
    <dgm:pt modelId="{A652DCAF-AE04-4C8F-A2AC-CE0110908FE0}" type="pres">
      <dgm:prSet presAssocID="{35902222-E5C6-4B57-A178-F5B22E4EB7B7}" presName="sibTrans" presStyleCnt="0"/>
      <dgm:spPr/>
    </dgm:pt>
    <dgm:pt modelId="{28ADBB91-98FB-4ED2-989B-08E3125B31CC}" type="pres">
      <dgm:prSet presAssocID="{28678509-1BED-4E08-A63F-51828BAC216A}" presName="node" presStyleLbl="node1" presStyleIdx="7" presStyleCnt="15">
        <dgm:presLayoutVars>
          <dgm:bulletEnabled val="1"/>
        </dgm:presLayoutVars>
      </dgm:prSet>
      <dgm:spPr/>
    </dgm:pt>
    <dgm:pt modelId="{872579A9-5D03-485B-82AC-476A61997805}" type="pres">
      <dgm:prSet presAssocID="{FAF9BD0D-B46F-45E8-85A0-74D451A5CA9F}" presName="sibTrans" presStyleCnt="0"/>
      <dgm:spPr/>
    </dgm:pt>
    <dgm:pt modelId="{E5D3EFE6-811A-46BF-BB7F-93291C7543C6}" type="pres">
      <dgm:prSet presAssocID="{CF297746-83C2-4308-9A57-59A1F2BFCB73}" presName="node" presStyleLbl="node1" presStyleIdx="8" presStyleCnt="15">
        <dgm:presLayoutVars>
          <dgm:bulletEnabled val="1"/>
        </dgm:presLayoutVars>
      </dgm:prSet>
      <dgm:spPr/>
    </dgm:pt>
    <dgm:pt modelId="{0A5E0465-674D-49EC-BBE9-91469097AC26}" type="pres">
      <dgm:prSet presAssocID="{DE55B474-8257-43D1-B4D6-BA23C7F3BB32}" presName="sibTrans" presStyleCnt="0"/>
      <dgm:spPr/>
    </dgm:pt>
    <dgm:pt modelId="{7EDFBA9C-387E-44C6-B47A-4BA8DCDAC0AF}" type="pres">
      <dgm:prSet presAssocID="{AF958370-3351-4BAF-9AA5-4DB5AC6AE728}" presName="node" presStyleLbl="node1" presStyleIdx="9" presStyleCnt="15">
        <dgm:presLayoutVars>
          <dgm:bulletEnabled val="1"/>
        </dgm:presLayoutVars>
      </dgm:prSet>
      <dgm:spPr/>
    </dgm:pt>
    <dgm:pt modelId="{3124DE86-EC1F-493E-B669-48CBB3B58B46}" type="pres">
      <dgm:prSet presAssocID="{4C053433-A177-4A2C-9C99-648D6CF27D9A}" presName="sibTrans" presStyleCnt="0"/>
      <dgm:spPr/>
    </dgm:pt>
    <dgm:pt modelId="{551E3F56-24FD-4D99-AE61-9CA885657294}" type="pres">
      <dgm:prSet presAssocID="{8A9364A1-0E4D-4634-9745-22FEF956EB44}" presName="node" presStyleLbl="node1" presStyleIdx="10" presStyleCnt="15">
        <dgm:presLayoutVars>
          <dgm:bulletEnabled val="1"/>
        </dgm:presLayoutVars>
      </dgm:prSet>
      <dgm:spPr/>
    </dgm:pt>
    <dgm:pt modelId="{68D35F1D-70B2-4472-BB93-2E3212110CD1}" type="pres">
      <dgm:prSet presAssocID="{7104D8A7-F538-4E55-A27D-D84D53C7BCC9}" presName="sibTrans" presStyleCnt="0"/>
      <dgm:spPr/>
    </dgm:pt>
    <dgm:pt modelId="{E0BADE85-EDC5-4701-AAC3-69A939B5C0A9}" type="pres">
      <dgm:prSet presAssocID="{77A99E62-B01D-419E-964B-2440FDBCA84E}" presName="node" presStyleLbl="node1" presStyleIdx="11" presStyleCnt="15">
        <dgm:presLayoutVars>
          <dgm:bulletEnabled val="1"/>
        </dgm:presLayoutVars>
      </dgm:prSet>
      <dgm:spPr/>
    </dgm:pt>
    <dgm:pt modelId="{B8D3F4EC-CF87-4F81-8A7A-402837A06B63}" type="pres">
      <dgm:prSet presAssocID="{1593502B-85F4-46FB-8943-92BEC962A822}" presName="sibTrans" presStyleCnt="0"/>
      <dgm:spPr/>
    </dgm:pt>
    <dgm:pt modelId="{84C3DF3B-3A61-4EB1-B131-CE7C1F433554}" type="pres">
      <dgm:prSet presAssocID="{565B6587-D166-4F4F-A5DF-8456262D9AFC}" presName="node" presStyleLbl="node1" presStyleIdx="12" presStyleCnt="15">
        <dgm:presLayoutVars>
          <dgm:bulletEnabled val="1"/>
        </dgm:presLayoutVars>
      </dgm:prSet>
      <dgm:spPr/>
    </dgm:pt>
    <dgm:pt modelId="{6EA30141-391D-40A7-9F6F-BB2BE1BD358A}" type="pres">
      <dgm:prSet presAssocID="{4537E438-0E61-4AA1-9020-9343070A2ECD}" presName="sibTrans" presStyleCnt="0"/>
      <dgm:spPr/>
    </dgm:pt>
    <dgm:pt modelId="{99B81681-1291-4E02-A185-0FE414DF7825}" type="pres">
      <dgm:prSet presAssocID="{12B7212A-3279-4B9E-B886-88F7F53F4C83}" presName="node" presStyleLbl="node1" presStyleIdx="13" presStyleCnt="15">
        <dgm:presLayoutVars>
          <dgm:bulletEnabled val="1"/>
        </dgm:presLayoutVars>
      </dgm:prSet>
      <dgm:spPr/>
    </dgm:pt>
    <dgm:pt modelId="{FEC98551-1262-42B7-8F93-48453D16D7FA}" type="pres">
      <dgm:prSet presAssocID="{81952515-7D99-4F48-B920-75C21CA503AA}" presName="sibTrans" presStyleCnt="0"/>
      <dgm:spPr/>
    </dgm:pt>
    <dgm:pt modelId="{E8C009C6-9A12-43D7-99D3-A08DCDBBE459}" type="pres">
      <dgm:prSet presAssocID="{C16C6886-59D3-4758-BEC6-807DCC8F2A53}" presName="node" presStyleLbl="node1" presStyleIdx="14" presStyleCnt="15">
        <dgm:presLayoutVars>
          <dgm:bulletEnabled val="1"/>
        </dgm:presLayoutVars>
      </dgm:prSet>
      <dgm:spPr/>
    </dgm:pt>
  </dgm:ptLst>
  <dgm:cxnLst>
    <dgm:cxn modelId="{ED3ADC08-9486-4DF0-B493-3C0CD39A7DBD}" srcId="{4FF8BE01-AFD1-4906-ABD7-2A01E3530593}" destId="{25732132-DEC1-4090-80AA-4ADD4396E325}" srcOrd="0" destOrd="0" parTransId="{62C6945C-BA00-48AF-A4A1-79A5C6CA3CDA}" sibTransId="{2966FF37-70DE-495A-9248-E55EBBFF4659}"/>
    <dgm:cxn modelId="{EC2A360A-840C-4199-9D41-D4AE16837338}" srcId="{4FF8BE01-AFD1-4906-ABD7-2A01E3530593}" destId="{8A9364A1-0E4D-4634-9745-22FEF956EB44}" srcOrd="10" destOrd="0" parTransId="{A63594C4-2FBC-4C53-840D-8231155F4555}" sibTransId="{7104D8A7-F538-4E55-A27D-D84D53C7BCC9}"/>
    <dgm:cxn modelId="{BD330F0D-5640-4C87-BC1C-DDC7E0004BFF}" srcId="{4FF8BE01-AFD1-4906-ABD7-2A01E3530593}" destId="{77A99E62-B01D-419E-964B-2440FDBCA84E}" srcOrd="11" destOrd="0" parTransId="{CF8494E1-5723-4403-967F-C6BD5F003ADE}" sibTransId="{1593502B-85F4-46FB-8943-92BEC962A822}"/>
    <dgm:cxn modelId="{E9D4AB18-A39C-45F5-8B21-08FD1654DB9D}" type="presOf" srcId="{BF3DEF25-EFC2-4F5D-8015-FCC3883BDF3E}" destId="{20857439-3EAA-4F8B-871C-BBC1F2B86EAA}" srcOrd="0" destOrd="0" presId="urn:microsoft.com/office/officeart/2005/8/layout/default"/>
    <dgm:cxn modelId="{6B44AE1C-2461-48E4-B8B4-38231E3EBCEC}" srcId="{4FF8BE01-AFD1-4906-ABD7-2A01E3530593}" destId="{BF3DEF25-EFC2-4F5D-8015-FCC3883BDF3E}" srcOrd="5" destOrd="0" parTransId="{9BE91DBF-9A97-41E9-9242-818E2310BE6A}" sibTransId="{B6DA8FD2-A56C-434D-A9C9-A471D05F2CBA}"/>
    <dgm:cxn modelId="{7AD61634-B4E3-4A30-AA01-98FBABED0BDC}" srcId="{4FF8BE01-AFD1-4906-ABD7-2A01E3530593}" destId="{5ECAA4A3-B385-46AB-8E6A-492125BC3D2A}" srcOrd="3" destOrd="0" parTransId="{425BEB45-C19B-4C25-A7AB-31F539C433B1}" sibTransId="{A782EB7A-05F6-494A-99E5-3F1F80699BED}"/>
    <dgm:cxn modelId="{DCC3583D-E549-4CF6-A8A9-89558815C944}" type="presOf" srcId="{25732132-DEC1-4090-80AA-4ADD4396E325}" destId="{72464693-108C-4583-946A-22705AEB7BED}" srcOrd="0" destOrd="0" presId="urn:microsoft.com/office/officeart/2005/8/layout/default"/>
    <dgm:cxn modelId="{34D1BB3E-2A5C-4CF4-AD5D-3709345C439D}" type="presOf" srcId="{5ECAA4A3-B385-46AB-8E6A-492125BC3D2A}" destId="{9FEBDAC8-01AB-4B2B-835F-1D5AAE91D1C7}" srcOrd="0" destOrd="0" presId="urn:microsoft.com/office/officeart/2005/8/layout/default"/>
    <dgm:cxn modelId="{9EC58B42-288A-4429-808A-13C9EBB04F6D}" type="presOf" srcId="{C16C6886-59D3-4758-BEC6-807DCC8F2A53}" destId="{E8C009C6-9A12-43D7-99D3-A08DCDBBE459}" srcOrd="0" destOrd="0" presId="urn:microsoft.com/office/officeart/2005/8/layout/default"/>
    <dgm:cxn modelId="{5582E463-D5DF-4EFB-948F-E3E5B5B30690}" type="presOf" srcId="{77A99E62-B01D-419E-964B-2440FDBCA84E}" destId="{E0BADE85-EDC5-4701-AAC3-69A939B5C0A9}" srcOrd="0" destOrd="0" presId="urn:microsoft.com/office/officeart/2005/8/layout/default"/>
    <dgm:cxn modelId="{9B5AD64C-CEF9-4F90-8A9E-800E42468B8A}" srcId="{4FF8BE01-AFD1-4906-ABD7-2A01E3530593}" destId="{F8836C9D-ACA5-4D8E-ACAF-D7C1DD8C4AB3}" srcOrd="6" destOrd="0" parTransId="{9E80D84F-0098-4003-8825-4BF5B456D7C9}" sibTransId="{35902222-E5C6-4B57-A178-F5B22E4EB7B7}"/>
    <dgm:cxn modelId="{7CF5474D-3897-4C07-B500-5A705340F702}" type="presOf" srcId="{AF958370-3351-4BAF-9AA5-4DB5AC6AE728}" destId="{7EDFBA9C-387E-44C6-B47A-4BA8DCDAC0AF}" srcOrd="0" destOrd="0" presId="urn:microsoft.com/office/officeart/2005/8/layout/default"/>
    <dgm:cxn modelId="{CE8D664F-44BE-47F4-826C-63549383BAEB}" srcId="{4FF8BE01-AFD1-4906-ABD7-2A01E3530593}" destId="{2AA3F9F4-7CAE-4CFF-9774-D7F03AF93D4D}" srcOrd="1" destOrd="0" parTransId="{8B6E1DD1-7F4D-43D7-8957-C6F059695549}" sibTransId="{C9B45064-4B35-4049-BAF5-34C7B97823D4}"/>
    <dgm:cxn modelId="{DD3A7A72-2204-4160-B52D-0E52A96077DC}" srcId="{4FF8BE01-AFD1-4906-ABD7-2A01E3530593}" destId="{CF297746-83C2-4308-9A57-59A1F2BFCB73}" srcOrd="8" destOrd="0" parTransId="{1A78C4B2-B8F9-42CF-9FCC-7B69055B3372}" sibTransId="{DE55B474-8257-43D1-B4D6-BA23C7F3BB32}"/>
    <dgm:cxn modelId="{EB257655-75DC-496E-A3EC-09D050E1CEB3}" srcId="{4FF8BE01-AFD1-4906-ABD7-2A01E3530593}" destId="{C16C6886-59D3-4758-BEC6-807DCC8F2A53}" srcOrd="14" destOrd="0" parTransId="{A9540D74-8DAC-4C2E-B23B-A7DBA79C84E0}" sibTransId="{41061093-525E-47C4-A495-729A1792E4AB}"/>
    <dgm:cxn modelId="{7BF42957-D84F-43B1-B827-E7F86AC80682}" srcId="{4FF8BE01-AFD1-4906-ABD7-2A01E3530593}" destId="{32A863AF-A538-4010-88A3-26F78510773F}" srcOrd="4" destOrd="0" parTransId="{F5F55C74-D95C-46C6-B6F7-1E9482967EF6}" sibTransId="{3B3CC663-9DBF-43A6-AE1F-3A9E70B356B8}"/>
    <dgm:cxn modelId="{66D5557B-0B7F-4198-8545-0C908ADADE8F}" type="presOf" srcId="{4FF8BE01-AFD1-4906-ABD7-2A01E3530593}" destId="{3CFD3A55-E775-4268-B690-B4C9E30534D7}" srcOrd="0" destOrd="0" presId="urn:microsoft.com/office/officeart/2005/8/layout/default"/>
    <dgm:cxn modelId="{C2F7397E-61E1-4B87-9B68-4E2B80950852}" type="presOf" srcId="{CF297746-83C2-4308-9A57-59A1F2BFCB73}" destId="{E5D3EFE6-811A-46BF-BB7F-93291C7543C6}" srcOrd="0" destOrd="0" presId="urn:microsoft.com/office/officeart/2005/8/layout/default"/>
    <dgm:cxn modelId="{82AF5F8C-6B11-4485-8506-8038C496A983}" type="presOf" srcId="{F8836C9D-ACA5-4D8E-ACAF-D7C1DD8C4AB3}" destId="{6512D9F4-FB1C-457F-A92F-97096F24797C}" srcOrd="0" destOrd="0" presId="urn:microsoft.com/office/officeart/2005/8/layout/default"/>
    <dgm:cxn modelId="{D7BBD3A6-1BA9-4414-8381-2BAD7828F84C}" type="presOf" srcId="{12B7212A-3279-4B9E-B886-88F7F53F4C83}" destId="{99B81681-1291-4E02-A185-0FE414DF7825}" srcOrd="0" destOrd="0" presId="urn:microsoft.com/office/officeart/2005/8/layout/default"/>
    <dgm:cxn modelId="{92C8BEA8-F2E2-4674-BDB2-E2DF472D0C60}" type="presOf" srcId="{2AA3F9F4-7CAE-4CFF-9774-D7F03AF93D4D}" destId="{D7391D0E-CEB9-4097-AF27-A64D0FBAB894}" srcOrd="0" destOrd="0" presId="urn:microsoft.com/office/officeart/2005/8/layout/default"/>
    <dgm:cxn modelId="{DFBE31AC-DF8A-48A2-9BF0-9D699AC266D9}" srcId="{4FF8BE01-AFD1-4906-ABD7-2A01E3530593}" destId="{06C3BB3D-AE2F-4A77-8BE3-2251B9DD2CE8}" srcOrd="2" destOrd="0" parTransId="{4A88A483-0DA5-4157-8B2C-5BCB8E866F89}" sibTransId="{061FC4AD-6C6F-4E01-AC0A-1BF1A4BC3D2E}"/>
    <dgm:cxn modelId="{8BCD11AD-9175-4D1A-824D-15EE6D9111CA}" type="presOf" srcId="{28678509-1BED-4E08-A63F-51828BAC216A}" destId="{28ADBB91-98FB-4ED2-989B-08E3125B31CC}" srcOrd="0" destOrd="0" presId="urn:microsoft.com/office/officeart/2005/8/layout/default"/>
    <dgm:cxn modelId="{3C5A04B7-A65E-4233-BC3A-2051FCB64F39}" srcId="{4FF8BE01-AFD1-4906-ABD7-2A01E3530593}" destId="{565B6587-D166-4F4F-A5DF-8456262D9AFC}" srcOrd="12" destOrd="0" parTransId="{985AB627-49B8-421D-884A-6215DF9BDF07}" sibTransId="{4537E438-0E61-4AA1-9020-9343070A2ECD}"/>
    <dgm:cxn modelId="{71A867BB-853C-44CB-BA5C-FEDE05BC666E}" type="presOf" srcId="{8A9364A1-0E4D-4634-9745-22FEF956EB44}" destId="{551E3F56-24FD-4D99-AE61-9CA885657294}" srcOrd="0" destOrd="0" presId="urn:microsoft.com/office/officeart/2005/8/layout/default"/>
    <dgm:cxn modelId="{F7EE20C6-80AC-44F1-A281-89077614CC5B}" srcId="{4FF8BE01-AFD1-4906-ABD7-2A01E3530593}" destId="{AF958370-3351-4BAF-9AA5-4DB5AC6AE728}" srcOrd="9" destOrd="0" parTransId="{FBC7D989-7626-4B84-92C9-7E161C330044}" sibTransId="{4C053433-A177-4A2C-9C99-648D6CF27D9A}"/>
    <dgm:cxn modelId="{83B32BC9-9D3C-47D8-9963-9CA0F278877B}" type="presOf" srcId="{06C3BB3D-AE2F-4A77-8BE3-2251B9DD2CE8}" destId="{C6BBD4C5-06F7-462D-96EE-E1616A9312A6}" srcOrd="0" destOrd="0" presId="urn:microsoft.com/office/officeart/2005/8/layout/default"/>
    <dgm:cxn modelId="{FF1EC9CA-B0F6-42D0-BC9B-EB0BBA399D64}" type="presOf" srcId="{32A863AF-A538-4010-88A3-26F78510773F}" destId="{FB625EDB-A4FE-49D6-A93D-DECE56C00440}" srcOrd="0" destOrd="0" presId="urn:microsoft.com/office/officeart/2005/8/layout/default"/>
    <dgm:cxn modelId="{A4DC4FDB-C37B-46BB-81BE-A899C45712B2}" srcId="{4FF8BE01-AFD1-4906-ABD7-2A01E3530593}" destId="{12B7212A-3279-4B9E-B886-88F7F53F4C83}" srcOrd="13" destOrd="0" parTransId="{24062627-DF65-44DD-B74B-274AFA742CCB}" sibTransId="{81952515-7D99-4F48-B920-75C21CA503AA}"/>
    <dgm:cxn modelId="{903685E2-988E-4D2E-9E4B-5910CE85C7BE}" srcId="{4FF8BE01-AFD1-4906-ABD7-2A01E3530593}" destId="{28678509-1BED-4E08-A63F-51828BAC216A}" srcOrd="7" destOrd="0" parTransId="{559476F0-AF27-4ED9-BFF4-82ED35CCD151}" sibTransId="{FAF9BD0D-B46F-45E8-85A0-74D451A5CA9F}"/>
    <dgm:cxn modelId="{3DF334EC-6BFB-4B78-9249-5AA34A194583}" type="presOf" srcId="{565B6587-D166-4F4F-A5DF-8456262D9AFC}" destId="{84C3DF3B-3A61-4EB1-B131-CE7C1F433554}" srcOrd="0" destOrd="0" presId="urn:microsoft.com/office/officeart/2005/8/layout/default"/>
    <dgm:cxn modelId="{19BBB381-8579-452E-96DE-F8B5F54CBAA1}" type="presParOf" srcId="{3CFD3A55-E775-4268-B690-B4C9E30534D7}" destId="{72464693-108C-4583-946A-22705AEB7BED}" srcOrd="0" destOrd="0" presId="urn:microsoft.com/office/officeart/2005/8/layout/default"/>
    <dgm:cxn modelId="{1A553308-50C1-4F2E-A977-42262C914255}" type="presParOf" srcId="{3CFD3A55-E775-4268-B690-B4C9E30534D7}" destId="{6ED06019-A927-4E49-9942-BD3FAB9A42AD}" srcOrd="1" destOrd="0" presId="urn:microsoft.com/office/officeart/2005/8/layout/default"/>
    <dgm:cxn modelId="{1EF3E5B7-A608-457F-BB6D-528EF80CE4D4}" type="presParOf" srcId="{3CFD3A55-E775-4268-B690-B4C9E30534D7}" destId="{D7391D0E-CEB9-4097-AF27-A64D0FBAB894}" srcOrd="2" destOrd="0" presId="urn:microsoft.com/office/officeart/2005/8/layout/default"/>
    <dgm:cxn modelId="{3FD22D8A-E885-41AD-B3D0-01B172B0B48F}" type="presParOf" srcId="{3CFD3A55-E775-4268-B690-B4C9E30534D7}" destId="{5813C17F-0A5C-4DEC-A04F-152AF9E178B6}" srcOrd="3" destOrd="0" presId="urn:microsoft.com/office/officeart/2005/8/layout/default"/>
    <dgm:cxn modelId="{AFAF30EC-6184-467D-884B-5419C2B1E6F7}" type="presParOf" srcId="{3CFD3A55-E775-4268-B690-B4C9E30534D7}" destId="{C6BBD4C5-06F7-462D-96EE-E1616A9312A6}" srcOrd="4" destOrd="0" presId="urn:microsoft.com/office/officeart/2005/8/layout/default"/>
    <dgm:cxn modelId="{A66B0A81-4142-45F9-B568-B775A352E952}" type="presParOf" srcId="{3CFD3A55-E775-4268-B690-B4C9E30534D7}" destId="{B8195BEA-2518-48B9-B434-17EC5AF5E0B2}" srcOrd="5" destOrd="0" presId="urn:microsoft.com/office/officeart/2005/8/layout/default"/>
    <dgm:cxn modelId="{E7BD9B47-EACA-4302-B144-A43DEB2536A9}" type="presParOf" srcId="{3CFD3A55-E775-4268-B690-B4C9E30534D7}" destId="{9FEBDAC8-01AB-4B2B-835F-1D5AAE91D1C7}" srcOrd="6" destOrd="0" presId="urn:microsoft.com/office/officeart/2005/8/layout/default"/>
    <dgm:cxn modelId="{9259BF13-1F50-4A96-9A75-FE1853DC3741}" type="presParOf" srcId="{3CFD3A55-E775-4268-B690-B4C9E30534D7}" destId="{CA50BA81-AAD5-4A7D-B50A-5608264A73B6}" srcOrd="7" destOrd="0" presId="urn:microsoft.com/office/officeart/2005/8/layout/default"/>
    <dgm:cxn modelId="{D2B07390-D937-44A2-B9A2-D16D521BDD77}" type="presParOf" srcId="{3CFD3A55-E775-4268-B690-B4C9E30534D7}" destId="{FB625EDB-A4FE-49D6-A93D-DECE56C00440}" srcOrd="8" destOrd="0" presId="urn:microsoft.com/office/officeart/2005/8/layout/default"/>
    <dgm:cxn modelId="{DD212D2E-B310-456B-B2E0-02339CAC5D57}" type="presParOf" srcId="{3CFD3A55-E775-4268-B690-B4C9E30534D7}" destId="{4C088730-9C51-4896-8416-67D595530C5F}" srcOrd="9" destOrd="0" presId="urn:microsoft.com/office/officeart/2005/8/layout/default"/>
    <dgm:cxn modelId="{E51D38AC-9E0A-49C5-90C5-78216B674A0E}" type="presParOf" srcId="{3CFD3A55-E775-4268-B690-B4C9E30534D7}" destId="{20857439-3EAA-4F8B-871C-BBC1F2B86EAA}" srcOrd="10" destOrd="0" presId="urn:microsoft.com/office/officeart/2005/8/layout/default"/>
    <dgm:cxn modelId="{594929AF-65F1-49FF-8CB8-C5428335823A}" type="presParOf" srcId="{3CFD3A55-E775-4268-B690-B4C9E30534D7}" destId="{FA068381-5AAA-4C14-AEC8-521AEB115BC1}" srcOrd="11" destOrd="0" presId="urn:microsoft.com/office/officeart/2005/8/layout/default"/>
    <dgm:cxn modelId="{37C4DC1F-DECF-4371-A296-C6BD30D5125D}" type="presParOf" srcId="{3CFD3A55-E775-4268-B690-B4C9E30534D7}" destId="{6512D9F4-FB1C-457F-A92F-97096F24797C}" srcOrd="12" destOrd="0" presId="urn:microsoft.com/office/officeart/2005/8/layout/default"/>
    <dgm:cxn modelId="{1EB9A7A0-382F-4DAD-AF7B-DA1411FB92E7}" type="presParOf" srcId="{3CFD3A55-E775-4268-B690-B4C9E30534D7}" destId="{A652DCAF-AE04-4C8F-A2AC-CE0110908FE0}" srcOrd="13" destOrd="0" presId="urn:microsoft.com/office/officeart/2005/8/layout/default"/>
    <dgm:cxn modelId="{8D054DA8-5295-4131-9FF2-309809E039E6}" type="presParOf" srcId="{3CFD3A55-E775-4268-B690-B4C9E30534D7}" destId="{28ADBB91-98FB-4ED2-989B-08E3125B31CC}" srcOrd="14" destOrd="0" presId="urn:microsoft.com/office/officeart/2005/8/layout/default"/>
    <dgm:cxn modelId="{4E1573CE-15A1-4D4D-B755-A88A0C9BF816}" type="presParOf" srcId="{3CFD3A55-E775-4268-B690-B4C9E30534D7}" destId="{872579A9-5D03-485B-82AC-476A61997805}" srcOrd="15" destOrd="0" presId="urn:microsoft.com/office/officeart/2005/8/layout/default"/>
    <dgm:cxn modelId="{7CE1D518-D93D-4083-832F-D3E4A7FDDBDE}" type="presParOf" srcId="{3CFD3A55-E775-4268-B690-B4C9E30534D7}" destId="{E5D3EFE6-811A-46BF-BB7F-93291C7543C6}" srcOrd="16" destOrd="0" presId="urn:microsoft.com/office/officeart/2005/8/layout/default"/>
    <dgm:cxn modelId="{8094408F-3DD3-445C-86C7-F218A3D5582C}" type="presParOf" srcId="{3CFD3A55-E775-4268-B690-B4C9E30534D7}" destId="{0A5E0465-674D-49EC-BBE9-91469097AC26}" srcOrd="17" destOrd="0" presId="urn:microsoft.com/office/officeart/2005/8/layout/default"/>
    <dgm:cxn modelId="{6386542C-93BC-4921-ABE5-ADEB3B036655}" type="presParOf" srcId="{3CFD3A55-E775-4268-B690-B4C9E30534D7}" destId="{7EDFBA9C-387E-44C6-B47A-4BA8DCDAC0AF}" srcOrd="18" destOrd="0" presId="urn:microsoft.com/office/officeart/2005/8/layout/default"/>
    <dgm:cxn modelId="{BFF8A857-B5F0-4A9E-85CD-E93EC4428949}" type="presParOf" srcId="{3CFD3A55-E775-4268-B690-B4C9E30534D7}" destId="{3124DE86-EC1F-493E-B669-48CBB3B58B46}" srcOrd="19" destOrd="0" presId="urn:microsoft.com/office/officeart/2005/8/layout/default"/>
    <dgm:cxn modelId="{A67060D3-1FA9-4CBC-8DCD-DE289600579B}" type="presParOf" srcId="{3CFD3A55-E775-4268-B690-B4C9E30534D7}" destId="{551E3F56-24FD-4D99-AE61-9CA885657294}" srcOrd="20" destOrd="0" presId="urn:microsoft.com/office/officeart/2005/8/layout/default"/>
    <dgm:cxn modelId="{6A4D0989-E2F2-4BB5-BB33-EEA7D4A544D4}" type="presParOf" srcId="{3CFD3A55-E775-4268-B690-B4C9E30534D7}" destId="{68D35F1D-70B2-4472-BB93-2E3212110CD1}" srcOrd="21" destOrd="0" presId="urn:microsoft.com/office/officeart/2005/8/layout/default"/>
    <dgm:cxn modelId="{29751481-420C-43CA-B6F7-8AA10361CE7A}" type="presParOf" srcId="{3CFD3A55-E775-4268-B690-B4C9E30534D7}" destId="{E0BADE85-EDC5-4701-AAC3-69A939B5C0A9}" srcOrd="22" destOrd="0" presId="urn:microsoft.com/office/officeart/2005/8/layout/default"/>
    <dgm:cxn modelId="{B8B698AB-E00B-499A-A5BD-74A03A6003BC}" type="presParOf" srcId="{3CFD3A55-E775-4268-B690-B4C9E30534D7}" destId="{B8D3F4EC-CF87-4F81-8A7A-402837A06B63}" srcOrd="23" destOrd="0" presId="urn:microsoft.com/office/officeart/2005/8/layout/default"/>
    <dgm:cxn modelId="{AD08DB8F-9309-43AC-BFBC-849EEB8155F6}" type="presParOf" srcId="{3CFD3A55-E775-4268-B690-B4C9E30534D7}" destId="{84C3DF3B-3A61-4EB1-B131-CE7C1F433554}" srcOrd="24" destOrd="0" presId="urn:microsoft.com/office/officeart/2005/8/layout/default"/>
    <dgm:cxn modelId="{422368FA-66EB-48F3-9D3B-982B92055C74}" type="presParOf" srcId="{3CFD3A55-E775-4268-B690-B4C9E30534D7}" destId="{6EA30141-391D-40A7-9F6F-BB2BE1BD358A}" srcOrd="25" destOrd="0" presId="urn:microsoft.com/office/officeart/2005/8/layout/default"/>
    <dgm:cxn modelId="{6B1422AD-920B-4B77-A04D-09D8BFF3BEAD}" type="presParOf" srcId="{3CFD3A55-E775-4268-B690-B4C9E30534D7}" destId="{99B81681-1291-4E02-A185-0FE414DF7825}" srcOrd="26" destOrd="0" presId="urn:microsoft.com/office/officeart/2005/8/layout/default"/>
    <dgm:cxn modelId="{D9C01969-135A-4B3E-A63A-6DC45BB94F8A}" type="presParOf" srcId="{3CFD3A55-E775-4268-B690-B4C9E30534D7}" destId="{FEC98551-1262-42B7-8F93-48453D16D7FA}" srcOrd="27" destOrd="0" presId="urn:microsoft.com/office/officeart/2005/8/layout/default"/>
    <dgm:cxn modelId="{B7072044-B4C4-4072-ABF2-FA5F27DF3334}" type="presParOf" srcId="{3CFD3A55-E775-4268-B690-B4C9E30534D7}" destId="{E8C009C6-9A12-43D7-99D3-A08DCDBBE459}" srcOrd="2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464693-108C-4583-946A-22705AEB7BED}">
      <dsp:nvSpPr>
        <dsp:cNvPr id="0" name=""/>
        <dsp:cNvSpPr/>
      </dsp:nvSpPr>
      <dsp:spPr>
        <a:xfrm>
          <a:off x="2141" y="481906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Why wildlife conservation</a:t>
          </a:r>
        </a:p>
      </dsp:txBody>
      <dsp:txXfrm>
        <a:off x="2141" y="481906"/>
        <a:ext cx="1698552" cy="1019131"/>
      </dsp:txXfrm>
    </dsp:sp>
    <dsp:sp modelId="{D7391D0E-CEB9-4097-AF27-A64D0FBAB894}">
      <dsp:nvSpPr>
        <dsp:cNvPr id="0" name=""/>
        <dsp:cNvSpPr/>
      </dsp:nvSpPr>
      <dsp:spPr>
        <a:xfrm>
          <a:off x="1870548" y="481906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Habitat Restoration</a:t>
          </a:r>
        </a:p>
      </dsp:txBody>
      <dsp:txXfrm>
        <a:off x="1870548" y="481906"/>
        <a:ext cx="1698552" cy="1019131"/>
      </dsp:txXfrm>
    </dsp:sp>
    <dsp:sp modelId="{C6BBD4C5-06F7-462D-96EE-E1616A9312A6}">
      <dsp:nvSpPr>
        <dsp:cNvPr id="0" name=""/>
        <dsp:cNvSpPr/>
      </dsp:nvSpPr>
      <dsp:spPr>
        <a:xfrm>
          <a:off x="3738955" y="481906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Species Recovery and Extinction</a:t>
          </a:r>
        </a:p>
      </dsp:txBody>
      <dsp:txXfrm>
        <a:off x="3738955" y="481906"/>
        <a:ext cx="1698552" cy="1019131"/>
      </dsp:txXfrm>
    </dsp:sp>
    <dsp:sp modelId="{9FEBDAC8-01AB-4B2B-835F-1D5AAE91D1C7}">
      <dsp:nvSpPr>
        <dsp:cNvPr id="0" name=""/>
        <dsp:cNvSpPr/>
      </dsp:nvSpPr>
      <dsp:spPr>
        <a:xfrm>
          <a:off x="5607362" y="481906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Cetacean Science</a:t>
          </a:r>
        </a:p>
      </dsp:txBody>
      <dsp:txXfrm>
        <a:off x="5607362" y="481906"/>
        <a:ext cx="1698552" cy="1019131"/>
      </dsp:txXfrm>
    </dsp:sp>
    <dsp:sp modelId="{FB625EDB-A4FE-49D6-A93D-DECE56C00440}">
      <dsp:nvSpPr>
        <dsp:cNvPr id="0" name=""/>
        <dsp:cNvSpPr/>
      </dsp:nvSpPr>
      <dsp:spPr>
        <a:xfrm>
          <a:off x="2141" y="1670892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Animal Physiology</a:t>
          </a:r>
        </a:p>
      </dsp:txBody>
      <dsp:txXfrm>
        <a:off x="2141" y="1670892"/>
        <a:ext cx="1698552" cy="1019131"/>
      </dsp:txXfrm>
    </dsp:sp>
    <dsp:sp modelId="{20857439-3EAA-4F8B-871C-BBC1F2B86EAA}">
      <dsp:nvSpPr>
        <dsp:cNvPr id="0" name=""/>
        <dsp:cNvSpPr/>
      </dsp:nvSpPr>
      <dsp:spPr>
        <a:xfrm>
          <a:off x="1870548" y="1670892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Adaptation</a:t>
          </a:r>
        </a:p>
      </dsp:txBody>
      <dsp:txXfrm>
        <a:off x="1870548" y="1670892"/>
        <a:ext cx="1698552" cy="1019131"/>
      </dsp:txXfrm>
    </dsp:sp>
    <dsp:sp modelId="{6512D9F4-FB1C-457F-A92F-97096F24797C}">
      <dsp:nvSpPr>
        <dsp:cNvPr id="0" name=""/>
        <dsp:cNvSpPr/>
      </dsp:nvSpPr>
      <dsp:spPr>
        <a:xfrm>
          <a:off x="3738955" y="1670892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Abiotic Factors</a:t>
          </a:r>
        </a:p>
      </dsp:txBody>
      <dsp:txXfrm>
        <a:off x="3738955" y="1670892"/>
        <a:ext cx="1698552" cy="1019131"/>
      </dsp:txXfrm>
    </dsp:sp>
    <dsp:sp modelId="{28ADBB91-98FB-4ED2-989B-08E3125B31CC}">
      <dsp:nvSpPr>
        <dsp:cNvPr id="0" name=""/>
        <dsp:cNvSpPr/>
      </dsp:nvSpPr>
      <dsp:spPr>
        <a:xfrm>
          <a:off x="5607362" y="1670892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Engineering and Coastal Management</a:t>
          </a:r>
        </a:p>
      </dsp:txBody>
      <dsp:txXfrm>
        <a:off x="5607362" y="1670892"/>
        <a:ext cx="1698552" cy="1019131"/>
      </dsp:txXfrm>
    </dsp:sp>
    <dsp:sp modelId="{E5D3EFE6-811A-46BF-BB7F-93291C7543C6}">
      <dsp:nvSpPr>
        <dsp:cNvPr id="0" name=""/>
        <dsp:cNvSpPr/>
      </dsp:nvSpPr>
      <dsp:spPr>
        <a:xfrm>
          <a:off x="2141" y="2859879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Monitoring</a:t>
          </a:r>
        </a:p>
      </dsp:txBody>
      <dsp:txXfrm>
        <a:off x="2141" y="2859879"/>
        <a:ext cx="1698552" cy="1019131"/>
      </dsp:txXfrm>
    </dsp:sp>
    <dsp:sp modelId="{7EDFBA9C-387E-44C6-B47A-4BA8DCDAC0AF}">
      <dsp:nvSpPr>
        <dsp:cNvPr id="0" name=""/>
        <dsp:cNvSpPr/>
      </dsp:nvSpPr>
      <dsp:spPr>
        <a:xfrm>
          <a:off x="1870548" y="2859879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Coastal Communities</a:t>
          </a:r>
        </a:p>
      </dsp:txBody>
      <dsp:txXfrm>
        <a:off x="1870548" y="2859879"/>
        <a:ext cx="1698552" cy="1019131"/>
      </dsp:txXfrm>
    </dsp:sp>
    <dsp:sp modelId="{551E3F56-24FD-4D99-AE61-9CA885657294}">
      <dsp:nvSpPr>
        <dsp:cNvPr id="0" name=""/>
        <dsp:cNvSpPr/>
      </dsp:nvSpPr>
      <dsp:spPr>
        <a:xfrm>
          <a:off x="3738955" y="2859879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Coastal and Marine Processes</a:t>
          </a:r>
        </a:p>
      </dsp:txBody>
      <dsp:txXfrm>
        <a:off x="3738955" y="2859879"/>
        <a:ext cx="1698552" cy="1019131"/>
      </dsp:txXfrm>
    </dsp:sp>
    <dsp:sp modelId="{E0BADE85-EDC5-4701-AAC3-69A939B5C0A9}">
      <dsp:nvSpPr>
        <dsp:cNvPr id="0" name=""/>
        <dsp:cNvSpPr/>
      </dsp:nvSpPr>
      <dsp:spPr>
        <a:xfrm>
          <a:off x="5607362" y="2859879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GIS, Mapping and Monitoring</a:t>
          </a:r>
        </a:p>
      </dsp:txBody>
      <dsp:txXfrm>
        <a:off x="5607362" y="2859879"/>
        <a:ext cx="1698552" cy="1019131"/>
      </dsp:txXfrm>
    </dsp:sp>
    <dsp:sp modelId="{84C3DF3B-3A61-4EB1-B131-CE7C1F433554}">
      <dsp:nvSpPr>
        <dsp:cNvPr id="0" name=""/>
        <dsp:cNvSpPr/>
      </dsp:nvSpPr>
      <dsp:spPr>
        <a:xfrm>
          <a:off x="936344" y="4048865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Wildlife Ecology</a:t>
          </a:r>
        </a:p>
      </dsp:txBody>
      <dsp:txXfrm>
        <a:off x="936344" y="4048865"/>
        <a:ext cx="1698552" cy="1019131"/>
      </dsp:txXfrm>
    </dsp:sp>
    <dsp:sp modelId="{99B81681-1291-4E02-A185-0FE414DF7825}">
      <dsp:nvSpPr>
        <dsp:cNvPr id="0" name=""/>
        <dsp:cNvSpPr/>
      </dsp:nvSpPr>
      <dsp:spPr>
        <a:xfrm>
          <a:off x="2804751" y="4048865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Keystone Species</a:t>
          </a:r>
        </a:p>
      </dsp:txBody>
      <dsp:txXfrm>
        <a:off x="2804751" y="4048865"/>
        <a:ext cx="1698552" cy="1019131"/>
      </dsp:txXfrm>
    </dsp:sp>
    <dsp:sp modelId="{E8C009C6-9A12-43D7-99D3-A08DCDBBE459}">
      <dsp:nvSpPr>
        <dsp:cNvPr id="0" name=""/>
        <dsp:cNvSpPr/>
      </dsp:nvSpPr>
      <dsp:spPr>
        <a:xfrm>
          <a:off x="4673159" y="4048865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Overfishing</a:t>
          </a:r>
        </a:p>
      </dsp:txBody>
      <dsp:txXfrm>
        <a:off x="4673159" y="4048865"/>
        <a:ext cx="1698552" cy="10191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BA57456-157A-C12A-2FEC-91B7B9EE491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D46761-828E-1508-56BD-BAEADF34862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F95820-84BB-3447-8286-60A51307E7F2}" type="datetimeFigureOut">
              <a:rPr lang="en-US" smtClean="0"/>
              <a:t>8/28/2023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428A7E-6B0E-809C-73D1-4B5E2FF471A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9A5AA6-0C5B-430A-E0C4-C90B2F0A1CD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476440-F66F-F947-8EFC-EA5202ACFD2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117637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8FC54-6AE4-6A4A-9756-823A0F1BE5A6}" type="datetimeFigureOut">
              <a:rPr lang="en-US" smtClean="0"/>
              <a:t>8/28/2023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79E9EB-07EB-9D44-9F5A-AB1FBECCDD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6758749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astalwiki.org/wiki/Foreshore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www.coastalwiki.org/wiki/Shoreface" TargetMode="Externa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8" Type="http://schemas.openxmlformats.org/officeDocument/2006/relationships/hyperlink" Target="https://onlinelibrary.wiley.com/doi/full/10.1111/geb.12000#geb12000-bib-0041" TargetMode="External"/><Relationship Id="rId13" Type="http://schemas.openxmlformats.org/officeDocument/2006/relationships/hyperlink" Target="https://onlinelibrary.wiley.com/doi/full/10.1111/geb.12000#geb12000-bib-0087" TargetMode="External"/><Relationship Id="rId18" Type="http://schemas.openxmlformats.org/officeDocument/2006/relationships/hyperlink" Target="https://onlinelibrary.wiley.com/doi/full/10.1111/geb.12000#geb12000-bib-0071" TargetMode="External"/><Relationship Id="rId3" Type="http://schemas.openxmlformats.org/officeDocument/2006/relationships/hyperlink" Target="https://onlinelibrary.wiley.com/doi/full/10.1111/geb.12000#geb12000-bib-0133" TargetMode="External"/><Relationship Id="rId21" Type="http://schemas.openxmlformats.org/officeDocument/2006/relationships/hyperlink" Target="https://doi.org/10.1111/geb.12000" TargetMode="External"/><Relationship Id="rId7" Type="http://schemas.openxmlformats.org/officeDocument/2006/relationships/hyperlink" Target="https://onlinelibrary.wiley.com/doi/full/10.1111/geb.12000#geb12000-bib-0122" TargetMode="External"/><Relationship Id="rId12" Type="http://schemas.openxmlformats.org/officeDocument/2006/relationships/hyperlink" Target="https://onlinelibrary.wiley.com/doi/full/10.1111/geb.12000#geb12000-bib-0008" TargetMode="External"/><Relationship Id="rId17" Type="http://schemas.openxmlformats.org/officeDocument/2006/relationships/hyperlink" Target="https://onlinelibrary.wiley.com/doi/full/10.1111/geb.12000#geb12000-bib-0045" TargetMode="External"/><Relationship Id="rId2" Type="http://schemas.openxmlformats.org/officeDocument/2006/relationships/slide" Target="../slides/slide85.xml"/><Relationship Id="rId16" Type="http://schemas.openxmlformats.org/officeDocument/2006/relationships/hyperlink" Target="https://onlinelibrary.wiley.com/doi/full/10.1111/geb.12000#geb12000-bib-0110" TargetMode="External"/><Relationship Id="rId20" Type="http://schemas.openxmlformats.org/officeDocument/2006/relationships/hyperlink" Target="https://onlinelibrary.wiley.com/doi/full/10.1111/geb.12000#geb12000-bib-0076" TargetMode="Externa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onlinelibrary.wiley.com/doi/full/10.1111/geb.12000#geb12000-bib-0097" TargetMode="External"/><Relationship Id="rId11" Type="http://schemas.openxmlformats.org/officeDocument/2006/relationships/hyperlink" Target="https://onlinelibrary.wiley.com/doi/full/10.1111/geb.12000#geb12000-bib-0111" TargetMode="External"/><Relationship Id="rId5" Type="http://schemas.openxmlformats.org/officeDocument/2006/relationships/hyperlink" Target="https://onlinelibrary.wiley.com/doi/full/10.1111/geb.12000#geb12000-bib-0123" TargetMode="External"/><Relationship Id="rId15" Type="http://schemas.openxmlformats.org/officeDocument/2006/relationships/hyperlink" Target="https://onlinelibrary.wiley.com/doi/full/10.1111/geb.12000#geb12000-bib-0121" TargetMode="External"/><Relationship Id="rId10" Type="http://schemas.openxmlformats.org/officeDocument/2006/relationships/hyperlink" Target="https://onlinelibrary.wiley.com/doi/full/10.1111/geb.12000#geb12000-bib-0077" TargetMode="External"/><Relationship Id="rId19" Type="http://schemas.openxmlformats.org/officeDocument/2006/relationships/hyperlink" Target="https://onlinelibrary.wiley.com/doi/full/10.1111/geb.12000#geb12000-bib-0050" TargetMode="External"/><Relationship Id="rId4" Type="http://schemas.openxmlformats.org/officeDocument/2006/relationships/hyperlink" Target="https://onlinelibrary.wiley.com/doi/full/10.1111/geb.12000#geb12000-fig-0006" TargetMode="External"/><Relationship Id="rId9" Type="http://schemas.openxmlformats.org/officeDocument/2006/relationships/hyperlink" Target="https://onlinelibrary.wiley.com/doi/full/10.1111/geb.12000#geb12000-bib-0128" TargetMode="External"/><Relationship Id="rId14" Type="http://schemas.openxmlformats.org/officeDocument/2006/relationships/hyperlink" Target="https://onlinelibrary.wiley.com/doi/full/10.1111/geb.12000#geb12000-bib-0124" TargetMode="Externa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9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0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1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2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3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4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Backshore is the zone of the shore above the high water line, acted upon only by severe storms of exceptionally high tides.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610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foreshore  is part of the shore between the highest and the lowest astronomical tide.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3054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="0" i="0" dirty="0">
                <a:solidFill>
                  <a:srgbClr val="252525"/>
                </a:solidFill>
                <a:effectLst/>
                <a:latin typeface="Arial" panose="020B0604020202020204" pitchFamily="34" charset="0"/>
              </a:rPr>
              <a:t>The zone which extends from the </a:t>
            </a:r>
            <a:r>
              <a:rPr lang="en-US" b="0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3" tooltip="Foreshore"/>
              </a:rPr>
              <a:t>foreshore</a:t>
            </a:r>
            <a:r>
              <a:rPr lang="en-US" b="0" i="0" dirty="0">
                <a:solidFill>
                  <a:srgbClr val="252525"/>
                </a:solidFill>
                <a:effectLst/>
                <a:latin typeface="Arial" panose="020B0604020202020204" pitchFamily="34" charset="0"/>
              </a:rPr>
              <a:t> to the lower </a:t>
            </a:r>
            <a:r>
              <a:rPr lang="en-US" b="0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4" tooltip="Shoreface"/>
              </a:rPr>
              <a:t>shoreface</a:t>
            </a:r>
            <a:r>
              <a:rPr lang="en-US" b="0" i="0" dirty="0">
                <a:solidFill>
                  <a:srgbClr val="252525"/>
                </a:solidFill>
                <a:effectLst/>
                <a:latin typeface="Arial" panose="020B0604020202020204" pitchFamily="34" charset="0"/>
              </a:rPr>
              <a:t>. In another definition the nearshore zone extends further to the offshore zone, typically to water depths of the order of 20m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7571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4189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8769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9374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9495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31342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1398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4261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3675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4414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738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1200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4532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1907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221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Also uplift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6156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8144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38147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42165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5415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99626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02778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41217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38343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19124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74701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17306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80678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98224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17766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23556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88204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38314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36921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15872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3) </a:t>
            </a:r>
            <a:r>
              <a:rPr lang="en-US" dirty="0" err="1"/>
              <a:t>a.k.a</a:t>
            </a:r>
            <a:r>
              <a:rPr lang="en-US" dirty="0"/>
              <a:t> process dominance?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91216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93721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3826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2363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09654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97082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91282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76581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 The coast is influenced by a range of processes due to its location at the interface of terrestrial and marine environments</a:t>
            </a:r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460623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831856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539211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831856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TODO: Definitions</a:t>
            </a:r>
          </a:p>
          <a:p>
            <a:pPr marL="171450" indent="-171450">
              <a:buFontTx/>
              <a:buChar char="-"/>
            </a:pPr>
            <a:r>
              <a:rPr lang="en-US" dirty="0"/>
              <a:t>Chemical</a:t>
            </a:r>
          </a:p>
          <a:p>
            <a:pPr marL="171450" indent="-171450">
              <a:buFontTx/>
              <a:buChar char="-"/>
            </a:pPr>
            <a:r>
              <a:rPr lang="en-US" dirty="0"/>
              <a:t>Hydrological</a:t>
            </a:r>
          </a:p>
          <a:p>
            <a:pPr marL="171450" indent="-171450">
              <a:buFontTx/>
              <a:buChar char="-"/>
            </a:pPr>
            <a:r>
              <a:rPr lang="en-US" dirty="0"/>
              <a:t>Sedimentary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75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291411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76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177345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77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41377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78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1875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79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614013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80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677298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81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260242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82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395115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83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968631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Low-energy inter-tidal environments around the world are usually dominated either by salt marshes or mangrove swamps. Mangrove swamps are found in the tropics and subtropics (Tomlinson, </a:t>
            </a:r>
            <a:r>
              <a:rPr lang="en-US" dirty="0">
                <a:hlinkClick r:id="rId3"/>
              </a:rPr>
              <a:t>1986</a:t>
            </a:r>
            <a:r>
              <a:rPr lang="en-US" dirty="0"/>
              <a:t>), while salt marshes are typically found at mid–high latitudes (Fig. </a:t>
            </a:r>
            <a:r>
              <a:rPr lang="en-US" dirty="0">
                <a:hlinkClick r:id="rId4"/>
              </a:rPr>
              <a:t>6</a:t>
            </a:r>
            <a:r>
              <a:rPr lang="en-US" dirty="0"/>
              <a:t>). The northern and southernmost extents of cold-intolerant mangrove species are controlled by the frequency and magnitude of freezing events (Sherrod &amp; McMillan, </a:t>
            </a:r>
            <a:r>
              <a:rPr lang="en-US" dirty="0">
                <a:hlinkClick r:id="rId5"/>
              </a:rPr>
              <a:t>1985</a:t>
            </a:r>
            <a:r>
              <a:rPr lang="en-US" dirty="0"/>
              <a:t>; McMillan &amp; Sherrod, </a:t>
            </a:r>
            <a:r>
              <a:rPr lang="en-US" dirty="0">
                <a:hlinkClick r:id="rId6"/>
              </a:rPr>
              <a:t>1986</a:t>
            </a:r>
            <a:r>
              <a:rPr lang="en-US" dirty="0"/>
              <a:t>; Sherrod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7"/>
              </a:rPr>
              <a:t>1986</a:t>
            </a:r>
            <a:r>
              <a:rPr lang="en-US" dirty="0"/>
              <a:t>; Duke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8"/>
              </a:rPr>
              <a:t>1998</a:t>
            </a:r>
            <a:r>
              <a:rPr lang="en-US" dirty="0"/>
              <a:t>; Stuart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9"/>
              </a:rPr>
              <a:t>2007</a:t>
            </a:r>
            <a:r>
              <a:rPr lang="en-US" dirty="0"/>
              <a:t>), and this latitudinal limit is typically located around the 20 °C winter seawater isotherm (e.g. Krauss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10"/>
              </a:rPr>
              <a:t>2008</a:t>
            </a:r>
            <a:r>
              <a:rPr lang="en-US" dirty="0"/>
              <a:t>). In addition to temperature, the structure and productivity of mangrove communities is also strongly influenced by other aspects of their physical environment, including hydrological conditions (Proffitt &amp; Travis, </a:t>
            </a:r>
            <a:r>
              <a:rPr lang="en-US" dirty="0">
                <a:hlinkClick r:id="rId11"/>
              </a:rPr>
              <a:t>2010</a:t>
            </a:r>
            <a:r>
              <a:rPr lang="en-US" dirty="0"/>
              <a:t>), salinity (Ball, </a:t>
            </a:r>
            <a:r>
              <a:rPr lang="en-US" dirty="0">
                <a:hlinkClick r:id="rId12"/>
              </a:rPr>
              <a:t>1998</a:t>
            </a:r>
            <a:r>
              <a:rPr lang="en-US" dirty="0"/>
              <a:t>; Lovelock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13"/>
              </a:rPr>
              <a:t>2005</a:t>
            </a:r>
            <a:r>
              <a:rPr lang="en-US" dirty="0"/>
              <a:t>), available light (Smith, </a:t>
            </a:r>
            <a:r>
              <a:rPr lang="en-US" dirty="0">
                <a:hlinkClick r:id="rId14"/>
              </a:rPr>
              <a:t>1987</a:t>
            </a:r>
            <a:r>
              <a:rPr lang="en-US" dirty="0"/>
              <a:t>; Sherman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15"/>
              </a:rPr>
              <a:t>2000</a:t>
            </a:r>
            <a:r>
              <a:rPr lang="en-US" dirty="0"/>
              <a:t>; Proffitt &amp; Devlin, </a:t>
            </a:r>
            <a:r>
              <a:rPr lang="en-US" dirty="0">
                <a:hlinkClick r:id="rId16"/>
              </a:rPr>
              <a:t>2005</a:t>
            </a:r>
            <a:r>
              <a:rPr lang="en-US" dirty="0"/>
              <a:t>), sedimentation rates (Ellison &amp; Farnsworth, </a:t>
            </a:r>
            <a:r>
              <a:rPr lang="en-US" dirty="0">
                <a:hlinkClick r:id="rId17"/>
              </a:rPr>
              <a:t>1996</a:t>
            </a:r>
            <a:r>
              <a:rPr lang="en-US" dirty="0"/>
              <a:t>), nutrients (Koch, </a:t>
            </a:r>
            <a:r>
              <a:rPr lang="en-US" dirty="0">
                <a:hlinkClick r:id="rId18"/>
              </a:rPr>
              <a:t>1997</a:t>
            </a:r>
            <a:r>
              <a:rPr lang="en-US" dirty="0"/>
              <a:t>; Feller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19"/>
              </a:rPr>
              <a:t>2003</a:t>
            </a:r>
            <a:r>
              <a:rPr lang="en-US" dirty="0"/>
              <a:t>) and microclimatic conditions (e.g. Krauss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20"/>
              </a:rPr>
              <a:t>2006</a:t>
            </a:r>
            <a:r>
              <a:rPr lang="en-US" dirty="0"/>
              <a:t>).</a:t>
            </a:r>
          </a:p>
          <a:p>
            <a:endParaRPr lang="en-US" dirty="0"/>
          </a:p>
          <a:p>
            <a:r>
              <a:rPr lang="en-AU" dirty="0" err="1"/>
              <a:t>D'Odorico</a:t>
            </a:r>
            <a:r>
              <a:rPr lang="en-AU" dirty="0"/>
              <a:t>, P., He, Y., Collins, S., De </a:t>
            </a:r>
            <a:r>
              <a:rPr lang="en-AU" dirty="0" err="1"/>
              <a:t>Wekker</a:t>
            </a:r>
            <a:r>
              <a:rPr lang="en-AU" dirty="0"/>
              <a:t>, S.F.J., Engel, V. and Fuentes, J.D. (2013), Vegetation–microclimate feedbacks. Global Ecology and Biogeography, 22: 364-379. </a:t>
            </a:r>
            <a:r>
              <a:rPr lang="en-AU" dirty="0">
                <a:hlinkClick r:id="rId21"/>
              </a:rPr>
              <a:t>https://doi.org/10.1111/geb.12000</a:t>
            </a:r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0D1D22-C931-4E66-8F6C-71192C05CD37}" type="slidenum">
              <a:rPr lang="en-AU" smtClean="0"/>
              <a:t>85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058086358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931923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995973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947585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268181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First point, people.</a:t>
            </a:r>
          </a:p>
          <a:p>
            <a:r>
              <a:rPr lang="en-US" dirty="0"/>
              <a:t>Megacities, trend of increasing urban density.</a:t>
            </a:r>
          </a:p>
          <a:p>
            <a:r>
              <a:rPr lang="en-US" dirty="0"/>
              <a:t>Tourism, economy, ports.</a:t>
            </a:r>
          </a:p>
          <a:p>
            <a:r>
              <a:rPr lang="en-US" dirty="0"/>
              <a:t>Not just urban but also farming etc. (wetlands and floodplain of estuaries)</a:t>
            </a:r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7E5851-1807-4F87-87CF-F55AD3FCD269}" type="slidenum">
              <a:rPr lang="en-AU" smtClean="0"/>
              <a:t>133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389013555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Some evidence of why this is important </a:t>
            </a:r>
          </a:p>
          <a:p>
            <a:r>
              <a:rPr lang="en-US" dirty="0"/>
              <a:t>Recent IPCC (2019) report – upped SL rise impacts</a:t>
            </a:r>
          </a:p>
          <a:p>
            <a:r>
              <a:rPr lang="en-US" dirty="0"/>
              <a:t>Can see here places under threat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719828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813582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868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51C745E-9B5A-59BF-BF50-4F251E39D58D}"/>
              </a:ext>
            </a:extLst>
          </p:cNvPr>
          <p:cNvSpPr/>
          <p:nvPr userDrawn="1"/>
        </p:nvSpPr>
        <p:spPr>
          <a:xfrm>
            <a:off x="304800" y="266701"/>
            <a:ext cx="11582400" cy="63245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6044184"/>
            <a:ext cx="9144000" cy="356616"/>
          </a:xfrm>
        </p:spPr>
        <p:txBody>
          <a:bodyPr/>
          <a:lstStyle>
            <a:lvl1pPr marL="0" indent="0" algn="ct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2B4A7EA-9E3F-9CE1-56B5-92F4FDDA699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324100" y="758952"/>
            <a:ext cx="7543800" cy="5029200"/>
          </a:xfrm>
          <a:custGeom>
            <a:avLst/>
            <a:gdLst>
              <a:gd name="connsiteX0" fmla="*/ 3567113 w 7543800"/>
              <a:gd name="connsiteY0" fmla="*/ 4869270 h 5029200"/>
              <a:gd name="connsiteX1" fmla="*/ 3567113 w 7543800"/>
              <a:gd name="connsiteY1" fmla="*/ 4957572 h 5029200"/>
              <a:gd name="connsiteX2" fmla="*/ 3976688 w 7543800"/>
              <a:gd name="connsiteY2" fmla="*/ 4957572 h 5029200"/>
              <a:gd name="connsiteX3" fmla="*/ 3976688 w 7543800"/>
              <a:gd name="connsiteY3" fmla="*/ 4869270 h 5029200"/>
              <a:gd name="connsiteX4" fmla="*/ 0 w 7543800"/>
              <a:gd name="connsiteY4" fmla="*/ 0 h 5029200"/>
              <a:gd name="connsiteX5" fmla="*/ 7543800 w 7543800"/>
              <a:gd name="connsiteY5" fmla="*/ 0 h 5029200"/>
              <a:gd name="connsiteX6" fmla="*/ 7543800 w 7543800"/>
              <a:gd name="connsiteY6" fmla="*/ 5029200 h 5029200"/>
              <a:gd name="connsiteX7" fmla="*/ 0 w 7543800"/>
              <a:gd name="connsiteY7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43800" h="5029200">
                <a:moveTo>
                  <a:pt x="3567113" y="4869270"/>
                </a:moveTo>
                <a:lnTo>
                  <a:pt x="3567113" y="4957572"/>
                </a:lnTo>
                <a:lnTo>
                  <a:pt x="3976688" y="4957572"/>
                </a:lnTo>
                <a:lnTo>
                  <a:pt x="3976688" y="4869270"/>
                </a:lnTo>
                <a:close/>
                <a:moveTo>
                  <a:pt x="0" y="0"/>
                </a:moveTo>
                <a:lnTo>
                  <a:pt x="7543800" y="0"/>
                </a:lnTo>
                <a:lnTo>
                  <a:pt x="7543800" y="5029200"/>
                </a:lnTo>
                <a:lnTo>
                  <a:pt x="0" y="50292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42398E06-9E0E-BC81-DEB5-1DB2F8635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08960"/>
            <a:ext cx="10515600" cy="640080"/>
          </a:xfrm>
        </p:spPr>
        <p:txBody>
          <a:bodyPr anchor="ctr"/>
          <a:lstStyle>
            <a:lvl1pPr algn="ctr">
              <a:defRPr sz="60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9F70834-CB8D-A95B-D859-6E5B4C6B4F78}"/>
              </a:ext>
            </a:extLst>
          </p:cNvPr>
          <p:cNvSpPr/>
          <p:nvPr userDrawn="1"/>
        </p:nvSpPr>
        <p:spPr>
          <a:xfrm>
            <a:off x="5891213" y="5628222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691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 with image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94B2501-78A9-E41B-7C2D-09F09ADDCB5E}"/>
              </a:ext>
            </a:extLst>
          </p:cNvPr>
          <p:cNvSpPr/>
          <p:nvPr userDrawn="1"/>
        </p:nvSpPr>
        <p:spPr>
          <a:xfrm>
            <a:off x="8610600" y="0"/>
            <a:ext cx="35814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A0478E-A529-CF4E-CE5C-583ACA20D66C}"/>
              </a:ext>
            </a:extLst>
          </p:cNvPr>
          <p:cNvSpPr/>
          <p:nvPr userDrawn="1"/>
        </p:nvSpPr>
        <p:spPr>
          <a:xfrm>
            <a:off x="4462849" y="685800"/>
            <a:ext cx="7119551" cy="54864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124712"/>
            <a:ext cx="3886200" cy="548640"/>
          </a:xfrm>
        </p:spPr>
        <p:txBody>
          <a:bodyPr/>
          <a:lstStyle>
            <a:lvl1pPr>
              <a:defRPr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816352"/>
            <a:ext cx="3602736" cy="3364992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2000" cap="all" spc="0" baseline="0"/>
            </a:lvl1pPr>
            <a:lvl2pPr marL="228600">
              <a:defRPr spc="0" baseline="0"/>
            </a:lvl2pPr>
            <a:lvl3pPr marL="457200">
              <a:defRPr spc="0" baseline="0"/>
            </a:lvl3pPr>
            <a:lvl4pPr marL="685800">
              <a:defRPr spc="0" baseline="0"/>
            </a:lvl4pPr>
            <a:lvl5pPr marL="1143000"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0AD0F96-99DE-C9D9-569E-AE6FC6307EA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46904" y="1188720"/>
            <a:ext cx="6638544" cy="4480560"/>
          </a:xfrm>
          <a:noFill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792E47F-4E2C-B4B2-51F0-43D9D15C5A60}"/>
              </a:ext>
            </a:extLst>
          </p:cNvPr>
          <p:cNvCxnSpPr>
            <a:cxnSpLocks/>
          </p:cNvCxnSpPr>
          <p:nvPr userDrawn="1"/>
        </p:nvCxnSpPr>
        <p:spPr>
          <a:xfrm>
            <a:off x="1295400" y="2057400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6816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BA0478E-A529-CF4E-CE5C-583ACA20D66C}"/>
              </a:ext>
            </a:extLst>
          </p:cNvPr>
          <p:cNvSpPr/>
          <p:nvPr userDrawn="1"/>
        </p:nvSpPr>
        <p:spPr>
          <a:xfrm>
            <a:off x="3578352" y="0"/>
            <a:ext cx="86136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9824" y="1124712"/>
            <a:ext cx="5760720" cy="548640"/>
          </a:xfrm>
        </p:spPr>
        <p:txBody>
          <a:bodyPr/>
          <a:lstStyle>
            <a:lvl1pPr>
              <a:defRPr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9824" y="2889504"/>
            <a:ext cx="5760720" cy="3319272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2000" cap="none" spc="0" baseline="0"/>
            </a:lvl1pPr>
            <a:lvl2pPr marL="228600">
              <a:defRPr spc="0" baseline="0"/>
            </a:lvl2pPr>
            <a:lvl3pPr marL="457200">
              <a:defRPr spc="0" baseline="0"/>
            </a:lvl3pPr>
            <a:lvl4pPr marL="685800">
              <a:defRPr spc="0" baseline="0"/>
            </a:lvl4pPr>
            <a:lvl5pPr marL="1143000"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0AD0F96-99DE-C9D9-569E-AE6FC6307EA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98448" y="1828800"/>
            <a:ext cx="3200400" cy="3200400"/>
          </a:xfrm>
          <a:prstGeom prst="ellipse">
            <a:avLst/>
          </a:prstGeom>
          <a:noFill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36BAAC-D89F-682D-12A3-1C31F92F0FAF}"/>
              </a:ext>
            </a:extLst>
          </p:cNvPr>
          <p:cNvCxnSpPr>
            <a:cxnSpLocks/>
          </p:cNvCxnSpPr>
          <p:nvPr userDrawn="1"/>
        </p:nvCxnSpPr>
        <p:spPr>
          <a:xfrm>
            <a:off x="649224" y="2667000"/>
            <a:ext cx="0" cy="31242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F877625-E710-6DF2-3E49-374C6DD8DBC0}"/>
              </a:ext>
            </a:extLst>
          </p:cNvPr>
          <p:cNvCxnSpPr>
            <a:cxnSpLocks/>
          </p:cNvCxnSpPr>
          <p:nvPr userDrawn="1"/>
        </p:nvCxnSpPr>
        <p:spPr>
          <a:xfrm>
            <a:off x="5447344" y="2057400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397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it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D0AC02C-19A4-4754-CC96-34357DEFF55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527048" y="1481328"/>
            <a:ext cx="9144000" cy="3886200"/>
          </a:xfrm>
          <a:custGeom>
            <a:avLst/>
            <a:gdLst>
              <a:gd name="connsiteX0" fmla="*/ 6521576 w 9144000"/>
              <a:gd name="connsiteY0" fmla="*/ 2811867 h 3886200"/>
              <a:gd name="connsiteX1" fmla="*/ 6521576 w 9144000"/>
              <a:gd name="connsiteY1" fmla="*/ 2900169 h 3886200"/>
              <a:gd name="connsiteX2" fmla="*/ 6931151 w 9144000"/>
              <a:gd name="connsiteY2" fmla="*/ 2900169 h 3886200"/>
              <a:gd name="connsiteX3" fmla="*/ 6931151 w 9144000"/>
              <a:gd name="connsiteY3" fmla="*/ 2811867 h 3886200"/>
              <a:gd name="connsiteX4" fmla="*/ 0 w 9144000"/>
              <a:gd name="connsiteY4" fmla="*/ 0 h 3886200"/>
              <a:gd name="connsiteX5" fmla="*/ 9144000 w 9144000"/>
              <a:gd name="connsiteY5" fmla="*/ 0 h 3886200"/>
              <a:gd name="connsiteX6" fmla="*/ 9144000 w 9144000"/>
              <a:gd name="connsiteY6" fmla="*/ 3886200 h 3886200"/>
              <a:gd name="connsiteX7" fmla="*/ 0 w 9144000"/>
              <a:gd name="connsiteY7" fmla="*/ 3886200 h 3886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44000" h="3886200">
                <a:moveTo>
                  <a:pt x="6521576" y="2811867"/>
                </a:moveTo>
                <a:lnTo>
                  <a:pt x="6521576" y="2900169"/>
                </a:lnTo>
                <a:lnTo>
                  <a:pt x="6931151" y="2900169"/>
                </a:lnTo>
                <a:lnTo>
                  <a:pt x="6931151" y="2811867"/>
                </a:lnTo>
                <a:close/>
                <a:moveTo>
                  <a:pt x="0" y="0"/>
                </a:moveTo>
                <a:lnTo>
                  <a:pt x="9144000" y="0"/>
                </a:lnTo>
                <a:lnTo>
                  <a:pt x="9144000" y="3886200"/>
                </a:lnTo>
                <a:lnTo>
                  <a:pt x="0" y="38862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0636" y="3200400"/>
            <a:ext cx="8110728" cy="457200"/>
          </a:xfrm>
        </p:spPr>
        <p:txBody>
          <a:bodyPr anchor="ctr"/>
          <a:lstStyle>
            <a:lvl1pPr algn="ctr"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46720" y="4745736"/>
            <a:ext cx="1389888" cy="1280160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2E7004C-CFEF-6E88-A3C1-60FBC7F8CD13}"/>
              </a:ext>
            </a:extLst>
          </p:cNvPr>
          <p:cNvSpPr/>
          <p:nvPr userDrawn="1"/>
        </p:nvSpPr>
        <p:spPr>
          <a:xfrm>
            <a:off x="8048624" y="4293195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0319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399" y="609600"/>
            <a:ext cx="10058400" cy="914400"/>
          </a:xfrm>
        </p:spPr>
        <p:txBody>
          <a:bodyPr/>
          <a:lstStyle>
            <a:lvl1pPr>
              <a:defRPr spc="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855945"/>
            <a:ext cx="9820656" cy="4352544"/>
          </a:xfrm>
        </p:spPr>
        <p:txBody>
          <a:bodyPr/>
          <a:lstStyle>
            <a:lvl1pPr>
              <a:defRPr spc="0" baseline="0"/>
            </a:lvl1pPr>
            <a:lvl2pPr>
              <a:defRPr spc="0" baseline="0"/>
            </a:lvl2pPr>
            <a:lvl3pPr>
              <a:defRPr spc="0" baseline="0"/>
            </a:lvl3pPr>
            <a:lvl4pPr>
              <a:defRPr spc="0" baseline="0"/>
            </a:lvl4pPr>
            <a:lvl5pPr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521339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720" y="609600"/>
            <a:ext cx="9829800" cy="914400"/>
          </a:xfrm>
        </p:spPr>
        <p:txBody>
          <a:bodyPr/>
          <a:lstStyle>
            <a:lvl1pPr algn="ctr">
              <a:defRPr spc="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720" y="1746504"/>
            <a:ext cx="9829800" cy="4352544"/>
          </a:xfrm>
        </p:spPr>
        <p:txBody>
          <a:bodyPr/>
          <a:lstStyle>
            <a:lvl1pPr>
              <a:defRPr spc="0" baseline="0"/>
            </a:lvl1pPr>
            <a:lvl2pPr>
              <a:defRPr spc="0" baseline="0"/>
            </a:lvl2pPr>
            <a:lvl3pPr>
              <a:defRPr spc="0" baseline="0"/>
            </a:lvl3pPr>
            <a:lvl4pPr>
              <a:defRPr spc="0" baseline="0"/>
            </a:lvl4pPr>
            <a:lvl5pPr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641840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7811310-A21F-0BFB-8198-22EDFCF9F45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370576" y="658368"/>
            <a:ext cx="6821424" cy="3346704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3D2EFC-F14F-5508-06EE-4E5B5C535E16}"/>
              </a:ext>
            </a:extLst>
          </p:cNvPr>
          <p:cNvCxnSpPr>
            <a:cxnSpLocks/>
          </p:cNvCxnSpPr>
          <p:nvPr userDrawn="1"/>
        </p:nvCxnSpPr>
        <p:spPr>
          <a:xfrm>
            <a:off x="1819102" y="5548842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Subtitle 2">
            <a:extLst>
              <a:ext uri="{FF2B5EF4-FFF2-40B4-BE49-F238E27FC236}">
                <a16:creationId xmlns:a16="http://schemas.microsoft.com/office/drawing/2014/main" id="{28A6ACFB-D620-056D-1C62-903C5FBCEB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9656" y="5943600"/>
            <a:ext cx="4809744" cy="256032"/>
          </a:xfrm>
        </p:spPr>
        <p:txBody>
          <a:bodyPr/>
          <a:lstStyle>
            <a:lvl1pPr marL="0" indent="0" algn="l">
              <a:buNone/>
              <a:defRPr sz="2000" cap="all" spc="200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9656" y="2459736"/>
            <a:ext cx="5157216" cy="2670048"/>
          </a:xfrm>
        </p:spPr>
        <p:txBody>
          <a:bodyPr anchor="b"/>
          <a:lstStyle>
            <a:lvl1pPr algn="l">
              <a:lnSpc>
                <a:spcPts val="5200"/>
              </a:lnSpc>
              <a:defRPr sz="3600" spc="0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18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609600"/>
            <a:ext cx="10021824" cy="53949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8">
            <a:extLst>
              <a:ext uri="{FF2B5EF4-FFF2-40B4-BE49-F238E27FC236}">
                <a16:creationId xmlns:a16="http://schemas.microsoft.com/office/drawing/2014/main" id="{6F01F221-54DA-6EF2-D9DE-2B9A7AB60B1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298448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9BEECCD2-A0EF-0622-7377-A2BAE978656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886200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DDD9A982-D940-ADB7-F949-B3898D1984E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73952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92630AD-4FA0-C5D3-DC29-AE0E67CB6CA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34272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886200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886200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473952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473952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070848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070848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6E73E07-0346-2BA8-44BC-6CB3BDEAAA99}"/>
              </a:ext>
            </a:extLst>
          </p:cNvPr>
          <p:cNvCxnSpPr>
            <a:cxnSpLocks/>
          </p:cNvCxnSpPr>
          <p:nvPr userDrawn="1"/>
        </p:nvCxnSpPr>
        <p:spPr>
          <a:xfrm>
            <a:off x="4592478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6E62977-27C7-5882-6A33-75257911D09A}"/>
              </a:ext>
            </a:extLst>
          </p:cNvPr>
          <p:cNvCxnSpPr>
            <a:cxnSpLocks/>
          </p:cNvCxnSpPr>
          <p:nvPr userDrawn="1"/>
        </p:nvCxnSpPr>
        <p:spPr>
          <a:xfrm>
            <a:off x="2004720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705476C-2972-A423-7282-BABA9AAB32E6}"/>
              </a:ext>
            </a:extLst>
          </p:cNvPr>
          <p:cNvCxnSpPr>
            <a:cxnSpLocks/>
          </p:cNvCxnSpPr>
          <p:nvPr userDrawn="1"/>
        </p:nvCxnSpPr>
        <p:spPr>
          <a:xfrm>
            <a:off x="9737699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E0D781B-3CB4-A523-427F-3D444B28E60E}"/>
              </a:ext>
            </a:extLst>
          </p:cNvPr>
          <p:cNvCxnSpPr>
            <a:cxnSpLocks/>
          </p:cNvCxnSpPr>
          <p:nvPr userDrawn="1"/>
        </p:nvCxnSpPr>
        <p:spPr>
          <a:xfrm>
            <a:off x="7183278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8048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609600"/>
            <a:ext cx="10332720" cy="53949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8">
            <a:extLst>
              <a:ext uri="{FF2B5EF4-FFF2-40B4-BE49-F238E27FC236}">
                <a16:creationId xmlns:a16="http://schemas.microsoft.com/office/drawing/2014/main" id="{6F01F221-54DA-6EF2-D9DE-2B9A7AB60B1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636776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9BEECCD2-A0EF-0622-7377-A2BAE978656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24528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DDD9A982-D940-ADB7-F949-B3898D1984E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48856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92630AD-4FA0-C5D3-DC29-AE0E67CB6CA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381744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886200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886200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510528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510528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034272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034272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42A71B-2F05-7F67-85C0-0C5AA947983D}"/>
              </a:ext>
            </a:extLst>
          </p:cNvPr>
          <p:cNvCxnSpPr>
            <a:cxnSpLocks/>
          </p:cNvCxnSpPr>
          <p:nvPr userDrawn="1"/>
        </p:nvCxnSpPr>
        <p:spPr>
          <a:xfrm>
            <a:off x="4684061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BC25395-CA95-6040-8ED6-C7D8A2E16C49}"/>
              </a:ext>
            </a:extLst>
          </p:cNvPr>
          <p:cNvCxnSpPr>
            <a:cxnSpLocks/>
          </p:cNvCxnSpPr>
          <p:nvPr userDrawn="1"/>
        </p:nvCxnSpPr>
        <p:spPr>
          <a:xfrm>
            <a:off x="2096160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E2F589B-649A-57C2-1D3E-79FDFF84BADB}"/>
              </a:ext>
            </a:extLst>
          </p:cNvPr>
          <p:cNvCxnSpPr>
            <a:cxnSpLocks/>
          </p:cNvCxnSpPr>
          <p:nvPr userDrawn="1"/>
        </p:nvCxnSpPr>
        <p:spPr>
          <a:xfrm>
            <a:off x="9837985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F3728F-0FBF-5AD2-357E-FFCFFBF7687E}"/>
              </a:ext>
            </a:extLst>
          </p:cNvPr>
          <p:cNvCxnSpPr>
            <a:cxnSpLocks/>
          </p:cNvCxnSpPr>
          <p:nvPr userDrawn="1"/>
        </p:nvCxnSpPr>
        <p:spPr>
          <a:xfrm>
            <a:off x="7306235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09A756E1-5275-58A9-7B09-95BEA4F4FACA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636776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A4DA2F88-85BF-29B8-6321-AF19B25A6261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4224528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4636CEF4-05E9-F5BB-BD6F-6B081DBDCA9D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6848856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67B57C06-A1D0-7C74-6A14-2BFF0B1FC172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381744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98448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98448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3">
            <a:extLst>
              <a:ext uri="{FF2B5EF4-FFF2-40B4-BE49-F238E27FC236}">
                <a16:creationId xmlns:a16="http://schemas.microsoft.com/office/drawing/2014/main" id="{697C28E5-6260-6DA9-B4F0-665506F5258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886200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:a16="http://schemas.microsoft.com/office/drawing/2014/main" id="{A594A25E-7F2D-4188-16B7-C34485FDD2F8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886200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Text Placeholder 13">
            <a:extLst>
              <a:ext uri="{FF2B5EF4-FFF2-40B4-BE49-F238E27FC236}">
                <a16:creationId xmlns:a16="http://schemas.microsoft.com/office/drawing/2014/main" id="{584B38BF-6197-486D-7134-F86E1754AF78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510528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13">
            <a:extLst>
              <a:ext uri="{FF2B5EF4-FFF2-40B4-BE49-F238E27FC236}">
                <a16:creationId xmlns:a16="http://schemas.microsoft.com/office/drawing/2014/main" id="{D788F8D9-8CDB-C458-9AAD-0426AB467D2A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510528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13">
            <a:extLst>
              <a:ext uri="{FF2B5EF4-FFF2-40B4-BE49-F238E27FC236}">
                <a16:creationId xmlns:a16="http://schemas.microsoft.com/office/drawing/2014/main" id="{78447882-2C86-B3A7-9450-29A0778E1B08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9034272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3">
            <a:extLst>
              <a:ext uri="{FF2B5EF4-FFF2-40B4-BE49-F238E27FC236}">
                <a16:creationId xmlns:a16="http://schemas.microsoft.com/office/drawing/2014/main" id="{E321AAE1-532A-23F0-9108-055D0D7BDFBA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9034272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1BC4478-FBEA-422F-73BA-0A422F15D7EA}"/>
              </a:ext>
            </a:extLst>
          </p:cNvPr>
          <p:cNvCxnSpPr>
            <a:cxnSpLocks/>
          </p:cNvCxnSpPr>
          <p:nvPr userDrawn="1"/>
        </p:nvCxnSpPr>
        <p:spPr>
          <a:xfrm>
            <a:off x="4684061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A9AA302-5107-FDE7-557C-3305A9A7DEC2}"/>
              </a:ext>
            </a:extLst>
          </p:cNvPr>
          <p:cNvCxnSpPr>
            <a:cxnSpLocks/>
          </p:cNvCxnSpPr>
          <p:nvPr userDrawn="1"/>
        </p:nvCxnSpPr>
        <p:spPr>
          <a:xfrm>
            <a:off x="2096160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A9C9F7A3-B120-C59A-E379-173F84B7D153}"/>
              </a:ext>
            </a:extLst>
          </p:cNvPr>
          <p:cNvCxnSpPr>
            <a:cxnSpLocks/>
          </p:cNvCxnSpPr>
          <p:nvPr userDrawn="1"/>
        </p:nvCxnSpPr>
        <p:spPr>
          <a:xfrm>
            <a:off x="9837985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073A4E7-9D16-A6C0-E297-A36B10A2FABB}"/>
              </a:ext>
            </a:extLst>
          </p:cNvPr>
          <p:cNvCxnSpPr>
            <a:cxnSpLocks/>
          </p:cNvCxnSpPr>
          <p:nvPr userDrawn="1"/>
        </p:nvCxnSpPr>
        <p:spPr>
          <a:xfrm>
            <a:off x="7306235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1777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7068A9B7-F56A-44B7-D61E-66289C79F1C3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0" y="5175504"/>
            <a:ext cx="12188952" cy="1682496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088" y="609600"/>
            <a:ext cx="10021824" cy="1252728"/>
          </a:xfrm>
        </p:spPr>
        <p:txBody>
          <a:bodyPr/>
          <a:lstStyle>
            <a:lvl1pPr algn="ctr">
              <a:lnSpc>
                <a:spcPts val="576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383280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383280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468112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468112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552944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552944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42A71B-2F05-7F67-85C0-0C5AA947983D}"/>
              </a:ext>
            </a:extLst>
          </p:cNvPr>
          <p:cNvCxnSpPr>
            <a:cxnSpLocks/>
          </p:cNvCxnSpPr>
          <p:nvPr userDrawn="1"/>
        </p:nvCxnSpPr>
        <p:spPr>
          <a:xfrm>
            <a:off x="3383280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BC25395-CA95-6040-8ED6-C7D8A2E16C49}"/>
              </a:ext>
            </a:extLst>
          </p:cNvPr>
          <p:cNvCxnSpPr>
            <a:cxnSpLocks/>
          </p:cNvCxnSpPr>
          <p:nvPr userDrawn="1"/>
        </p:nvCxnSpPr>
        <p:spPr>
          <a:xfrm>
            <a:off x="9637776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E2F589B-649A-57C2-1D3E-79FDFF84BADB}"/>
              </a:ext>
            </a:extLst>
          </p:cNvPr>
          <p:cNvCxnSpPr>
            <a:cxnSpLocks/>
          </p:cNvCxnSpPr>
          <p:nvPr userDrawn="1"/>
        </p:nvCxnSpPr>
        <p:spPr>
          <a:xfrm>
            <a:off x="7552944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F3728F-0FBF-5AD2-357E-FFCFFBF7687E}"/>
              </a:ext>
            </a:extLst>
          </p:cNvPr>
          <p:cNvCxnSpPr>
            <a:cxnSpLocks/>
          </p:cNvCxnSpPr>
          <p:nvPr userDrawn="1"/>
        </p:nvCxnSpPr>
        <p:spPr>
          <a:xfrm>
            <a:off x="5468112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637776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9637776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A9AA302-5107-FDE7-557C-3305A9A7DEC2}"/>
              </a:ext>
            </a:extLst>
          </p:cNvPr>
          <p:cNvCxnSpPr>
            <a:cxnSpLocks/>
          </p:cNvCxnSpPr>
          <p:nvPr userDrawn="1"/>
        </p:nvCxnSpPr>
        <p:spPr>
          <a:xfrm>
            <a:off x="1298448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410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7068A9B7-F56A-44B7-D61E-66289C79F1C3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0" y="0"/>
            <a:ext cx="12188952" cy="1682496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5221224"/>
            <a:ext cx="3621024" cy="621792"/>
          </a:xfrm>
        </p:spPr>
        <p:txBody>
          <a:bodyPr/>
          <a:lstStyle>
            <a:lvl1pPr algn="l">
              <a:lnSpc>
                <a:spcPts val="576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300984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312664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315200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321800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3769F54-E10C-40C4-5EFF-E8A9CA520AEC}"/>
              </a:ext>
            </a:extLst>
          </p:cNvPr>
          <p:cNvCxnSpPr>
            <a:cxnSpLocks/>
          </p:cNvCxnSpPr>
          <p:nvPr userDrawn="1"/>
        </p:nvCxnSpPr>
        <p:spPr>
          <a:xfrm>
            <a:off x="1298448" y="6111876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6E7B1EF-9D07-1E66-7467-93C9AE48BD85}"/>
              </a:ext>
            </a:extLst>
          </p:cNvPr>
          <p:cNvCxnSpPr>
            <a:cxnSpLocks/>
          </p:cNvCxnSpPr>
          <p:nvPr userDrawn="1"/>
        </p:nvCxnSpPr>
        <p:spPr>
          <a:xfrm flipH="1">
            <a:off x="1219200" y="2871216"/>
            <a:ext cx="9595104" cy="0"/>
          </a:xfrm>
          <a:prstGeom prst="line">
            <a:avLst/>
          </a:prstGeom>
          <a:ln w="12700" cap="flat" cmpd="sng" algn="ctr">
            <a:solidFill>
              <a:schemeClr val="accent1"/>
            </a:solidFill>
            <a:prstDash val="solid"/>
            <a:round/>
            <a:headEnd type="triangl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300984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312664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315200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9321800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5476138-49FF-70BE-6359-0A511EFB243F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300984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46EFC43B-3F8D-6957-F343-F3D9C3E7A716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298448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D6007DD2-0F2E-6F92-8457-FC670750ED38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312664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06C5667F-C463-51B6-B8D6-F757BDB8AFCC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7315200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0FF09CBB-BD48-E8E5-EECF-B6CBC36B236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321800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23337835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A881D2A-2C75-8B2A-DA41-F42ABBA59A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56832" cy="6858000"/>
          </a:xfrm>
          <a:custGeom>
            <a:avLst/>
            <a:gdLst>
              <a:gd name="connsiteX0" fmla="*/ 1295400 w 6656832"/>
              <a:gd name="connsiteY0" fmla="*/ 1492377 h 6858000"/>
              <a:gd name="connsiteX1" fmla="*/ 1295400 w 6656832"/>
              <a:gd name="connsiteY1" fmla="*/ 1580679 h 6858000"/>
              <a:gd name="connsiteX2" fmla="*/ 1704975 w 6656832"/>
              <a:gd name="connsiteY2" fmla="*/ 1580679 h 6858000"/>
              <a:gd name="connsiteX3" fmla="*/ 1704975 w 6656832"/>
              <a:gd name="connsiteY3" fmla="*/ 1492377 h 6858000"/>
              <a:gd name="connsiteX4" fmla="*/ 0 w 6656832"/>
              <a:gd name="connsiteY4" fmla="*/ 0 h 6858000"/>
              <a:gd name="connsiteX5" fmla="*/ 6656832 w 6656832"/>
              <a:gd name="connsiteY5" fmla="*/ 0 h 6858000"/>
              <a:gd name="connsiteX6" fmla="*/ 6656832 w 6656832"/>
              <a:gd name="connsiteY6" fmla="*/ 6858000 h 6858000"/>
              <a:gd name="connsiteX7" fmla="*/ 0 w 665683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656832" h="6858000">
                <a:moveTo>
                  <a:pt x="1295400" y="1492377"/>
                </a:moveTo>
                <a:lnTo>
                  <a:pt x="1295400" y="1580679"/>
                </a:lnTo>
                <a:lnTo>
                  <a:pt x="1704975" y="1580679"/>
                </a:lnTo>
                <a:lnTo>
                  <a:pt x="1704975" y="1492377"/>
                </a:lnTo>
                <a:close/>
                <a:moveTo>
                  <a:pt x="0" y="0"/>
                </a:moveTo>
                <a:lnTo>
                  <a:pt x="6656832" y="0"/>
                </a:lnTo>
                <a:lnTo>
                  <a:pt x="6656832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609600"/>
            <a:ext cx="6656832" cy="530352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CCA7A15A-B484-E46E-FF4D-179F31F17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8448" y="2209800"/>
            <a:ext cx="4495744" cy="4648200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lIns="310896" tIns="365760" rIns="274320" anchor="t">
            <a:noAutofit/>
          </a:bodyPr>
          <a:lstStyle>
            <a:lvl1pPr marL="0" indent="0">
              <a:lnSpc>
                <a:spcPts val="240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18488" y="3630168"/>
            <a:ext cx="3886200" cy="2514600"/>
          </a:xfrm>
        </p:spPr>
        <p:txBody>
          <a:bodyPr/>
          <a:lstStyle>
            <a:lvl1pPr marL="0" indent="0">
              <a:buNone/>
              <a:defRPr sz="1400"/>
            </a:lvl1pPr>
            <a:lvl2pPr marL="228600">
              <a:defRPr sz="1400"/>
            </a:lvl2pPr>
            <a:lvl3pPr marL="457200">
              <a:defRPr sz="1400"/>
            </a:lvl3pPr>
            <a:lvl4pPr marL="685800">
              <a:defRPr sz="1400"/>
            </a:lvl4pPr>
            <a:lvl5pPr marL="1143000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A123542D-139D-45CC-7853-FE3702B4BB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05600" y="2209800"/>
            <a:ext cx="4495744" cy="4648200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lIns="310896" tIns="365760" rIns="274320"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013448" y="3630168"/>
            <a:ext cx="3886200" cy="2514600"/>
          </a:xfrm>
        </p:spPr>
        <p:txBody>
          <a:bodyPr/>
          <a:lstStyle>
            <a:lvl1pPr marL="0" indent="0">
              <a:buNone/>
              <a:defRPr sz="1400"/>
            </a:lvl1pPr>
            <a:lvl2pPr marL="228600">
              <a:defRPr sz="1400"/>
            </a:lvl2pPr>
            <a:lvl3pPr marL="457200">
              <a:defRPr sz="1400"/>
            </a:lvl3pPr>
            <a:lvl4pPr marL="685800">
              <a:defRPr sz="1400"/>
            </a:lvl4pPr>
            <a:lvl5pPr marL="1143000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59A9D2-C6ED-A99E-6041-56B5688418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71F094C-919A-3E78-DE58-27C2B997C940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5896335-CC4F-4D72-23F0-F7FBFA640021}"/>
              </a:ext>
            </a:extLst>
          </p:cNvPr>
          <p:cNvSpPr/>
          <p:nvPr userDrawn="1"/>
        </p:nvSpPr>
        <p:spPr>
          <a:xfrm>
            <a:off x="1295400" y="1492377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zon x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B9EF4E7-F4EF-FFCD-9B0C-961E519F6DDD}"/>
              </a:ext>
            </a:extLst>
          </p:cNvPr>
          <p:cNvSpPr/>
          <p:nvPr userDrawn="1"/>
        </p:nvSpPr>
        <p:spPr>
          <a:xfrm>
            <a:off x="5791200" y="0"/>
            <a:ext cx="640080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014216"/>
            <a:ext cx="4160520" cy="1828800"/>
          </a:xfrm>
        </p:spPr>
        <p:txBody>
          <a:bodyPr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CCA7A15A-B484-E46E-FF4D-179F31F17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0" y="621792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anchor="b">
            <a:noAutofit/>
          </a:bodyPr>
          <a:lstStyle>
            <a:lvl1pPr marL="0" indent="0">
              <a:lnSpc>
                <a:spcPts val="172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98080" y="1069848"/>
            <a:ext cx="3886200" cy="1527048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400"/>
            </a:lvl1pPr>
            <a:lvl2pPr marL="228600">
              <a:lnSpc>
                <a:spcPct val="100000"/>
              </a:lnSpc>
              <a:defRPr sz="1400"/>
            </a:lvl2pPr>
            <a:lvl3pPr marL="457200">
              <a:lnSpc>
                <a:spcPct val="100000"/>
              </a:lnSpc>
              <a:defRPr sz="1400"/>
            </a:lvl3pPr>
            <a:lvl4pPr marL="685800">
              <a:lnSpc>
                <a:spcPct val="100000"/>
              </a:lnSpc>
              <a:defRPr sz="1400"/>
            </a:lvl4pPr>
            <a:lvl5pPr marL="1143000"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A123542D-139D-45CC-7853-FE3702B4BB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498080" y="3172968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anchor="b" anchorCtr="0">
            <a:noAutofit/>
          </a:bodyPr>
          <a:lstStyle>
            <a:lvl1pPr marL="0" indent="0">
              <a:lnSpc>
                <a:spcPts val="172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98080" y="3621024"/>
            <a:ext cx="3886200" cy="117957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400"/>
            </a:lvl1pPr>
            <a:lvl2pPr marL="228600">
              <a:lnSpc>
                <a:spcPct val="100000"/>
              </a:lnSpc>
              <a:defRPr sz="1400"/>
            </a:lvl2pPr>
            <a:lvl3pPr marL="457200">
              <a:lnSpc>
                <a:spcPct val="100000"/>
              </a:lnSpc>
              <a:defRPr sz="1400"/>
            </a:lvl3pPr>
            <a:lvl4pPr marL="685800">
              <a:lnSpc>
                <a:spcPct val="100000"/>
              </a:lnSpc>
              <a:defRPr sz="1400"/>
            </a:lvl4pPr>
            <a:lvl5pPr marL="1143000"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59A9D2-C6ED-A99E-6041-56B5688418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71F094C-919A-3E78-DE58-27C2B997C940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AD6DBECB-0E53-C186-A485-96A8FC1252C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298448" y="612648"/>
            <a:ext cx="3200400" cy="3200400"/>
          </a:xfrm>
          <a:prstGeom prst="ellipse">
            <a:avLst/>
          </a:prstGeom>
          <a:noFill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ext Placeholder 20">
            <a:extLst>
              <a:ext uri="{FF2B5EF4-FFF2-40B4-BE49-F238E27FC236}">
                <a16:creationId xmlns:a16="http://schemas.microsoft.com/office/drawing/2014/main" id="{F0B28D44-29B3-3396-973D-82E36116125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498080" y="5129784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anchor="b" anchorCtr="0">
            <a:noAutofit/>
          </a:bodyPr>
          <a:lstStyle>
            <a:lvl1pPr marL="0" indent="0">
              <a:lnSpc>
                <a:spcPts val="172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C06156AC-1153-3958-CFE6-6CDCC21C38A9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498080" y="5568696"/>
            <a:ext cx="3886200" cy="905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400"/>
            </a:lvl1pPr>
            <a:lvl2pPr marL="228600">
              <a:lnSpc>
                <a:spcPct val="100000"/>
              </a:lnSpc>
              <a:defRPr sz="1400"/>
            </a:lvl2pPr>
            <a:lvl3pPr marL="457200">
              <a:lnSpc>
                <a:spcPct val="100000"/>
              </a:lnSpc>
              <a:defRPr sz="1400"/>
            </a:lvl3pPr>
            <a:lvl4pPr marL="685800">
              <a:lnSpc>
                <a:spcPct val="100000"/>
              </a:lnSpc>
              <a:defRPr sz="1400"/>
            </a:lvl4pPr>
            <a:lvl5pPr marL="1143000"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4CE90CA-176B-1E45-FECF-0290B1DCF55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245352" y="704088"/>
            <a:ext cx="914400" cy="91440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365BC287-99EE-D6FA-48B9-1E6FFE9357E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45352" y="3273552"/>
            <a:ext cx="914400" cy="91440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ECE7A377-A1E6-77DF-79F9-F251BD75774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245352" y="5166360"/>
            <a:ext cx="914400" cy="91440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2D976B1-BEF2-CB69-E97E-A6DAD1F04689}"/>
              </a:ext>
            </a:extLst>
          </p:cNvPr>
          <p:cNvCxnSpPr>
            <a:cxnSpLocks/>
          </p:cNvCxnSpPr>
          <p:nvPr userDrawn="1"/>
        </p:nvCxnSpPr>
        <p:spPr>
          <a:xfrm>
            <a:off x="1298448" y="6111876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31164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9358819-7D9B-11CB-DBC5-CC8BC5C076D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EB2EEB-FE70-98B2-9437-0E1E91F92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FAA902D-BDC9-E5AF-D40D-7B8DE616EBE0}"/>
              </a:ext>
            </a:extLst>
          </p:cNvPr>
          <p:cNvCxnSpPr>
            <a:cxnSpLocks/>
          </p:cNvCxnSpPr>
          <p:nvPr userDrawn="1"/>
        </p:nvCxnSpPr>
        <p:spPr>
          <a:xfrm>
            <a:off x="5890260" y="1536192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2A4017E-4CAA-8499-38AE-3A3306A7EB2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34640" y="2057400"/>
            <a:ext cx="6519672" cy="2971800"/>
          </a:xfrm>
          <a:solidFill>
            <a:schemeClr val="accent4"/>
          </a:solidFill>
        </p:spPr>
        <p:txBody>
          <a:bodyPr lIns="576072" tIns="228600" rIns="576072" bIns="228600" anchor="ctr"/>
          <a:lstStyle>
            <a:lvl1pPr marL="0" indent="0" algn="ctr">
              <a:lnSpc>
                <a:spcPts val="2460"/>
              </a:lnSpc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9103CB5-F9EF-D6DA-A5D4-DCCAEBEBE61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71216" y="5330952"/>
            <a:ext cx="6519672" cy="1527048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7F00C-8F19-CB9F-D5BF-9A5F4C77E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24" y="609600"/>
            <a:ext cx="3959352" cy="530352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6269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8C402F40-958A-D2BF-629C-39B659EC95D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1"/>
            <a:ext cx="12191999" cy="6858000"/>
          </a:xfrm>
          <a:custGeom>
            <a:avLst/>
            <a:gdLst>
              <a:gd name="connsiteX0" fmla="*/ 5890261 w 12191999"/>
              <a:gd name="connsiteY0" fmla="*/ 4496651 h 6858000"/>
              <a:gd name="connsiteX1" fmla="*/ 5890261 w 12191999"/>
              <a:gd name="connsiteY1" fmla="*/ 4584953 h 6858000"/>
              <a:gd name="connsiteX2" fmla="*/ 6299835 w 12191999"/>
              <a:gd name="connsiteY2" fmla="*/ 4584953 h 6858000"/>
              <a:gd name="connsiteX3" fmla="*/ 6299835 w 12191999"/>
              <a:gd name="connsiteY3" fmla="*/ 4496651 h 6858000"/>
              <a:gd name="connsiteX4" fmla="*/ 0 w 12191999"/>
              <a:gd name="connsiteY4" fmla="*/ 0 h 6858000"/>
              <a:gd name="connsiteX5" fmla="*/ 12191999 w 12191999"/>
              <a:gd name="connsiteY5" fmla="*/ 0 h 6858000"/>
              <a:gd name="connsiteX6" fmla="*/ 12191999 w 12191999"/>
              <a:gd name="connsiteY6" fmla="*/ 6858000 h 6858000"/>
              <a:gd name="connsiteX7" fmla="*/ 0 w 121919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6858000">
                <a:moveTo>
                  <a:pt x="5890261" y="4496651"/>
                </a:moveTo>
                <a:lnTo>
                  <a:pt x="5890261" y="4584953"/>
                </a:lnTo>
                <a:lnTo>
                  <a:pt x="6299835" y="4584953"/>
                </a:lnTo>
                <a:lnTo>
                  <a:pt x="6299835" y="4496651"/>
                </a:ln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ABAFD431-F46D-3701-6A51-738ADAF3A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715" y="1485302"/>
            <a:ext cx="9120570" cy="3887396"/>
          </a:xfrm>
          <a:custGeom>
            <a:avLst/>
            <a:gdLst>
              <a:gd name="connsiteX0" fmla="*/ 4354545 w 9120570"/>
              <a:gd name="connsiteY0" fmla="*/ 3011350 h 3887396"/>
              <a:gd name="connsiteX1" fmla="*/ 4354545 w 9120570"/>
              <a:gd name="connsiteY1" fmla="*/ 3099652 h 3887396"/>
              <a:gd name="connsiteX2" fmla="*/ 4764120 w 9120570"/>
              <a:gd name="connsiteY2" fmla="*/ 3099652 h 3887396"/>
              <a:gd name="connsiteX3" fmla="*/ 4764120 w 9120570"/>
              <a:gd name="connsiteY3" fmla="*/ 3011350 h 3887396"/>
              <a:gd name="connsiteX4" fmla="*/ 0 w 9120570"/>
              <a:gd name="connsiteY4" fmla="*/ 0 h 3887396"/>
              <a:gd name="connsiteX5" fmla="*/ 9120570 w 9120570"/>
              <a:gd name="connsiteY5" fmla="*/ 0 h 3887396"/>
              <a:gd name="connsiteX6" fmla="*/ 9120570 w 9120570"/>
              <a:gd name="connsiteY6" fmla="*/ 3887396 h 3887396"/>
              <a:gd name="connsiteX7" fmla="*/ 0 w 9120570"/>
              <a:gd name="connsiteY7" fmla="*/ 3887396 h 3887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20570" h="3887396">
                <a:moveTo>
                  <a:pt x="4354545" y="3011350"/>
                </a:moveTo>
                <a:lnTo>
                  <a:pt x="4354545" y="3099652"/>
                </a:lnTo>
                <a:lnTo>
                  <a:pt x="4764120" y="3099652"/>
                </a:lnTo>
                <a:lnTo>
                  <a:pt x="4764120" y="3011350"/>
                </a:lnTo>
                <a:close/>
                <a:moveTo>
                  <a:pt x="0" y="0"/>
                </a:moveTo>
                <a:lnTo>
                  <a:pt x="9120570" y="0"/>
                </a:lnTo>
                <a:lnTo>
                  <a:pt x="9120570" y="3887396"/>
                </a:lnTo>
                <a:lnTo>
                  <a:pt x="0" y="3887396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</p:spPr>
        <p:txBody>
          <a:bodyPr wrap="square" bIns="1097280" anchor="b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AFD788D-D699-2BA7-3637-AA3B48C090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53000" y="612648"/>
            <a:ext cx="2286000" cy="228600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05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7808A0C0-A02B-D1C7-6DE5-CA25624AD09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72768" y="5751576"/>
            <a:ext cx="9116568" cy="722376"/>
          </a:xfrm>
        </p:spPr>
        <p:txBody>
          <a:bodyPr anchor="ctr"/>
          <a:lstStyle>
            <a:lvl1pPr marL="0" indent="0" algn="ctr">
              <a:buNone/>
              <a:defRPr sz="2000" cap="all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69017C4-5BB0-DF6F-781B-FB81A3A5D977}"/>
              </a:ext>
            </a:extLst>
          </p:cNvPr>
          <p:cNvSpPr/>
          <p:nvPr userDrawn="1"/>
        </p:nvSpPr>
        <p:spPr>
          <a:xfrm>
            <a:off x="5890260" y="4496652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91105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4BC7BE-FECC-8573-D4F0-FA004B4A04F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DB0707-D3A6-4BF0-3225-EC3851AD7387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1AE946-135C-E4E8-BA60-64AB48B87F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FD67329-9F30-BEB7-31E2-FECA7FD59B0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0684" y="987425"/>
            <a:ext cx="612470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844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183587-0236-046F-3B80-4D4EEA7A80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60C67779-9FAD-3FE4-5C67-7E5313C03B4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0684" y="993775"/>
            <a:ext cx="612470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844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D70A4E-ED43-B5A1-F8FE-762E21A30A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A4125545-56D8-5212-AA45-63F7C1DBF101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descr="View of a mountain range">
            <a:extLst>
              <a:ext uri="{FF2B5EF4-FFF2-40B4-BE49-F238E27FC236}">
                <a16:creationId xmlns:a16="http://schemas.microsoft.com/office/drawing/2014/main" id="{1DAC5403-E1D0-4032-A9FE-410B2982643C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46C517-01CF-4924-81A5-DAD4CE0BF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70000"/>
                </a:schemeClr>
              </a:gs>
              <a:gs pos="100000">
                <a:schemeClr val="accent3">
                  <a:alpha val="7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7021" y="2107415"/>
            <a:ext cx="10117959" cy="2281355"/>
          </a:xfrm>
        </p:spPr>
        <p:txBody>
          <a:bodyPr>
            <a:noAutofit/>
          </a:bodyPr>
          <a:lstStyle>
            <a:lvl1pPr algn="ctr">
              <a:defRPr sz="8000" b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</a:t>
            </a:r>
            <a:br>
              <a:rPr lang="en-US" noProof="0"/>
            </a:br>
            <a:r>
              <a:rPr lang="en-US" noProof="0"/>
              <a:t>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691BBC0-FAFE-4A57-9925-6182B74C4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879848" y="4453465"/>
            <a:ext cx="2432304" cy="64008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8214E67-DE9D-42F7-B713-798383BBD1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37021" y="4720036"/>
            <a:ext cx="10117959" cy="1101898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3500" b="0" i="0" dirty="0">
                <a:solidFill>
                  <a:schemeClr val="bg2"/>
                </a:solidFill>
              </a:defRPr>
            </a:lvl1pPr>
          </a:lstStyle>
          <a:p>
            <a:pPr marL="228600" lvl="0" indent="-228600" algn="ctr"/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6634240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746572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4862559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36309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1853228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6373867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5136862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802886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494653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063600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53F94-C6B2-4FDB-998F-D7595A0FB042}" type="datetimeFigureOut">
              <a:rPr lang="en-AU" smtClean="0"/>
              <a:t>28/08/2023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F5E1D-383F-46E8-8362-61EE41E45790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3770440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609600"/>
            <a:ext cx="9821955" cy="12561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1855945"/>
            <a:ext cx="9821955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78A08F60-CEF1-832D-D403-282EA76CB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20624" y="6019801"/>
            <a:ext cx="457200" cy="18415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200" cap="all" spc="200" baseline="0">
                <a:solidFill>
                  <a:schemeClr val="accent1"/>
                </a:solidFill>
                <a:latin typeface="Posterama" panose="020B0504020200020000" pitchFamily="34" charset="0"/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5" name="Footer Placeholder 24">
            <a:extLst>
              <a:ext uri="{FF2B5EF4-FFF2-40B4-BE49-F238E27FC236}">
                <a16:creationId xmlns:a16="http://schemas.microsoft.com/office/drawing/2014/main" id="{010F9766-B67A-A34E-2927-9A2D6360F7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242952" y="1451496"/>
            <a:ext cx="1784352" cy="189457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 cap="all" spc="100" baseline="0">
                <a:solidFill>
                  <a:schemeClr val="accent1"/>
                </a:solidFill>
                <a:latin typeface="Posterama" panose="020B0504020200020000" pitchFamily="34" charset="0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0A131BE-DFE5-28BE-2AF8-50ADF9AFDB94}"/>
              </a:ext>
            </a:extLst>
          </p:cNvPr>
          <p:cNvCxnSpPr>
            <a:cxnSpLocks/>
          </p:cNvCxnSpPr>
          <p:nvPr userDrawn="1"/>
        </p:nvCxnSpPr>
        <p:spPr>
          <a:xfrm>
            <a:off x="649224" y="2667000"/>
            <a:ext cx="0" cy="312420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53" r:id="rId12"/>
    <p:sldLayoutId id="2147483671" r:id="rId13"/>
    <p:sldLayoutId id="2147483672" r:id="rId14"/>
    <p:sldLayoutId id="2147483673" r:id="rId15"/>
    <p:sldLayoutId id="2147483654" r:id="rId16"/>
    <p:sldLayoutId id="2147483655" r:id="rId17"/>
    <p:sldLayoutId id="2147483656" r:id="rId18"/>
    <p:sldLayoutId id="2147483657" r:id="rId19"/>
    <p:sldLayoutId id="2147483674" r:id="rId20"/>
    <p:sldLayoutId id="2147483676" r:id="rId21"/>
    <p:sldLayoutId id="2147483677" r:id="rId22"/>
    <p:sldLayoutId id="2147483678" r:id="rId23"/>
    <p:sldLayoutId id="2147483679" r:id="rId24"/>
    <p:sldLayoutId id="2147483681" r:id="rId25"/>
    <p:sldLayoutId id="2147483682" r:id="rId26"/>
    <p:sldLayoutId id="2147483683" r:id="rId27"/>
    <p:sldLayoutId id="2147483684" r:id="rId28"/>
    <p:sldLayoutId id="2147483685" r:id="rId29"/>
    <p:sldLayoutId id="2147483690" r:id="rId3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cap="all" spc="300" baseline="0">
          <a:solidFill>
            <a:schemeClr val="tx1"/>
          </a:solidFill>
          <a:latin typeface="+mj-lt"/>
          <a:ea typeface="+mj-ea"/>
          <a:cs typeface="Posterama" panose="020B0504020200020000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b="0" i="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3960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1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5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1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0.png"/><Relationship Id="rId7" Type="http://schemas.openxmlformats.org/officeDocument/2006/relationships/image" Target="../media/image16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1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0.png"/><Relationship Id="rId7" Type="http://schemas.openxmlformats.org/officeDocument/2006/relationships/image" Target="../media/image16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svg"/><Relationship Id="rId11" Type="http://schemas.openxmlformats.org/officeDocument/2006/relationships/image" Target="../media/image20.jpeg"/><Relationship Id="rId5" Type="http://schemas.openxmlformats.org/officeDocument/2006/relationships/image" Target="../media/image13.png"/><Relationship Id="rId10" Type="http://schemas.openxmlformats.org/officeDocument/2006/relationships/image" Target="../media/image19.svg"/><Relationship Id="rId4" Type="http://schemas.openxmlformats.org/officeDocument/2006/relationships/image" Target="../media/image11.svg"/><Relationship Id="rId9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2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www.youtube.com/watch?v=SDHwvNHpSpw" TargetMode="External"/><Relationship Id="rId5" Type="http://schemas.openxmlformats.org/officeDocument/2006/relationships/image" Target="../media/image26.png"/><Relationship Id="rId4" Type="http://schemas.openxmlformats.org/officeDocument/2006/relationships/hyperlink" Target="http://www.coastalwiki.org/wiki/Swash_zone_dynamics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29.png"/><Relationship Id="rId5" Type="http://schemas.microsoft.com/office/2007/relationships/hdphoto" Target="../media/hdphoto1.wdp"/><Relationship Id="rId4" Type="http://schemas.openxmlformats.org/officeDocument/2006/relationships/image" Target="../media/image2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://www.southampton.ac.uk/~imw/jpg-Chesil/?C=S;O=D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6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hyperlink" Target="https://serc.carleton.edu/integrate/teaching_materials/coastlines/student_materials/558" TargetMode="Externa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3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41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46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48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50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53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0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eoimages.gsfc.nasa.gov/images/imagerecords/0/654/dissipation_large.jpg" TargetMode="External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65.jpe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gif"/><Relationship Id="rId3" Type="http://schemas.openxmlformats.org/officeDocument/2006/relationships/hyperlink" Target="https://www.sciencedirect.com/science/article/pii/S0272771421001797#bib13" TargetMode="External"/><Relationship Id="rId7" Type="http://schemas.openxmlformats.org/officeDocument/2006/relationships/image" Target="../media/image66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www.sciencedirect.com/science/article/pii/S0272771421001797#fig5" TargetMode="External"/><Relationship Id="rId5" Type="http://schemas.openxmlformats.org/officeDocument/2006/relationships/hyperlink" Target="https://www.sciencedirect.com/science/article/pii/S0272771421001797#bib65" TargetMode="External"/><Relationship Id="rId4" Type="http://schemas.openxmlformats.org/officeDocument/2006/relationships/hyperlink" Target="https://www.sciencedirect.com/science/article/pii/S0272771421001797#bib44" TargetMode="Externa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gif"/><Relationship Id="rId3" Type="http://schemas.openxmlformats.org/officeDocument/2006/relationships/hyperlink" Target="https://www.sciencedirect.com/science/article/pii/S0272771421001797#bib13" TargetMode="External"/><Relationship Id="rId7" Type="http://schemas.openxmlformats.org/officeDocument/2006/relationships/image" Target="../media/image66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www.sciencedirect.com/science/article/pii/S0272771421001797#fig5" TargetMode="External"/><Relationship Id="rId5" Type="http://schemas.openxmlformats.org/officeDocument/2006/relationships/hyperlink" Target="https://www.sciencedirect.com/science/article/pii/S0272771421001797#bib65" TargetMode="External"/><Relationship Id="rId4" Type="http://schemas.openxmlformats.org/officeDocument/2006/relationships/hyperlink" Target="https://www.sciencedirect.com/science/article/pii/S0272771421001797#bib44" TargetMode="Externa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gif"/><Relationship Id="rId3" Type="http://schemas.openxmlformats.org/officeDocument/2006/relationships/hyperlink" Target="https://www.sciencedirect.com/science/article/pii/S0272771421001797#bib13" TargetMode="External"/><Relationship Id="rId7" Type="http://schemas.openxmlformats.org/officeDocument/2006/relationships/image" Target="../media/image66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www.sciencedirect.com/science/article/pii/S0272771421001797#fig5" TargetMode="External"/><Relationship Id="rId5" Type="http://schemas.openxmlformats.org/officeDocument/2006/relationships/hyperlink" Target="https://www.sciencedirect.com/science/article/pii/S0272771421001797#bib65" TargetMode="External"/><Relationship Id="rId4" Type="http://schemas.openxmlformats.org/officeDocument/2006/relationships/hyperlink" Target="https://www.sciencedirect.com/science/article/pii/S0272771421001797#bib44" TargetMode="Externa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gif"/><Relationship Id="rId3" Type="http://schemas.openxmlformats.org/officeDocument/2006/relationships/hyperlink" Target="https://www.sciencedirect.com/science/article/pii/S0272771421001797#bib13" TargetMode="External"/><Relationship Id="rId7" Type="http://schemas.openxmlformats.org/officeDocument/2006/relationships/image" Target="../media/image66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www.sciencedirect.com/science/article/pii/S0272771421001797#fig5" TargetMode="External"/><Relationship Id="rId5" Type="http://schemas.openxmlformats.org/officeDocument/2006/relationships/hyperlink" Target="https://www.sciencedirect.com/science/article/pii/S0272771421001797#bib65" TargetMode="External"/><Relationship Id="rId4" Type="http://schemas.openxmlformats.org/officeDocument/2006/relationships/hyperlink" Target="https://www.sciencedirect.com/science/article/pii/S0272771421001797#bib44" TargetMode="Externa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gif"/><Relationship Id="rId3" Type="http://schemas.openxmlformats.org/officeDocument/2006/relationships/hyperlink" Target="https://www.sciencedirect.com/science/article/pii/S0272771421001797#bib13" TargetMode="External"/><Relationship Id="rId7" Type="http://schemas.openxmlformats.org/officeDocument/2006/relationships/image" Target="../media/image66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www.sciencedirect.com/science/article/pii/S0272771421001797#fig5" TargetMode="External"/><Relationship Id="rId5" Type="http://schemas.openxmlformats.org/officeDocument/2006/relationships/hyperlink" Target="https://www.sciencedirect.com/science/article/pii/S0272771421001797#bib65" TargetMode="External"/><Relationship Id="rId4" Type="http://schemas.openxmlformats.org/officeDocument/2006/relationships/hyperlink" Target="https://www.sciencedirect.com/science/article/pii/S0272771421001797#bib44" TargetMode="Externa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urf-forecast.com/breaks/Oxwich-Bay/surf-stats" TargetMode="External"/><Relationship Id="rId3" Type="http://schemas.openxmlformats.org/officeDocument/2006/relationships/hyperlink" Target="https://www.sciencedirect.com/science/article/pii/S0272771421001797#bib13" TargetMode="External"/><Relationship Id="rId7" Type="http://schemas.openxmlformats.org/officeDocument/2006/relationships/image" Target="../media/image67.gi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www.sciencedirect.com/science/article/pii/S0272771421001797#fig5" TargetMode="External"/><Relationship Id="rId5" Type="http://schemas.openxmlformats.org/officeDocument/2006/relationships/hyperlink" Target="https://www.sciencedirect.com/science/article/pii/S0272771421001797#bib65" TargetMode="External"/><Relationship Id="rId4" Type="http://schemas.openxmlformats.org/officeDocument/2006/relationships/hyperlink" Target="https://www.sciencedirect.com/science/article/pii/S0272771421001797#bib44" TargetMode="Externa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urf-forecast.com/breaks/Oxwich-Bay/surf-stats" TargetMode="External"/><Relationship Id="rId3" Type="http://schemas.openxmlformats.org/officeDocument/2006/relationships/hyperlink" Target="https://www.sciencedirect.com/science/article/pii/S0272771421001797#bib13" TargetMode="External"/><Relationship Id="rId7" Type="http://schemas.openxmlformats.org/officeDocument/2006/relationships/image" Target="../media/image67.gi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www.sciencedirect.com/science/article/pii/S0272771421001797#fig5" TargetMode="External"/><Relationship Id="rId5" Type="http://schemas.openxmlformats.org/officeDocument/2006/relationships/hyperlink" Target="https://www.sciencedirect.com/science/article/pii/S0272771421001797#bib65" TargetMode="External"/><Relationship Id="rId4" Type="http://schemas.openxmlformats.org/officeDocument/2006/relationships/hyperlink" Target="https://www.sciencedirect.com/science/article/pii/S0272771421001797#bib44" TargetMode="Externa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urf-forecast.com/breaks/Oxwich-Bay/surf-stats" TargetMode="External"/><Relationship Id="rId3" Type="http://schemas.openxmlformats.org/officeDocument/2006/relationships/hyperlink" Target="https://www.sciencedirect.com/science/article/pii/S0272771421001797#bib13" TargetMode="External"/><Relationship Id="rId7" Type="http://schemas.openxmlformats.org/officeDocument/2006/relationships/image" Target="../media/image67.gif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www.sciencedirect.com/science/article/pii/S0272771421001797#fig5" TargetMode="External"/><Relationship Id="rId5" Type="http://schemas.openxmlformats.org/officeDocument/2006/relationships/hyperlink" Target="https://www.sciencedirect.com/science/article/pii/S0272771421001797#bib65" TargetMode="External"/><Relationship Id="rId4" Type="http://schemas.openxmlformats.org/officeDocument/2006/relationships/hyperlink" Target="https://www.sciencedirect.com/science/article/pii/S0272771421001797#bib44" TargetMode="External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urf-forecast.com/breaks/Oxwich-Bay/surf-stats" TargetMode="External"/><Relationship Id="rId3" Type="http://schemas.openxmlformats.org/officeDocument/2006/relationships/hyperlink" Target="https://www.sciencedirect.com/science/article/pii/S0272771421001797#bib13" TargetMode="External"/><Relationship Id="rId7" Type="http://schemas.openxmlformats.org/officeDocument/2006/relationships/image" Target="../media/image67.gi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www.sciencedirect.com/science/article/pii/S0272771421001797#fig5" TargetMode="External"/><Relationship Id="rId5" Type="http://schemas.openxmlformats.org/officeDocument/2006/relationships/hyperlink" Target="https://www.sciencedirect.com/science/article/pii/S0272771421001797#bib65" TargetMode="External"/><Relationship Id="rId4" Type="http://schemas.openxmlformats.org/officeDocument/2006/relationships/hyperlink" Target="https://www.sciencedirect.com/science/article/pii/S0272771421001797#bib44" TargetMode="Externa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urf-forecast.com/breaks/Oxwich-Bay/surf-stats" TargetMode="External"/><Relationship Id="rId3" Type="http://schemas.openxmlformats.org/officeDocument/2006/relationships/hyperlink" Target="https://www.sciencedirect.com/science/article/pii/S0272771421001797#bib13" TargetMode="External"/><Relationship Id="rId7" Type="http://schemas.openxmlformats.org/officeDocument/2006/relationships/image" Target="../media/image67.gif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www.sciencedirect.com/science/article/pii/S0272771421001797#fig5" TargetMode="External"/><Relationship Id="rId5" Type="http://schemas.openxmlformats.org/officeDocument/2006/relationships/hyperlink" Target="https://www.sciencedirect.com/science/article/pii/S0272771421001797#bib65" TargetMode="External"/><Relationship Id="rId4" Type="http://schemas.openxmlformats.org/officeDocument/2006/relationships/hyperlink" Target="https://www.sciencedirect.com/science/article/pii/S0272771421001797#bib44" TargetMode="Externa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urf-forecast.com/breaks/Oxwich-Bay/surf-stats" TargetMode="External"/><Relationship Id="rId3" Type="http://schemas.openxmlformats.org/officeDocument/2006/relationships/hyperlink" Target="https://www.sciencedirect.com/science/article/pii/S0272771421001797#bib13" TargetMode="External"/><Relationship Id="rId7" Type="http://schemas.openxmlformats.org/officeDocument/2006/relationships/image" Target="../media/image67.gif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www.sciencedirect.com/science/article/pii/S0272771421001797#fig5" TargetMode="External"/><Relationship Id="rId5" Type="http://schemas.openxmlformats.org/officeDocument/2006/relationships/hyperlink" Target="https://www.sciencedirect.com/science/article/pii/S0272771421001797#bib65" TargetMode="External"/><Relationship Id="rId4" Type="http://schemas.openxmlformats.org/officeDocument/2006/relationships/hyperlink" Target="https://www.sciencedirect.com/science/article/pii/S0272771421001797#bib44" TargetMode="Externa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hyperlink" Target="https://www.sciencedirect.com/science/article/pii/S0272771421001797#bib13" TargetMode="External"/><Relationship Id="rId7" Type="http://schemas.openxmlformats.org/officeDocument/2006/relationships/image" Target="../media/image67.gif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www.sciencedirect.com/science/article/pii/S0272771421001797#fig5" TargetMode="External"/><Relationship Id="rId5" Type="http://schemas.openxmlformats.org/officeDocument/2006/relationships/hyperlink" Target="https://www.sciencedirect.com/science/article/pii/S0272771421001797#bib65" TargetMode="External"/><Relationship Id="rId4" Type="http://schemas.openxmlformats.org/officeDocument/2006/relationships/hyperlink" Target="https://www.sciencedirect.com/science/article/pii/S0272771421001797#bib44" TargetMode="External"/><Relationship Id="rId9" Type="http://schemas.openxmlformats.org/officeDocument/2006/relationships/image" Target="../media/image69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hyperlink" Target="https://www.sciencedirect.com/science/article/pii/S0272771421001797#bib13" TargetMode="External"/><Relationship Id="rId7" Type="http://schemas.openxmlformats.org/officeDocument/2006/relationships/image" Target="../media/image67.gif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www.sciencedirect.com/science/article/pii/S0272771421001797#fig5" TargetMode="External"/><Relationship Id="rId5" Type="http://schemas.openxmlformats.org/officeDocument/2006/relationships/hyperlink" Target="https://www.sciencedirect.com/science/article/pii/S0272771421001797#bib65" TargetMode="External"/><Relationship Id="rId10" Type="http://schemas.openxmlformats.org/officeDocument/2006/relationships/hyperlink" Target="https://www.windy.com/51.555/-4.145/waves?swell1,51.575,-4.079,13" TargetMode="External"/><Relationship Id="rId4" Type="http://schemas.openxmlformats.org/officeDocument/2006/relationships/hyperlink" Target="https://www.sciencedirect.com/science/article/pii/S0272771421001797#bib44" TargetMode="External"/><Relationship Id="rId9" Type="http://schemas.openxmlformats.org/officeDocument/2006/relationships/image" Target="../media/image69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0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0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4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73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0.xml"/><Relationship Id="rId4" Type="http://schemas.microsoft.com/office/2007/relationships/hdphoto" Target="../media/hdphoto2.wdp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0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77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25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81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0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hyperlink" Target="https://earthobservatory.nasa.gov/images/145784/massive-muddy-tides-in-the-bay-of-fundy" TargetMode="External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6.xml"/><Relationship Id="rId5" Type="http://schemas.openxmlformats.org/officeDocument/2006/relationships/hyperlink" Target="https://www.youtube.com/watch?v=EnDJ6_XpGfo" TargetMode="External"/><Relationship Id="rId4" Type="http://schemas.openxmlformats.org/officeDocument/2006/relationships/hyperlink" Target="https://www.youtube.com/watch?v=l0TqFXiPfuk&amp;ab_channel=ThomasYoung" TargetMode="Externa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0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0.xml"/><Relationship Id="rId4" Type="http://schemas.microsoft.com/office/2007/relationships/hdphoto" Target="../media/hdphoto3.wdp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7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28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7" Type="http://schemas.openxmlformats.org/officeDocument/2006/relationships/hyperlink" Target="https://www.surfline.com/surf-news/the-importance-of-swell-period/1555" TargetMode="External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92.jpeg"/><Relationship Id="rId5" Type="http://schemas.openxmlformats.org/officeDocument/2006/relationships/image" Target="../media/image91.jpeg"/><Relationship Id="rId4" Type="http://schemas.openxmlformats.org/officeDocument/2006/relationships/image" Target="../media/image90.jpe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0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6.sv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isheries.noaa.gov/national/habitat-conservation/estuary-habitat" TargetMode="External"/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4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30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30.xml"/><Relationship Id="rId4" Type="http://schemas.microsoft.com/office/2007/relationships/hdphoto" Target="../media/hdphoto4.wdp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30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02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06.jpeg"/><Relationship Id="rId5" Type="http://schemas.openxmlformats.org/officeDocument/2006/relationships/image" Target="../media/image105.png"/><Relationship Id="rId4" Type="http://schemas.openxmlformats.org/officeDocument/2006/relationships/image" Target="../media/image104.jpe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08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30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11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30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4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5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30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30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30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eg"/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30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eg"/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30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30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30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30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30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4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eg"/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26.jpeg"/><Relationship Id="rId4" Type="http://schemas.openxmlformats.org/officeDocument/2006/relationships/image" Target="../media/image125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30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5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30.xml"/><Relationship Id="rId4" Type="http://schemas.openxmlformats.org/officeDocument/2006/relationships/hyperlink" Target="http://museum.wa.gov.au/kimberley/station-diaries" TargetMode="Externa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eg"/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36.jpeg"/><Relationship Id="rId4" Type="http://schemas.openxmlformats.org/officeDocument/2006/relationships/image" Target="../media/image135.jpe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jpeg"/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britannica.com/science/coral-bleaching" TargetMode="External"/><Relationship Id="rId4" Type="http://schemas.openxmlformats.org/officeDocument/2006/relationships/image" Target="../media/image139.jpeg"/></Relationships>
</file>

<file path=ppt/slides/_rels/slide102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42.jpeg"/><Relationship Id="rId4" Type="http://schemas.openxmlformats.org/officeDocument/2006/relationships/image" Target="../media/image141.jpe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png"/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30.xml"/><Relationship Id="rId4" Type="http://schemas.openxmlformats.org/officeDocument/2006/relationships/hyperlink" Target="https://oceanservice.noaa.gov/facts/coral-spawning.html" TargetMode="Externa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gif"/><Relationship Id="rId2" Type="http://schemas.openxmlformats.org/officeDocument/2006/relationships/image" Target="../media/image145.png"/><Relationship Id="rId1" Type="http://schemas.openxmlformats.org/officeDocument/2006/relationships/slideLayout" Target="../slideLayouts/slideLayout30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jpeg"/><Relationship Id="rId2" Type="http://schemas.openxmlformats.org/officeDocument/2006/relationships/image" Target="../media/image147.jpeg"/><Relationship Id="rId1" Type="http://schemas.openxmlformats.org/officeDocument/2006/relationships/slideLayout" Target="../slideLayouts/slideLayout30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7" Type="http://schemas.openxmlformats.org/officeDocument/2006/relationships/image" Target="../media/image154.jpeg"/><Relationship Id="rId2" Type="http://schemas.openxmlformats.org/officeDocument/2006/relationships/image" Target="../media/image149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53.jpeg"/><Relationship Id="rId5" Type="http://schemas.openxmlformats.org/officeDocument/2006/relationships/image" Target="../media/image152.jpeg"/><Relationship Id="rId4" Type="http://schemas.openxmlformats.org/officeDocument/2006/relationships/image" Target="../media/image151.pn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png"/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57.png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30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jpeg"/><Relationship Id="rId2" Type="http://schemas.openxmlformats.org/officeDocument/2006/relationships/image" Target="../media/image159.jpeg"/><Relationship Id="rId1" Type="http://schemas.openxmlformats.org/officeDocument/2006/relationships/slideLayout" Target="../slideLayouts/slideLayout30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png"/><Relationship Id="rId2" Type="http://schemas.openxmlformats.org/officeDocument/2006/relationships/image" Target="../media/image161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64.png"/><Relationship Id="rId4" Type="http://schemas.openxmlformats.org/officeDocument/2006/relationships/image" Target="../media/image163.jpe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6.png"/><Relationship Id="rId2" Type="http://schemas.openxmlformats.org/officeDocument/2006/relationships/image" Target="../media/image165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7.png"/></Relationships>
</file>

<file path=ppt/slides/_rels/slide1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4.png"/><Relationship Id="rId3" Type="http://schemas.openxmlformats.org/officeDocument/2006/relationships/image" Target="../media/image169.png"/><Relationship Id="rId7" Type="http://schemas.openxmlformats.org/officeDocument/2006/relationships/image" Target="../media/image173.png"/><Relationship Id="rId2" Type="http://schemas.openxmlformats.org/officeDocument/2006/relationships/image" Target="../media/image16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2.jpeg"/><Relationship Id="rId5" Type="http://schemas.openxmlformats.org/officeDocument/2006/relationships/image" Target="../media/image171.png"/><Relationship Id="rId4" Type="http://schemas.openxmlformats.org/officeDocument/2006/relationships/image" Target="../media/image170.png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png"/><Relationship Id="rId2" Type="http://schemas.openxmlformats.org/officeDocument/2006/relationships/image" Target="../media/image175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78.jpeg"/><Relationship Id="rId4" Type="http://schemas.openxmlformats.org/officeDocument/2006/relationships/image" Target="../media/image177.jpeg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png"/><Relationship Id="rId2" Type="http://schemas.openxmlformats.org/officeDocument/2006/relationships/image" Target="../media/image177.jpe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75.png"/></Relationships>
</file>

<file path=ppt/slides/_rels/slide115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75.png"/></Relationships>
</file>

<file path=ppt/slides/_rels/slide1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5.jpeg"/><Relationship Id="rId3" Type="http://schemas.openxmlformats.org/officeDocument/2006/relationships/image" Target="../media/image181.jpeg"/><Relationship Id="rId7" Type="http://schemas.openxmlformats.org/officeDocument/2006/relationships/image" Target="../media/image184.jpeg"/><Relationship Id="rId2" Type="http://schemas.openxmlformats.org/officeDocument/2006/relationships/image" Target="../media/image180.jpe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83.jpeg"/><Relationship Id="rId5" Type="http://schemas.microsoft.com/office/2007/relationships/hdphoto" Target="../media/hdphoto7.wdp"/><Relationship Id="rId4" Type="http://schemas.openxmlformats.org/officeDocument/2006/relationships/image" Target="../media/image182.png"/><Relationship Id="rId9" Type="http://schemas.openxmlformats.org/officeDocument/2006/relationships/image" Target="../media/image186.png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7.jpeg"/><Relationship Id="rId1" Type="http://schemas.openxmlformats.org/officeDocument/2006/relationships/slideLayout" Target="../slideLayouts/slideLayout4.xm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8.png"/><Relationship Id="rId2" Type="http://schemas.openxmlformats.org/officeDocument/2006/relationships/image" Target="../media/image187.jpeg"/><Relationship Id="rId1" Type="http://schemas.openxmlformats.org/officeDocument/2006/relationships/slideLayout" Target="../slideLayouts/slideLayout4.xml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jpeg"/><Relationship Id="rId2" Type="http://schemas.openxmlformats.org/officeDocument/2006/relationships/image" Target="../media/image189.jpe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91.jpeg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netgeography.net/topics/cliffs-wave-cut-platforms/" TargetMode="External"/><Relationship Id="rId2" Type="http://schemas.openxmlformats.org/officeDocument/2006/relationships/image" Target="../media/image192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93.png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png"/><Relationship Id="rId2" Type="http://schemas.openxmlformats.org/officeDocument/2006/relationships/image" Target="../media/image194.pn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96.png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7.jpeg"/><Relationship Id="rId1" Type="http://schemas.openxmlformats.org/officeDocument/2006/relationships/slideLayout" Target="../slideLayouts/slideLayout5.xml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9.png"/><Relationship Id="rId2" Type="http://schemas.openxmlformats.org/officeDocument/2006/relationships/image" Target="../media/image198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0.jpeg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1.jpeg"/><Relationship Id="rId1" Type="http://schemas.openxmlformats.org/officeDocument/2006/relationships/slideLayout" Target="../slideLayouts/slideLayout5.xml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3.png"/><Relationship Id="rId2" Type="http://schemas.openxmlformats.org/officeDocument/2006/relationships/image" Target="../media/image202.jpe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04.jpeg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jpeg"/><Relationship Id="rId2" Type="http://schemas.openxmlformats.org/officeDocument/2006/relationships/image" Target="../media/image205.jpe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208.jpeg"/><Relationship Id="rId4" Type="http://schemas.openxmlformats.org/officeDocument/2006/relationships/image" Target="../media/image207.jpeg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0.png"/><Relationship Id="rId2" Type="http://schemas.openxmlformats.org/officeDocument/2006/relationships/image" Target="../media/image209.jpeg"/><Relationship Id="rId1" Type="http://schemas.openxmlformats.org/officeDocument/2006/relationships/slideLayout" Target="../slideLayouts/slideLayout30.xml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2.jpeg"/><Relationship Id="rId2" Type="http://schemas.openxmlformats.org/officeDocument/2006/relationships/image" Target="../media/image211.png"/><Relationship Id="rId1" Type="http://schemas.openxmlformats.org/officeDocument/2006/relationships/slideLayout" Target="../slideLayouts/slideLayout5.xml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jpe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30.xml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jpe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14.jpeg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jpe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15.jpeg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5.jpe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16.jpeg"/></Relationships>
</file>

<file path=ppt/slides/_rels/slide1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7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0.xml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20.xml"/><Relationship Id="rId5" Type="http://schemas.openxmlformats.org/officeDocument/2006/relationships/hyperlink" Target="https://www.ipcc.ch/site/assets/uploads/sites/3/2019/11/08_SROCC_Ch04_FINAL.pdf" TargetMode="External"/><Relationship Id="rId4" Type="http://schemas.openxmlformats.org/officeDocument/2006/relationships/image" Target="../media/image219.png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0.png"/><Relationship Id="rId1" Type="http://schemas.openxmlformats.org/officeDocument/2006/relationships/slideLayout" Target="../slideLayouts/slideLayout29.xml"/></Relationships>
</file>

<file path=ppt/slides/_rels/slide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jpe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20.xml"/></Relationships>
</file>

<file path=ppt/slides/_rels/slide1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jpe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ABC2FFD-D8BD-432E-40FA-319BF5D64A5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" y="0"/>
            <a:ext cx="12191979" cy="6858000"/>
          </a:xfrm>
          <a:custGeom>
            <a:avLst/>
            <a:gdLst>
              <a:gd name="connsiteX0" fmla="*/ 5890261 w 12191999"/>
              <a:gd name="connsiteY0" fmla="*/ 4496651 h 6858000"/>
              <a:gd name="connsiteX1" fmla="*/ 5890261 w 12191999"/>
              <a:gd name="connsiteY1" fmla="*/ 4584953 h 6858000"/>
              <a:gd name="connsiteX2" fmla="*/ 6299835 w 12191999"/>
              <a:gd name="connsiteY2" fmla="*/ 4584953 h 6858000"/>
              <a:gd name="connsiteX3" fmla="*/ 6299835 w 12191999"/>
              <a:gd name="connsiteY3" fmla="*/ 4496651 h 6858000"/>
              <a:gd name="connsiteX4" fmla="*/ 0 w 12191999"/>
              <a:gd name="connsiteY4" fmla="*/ 0 h 6858000"/>
              <a:gd name="connsiteX5" fmla="*/ 12191999 w 12191999"/>
              <a:gd name="connsiteY5" fmla="*/ 0 h 6858000"/>
              <a:gd name="connsiteX6" fmla="*/ 12191999 w 12191999"/>
              <a:gd name="connsiteY6" fmla="*/ 6858000 h 6858000"/>
              <a:gd name="connsiteX7" fmla="*/ 0 w 121919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6858000">
                <a:moveTo>
                  <a:pt x="5890261" y="4496651"/>
                </a:moveTo>
                <a:lnTo>
                  <a:pt x="5890261" y="4584953"/>
                </a:lnTo>
                <a:lnTo>
                  <a:pt x="6299835" y="4584953"/>
                </a:lnTo>
                <a:lnTo>
                  <a:pt x="6299835" y="4496651"/>
                </a:ln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05E10E9-9AB7-0642-D4C4-DDFDAB7B5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715" y="1485302"/>
            <a:ext cx="9120570" cy="3887396"/>
          </a:xfrm>
        </p:spPr>
        <p:txBody>
          <a:bodyPr wrap="square" anchor="b">
            <a:normAutofit/>
          </a:bodyPr>
          <a:lstStyle/>
          <a:p>
            <a:r>
              <a:rPr lang="en-US" dirty="0"/>
              <a:t>Coastal, Marine and wildlife conservation</a:t>
            </a:r>
          </a:p>
        </p:txBody>
      </p:sp>
      <p:pic>
        <p:nvPicPr>
          <p:cNvPr id="5" name="Picture Placeholder 4" descr="Seagulls flying over wave illustration">
            <a:extLst>
              <a:ext uri="{FF2B5EF4-FFF2-40B4-BE49-F238E27FC236}">
                <a16:creationId xmlns:a16="http://schemas.microsoft.com/office/drawing/2014/main" id="{F8B829FC-0ACD-46C3-5D7E-74FB2C721D7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53000" y="612648"/>
            <a:ext cx="2286000" cy="2286000"/>
          </a:xfrm>
          <a:noFill/>
        </p:spPr>
      </p:pic>
      <p:sp>
        <p:nvSpPr>
          <p:cNvPr id="2" name="Subtitle 1">
            <a:extLst>
              <a:ext uri="{FF2B5EF4-FFF2-40B4-BE49-F238E27FC236}">
                <a16:creationId xmlns:a16="http://schemas.microsoft.com/office/drawing/2014/main" id="{A1307D8B-2864-21B6-1CE1-B605F29281C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477526" y="4634619"/>
            <a:ext cx="9116568" cy="722376"/>
          </a:xfrm>
        </p:spPr>
        <p:txBody>
          <a:bodyPr anchor="ctr">
            <a:normAutofit/>
          </a:bodyPr>
          <a:lstStyle/>
          <a:p>
            <a:r>
              <a:rPr lang="en-US" sz="2800" dirty="0"/>
              <a:t>Alissa Flatley &amp; Elanor Alun</a:t>
            </a:r>
          </a:p>
        </p:txBody>
      </p:sp>
      <p:sp>
        <p:nvSpPr>
          <p:cNvPr id="6" name="Subtitle 1">
            <a:extLst>
              <a:ext uri="{FF2B5EF4-FFF2-40B4-BE49-F238E27FC236}">
                <a16:creationId xmlns:a16="http://schemas.microsoft.com/office/drawing/2014/main" id="{DAACB67F-C332-D6AD-E18F-3521782CD856}"/>
              </a:ext>
            </a:extLst>
          </p:cNvPr>
          <p:cNvSpPr txBox="1">
            <a:spLocks/>
          </p:cNvSpPr>
          <p:nvPr/>
        </p:nvSpPr>
        <p:spPr>
          <a:xfrm>
            <a:off x="-2131079" y="1485302"/>
            <a:ext cx="9116568" cy="72237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i="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/>
              <a:t>ACNA5001</a:t>
            </a:r>
          </a:p>
        </p:txBody>
      </p:sp>
      <p:pic>
        <p:nvPicPr>
          <p:cNvPr id="8" name="Picture 7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DD7B6E7-0AF9-BA3D-DB89-BE450BD783BB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9356" y="37874"/>
            <a:ext cx="2596340" cy="1200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2154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EB422-1287-FCEB-63CE-599FDC846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9824" y="1124712"/>
            <a:ext cx="5760720" cy="548640"/>
          </a:xfrm>
        </p:spPr>
        <p:txBody>
          <a:bodyPr anchor="t">
            <a:normAutofit/>
          </a:bodyPr>
          <a:lstStyle/>
          <a:p>
            <a:r>
              <a:rPr lang="en-US" sz="3700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38CD2-9585-7E51-5359-D52935A77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9824" y="2182273"/>
            <a:ext cx="5760720" cy="3319272"/>
          </a:xfrm>
        </p:spPr>
        <p:txBody>
          <a:bodyPr>
            <a:normAutofit fontScale="92500" lnSpcReduction="10000"/>
          </a:bodyPr>
          <a:lstStyle/>
          <a:p>
            <a:r>
              <a:rPr lang="en-US" sz="2800" dirty="0"/>
              <a:t>1) Course introduction</a:t>
            </a:r>
          </a:p>
          <a:p>
            <a:r>
              <a:rPr lang="en-US" sz="2800" dirty="0"/>
              <a:t>2) Large scale controls on coastal systems</a:t>
            </a:r>
          </a:p>
          <a:p>
            <a:r>
              <a:rPr lang="en-US" sz="2800" dirty="0"/>
              <a:t>3) Coastal Ecosystems</a:t>
            </a:r>
          </a:p>
          <a:p>
            <a:r>
              <a:rPr lang="en-US" sz="2800" dirty="0"/>
              <a:t>- Key management issues</a:t>
            </a:r>
          </a:p>
          <a:p>
            <a:r>
              <a:rPr lang="en-US" sz="2800" dirty="0"/>
              <a:t>- Management responses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420624" y="6019801"/>
            <a:ext cx="457200" cy="18415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DF2D63-3FF5-D547-96B9-BE9CCD1ABA58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9DCE54-E2D0-99C0-FD3F-FECAEAA84F6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242952" y="1451496"/>
            <a:ext cx="1784352" cy="1894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Coastal ecosystems</a:t>
            </a:r>
          </a:p>
        </p:txBody>
      </p:sp>
      <p:pic>
        <p:nvPicPr>
          <p:cNvPr id="8" name="Picture Placeholder 7" descr="Coral reef underwater">
            <a:extLst>
              <a:ext uri="{FF2B5EF4-FFF2-40B4-BE49-F238E27FC236}">
                <a16:creationId xmlns:a16="http://schemas.microsoft.com/office/drawing/2014/main" id="{9DA934D8-2609-4227-78DF-CF8F07A2F9C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77824" y="1546224"/>
            <a:ext cx="3771900" cy="3771900"/>
          </a:xfrm>
          <a:noFill/>
        </p:spPr>
      </p:pic>
    </p:spTree>
    <p:extLst>
      <p:ext uri="{BB962C8B-B14F-4D97-AF65-F5344CB8AC3E}">
        <p14:creationId xmlns:p14="http://schemas.microsoft.com/office/powerpoint/2010/main" val="29108664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0978C00-E2B6-4FF2-9CEB-27D0FC4ED186}"/>
              </a:ext>
            </a:extLst>
          </p:cNvPr>
          <p:cNvSpPr txBox="1"/>
          <p:nvPr/>
        </p:nvSpPr>
        <p:spPr>
          <a:xfrm>
            <a:off x="1419512" y="1409701"/>
            <a:ext cx="5521616" cy="45243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3A3C"/>
                </a:solidFill>
                <a:effectLst/>
              </a:rPr>
              <a:t> In this course we explore coastal and marine ecosystems, and their conservation.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0" i="0" dirty="0">
              <a:solidFill>
                <a:srgbClr val="373A3C"/>
              </a:solidFill>
              <a:effectLst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3A3C"/>
                </a:solidFill>
                <a:effectLst/>
              </a:rPr>
              <a:t>From a scientific consideration of these pressures, we will evaluate strategies for the protection of the maritime environment and wider conservation of species, ecosystems and natural resources. 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373A3C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3A3C"/>
                </a:solidFill>
                <a:effectLst/>
              </a:rPr>
              <a:t>This module is led by Elanor Alun and Alissa Flatley, with additional guest lectures on exciting topics. </a:t>
            </a:r>
            <a:endParaRPr lang="en-US" sz="24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F0C089-CE14-4D80-BC0C-38AA8E25096D}"/>
              </a:ext>
            </a:extLst>
          </p:cNvPr>
          <p:cNvSpPr/>
          <p:nvPr/>
        </p:nvSpPr>
        <p:spPr>
          <a:xfrm>
            <a:off x="1735396" y="191234"/>
            <a:ext cx="2055208" cy="6760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ACNA5001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93BDD07-8261-9FE5-ABC7-07AC5CF53535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COURSE OUTLINE</a:t>
            </a:r>
            <a:endParaRPr lang="en-US" sz="1400" dirty="0">
              <a:solidFill>
                <a:schemeClr val="accent1"/>
              </a:solidFill>
              <a:latin typeface="Posterama" panose="020B0504020200020000" pitchFamily="34" charset="0"/>
              <a:cs typeface="Posterama" panose="020B0504020200020000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5050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38CD2-9585-7E51-5359-D52935A77D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8448" y="2057400"/>
            <a:ext cx="3932237" cy="3811588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420624" y="6019801"/>
            <a:ext cx="457200" cy="18415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DF2D63-3FF5-D547-96B9-BE9CCD1ABA58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9DCE54-E2D0-99C0-FD3F-FECAEAA84F6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242952" y="1451496"/>
            <a:ext cx="1784352" cy="1894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Coastal ecosystems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98A3FAA2-5BA8-23BD-EF35-57C6442A18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28613368"/>
              </p:ext>
            </p:extLst>
          </p:nvPr>
        </p:nvGraphicFramePr>
        <p:xfrm>
          <a:off x="4463320" y="718341"/>
          <a:ext cx="7308056" cy="55499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46407675-01FC-5528-9E29-B5402B0BB169}"/>
              </a:ext>
            </a:extLst>
          </p:cNvPr>
          <p:cNvSpPr txBox="1"/>
          <p:nvPr/>
        </p:nvSpPr>
        <p:spPr>
          <a:xfrm>
            <a:off x="420624" y="5058233"/>
            <a:ext cx="467648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3A3C"/>
                </a:solidFill>
                <a:effectLst/>
              </a:rPr>
              <a:t>Here are </a:t>
            </a:r>
            <a:r>
              <a:rPr lang="en-GB" sz="2400" b="1" i="0" u="sng" dirty="0">
                <a:solidFill>
                  <a:srgbClr val="FF0000"/>
                </a:solidFill>
                <a:effectLst/>
              </a:rPr>
              <a:t>some </a:t>
            </a:r>
            <a:r>
              <a:rPr lang="en-GB" sz="2400" b="0" i="0" dirty="0">
                <a:solidFill>
                  <a:srgbClr val="373A3C"/>
                </a:solidFill>
                <a:effectLst/>
              </a:rPr>
              <a:t>of the key topics we will consider in this subject:</a:t>
            </a:r>
            <a:endParaRPr lang="en-US" sz="24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E87814-8E1A-322A-7D07-94A7600DE215}"/>
              </a:ext>
            </a:extLst>
          </p:cNvPr>
          <p:cNvSpPr/>
          <p:nvPr/>
        </p:nvSpPr>
        <p:spPr>
          <a:xfrm>
            <a:off x="1735396" y="191234"/>
            <a:ext cx="5458360" cy="6760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INDICATIVE COURSE CONTENT</a:t>
            </a:r>
          </a:p>
        </p:txBody>
      </p:sp>
    </p:spTree>
    <p:extLst>
      <p:ext uri="{BB962C8B-B14F-4D97-AF65-F5344CB8AC3E}">
        <p14:creationId xmlns:p14="http://schemas.microsoft.com/office/powerpoint/2010/main" val="7885785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38CD2-9585-7E51-5359-D52935A77D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8448" y="2057400"/>
            <a:ext cx="3932237" cy="3811588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420624" y="6019801"/>
            <a:ext cx="457200" cy="18415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DF2D63-3FF5-D547-96B9-BE9CCD1ABA58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9DCE54-E2D0-99C0-FD3F-FECAEAA84F6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242952" y="1451496"/>
            <a:ext cx="1784352" cy="1894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Coastal ecosystems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6407675-01FC-5528-9E29-B5402B0BB169}"/>
              </a:ext>
            </a:extLst>
          </p:cNvPr>
          <p:cNvSpPr txBox="1"/>
          <p:nvPr/>
        </p:nvSpPr>
        <p:spPr>
          <a:xfrm>
            <a:off x="1432319" y="5372954"/>
            <a:ext cx="826175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3A3C"/>
                </a:solidFill>
                <a:effectLst/>
              </a:rPr>
              <a:t>We will be providing extra content, readings and activities to supplement your in-class learning</a:t>
            </a:r>
            <a:endParaRPr lang="en-US" sz="24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E87814-8E1A-322A-7D07-94A7600DE215}"/>
              </a:ext>
            </a:extLst>
          </p:cNvPr>
          <p:cNvSpPr/>
          <p:nvPr/>
        </p:nvSpPr>
        <p:spPr>
          <a:xfrm>
            <a:off x="1735396" y="191234"/>
            <a:ext cx="5458360" cy="6760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COMMITMENT</a:t>
            </a:r>
          </a:p>
        </p:txBody>
      </p:sp>
      <p:pic>
        <p:nvPicPr>
          <p:cNvPr id="2" name="Picture 1" descr="Table&#10;&#10;Description automatically generated">
            <a:extLst>
              <a:ext uri="{FF2B5EF4-FFF2-40B4-BE49-F238E27FC236}">
                <a16:creationId xmlns:a16="http://schemas.microsoft.com/office/drawing/2014/main" id="{72EBC834-626E-C32D-DFE9-673B5AC64CD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98821" y="1284523"/>
            <a:ext cx="8600596" cy="2258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271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38CD2-9585-7E51-5359-D52935A77D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8448" y="2057400"/>
            <a:ext cx="3932237" cy="3811588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420624" y="6019801"/>
            <a:ext cx="457200" cy="18415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DF2D63-3FF5-D547-96B9-BE9CCD1ABA58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9DCE54-E2D0-99C0-FD3F-FECAEAA84F6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242952" y="1451496"/>
            <a:ext cx="1784352" cy="1894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Coastal ecosystems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6407675-01FC-5528-9E29-B5402B0BB169}"/>
              </a:ext>
            </a:extLst>
          </p:cNvPr>
          <p:cNvSpPr txBox="1"/>
          <p:nvPr/>
        </p:nvSpPr>
        <p:spPr>
          <a:xfrm>
            <a:off x="1549336" y="5328327"/>
            <a:ext cx="690886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3A3C"/>
                </a:solidFill>
                <a:effectLst/>
              </a:rPr>
              <a:t>We will introduce your assignment </a:t>
            </a:r>
            <a:r>
              <a:rPr lang="en-GB" sz="2400" b="1" i="0" dirty="0">
                <a:solidFill>
                  <a:srgbClr val="FF0000"/>
                </a:solidFill>
                <a:effectLst/>
              </a:rPr>
              <a:t>TODAY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E87814-8E1A-322A-7D07-94A7600DE215}"/>
              </a:ext>
            </a:extLst>
          </p:cNvPr>
          <p:cNvSpPr/>
          <p:nvPr/>
        </p:nvSpPr>
        <p:spPr>
          <a:xfrm>
            <a:off x="1735396" y="191234"/>
            <a:ext cx="5458360" cy="6760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ASSESSMENT</a:t>
            </a:r>
          </a:p>
        </p:txBody>
      </p:sp>
      <p:pic>
        <p:nvPicPr>
          <p:cNvPr id="2" name="Picture 1" descr="Table&#10;&#10;Description automatically generated">
            <a:extLst>
              <a:ext uri="{FF2B5EF4-FFF2-40B4-BE49-F238E27FC236}">
                <a16:creationId xmlns:a16="http://schemas.microsoft.com/office/drawing/2014/main" id="{511C38CF-B85A-F5C4-8AD1-23A158ABA2D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35396" y="1114424"/>
            <a:ext cx="5731510" cy="3750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419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EDB55-C0CF-1610-24F0-07462C63BCE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026" name="Picture 2" descr="Coastal population and altered land cover in coastal zones (100 km of coastline) | GRID-Arendal">
            <a:extLst>
              <a:ext uri="{FF2B5EF4-FFF2-40B4-BE49-F238E27FC236}">
                <a16:creationId xmlns:a16="http://schemas.microsoft.com/office/drawing/2014/main" id="{17AE2548-784C-8A7E-ED50-05ABC6F81E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43943" y="185681"/>
            <a:ext cx="8788691" cy="634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5ACE18FA-595F-8F47-F195-323B53231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5764802"/>
            <a:ext cx="4425009" cy="184150"/>
          </a:xfrm>
        </p:spPr>
        <p:txBody>
          <a:bodyPr/>
          <a:lstStyle/>
          <a:p>
            <a:r>
              <a:rPr lang="en-US" dirty="0"/>
              <a:t>INTRO</a:t>
            </a:r>
          </a:p>
        </p:txBody>
      </p:sp>
    </p:spTree>
    <p:extLst>
      <p:ext uri="{BB962C8B-B14F-4D97-AF65-F5344CB8AC3E}">
        <p14:creationId xmlns:p14="http://schemas.microsoft.com/office/powerpoint/2010/main" val="2549937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EDB55-C0CF-1610-24F0-07462C63BCE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1026" name="Picture 2" descr="Coastal population and altered land cover in coastal zones (100 km of coastline) | GRID-Arendal">
            <a:extLst>
              <a:ext uri="{FF2B5EF4-FFF2-40B4-BE49-F238E27FC236}">
                <a16:creationId xmlns:a16="http://schemas.microsoft.com/office/drawing/2014/main" id="{17AE2548-784C-8A7E-ED50-05ABC6F81E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43943" y="185681"/>
            <a:ext cx="8788691" cy="634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5ACE18FA-595F-8F47-F195-323B53231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5764802"/>
            <a:ext cx="4425009" cy="184150"/>
          </a:xfrm>
        </p:spPr>
        <p:txBody>
          <a:bodyPr/>
          <a:lstStyle/>
          <a:p>
            <a:r>
              <a:rPr lang="en-US" dirty="0"/>
              <a:t>INTRO</a:t>
            </a:r>
          </a:p>
        </p:txBody>
      </p:sp>
      <p:pic>
        <p:nvPicPr>
          <p:cNvPr id="14" name="Graphic 13" descr="Badge 1 with solid fill">
            <a:extLst>
              <a:ext uri="{FF2B5EF4-FFF2-40B4-BE49-F238E27FC236}">
                <a16:creationId xmlns:a16="http://schemas.microsoft.com/office/drawing/2014/main" id="{935F1704-DCA0-E8FC-8BC6-A801312EFC0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91200" y="1371600"/>
            <a:ext cx="849086" cy="849086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5854A61-34E5-6632-FF76-1BAC7AF5B47C}"/>
              </a:ext>
            </a:extLst>
          </p:cNvPr>
          <p:cNvCxnSpPr>
            <a:cxnSpLocks/>
          </p:cNvCxnSpPr>
          <p:nvPr/>
        </p:nvCxnSpPr>
        <p:spPr>
          <a:xfrm flipV="1">
            <a:off x="6315529" y="1533071"/>
            <a:ext cx="649514" cy="26307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7632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EDB55-C0CF-1610-24F0-07462C63BCE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1026" name="Picture 2" descr="Coastal population and altered land cover in coastal zones (100 km of coastline) | GRID-Arendal">
            <a:extLst>
              <a:ext uri="{FF2B5EF4-FFF2-40B4-BE49-F238E27FC236}">
                <a16:creationId xmlns:a16="http://schemas.microsoft.com/office/drawing/2014/main" id="{17AE2548-784C-8A7E-ED50-05ABC6F81E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43943" y="185681"/>
            <a:ext cx="8788691" cy="634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5ACE18FA-595F-8F47-F195-323B53231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5764802"/>
            <a:ext cx="4425009" cy="184150"/>
          </a:xfrm>
        </p:spPr>
        <p:txBody>
          <a:bodyPr/>
          <a:lstStyle/>
          <a:p>
            <a:r>
              <a:rPr lang="en-US" dirty="0"/>
              <a:t>INTRO</a:t>
            </a:r>
          </a:p>
        </p:txBody>
      </p:sp>
      <p:pic>
        <p:nvPicPr>
          <p:cNvPr id="14" name="Graphic 13" descr="Badge 1 with solid fill">
            <a:extLst>
              <a:ext uri="{FF2B5EF4-FFF2-40B4-BE49-F238E27FC236}">
                <a16:creationId xmlns:a16="http://schemas.microsoft.com/office/drawing/2014/main" id="{935F1704-DCA0-E8FC-8BC6-A801312EFC0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91200" y="1371600"/>
            <a:ext cx="849086" cy="849086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5854A61-34E5-6632-FF76-1BAC7AF5B47C}"/>
              </a:ext>
            </a:extLst>
          </p:cNvPr>
          <p:cNvCxnSpPr>
            <a:cxnSpLocks/>
          </p:cNvCxnSpPr>
          <p:nvPr/>
        </p:nvCxnSpPr>
        <p:spPr>
          <a:xfrm flipV="1">
            <a:off x="6315529" y="1533071"/>
            <a:ext cx="649514" cy="26307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982E704C-9559-0AFA-261F-355E0C5A54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7824" y="2577602"/>
            <a:ext cx="4572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492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oastal population and altered land cover in coastal zones (100 km of coastline) | GRID-Arendal">
            <a:extLst>
              <a:ext uri="{FF2B5EF4-FFF2-40B4-BE49-F238E27FC236}">
                <a16:creationId xmlns:a16="http://schemas.microsoft.com/office/drawing/2014/main" id="{A65AC7ED-553E-BE47-7DC5-0B9D2796FC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43943" y="185681"/>
            <a:ext cx="8788691" cy="634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EDB55-C0CF-1610-24F0-07462C63BCE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5ACE18FA-595F-8F47-F195-323B53231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5764802"/>
            <a:ext cx="4425009" cy="184150"/>
          </a:xfrm>
        </p:spPr>
        <p:txBody>
          <a:bodyPr/>
          <a:lstStyle/>
          <a:p>
            <a:r>
              <a:rPr lang="en-US" dirty="0"/>
              <a:t>INTRO</a:t>
            </a:r>
          </a:p>
        </p:txBody>
      </p:sp>
      <p:pic>
        <p:nvPicPr>
          <p:cNvPr id="14" name="Graphic 13" descr="Badge 1 with solid fill">
            <a:extLst>
              <a:ext uri="{FF2B5EF4-FFF2-40B4-BE49-F238E27FC236}">
                <a16:creationId xmlns:a16="http://schemas.microsoft.com/office/drawing/2014/main" id="{935F1704-DCA0-E8FC-8BC6-A801312EFC0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91200" y="1371600"/>
            <a:ext cx="849086" cy="849086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5854A61-34E5-6632-FF76-1BAC7AF5B47C}"/>
              </a:ext>
            </a:extLst>
          </p:cNvPr>
          <p:cNvCxnSpPr>
            <a:cxnSpLocks/>
          </p:cNvCxnSpPr>
          <p:nvPr/>
        </p:nvCxnSpPr>
        <p:spPr>
          <a:xfrm flipV="1">
            <a:off x="6315529" y="1533071"/>
            <a:ext cx="649514" cy="26307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" name="Graphic 2" descr="Badge with solid fill">
            <a:extLst>
              <a:ext uri="{FF2B5EF4-FFF2-40B4-BE49-F238E27FC236}">
                <a16:creationId xmlns:a16="http://schemas.microsoft.com/office/drawing/2014/main" id="{142AAD4A-0BC8-9EDC-7783-3EB7FBC79A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847114" y="80736"/>
            <a:ext cx="914400" cy="91440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0A333EC-8F43-4D60-9E85-B2730A26792E}"/>
              </a:ext>
            </a:extLst>
          </p:cNvPr>
          <p:cNvCxnSpPr>
            <a:cxnSpLocks/>
          </p:cNvCxnSpPr>
          <p:nvPr/>
        </p:nvCxnSpPr>
        <p:spPr>
          <a:xfrm flipH="1">
            <a:off x="6964135" y="758981"/>
            <a:ext cx="393700" cy="47231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23568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oastal population and altered land cover in coastal zones (100 km of coastline) | GRID-Arendal">
            <a:extLst>
              <a:ext uri="{FF2B5EF4-FFF2-40B4-BE49-F238E27FC236}">
                <a16:creationId xmlns:a16="http://schemas.microsoft.com/office/drawing/2014/main" id="{221D0772-80B6-E562-9A2B-E580E78D30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43943" y="185681"/>
            <a:ext cx="8788691" cy="634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EDB55-C0CF-1610-24F0-07462C63BCE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5ACE18FA-595F-8F47-F195-323B53231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5764802"/>
            <a:ext cx="4425009" cy="184150"/>
          </a:xfrm>
        </p:spPr>
        <p:txBody>
          <a:bodyPr/>
          <a:lstStyle/>
          <a:p>
            <a:r>
              <a:rPr lang="en-US" dirty="0"/>
              <a:t>INTRO</a:t>
            </a:r>
          </a:p>
        </p:txBody>
      </p:sp>
      <p:pic>
        <p:nvPicPr>
          <p:cNvPr id="14" name="Graphic 13" descr="Badge 1 with solid fill">
            <a:extLst>
              <a:ext uri="{FF2B5EF4-FFF2-40B4-BE49-F238E27FC236}">
                <a16:creationId xmlns:a16="http://schemas.microsoft.com/office/drawing/2014/main" id="{935F1704-DCA0-E8FC-8BC6-A801312EFC0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91200" y="1371600"/>
            <a:ext cx="849086" cy="849086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5854A61-34E5-6632-FF76-1BAC7AF5B47C}"/>
              </a:ext>
            </a:extLst>
          </p:cNvPr>
          <p:cNvCxnSpPr>
            <a:cxnSpLocks/>
          </p:cNvCxnSpPr>
          <p:nvPr/>
        </p:nvCxnSpPr>
        <p:spPr>
          <a:xfrm flipV="1">
            <a:off x="6315529" y="1533071"/>
            <a:ext cx="649514" cy="26307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" name="Graphic 2" descr="Badge with solid fill">
            <a:extLst>
              <a:ext uri="{FF2B5EF4-FFF2-40B4-BE49-F238E27FC236}">
                <a16:creationId xmlns:a16="http://schemas.microsoft.com/office/drawing/2014/main" id="{142AAD4A-0BC8-9EDC-7783-3EB7FBC79A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847114" y="80736"/>
            <a:ext cx="914400" cy="91440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0A333EC-8F43-4D60-9E85-B2730A26792E}"/>
              </a:ext>
            </a:extLst>
          </p:cNvPr>
          <p:cNvCxnSpPr>
            <a:cxnSpLocks/>
          </p:cNvCxnSpPr>
          <p:nvPr/>
        </p:nvCxnSpPr>
        <p:spPr>
          <a:xfrm flipH="1">
            <a:off x="6964135" y="758981"/>
            <a:ext cx="393700" cy="47231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50FC0F24-3400-7BEB-C4DB-01ED96820DA9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0110" y="2047626"/>
            <a:ext cx="3254829" cy="3434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7676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oastal population and altered land cover in coastal zones (100 km of coastline) | GRID-Arendal">
            <a:extLst>
              <a:ext uri="{FF2B5EF4-FFF2-40B4-BE49-F238E27FC236}">
                <a16:creationId xmlns:a16="http://schemas.microsoft.com/office/drawing/2014/main" id="{2A08205C-C993-20CA-D3A7-2A74D65E54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43943" y="185681"/>
            <a:ext cx="8788691" cy="634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EDB55-C0CF-1610-24F0-07462C63BCE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5ACE18FA-595F-8F47-F195-323B53231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5764802"/>
            <a:ext cx="4425009" cy="184150"/>
          </a:xfrm>
        </p:spPr>
        <p:txBody>
          <a:bodyPr/>
          <a:lstStyle/>
          <a:p>
            <a:r>
              <a:rPr lang="en-US" dirty="0"/>
              <a:t>INTRO</a:t>
            </a:r>
          </a:p>
        </p:txBody>
      </p:sp>
      <p:pic>
        <p:nvPicPr>
          <p:cNvPr id="14" name="Graphic 13" descr="Badge 1 with solid fill">
            <a:extLst>
              <a:ext uri="{FF2B5EF4-FFF2-40B4-BE49-F238E27FC236}">
                <a16:creationId xmlns:a16="http://schemas.microsoft.com/office/drawing/2014/main" id="{935F1704-DCA0-E8FC-8BC6-A801312EFC0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91200" y="1371600"/>
            <a:ext cx="849086" cy="849086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5854A61-34E5-6632-FF76-1BAC7AF5B47C}"/>
              </a:ext>
            </a:extLst>
          </p:cNvPr>
          <p:cNvCxnSpPr>
            <a:cxnSpLocks/>
          </p:cNvCxnSpPr>
          <p:nvPr/>
        </p:nvCxnSpPr>
        <p:spPr>
          <a:xfrm flipV="1">
            <a:off x="6315529" y="1533071"/>
            <a:ext cx="649514" cy="26307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" name="Graphic 2" descr="Badge with solid fill">
            <a:extLst>
              <a:ext uri="{FF2B5EF4-FFF2-40B4-BE49-F238E27FC236}">
                <a16:creationId xmlns:a16="http://schemas.microsoft.com/office/drawing/2014/main" id="{142AAD4A-0BC8-9EDC-7783-3EB7FBC79A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847114" y="80736"/>
            <a:ext cx="914400" cy="91440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0A333EC-8F43-4D60-9E85-B2730A26792E}"/>
              </a:ext>
            </a:extLst>
          </p:cNvPr>
          <p:cNvCxnSpPr>
            <a:cxnSpLocks/>
          </p:cNvCxnSpPr>
          <p:nvPr/>
        </p:nvCxnSpPr>
        <p:spPr>
          <a:xfrm flipH="1">
            <a:off x="6964135" y="758981"/>
            <a:ext cx="393700" cy="47231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Graphic 6" descr="Badge 3 with solid fill">
            <a:extLst>
              <a:ext uri="{FF2B5EF4-FFF2-40B4-BE49-F238E27FC236}">
                <a16:creationId xmlns:a16="http://schemas.microsoft.com/office/drawing/2014/main" id="{A7231849-66F2-760E-8C0C-620C7605F46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078441" y="140970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2014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oastal population and altered land cover in coastal zones (100 km of coastline) | GRID-Arendal">
            <a:extLst>
              <a:ext uri="{FF2B5EF4-FFF2-40B4-BE49-F238E27FC236}">
                <a16:creationId xmlns:a16="http://schemas.microsoft.com/office/drawing/2014/main" id="{93FF65AC-6F9C-A183-145B-4EFD8A04E6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43943" y="185681"/>
            <a:ext cx="8788691" cy="634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EDB55-C0CF-1610-24F0-07462C63BCE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5ACE18FA-595F-8F47-F195-323B53231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5764802"/>
            <a:ext cx="4425009" cy="184150"/>
          </a:xfrm>
        </p:spPr>
        <p:txBody>
          <a:bodyPr/>
          <a:lstStyle/>
          <a:p>
            <a:r>
              <a:rPr lang="en-US" dirty="0"/>
              <a:t>INTRO</a:t>
            </a:r>
          </a:p>
        </p:txBody>
      </p:sp>
      <p:pic>
        <p:nvPicPr>
          <p:cNvPr id="14" name="Graphic 13" descr="Badge 1 with solid fill">
            <a:extLst>
              <a:ext uri="{FF2B5EF4-FFF2-40B4-BE49-F238E27FC236}">
                <a16:creationId xmlns:a16="http://schemas.microsoft.com/office/drawing/2014/main" id="{935F1704-DCA0-E8FC-8BC6-A801312EFC0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91200" y="1371600"/>
            <a:ext cx="849086" cy="849086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5854A61-34E5-6632-FF76-1BAC7AF5B47C}"/>
              </a:ext>
            </a:extLst>
          </p:cNvPr>
          <p:cNvCxnSpPr>
            <a:cxnSpLocks/>
          </p:cNvCxnSpPr>
          <p:nvPr/>
        </p:nvCxnSpPr>
        <p:spPr>
          <a:xfrm flipV="1">
            <a:off x="6315529" y="1533071"/>
            <a:ext cx="649514" cy="26307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" name="Graphic 2" descr="Badge with solid fill">
            <a:extLst>
              <a:ext uri="{FF2B5EF4-FFF2-40B4-BE49-F238E27FC236}">
                <a16:creationId xmlns:a16="http://schemas.microsoft.com/office/drawing/2014/main" id="{142AAD4A-0BC8-9EDC-7783-3EB7FBC79A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847114" y="80736"/>
            <a:ext cx="914400" cy="91440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0A333EC-8F43-4D60-9E85-B2730A26792E}"/>
              </a:ext>
            </a:extLst>
          </p:cNvPr>
          <p:cNvCxnSpPr>
            <a:cxnSpLocks/>
          </p:cNvCxnSpPr>
          <p:nvPr/>
        </p:nvCxnSpPr>
        <p:spPr>
          <a:xfrm flipH="1">
            <a:off x="6964135" y="758981"/>
            <a:ext cx="393700" cy="47231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Graphic 6" descr="Badge 3 with solid fill">
            <a:extLst>
              <a:ext uri="{FF2B5EF4-FFF2-40B4-BE49-F238E27FC236}">
                <a16:creationId xmlns:a16="http://schemas.microsoft.com/office/drawing/2014/main" id="{A7231849-66F2-760E-8C0C-620C7605F46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078441" y="1409701"/>
            <a:ext cx="914400" cy="914400"/>
          </a:xfrm>
          <a:prstGeom prst="rect">
            <a:avLst/>
          </a:prstGeom>
        </p:spPr>
      </p:pic>
      <p:pic>
        <p:nvPicPr>
          <p:cNvPr id="8" name="Graphic 7" descr="Badge 4 with solid fill">
            <a:extLst>
              <a:ext uri="{FF2B5EF4-FFF2-40B4-BE49-F238E27FC236}">
                <a16:creationId xmlns:a16="http://schemas.microsoft.com/office/drawing/2014/main" id="{7C9EBBC1-8C88-AD62-0CDB-47EA789D3AD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212615" y="5133432"/>
            <a:ext cx="914400" cy="914400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0EC7D89-B3C1-9274-DD80-F98D0FD4CAD4}"/>
              </a:ext>
            </a:extLst>
          </p:cNvPr>
          <p:cNvCxnSpPr>
            <a:cxnSpLocks/>
          </p:cNvCxnSpPr>
          <p:nvPr/>
        </p:nvCxnSpPr>
        <p:spPr>
          <a:xfrm flipV="1">
            <a:off x="10669815" y="4771754"/>
            <a:ext cx="324757" cy="62792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050" name="Picture 2" descr="Melbourne Guide: Planning Your Trip">
            <a:extLst>
              <a:ext uri="{FF2B5EF4-FFF2-40B4-BE49-F238E27FC236}">
                <a16:creationId xmlns:a16="http://schemas.microsoft.com/office/drawing/2014/main" id="{D0AB6695-4538-8073-94E5-1712E71458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8331" y="2118087"/>
            <a:ext cx="51435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73491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35256F2-23E1-4600-A56B-434B04C1E7EB}"/>
              </a:ext>
            </a:extLst>
          </p:cNvPr>
          <p:cNvSpPr txBox="1"/>
          <p:nvPr/>
        </p:nvSpPr>
        <p:spPr>
          <a:xfrm>
            <a:off x="1735396" y="1035317"/>
            <a:ext cx="4989255" cy="89255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600" dirty="0"/>
              <a:t>The interface between land and sea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978C00-E2B6-4FF2-9CEB-27D0FC4ED186}"/>
              </a:ext>
            </a:extLst>
          </p:cNvPr>
          <p:cNvSpPr txBox="1"/>
          <p:nvPr/>
        </p:nvSpPr>
        <p:spPr>
          <a:xfrm>
            <a:off x="1735395" y="1686395"/>
            <a:ext cx="8265852" cy="89255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600" dirty="0"/>
              <a:t>Comprised of several zones - varying processes and energies</a:t>
            </a:r>
          </a:p>
        </p:txBody>
      </p:sp>
      <p:pic>
        <p:nvPicPr>
          <p:cNvPr id="6" name="Picture 2" descr="Image result for coastal zones foreshore">
            <a:extLst>
              <a:ext uri="{FF2B5EF4-FFF2-40B4-BE49-F238E27FC236}">
                <a16:creationId xmlns:a16="http://schemas.microsoft.com/office/drawing/2014/main" id="{CA0D46CE-A745-4E84-AF32-9585FD9ADD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2404379"/>
            <a:ext cx="9144000" cy="276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7F0C089-CE14-4D80-BC0C-38AA8E25096D}"/>
              </a:ext>
            </a:extLst>
          </p:cNvPr>
          <p:cNvSpPr/>
          <p:nvPr/>
        </p:nvSpPr>
        <p:spPr>
          <a:xfrm>
            <a:off x="1735396" y="191234"/>
            <a:ext cx="3608130" cy="6760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The coastal zone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CC0C3C9-641C-45EE-A1F6-FAFE422FE912}"/>
              </a:ext>
            </a:extLst>
          </p:cNvPr>
          <p:cNvSpPr txBox="1"/>
          <p:nvPr/>
        </p:nvSpPr>
        <p:spPr>
          <a:xfrm>
            <a:off x="1699449" y="5937379"/>
            <a:ext cx="236865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Subaerial and aeolian</a:t>
            </a:r>
          </a:p>
          <a:p>
            <a:pPr algn="ctr"/>
            <a:r>
              <a:rPr lang="en-US" sz="2000" dirty="0"/>
              <a:t>(above the water)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E41AF2-A2E1-477E-B27A-9990C0580B53}"/>
              </a:ext>
            </a:extLst>
          </p:cNvPr>
          <p:cNvSpPr txBox="1"/>
          <p:nvPr/>
        </p:nvSpPr>
        <p:spPr>
          <a:xfrm>
            <a:off x="2920492" y="5233698"/>
            <a:ext cx="95065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Storms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2D05825-8D72-4D66-AED2-C5C64BB9500D}"/>
              </a:ext>
            </a:extLst>
          </p:cNvPr>
          <p:cNvSpPr txBox="1"/>
          <p:nvPr/>
        </p:nvSpPr>
        <p:spPr>
          <a:xfrm>
            <a:off x="4496722" y="5537267"/>
            <a:ext cx="203650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Tides and waves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E2C770-5612-4AC2-A61E-84A6A03E37BE}"/>
              </a:ext>
            </a:extLst>
          </p:cNvPr>
          <p:cNvSpPr txBox="1"/>
          <p:nvPr/>
        </p:nvSpPr>
        <p:spPr>
          <a:xfrm>
            <a:off x="6277898" y="6141638"/>
            <a:ext cx="1856453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Breaking waves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EABE055-CE27-467E-AEAD-310B0B17B716}"/>
              </a:ext>
            </a:extLst>
          </p:cNvPr>
          <p:cNvSpPr txBox="1"/>
          <p:nvPr/>
        </p:nvSpPr>
        <p:spPr>
          <a:xfrm>
            <a:off x="8438226" y="5433753"/>
            <a:ext cx="2113628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Deep water waves and currents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C7C4BF8-D191-445B-8BA7-2B4C3A55BCEE}"/>
              </a:ext>
            </a:extLst>
          </p:cNvPr>
          <p:cNvCxnSpPr>
            <a:cxnSpLocks/>
          </p:cNvCxnSpPr>
          <p:nvPr/>
        </p:nvCxnSpPr>
        <p:spPr>
          <a:xfrm flipV="1">
            <a:off x="2154495" y="4956013"/>
            <a:ext cx="0" cy="901863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ACD555F-AE9A-4996-8917-E64D790F5386}"/>
              </a:ext>
            </a:extLst>
          </p:cNvPr>
          <p:cNvCxnSpPr>
            <a:cxnSpLocks/>
          </p:cNvCxnSpPr>
          <p:nvPr/>
        </p:nvCxnSpPr>
        <p:spPr>
          <a:xfrm flipV="1">
            <a:off x="3410874" y="4457701"/>
            <a:ext cx="0" cy="548947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632050D-1D0F-4434-99F0-CD3ACFE4ED39}"/>
              </a:ext>
            </a:extLst>
          </p:cNvPr>
          <p:cNvCxnSpPr>
            <a:cxnSpLocks/>
          </p:cNvCxnSpPr>
          <p:nvPr/>
        </p:nvCxnSpPr>
        <p:spPr>
          <a:xfrm flipV="1">
            <a:off x="5514974" y="4867276"/>
            <a:ext cx="0" cy="548947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2411AA3-1F1B-4073-A23A-CD231C6FB342}"/>
              </a:ext>
            </a:extLst>
          </p:cNvPr>
          <p:cNvCxnSpPr>
            <a:cxnSpLocks/>
          </p:cNvCxnSpPr>
          <p:nvPr/>
        </p:nvCxnSpPr>
        <p:spPr>
          <a:xfrm flipV="1">
            <a:off x="7187072" y="4867276"/>
            <a:ext cx="0" cy="1160235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B6EE2C7A-79DA-4AFE-AF18-3F619B5368C3}"/>
              </a:ext>
            </a:extLst>
          </p:cNvPr>
          <p:cNvCxnSpPr>
            <a:cxnSpLocks/>
          </p:cNvCxnSpPr>
          <p:nvPr/>
        </p:nvCxnSpPr>
        <p:spPr>
          <a:xfrm flipV="1">
            <a:off x="9396872" y="4867276"/>
            <a:ext cx="0" cy="460211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93BDD07-8261-9FE5-ABC7-07AC5CF53535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KEY TERMS </a:t>
            </a:r>
          </a:p>
        </p:txBody>
      </p:sp>
    </p:spTree>
    <p:extLst>
      <p:ext uri="{BB962C8B-B14F-4D97-AF65-F5344CB8AC3E}">
        <p14:creationId xmlns:p14="http://schemas.microsoft.com/office/powerpoint/2010/main" val="39690543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572EBD6C-945D-4D38-A2EB-C3CB776D1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172356"/>
            <a:ext cx="9144000" cy="3489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F57AEDD-EA27-4B07-BA5A-6EAA9311121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alphaModFix amt="8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1524000" y="3856571"/>
            <a:ext cx="9144000" cy="30101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F25DA2A-27D8-4BE7-A098-089DE95B8AD9}"/>
              </a:ext>
            </a:extLst>
          </p:cNvPr>
          <p:cNvSpPr txBox="1"/>
          <p:nvPr/>
        </p:nvSpPr>
        <p:spPr>
          <a:xfrm>
            <a:off x="9283289" y="4930444"/>
            <a:ext cx="1092707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Hinterland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62FBC66-8525-48B9-838F-B65051AB606F}"/>
              </a:ext>
            </a:extLst>
          </p:cNvPr>
          <p:cNvSpPr/>
          <p:nvPr/>
        </p:nvSpPr>
        <p:spPr>
          <a:xfrm>
            <a:off x="1650829" y="3963593"/>
            <a:ext cx="4754869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000" dirty="0"/>
              <a:t>Dry under normal conditions (storms = wet)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638822C-BF57-4D95-8081-D86B22C5FCF1}"/>
              </a:ext>
            </a:extLst>
          </p:cNvPr>
          <p:cNvSpPr/>
          <p:nvPr/>
        </p:nvSpPr>
        <p:spPr>
          <a:xfrm>
            <a:off x="1650828" y="4423208"/>
            <a:ext cx="2343462" cy="40011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AU" sz="2000" dirty="0"/>
              <a:t>Above high tide limit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EB56F8-79E4-4B36-B019-ECD46DB53B17}"/>
              </a:ext>
            </a:extLst>
          </p:cNvPr>
          <p:cNvSpPr/>
          <p:nvPr/>
        </p:nvSpPr>
        <p:spPr>
          <a:xfrm>
            <a:off x="1650829" y="4882822"/>
            <a:ext cx="2092239" cy="40011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AU" sz="2000" dirty="0"/>
              <a:t>Beach and berms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71F3E27D-A686-4EA9-B2B7-D4B36EFD534B}"/>
              </a:ext>
            </a:extLst>
          </p:cNvPr>
          <p:cNvSpPr/>
          <p:nvPr/>
        </p:nvSpPr>
        <p:spPr>
          <a:xfrm>
            <a:off x="9283288" y="5361205"/>
            <a:ext cx="1322800" cy="338554"/>
          </a:xfrm>
          <a:prstGeom prst="rightArrow">
            <a:avLst>
              <a:gd name="adj1" fmla="val 50000"/>
              <a:gd name="adj2" fmla="val 88090"/>
            </a:avLst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07D4000-AD57-4968-8F56-876F961045D6}"/>
              </a:ext>
            </a:extLst>
          </p:cNvPr>
          <p:cNvSpPr/>
          <p:nvPr/>
        </p:nvSpPr>
        <p:spPr>
          <a:xfrm>
            <a:off x="7109071" y="3875424"/>
            <a:ext cx="2073030" cy="2971562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340957EA-696F-469A-AA90-91389C2D81E0}"/>
              </a:ext>
            </a:extLst>
          </p:cNvPr>
          <p:cNvSpPr/>
          <p:nvPr/>
        </p:nvSpPr>
        <p:spPr>
          <a:xfrm rot="5400000">
            <a:off x="7812242" y="158444"/>
            <a:ext cx="515056" cy="400110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0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01F9EA-711E-4E95-B195-3C2C4A3CCD99}"/>
              </a:ext>
            </a:extLst>
          </p:cNvPr>
          <p:cNvSpPr txBox="1"/>
          <p:nvPr/>
        </p:nvSpPr>
        <p:spPr>
          <a:xfrm>
            <a:off x="7485708" y="3712793"/>
            <a:ext cx="1361842" cy="400110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Backshore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7D00F1A-AFEA-43D4-8F7F-BB152697BB76}"/>
              </a:ext>
            </a:extLst>
          </p:cNvPr>
          <p:cNvSpPr/>
          <p:nvPr/>
        </p:nvSpPr>
        <p:spPr>
          <a:xfrm>
            <a:off x="1844512" y="1272620"/>
            <a:ext cx="5354425" cy="5279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E54AC26-7D8C-45D0-A16B-9C2B13AF48D4}"/>
              </a:ext>
            </a:extLst>
          </p:cNvPr>
          <p:cNvSpPr/>
          <p:nvPr/>
        </p:nvSpPr>
        <p:spPr>
          <a:xfrm>
            <a:off x="1631778" y="3410238"/>
            <a:ext cx="4572000" cy="18466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600" dirty="0"/>
              <a:t>https://upload.wikimedia.org/wikipedia/commons/e/eb/Beach_zones.png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529E049-A531-93BB-60F7-6C744E879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C26DD5E-9A5B-4ECE-8558-40563E5F1980}" type="slidenum">
              <a:rPr lang="en-AU" smtClean="0"/>
              <a:pPr/>
              <a:t>15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7DCD68-373A-B663-AA94-63AF4C4E0CC3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KEY TERMS </a:t>
            </a:r>
          </a:p>
        </p:txBody>
      </p:sp>
    </p:spTree>
    <p:extLst>
      <p:ext uri="{BB962C8B-B14F-4D97-AF65-F5344CB8AC3E}">
        <p14:creationId xmlns:p14="http://schemas.microsoft.com/office/powerpoint/2010/main" val="1406745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572EBD6C-945D-4D38-A2EB-C3CB776D1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172356"/>
            <a:ext cx="9144000" cy="3489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F57AEDD-EA27-4B07-BA5A-6EAA9311121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alphaModFix amt="8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1524000" y="3856571"/>
            <a:ext cx="9144000" cy="30101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F25DA2A-27D8-4BE7-A098-089DE95B8AD9}"/>
              </a:ext>
            </a:extLst>
          </p:cNvPr>
          <p:cNvSpPr txBox="1"/>
          <p:nvPr/>
        </p:nvSpPr>
        <p:spPr>
          <a:xfrm>
            <a:off x="9283289" y="4930444"/>
            <a:ext cx="1092707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Hinterland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62FBC66-8525-48B9-838F-B65051AB606F}"/>
              </a:ext>
            </a:extLst>
          </p:cNvPr>
          <p:cNvSpPr/>
          <p:nvPr/>
        </p:nvSpPr>
        <p:spPr>
          <a:xfrm>
            <a:off x="1650829" y="3963593"/>
            <a:ext cx="3502492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000" dirty="0"/>
              <a:t>Between high and low tide limit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638822C-BF57-4D95-8081-D86B22C5FCF1}"/>
              </a:ext>
            </a:extLst>
          </p:cNvPr>
          <p:cNvSpPr/>
          <p:nvPr/>
        </p:nvSpPr>
        <p:spPr>
          <a:xfrm>
            <a:off x="1650829" y="4423208"/>
            <a:ext cx="2851743" cy="40011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AU" sz="2000" dirty="0"/>
              <a:t>Top of berm to water line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71F3E27D-A686-4EA9-B2B7-D4B36EFD534B}"/>
              </a:ext>
            </a:extLst>
          </p:cNvPr>
          <p:cNvSpPr/>
          <p:nvPr/>
        </p:nvSpPr>
        <p:spPr>
          <a:xfrm>
            <a:off x="9283288" y="5361205"/>
            <a:ext cx="1322800" cy="338554"/>
          </a:xfrm>
          <a:prstGeom prst="rightArrow">
            <a:avLst>
              <a:gd name="adj1" fmla="val 50000"/>
              <a:gd name="adj2" fmla="val 88090"/>
            </a:avLst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07D4000-AD57-4968-8F56-876F961045D6}"/>
              </a:ext>
            </a:extLst>
          </p:cNvPr>
          <p:cNvSpPr/>
          <p:nvPr/>
        </p:nvSpPr>
        <p:spPr>
          <a:xfrm flipH="1">
            <a:off x="6405697" y="3875424"/>
            <a:ext cx="703374" cy="2971562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340957EA-696F-469A-AA90-91389C2D81E0}"/>
              </a:ext>
            </a:extLst>
          </p:cNvPr>
          <p:cNvSpPr/>
          <p:nvPr/>
        </p:nvSpPr>
        <p:spPr>
          <a:xfrm rot="5400000">
            <a:off x="6256820" y="158444"/>
            <a:ext cx="515056" cy="400110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0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01F9EA-711E-4E95-B195-3C2C4A3CCD99}"/>
              </a:ext>
            </a:extLst>
          </p:cNvPr>
          <p:cNvSpPr txBox="1"/>
          <p:nvPr/>
        </p:nvSpPr>
        <p:spPr>
          <a:xfrm>
            <a:off x="6076463" y="3712793"/>
            <a:ext cx="1361842" cy="400110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Foreshore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7D00F1A-AFEA-43D4-8F7F-BB152697BB76}"/>
              </a:ext>
            </a:extLst>
          </p:cNvPr>
          <p:cNvSpPr/>
          <p:nvPr/>
        </p:nvSpPr>
        <p:spPr>
          <a:xfrm>
            <a:off x="1844512" y="1272620"/>
            <a:ext cx="5354425" cy="5279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423B4038-8BF9-2DF6-698C-59B7886045C6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KEY TERMS </a:t>
            </a:r>
          </a:p>
        </p:txBody>
      </p:sp>
    </p:spTree>
    <p:extLst>
      <p:ext uri="{BB962C8B-B14F-4D97-AF65-F5344CB8AC3E}">
        <p14:creationId xmlns:p14="http://schemas.microsoft.com/office/powerpoint/2010/main" val="4204126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572EBD6C-945D-4D38-A2EB-C3CB776D1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172356"/>
            <a:ext cx="9144000" cy="3489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F57AEDD-EA27-4B07-BA5A-6EAA9311121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alphaModFix amt="8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1524000" y="3856571"/>
            <a:ext cx="9144000" cy="301019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62FBC66-8525-48B9-838F-B65051AB606F}"/>
              </a:ext>
            </a:extLst>
          </p:cNvPr>
          <p:cNvSpPr/>
          <p:nvPr/>
        </p:nvSpPr>
        <p:spPr>
          <a:xfrm>
            <a:off x="6491927" y="3963593"/>
            <a:ext cx="4067033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000" dirty="0"/>
              <a:t>Underwater. Shallow water processes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638822C-BF57-4D95-8081-D86B22C5FCF1}"/>
              </a:ext>
            </a:extLst>
          </p:cNvPr>
          <p:cNvSpPr/>
          <p:nvPr/>
        </p:nvSpPr>
        <p:spPr>
          <a:xfrm>
            <a:off x="7647907" y="4423208"/>
            <a:ext cx="3004733" cy="40011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AU" sz="2000" dirty="0"/>
              <a:t>Swash zone to deep water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07D4000-AD57-4968-8F56-876F961045D6}"/>
              </a:ext>
            </a:extLst>
          </p:cNvPr>
          <p:cNvSpPr/>
          <p:nvPr/>
        </p:nvSpPr>
        <p:spPr>
          <a:xfrm>
            <a:off x="4225727" y="3875424"/>
            <a:ext cx="2179970" cy="2971562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340957EA-696F-469A-AA90-91389C2D81E0}"/>
              </a:ext>
            </a:extLst>
          </p:cNvPr>
          <p:cNvSpPr/>
          <p:nvPr/>
        </p:nvSpPr>
        <p:spPr>
          <a:xfrm rot="5400000">
            <a:off x="3796719" y="158444"/>
            <a:ext cx="515056" cy="400110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0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01F9EA-711E-4E95-B195-3C2C4A3CCD99}"/>
              </a:ext>
            </a:extLst>
          </p:cNvPr>
          <p:cNvSpPr txBox="1"/>
          <p:nvPr/>
        </p:nvSpPr>
        <p:spPr>
          <a:xfrm>
            <a:off x="4634791" y="3712793"/>
            <a:ext cx="1361842" cy="400110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Nearshore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54F463F-97F0-4EE7-98F4-CC0908352C9F}"/>
              </a:ext>
            </a:extLst>
          </p:cNvPr>
          <p:cNvSpPr/>
          <p:nvPr/>
        </p:nvSpPr>
        <p:spPr>
          <a:xfrm>
            <a:off x="8833616" y="4882823"/>
            <a:ext cx="1772793" cy="40011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AU" sz="2000" dirty="0"/>
              <a:t>Wave breaking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969799C-F114-4C83-994D-557CC90CB84F}"/>
              </a:ext>
            </a:extLst>
          </p:cNvPr>
          <p:cNvSpPr txBox="1"/>
          <p:nvPr/>
        </p:nvSpPr>
        <p:spPr>
          <a:xfrm>
            <a:off x="2907244" y="5019307"/>
            <a:ext cx="1209442" cy="400110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Offshore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3F756DE-72E4-43BF-AAF7-87AA63499957}"/>
              </a:ext>
            </a:extLst>
          </p:cNvPr>
          <p:cNvSpPr/>
          <p:nvPr/>
        </p:nvSpPr>
        <p:spPr>
          <a:xfrm>
            <a:off x="2681662" y="5504453"/>
            <a:ext cx="1435025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000" dirty="0"/>
              <a:t>Deep water</a:t>
            </a:r>
          </a:p>
        </p:txBody>
      </p:sp>
      <p:sp>
        <p:nvSpPr>
          <p:cNvPr id="25" name="Arrow: Right 24">
            <a:extLst>
              <a:ext uri="{FF2B5EF4-FFF2-40B4-BE49-F238E27FC236}">
                <a16:creationId xmlns:a16="http://schemas.microsoft.com/office/drawing/2014/main" id="{8A6D1CB9-1644-4436-84CE-5A2B2E1613A0}"/>
              </a:ext>
            </a:extLst>
          </p:cNvPr>
          <p:cNvSpPr/>
          <p:nvPr/>
        </p:nvSpPr>
        <p:spPr>
          <a:xfrm rot="10800000">
            <a:off x="1608841" y="5923417"/>
            <a:ext cx="2507845" cy="338554"/>
          </a:xfrm>
          <a:prstGeom prst="rightArrow">
            <a:avLst>
              <a:gd name="adj1" fmla="val 50000"/>
              <a:gd name="adj2" fmla="val 118719"/>
            </a:avLst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2833458E-24D1-5AC2-7A3B-D2E3BA934FAF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KEY TERMS </a:t>
            </a:r>
          </a:p>
        </p:txBody>
      </p:sp>
    </p:spTree>
    <p:extLst>
      <p:ext uri="{BB962C8B-B14F-4D97-AF65-F5344CB8AC3E}">
        <p14:creationId xmlns:p14="http://schemas.microsoft.com/office/powerpoint/2010/main" val="1647432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714500" y="980895"/>
            <a:ext cx="7962900" cy="8617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2500" dirty="0"/>
              <a:t>There is an </a:t>
            </a:r>
            <a:r>
              <a:rPr lang="en-US" sz="2500" b="1" dirty="0"/>
              <a:t>energy gradient </a:t>
            </a:r>
            <a:r>
              <a:rPr lang="en-US" sz="2500" dirty="0"/>
              <a:t>present across the active profile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714501" y="1577311"/>
            <a:ext cx="7212309" cy="8617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2500" dirty="0"/>
              <a:t>Determined by the processes acting within each zone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14500" y="2205924"/>
            <a:ext cx="8801100" cy="3071246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9194953" y="5098596"/>
            <a:ext cx="1353312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700" dirty="0" err="1">
                <a:solidFill>
                  <a:srgbClr val="333333"/>
                </a:solidFill>
                <a:latin typeface="Geneva"/>
              </a:rPr>
              <a:t>Bierman</a:t>
            </a:r>
            <a:r>
              <a:rPr lang="en-AU" sz="700" dirty="0">
                <a:solidFill>
                  <a:srgbClr val="333333"/>
                </a:solidFill>
                <a:latin typeface="Geneva"/>
              </a:rPr>
              <a:t> &amp; Montgomery 2014</a:t>
            </a:r>
            <a:endParaRPr lang="en-AU" sz="700" dirty="0"/>
          </a:p>
        </p:txBody>
      </p:sp>
      <p:sp>
        <p:nvSpPr>
          <p:cNvPr id="18" name="TextBox 17"/>
          <p:cNvSpPr txBox="1"/>
          <p:nvPr/>
        </p:nvSpPr>
        <p:spPr>
          <a:xfrm>
            <a:off x="1833960" y="5766289"/>
            <a:ext cx="2531719" cy="83099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2400" b="1" dirty="0">
                <a:solidFill>
                  <a:schemeClr val="tx2"/>
                </a:solidFill>
              </a:rPr>
              <a:t>Deep water waves</a:t>
            </a:r>
          </a:p>
          <a:p>
            <a:pPr algn="ctr"/>
            <a:r>
              <a:rPr lang="en-AU" sz="2400" b="1" dirty="0">
                <a:solidFill>
                  <a:schemeClr val="tx2"/>
                </a:solidFill>
              </a:rPr>
              <a:t>(lower energy)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775660" y="5766289"/>
            <a:ext cx="2210092" cy="83099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2400" b="1" dirty="0">
                <a:solidFill>
                  <a:srgbClr val="C00000"/>
                </a:solidFill>
              </a:rPr>
              <a:t>Breaking waves</a:t>
            </a:r>
          </a:p>
          <a:p>
            <a:pPr algn="ctr"/>
            <a:r>
              <a:rPr lang="en-AU" sz="2400" b="1" dirty="0">
                <a:solidFill>
                  <a:srgbClr val="C00000"/>
                </a:solidFill>
              </a:rPr>
              <a:t>(higher energy)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584987" y="5766289"/>
            <a:ext cx="2528834" cy="83099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2400" b="1" dirty="0">
                <a:solidFill>
                  <a:schemeClr val="tx2"/>
                </a:solidFill>
              </a:rPr>
              <a:t>Aeolian processes</a:t>
            </a:r>
          </a:p>
          <a:p>
            <a:pPr algn="ctr"/>
            <a:r>
              <a:rPr lang="en-AU" sz="2400" b="1" dirty="0">
                <a:solidFill>
                  <a:schemeClr val="tx2"/>
                </a:solidFill>
              </a:rPr>
              <a:t>(lower energy)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653470" y="2453915"/>
            <a:ext cx="1099275" cy="338554"/>
          </a:xfrm>
          <a:prstGeom prst="rect">
            <a:avLst/>
          </a:prstGeom>
          <a:solidFill>
            <a:srgbClr val="EDF1F0"/>
          </a:solidFill>
        </p:spPr>
        <p:txBody>
          <a:bodyPr wrap="none" rtlCol="0">
            <a:spAutoFit/>
          </a:bodyPr>
          <a:lstStyle/>
          <a:p>
            <a:r>
              <a:rPr lang="en-AU" sz="1600" i="1" dirty="0"/>
              <a:t>Nearshore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78950" y="2453915"/>
            <a:ext cx="936347" cy="338554"/>
          </a:xfrm>
          <a:prstGeom prst="rect">
            <a:avLst/>
          </a:prstGeom>
          <a:solidFill>
            <a:srgbClr val="EDF2F0"/>
          </a:solidFill>
        </p:spPr>
        <p:txBody>
          <a:bodyPr wrap="none" rtlCol="0">
            <a:spAutoFit/>
          </a:bodyPr>
          <a:lstStyle/>
          <a:p>
            <a:r>
              <a:rPr lang="en-AU" sz="1600" i="1" dirty="0"/>
              <a:t>Offshore</a:t>
            </a:r>
          </a:p>
        </p:txBody>
      </p:sp>
      <p:cxnSp>
        <p:nvCxnSpPr>
          <p:cNvPr id="23" name="Straight Arrow Connector 22"/>
          <p:cNvCxnSpPr/>
          <p:nvPr/>
        </p:nvCxnSpPr>
        <p:spPr>
          <a:xfrm>
            <a:off x="2975302" y="5534908"/>
            <a:ext cx="6325292" cy="0"/>
          </a:xfrm>
          <a:prstGeom prst="straightConnector1">
            <a:avLst/>
          </a:prstGeom>
          <a:ln w="38100">
            <a:solidFill>
              <a:schemeClr val="tx1"/>
            </a:solidFill>
            <a:prstDash val="solid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1918993" y="5347044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/>
              <a:t>Offshore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372594" y="5347046"/>
            <a:ext cx="998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/>
              <a:t>Onshore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7A6A539-4B7D-48EF-904F-9AA6563B5499}"/>
              </a:ext>
            </a:extLst>
          </p:cNvPr>
          <p:cNvSpPr/>
          <p:nvPr/>
        </p:nvSpPr>
        <p:spPr>
          <a:xfrm>
            <a:off x="1714501" y="167562"/>
            <a:ext cx="3629025" cy="64461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The beach profile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E1922BAA-F318-B94F-5899-1D8EBE944B31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BEACH PROFILE </a:t>
            </a:r>
          </a:p>
        </p:txBody>
      </p:sp>
    </p:spTree>
    <p:extLst>
      <p:ext uri="{BB962C8B-B14F-4D97-AF65-F5344CB8AC3E}">
        <p14:creationId xmlns:p14="http://schemas.microsoft.com/office/powerpoint/2010/main" val="986484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0" grpId="0" animBg="1"/>
      <p:bldP spid="2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714500" y="980895"/>
            <a:ext cx="4705350" cy="8617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2500" dirty="0"/>
              <a:t>Expressed by a change in </a:t>
            </a:r>
            <a:r>
              <a:rPr lang="en-US" sz="2500" b="1" dirty="0"/>
              <a:t>grain size</a:t>
            </a:r>
            <a:endParaRPr lang="en-US" sz="25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14500" y="2205924"/>
            <a:ext cx="8801100" cy="3071246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9194953" y="5098596"/>
            <a:ext cx="1353312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700" dirty="0" err="1">
                <a:solidFill>
                  <a:srgbClr val="333333"/>
                </a:solidFill>
                <a:latin typeface="Geneva"/>
              </a:rPr>
              <a:t>Bierman</a:t>
            </a:r>
            <a:r>
              <a:rPr lang="en-AU" sz="700" dirty="0">
                <a:solidFill>
                  <a:srgbClr val="333333"/>
                </a:solidFill>
                <a:latin typeface="Geneva"/>
              </a:rPr>
              <a:t> &amp; Montgomery 2014</a:t>
            </a:r>
            <a:endParaRPr lang="en-AU" sz="700" dirty="0"/>
          </a:p>
        </p:txBody>
      </p:sp>
      <p:sp>
        <p:nvSpPr>
          <p:cNvPr id="5" name="TextBox 4"/>
          <p:cNvSpPr txBox="1"/>
          <p:nvPr/>
        </p:nvSpPr>
        <p:spPr>
          <a:xfrm>
            <a:off x="3653470" y="2453915"/>
            <a:ext cx="1099275" cy="338554"/>
          </a:xfrm>
          <a:prstGeom prst="rect">
            <a:avLst/>
          </a:prstGeom>
          <a:solidFill>
            <a:srgbClr val="EDF1F0"/>
          </a:solidFill>
        </p:spPr>
        <p:txBody>
          <a:bodyPr wrap="none" rtlCol="0">
            <a:spAutoFit/>
          </a:bodyPr>
          <a:lstStyle/>
          <a:p>
            <a:r>
              <a:rPr lang="en-AU" sz="1600" i="1" dirty="0"/>
              <a:t>Nearshore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78950" y="2453915"/>
            <a:ext cx="936347" cy="338554"/>
          </a:xfrm>
          <a:prstGeom prst="rect">
            <a:avLst/>
          </a:prstGeom>
          <a:solidFill>
            <a:srgbClr val="EDF2F0"/>
          </a:solidFill>
        </p:spPr>
        <p:txBody>
          <a:bodyPr wrap="none" rtlCol="0">
            <a:spAutoFit/>
          </a:bodyPr>
          <a:lstStyle/>
          <a:p>
            <a:r>
              <a:rPr lang="en-AU" sz="1600" i="1" dirty="0"/>
              <a:t>Offshore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7A6A539-4B7D-48EF-904F-9AA6563B5499}"/>
              </a:ext>
            </a:extLst>
          </p:cNvPr>
          <p:cNvSpPr/>
          <p:nvPr/>
        </p:nvSpPr>
        <p:spPr>
          <a:xfrm>
            <a:off x="1714501" y="167562"/>
            <a:ext cx="3629025" cy="64461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The beach profile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12B8AA5-4768-4F6A-B9D4-6253469B3371}"/>
              </a:ext>
            </a:extLst>
          </p:cNvPr>
          <p:cNvSpPr/>
          <p:nvPr/>
        </p:nvSpPr>
        <p:spPr>
          <a:xfrm>
            <a:off x="1901511" y="5525161"/>
            <a:ext cx="1882904" cy="408414"/>
          </a:xfrm>
          <a:prstGeom prst="rect">
            <a:avLst/>
          </a:prstGeom>
          <a:solidFill>
            <a:srgbClr val="FFFFD9"/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b="1" dirty="0">
                <a:solidFill>
                  <a:schemeClr val="tx1"/>
                </a:solidFill>
              </a:rPr>
              <a:t>Fine grains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1A1F529-E5D4-468B-97EC-D0EF7346E769}"/>
              </a:ext>
            </a:extLst>
          </p:cNvPr>
          <p:cNvSpPr/>
          <p:nvPr/>
        </p:nvSpPr>
        <p:spPr>
          <a:xfrm>
            <a:off x="5097710" y="5525161"/>
            <a:ext cx="2290195" cy="408414"/>
          </a:xfrm>
          <a:prstGeom prst="rect">
            <a:avLst/>
          </a:prstGeom>
          <a:solidFill>
            <a:srgbClr val="FFFFD9"/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b="1" dirty="0">
                <a:solidFill>
                  <a:schemeClr val="tx1"/>
                </a:solidFill>
              </a:rPr>
              <a:t>Coarse grains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C6A301E-F683-4E4A-8EF7-FCBDAE612692}"/>
              </a:ext>
            </a:extLst>
          </p:cNvPr>
          <p:cNvSpPr/>
          <p:nvPr/>
        </p:nvSpPr>
        <p:spPr>
          <a:xfrm>
            <a:off x="8473883" y="5525161"/>
            <a:ext cx="1847000" cy="408414"/>
          </a:xfrm>
          <a:prstGeom prst="rect">
            <a:avLst/>
          </a:prstGeom>
          <a:solidFill>
            <a:srgbClr val="FFFFD9"/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b="1" dirty="0">
                <a:solidFill>
                  <a:schemeClr val="tx1"/>
                </a:solidFill>
              </a:rPr>
              <a:t>Fine grains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0CE65677-8009-4840-946F-82BFFBB326AC}"/>
              </a:ext>
            </a:extLst>
          </p:cNvPr>
          <p:cNvCxnSpPr>
            <a:cxnSpLocks/>
          </p:cNvCxnSpPr>
          <p:nvPr/>
        </p:nvCxnSpPr>
        <p:spPr>
          <a:xfrm>
            <a:off x="3881307" y="5737909"/>
            <a:ext cx="1065633" cy="0"/>
          </a:xfrm>
          <a:prstGeom prst="straightConnector1">
            <a:avLst/>
          </a:prstGeom>
          <a:ln w="31750">
            <a:solidFill>
              <a:schemeClr val="tx1"/>
            </a:solidFill>
            <a:prstDash val="solid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75714A9A-23E1-4094-B058-F287F623550A}"/>
              </a:ext>
            </a:extLst>
          </p:cNvPr>
          <p:cNvCxnSpPr>
            <a:cxnSpLocks/>
          </p:cNvCxnSpPr>
          <p:nvPr/>
        </p:nvCxnSpPr>
        <p:spPr>
          <a:xfrm>
            <a:off x="7463405" y="5737909"/>
            <a:ext cx="889234" cy="0"/>
          </a:xfrm>
          <a:prstGeom prst="straightConnector1">
            <a:avLst/>
          </a:prstGeom>
          <a:ln w="31750">
            <a:solidFill>
              <a:schemeClr val="tx1"/>
            </a:solidFill>
            <a:prstDash val="solid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8">
            <a:extLst>
              <a:ext uri="{FF2B5EF4-FFF2-40B4-BE49-F238E27FC236}">
                <a16:creationId xmlns:a16="http://schemas.microsoft.com/office/drawing/2014/main" id="{DEA3701F-8387-4DF3-BCD3-DE84A38E5856}"/>
              </a:ext>
            </a:extLst>
          </p:cNvPr>
          <p:cNvSpPr/>
          <p:nvPr/>
        </p:nvSpPr>
        <p:spPr>
          <a:xfrm>
            <a:off x="1901511" y="6163718"/>
            <a:ext cx="1882905" cy="40841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dirty="0">
                <a:solidFill>
                  <a:schemeClr val="tx1"/>
                </a:solidFill>
              </a:rPr>
              <a:t>Low energy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A97C22C-7A48-43C8-BFF8-7611103967E6}"/>
              </a:ext>
            </a:extLst>
          </p:cNvPr>
          <p:cNvSpPr/>
          <p:nvPr/>
        </p:nvSpPr>
        <p:spPr>
          <a:xfrm>
            <a:off x="5097710" y="6163718"/>
            <a:ext cx="2290195" cy="40841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dirty="0">
                <a:solidFill>
                  <a:schemeClr val="tx1"/>
                </a:solidFill>
              </a:rPr>
              <a:t>High energy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DD7318B-0481-4C35-A96F-D1096729FA35}"/>
              </a:ext>
            </a:extLst>
          </p:cNvPr>
          <p:cNvSpPr/>
          <p:nvPr/>
        </p:nvSpPr>
        <p:spPr>
          <a:xfrm>
            <a:off x="8473884" y="6163718"/>
            <a:ext cx="1882905" cy="40841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dirty="0">
                <a:solidFill>
                  <a:schemeClr val="tx1"/>
                </a:solidFill>
              </a:rPr>
              <a:t>Low energy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F1EBADE-A793-4717-83A7-1453CAEA0214}"/>
              </a:ext>
            </a:extLst>
          </p:cNvPr>
          <p:cNvSpPr/>
          <p:nvPr/>
        </p:nvSpPr>
        <p:spPr>
          <a:xfrm>
            <a:off x="1714500" y="1560153"/>
            <a:ext cx="8210551" cy="8617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2500" dirty="0"/>
              <a:t>Coarsest grains are in the </a:t>
            </a:r>
            <a:r>
              <a:rPr lang="en-US" sz="2500" b="1" dirty="0"/>
              <a:t>swash zone </a:t>
            </a:r>
            <a:r>
              <a:rPr lang="en-US" sz="2500" dirty="0"/>
              <a:t>and on the </a:t>
            </a:r>
            <a:r>
              <a:rPr lang="en-US" sz="2500" b="1" dirty="0"/>
              <a:t>beach berm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69E5BB87-D37C-D48B-334C-810843808050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BEACH PROFILE </a:t>
            </a:r>
          </a:p>
        </p:txBody>
      </p:sp>
    </p:spTree>
    <p:extLst>
      <p:ext uri="{BB962C8B-B14F-4D97-AF65-F5344CB8AC3E}">
        <p14:creationId xmlns:p14="http://schemas.microsoft.com/office/powerpoint/2010/main" val="34031969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714500" y="980895"/>
            <a:ext cx="4705350" cy="8617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2500" dirty="0"/>
              <a:t>Expressed by a change in </a:t>
            </a:r>
            <a:r>
              <a:rPr lang="en-US" sz="2500" b="1" dirty="0"/>
              <a:t>grain size</a:t>
            </a:r>
            <a:endParaRPr lang="en-US" sz="25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14500" y="2205924"/>
            <a:ext cx="8801100" cy="3071246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9194953" y="5098596"/>
            <a:ext cx="1353312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700" dirty="0" err="1">
                <a:solidFill>
                  <a:srgbClr val="333333"/>
                </a:solidFill>
                <a:latin typeface="Geneva"/>
              </a:rPr>
              <a:t>Bierman</a:t>
            </a:r>
            <a:r>
              <a:rPr lang="en-AU" sz="700" dirty="0">
                <a:solidFill>
                  <a:srgbClr val="333333"/>
                </a:solidFill>
                <a:latin typeface="Geneva"/>
              </a:rPr>
              <a:t> &amp; Montgomery 2014</a:t>
            </a:r>
            <a:endParaRPr lang="en-AU" sz="700" dirty="0"/>
          </a:p>
        </p:txBody>
      </p:sp>
      <p:sp>
        <p:nvSpPr>
          <p:cNvPr id="5" name="TextBox 4"/>
          <p:cNvSpPr txBox="1"/>
          <p:nvPr/>
        </p:nvSpPr>
        <p:spPr>
          <a:xfrm>
            <a:off x="3653470" y="2453915"/>
            <a:ext cx="1099275" cy="338554"/>
          </a:xfrm>
          <a:prstGeom prst="rect">
            <a:avLst/>
          </a:prstGeom>
          <a:solidFill>
            <a:srgbClr val="EDF1F0"/>
          </a:solidFill>
        </p:spPr>
        <p:txBody>
          <a:bodyPr wrap="none" rtlCol="0">
            <a:spAutoFit/>
          </a:bodyPr>
          <a:lstStyle/>
          <a:p>
            <a:r>
              <a:rPr lang="en-AU" sz="1600" i="1" dirty="0"/>
              <a:t>Nearshore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78950" y="2453915"/>
            <a:ext cx="936347" cy="338554"/>
          </a:xfrm>
          <a:prstGeom prst="rect">
            <a:avLst/>
          </a:prstGeom>
          <a:solidFill>
            <a:srgbClr val="EDF2F0"/>
          </a:solidFill>
        </p:spPr>
        <p:txBody>
          <a:bodyPr wrap="none" rtlCol="0">
            <a:spAutoFit/>
          </a:bodyPr>
          <a:lstStyle/>
          <a:p>
            <a:r>
              <a:rPr lang="en-AU" sz="1600" i="1" dirty="0"/>
              <a:t>Offshore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7A6A539-4B7D-48EF-904F-9AA6563B5499}"/>
              </a:ext>
            </a:extLst>
          </p:cNvPr>
          <p:cNvSpPr/>
          <p:nvPr/>
        </p:nvSpPr>
        <p:spPr>
          <a:xfrm>
            <a:off x="1714501" y="167562"/>
            <a:ext cx="3629025" cy="64461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The beach profile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12B8AA5-4768-4F6A-B9D4-6253469B3371}"/>
              </a:ext>
            </a:extLst>
          </p:cNvPr>
          <p:cNvSpPr/>
          <p:nvPr/>
        </p:nvSpPr>
        <p:spPr>
          <a:xfrm>
            <a:off x="1901511" y="5525161"/>
            <a:ext cx="1882904" cy="408414"/>
          </a:xfrm>
          <a:prstGeom prst="rect">
            <a:avLst/>
          </a:prstGeom>
          <a:solidFill>
            <a:srgbClr val="FFFFD9"/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b="1" dirty="0">
                <a:solidFill>
                  <a:schemeClr val="tx1"/>
                </a:solidFill>
              </a:rPr>
              <a:t>Fine grains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1A1F529-E5D4-468B-97EC-D0EF7346E769}"/>
              </a:ext>
            </a:extLst>
          </p:cNvPr>
          <p:cNvSpPr/>
          <p:nvPr/>
        </p:nvSpPr>
        <p:spPr>
          <a:xfrm>
            <a:off x="5097710" y="5525161"/>
            <a:ext cx="2290195" cy="408414"/>
          </a:xfrm>
          <a:prstGeom prst="rect">
            <a:avLst/>
          </a:prstGeom>
          <a:solidFill>
            <a:srgbClr val="FFFFD9"/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b="1" dirty="0">
                <a:solidFill>
                  <a:schemeClr val="tx1"/>
                </a:solidFill>
              </a:rPr>
              <a:t>Coarse grains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C6A301E-F683-4E4A-8EF7-FCBDAE612692}"/>
              </a:ext>
            </a:extLst>
          </p:cNvPr>
          <p:cNvSpPr/>
          <p:nvPr/>
        </p:nvSpPr>
        <p:spPr>
          <a:xfrm>
            <a:off x="8473883" y="5525161"/>
            <a:ext cx="1847000" cy="408414"/>
          </a:xfrm>
          <a:prstGeom prst="rect">
            <a:avLst/>
          </a:prstGeom>
          <a:solidFill>
            <a:srgbClr val="FFFFD9"/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b="1" dirty="0">
                <a:solidFill>
                  <a:schemeClr val="tx1"/>
                </a:solidFill>
              </a:rPr>
              <a:t>Fine grains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0CE65677-8009-4840-946F-82BFFBB326AC}"/>
              </a:ext>
            </a:extLst>
          </p:cNvPr>
          <p:cNvCxnSpPr>
            <a:cxnSpLocks/>
          </p:cNvCxnSpPr>
          <p:nvPr/>
        </p:nvCxnSpPr>
        <p:spPr>
          <a:xfrm>
            <a:off x="3881307" y="5737909"/>
            <a:ext cx="1065633" cy="0"/>
          </a:xfrm>
          <a:prstGeom prst="straightConnector1">
            <a:avLst/>
          </a:prstGeom>
          <a:ln w="31750">
            <a:solidFill>
              <a:schemeClr val="tx1"/>
            </a:solidFill>
            <a:prstDash val="solid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75714A9A-23E1-4094-B058-F287F623550A}"/>
              </a:ext>
            </a:extLst>
          </p:cNvPr>
          <p:cNvCxnSpPr>
            <a:cxnSpLocks/>
          </p:cNvCxnSpPr>
          <p:nvPr/>
        </p:nvCxnSpPr>
        <p:spPr>
          <a:xfrm>
            <a:off x="7463405" y="5737909"/>
            <a:ext cx="889234" cy="0"/>
          </a:xfrm>
          <a:prstGeom prst="straightConnector1">
            <a:avLst/>
          </a:prstGeom>
          <a:ln w="31750">
            <a:solidFill>
              <a:schemeClr val="tx1"/>
            </a:solidFill>
            <a:prstDash val="solid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8">
            <a:extLst>
              <a:ext uri="{FF2B5EF4-FFF2-40B4-BE49-F238E27FC236}">
                <a16:creationId xmlns:a16="http://schemas.microsoft.com/office/drawing/2014/main" id="{DEA3701F-8387-4DF3-BCD3-DE84A38E5856}"/>
              </a:ext>
            </a:extLst>
          </p:cNvPr>
          <p:cNvSpPr/>
          <p:nvPr/>
        </p:nvSpPr>
        <p:spPr>
          <a:xfrm>
            <a:off x="1901511" y="6163718"/>
            <a:ext cx="1882905" cy="40841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dirty="0">
                <a:solidFill>
                  <a:schemeClr val="tx1"/>
                </a:solidFill>
              </a:rPr>
              <a:t>Low energy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A97C22C-7A48-43C8-BFF8-7611103967E6}"/>
              </a:ext>
            </a:extLst>
          </p:cNvPr>
          <p:cNvSpPr/>
          <p:nvPr/>
        </p:nvSpPr>
        <p:spPr>
          <a:xfrm>
            <a:off x="5097710" y="6163718"/>
            <a:ext cx="2290195" cy="40841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dirty="0">
                <a:solidFill>
                  <a:schemeClr val="tx1"/>
                </a:solidFill>
              </a:rPr>
              <a:t>High energy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DD7318B-0481-4C35-A96F-D1096729FA35}"/>
              </a:ext>
            </a:extLst>
          </p:cNvPr>
          <p:cNvSpPr/>
          <p:nvPr/>
        </p:nvSpPr>
        <p:spPr>
          <a:xfrm>
            <a:off x="8473884" y="6163718"/>
            <a:ext cx="1882905" cy="40841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dirty="0">
                <a:solidFill>
                  <a:schemeClr val="tx1"/>
                </a:solidFill>
              </a:rPr>
              <a:t>Low energy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8A354A07-534B-4F0A-81B9-0971448665CE}"/>
              </a:ext>
            </a:extLst>
          </p:cNvPr>
          <p:cNvCxnSpPr>
            <a:cxnSpLocks/>
          </p:cNvCxnSpPr>
          <p:nvPr/>
        </p:nvCxnSpPr>
        <p:spPr>
          <a:xfrm flipV="1">
            <a:off x="6924675" y="3531866"/>
            <a:ext cx="0" cy="722517"/>
          </a:xfrm>
          <a:prstGeom prst="straightConnector1">
            <a:avLst/>
          </a:prstGeom>
          <a:ln w="50800">
            <a:solidFill>
              <a:srgbClr val="FF0000"/>
            </a:solidFill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9F1EBADE-A793-4717-83A7-1453CAEA0214}"/>
              </a:ext>
            </a:extLst>
          </p:cNvPr>
          <p:cNvSpPr/>
          <p:nvPr/>
        </p:nvSpPr>
        <p:spPr>
          <a:xfrm>
            <a:off x="1714500" y="1560153"/>
            <a:ext cx="8210551" cy="8617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2500" dirty="0"/>
              <a:t>Coarsest grains are in the </a:t>
            </a:r>
            <a:r>
              <a:rPr lang="en-US" sz="2500" b="1" dirty="0"/>
              <a:t>swash zone </a:t>
            </a:r>
            <a:r>
              <a:rPr lang="en-US" sz="2500" dirty="0"/>
              <a:t>and on the </a:t>
            </a:r>
            <a:r>
              <a:rPr lang="en-US" sz="2500" b="1" dirty="0"/>
              <a:t>beach berm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8BA0C18F-896F-433D-A87F-268CDE4A2118}"/>
              </a:ext>
            </a:extLst>
          </p:cNvPr>
          <p:cNvCxnSpPr>
            <a:cxnSpLocks/>
          </p:cNvCxnSpPr>
          <p:nvPr/>
        </p:nvCxnSpPr>
        <p:spPr>
          <a:xfrm flipV="1">
            <a:off x="5981700" y="3539613"/>
            <a:ext cx="0" cy="722517"/>
          </a:xfrm>
          <a:prstGeom prst="straightConnector1">
            <a:avLst/>
          </a:prstGeom>
          <a:ln w="50800">
            <a:solidFill>
              <a:srgbClr val="FF0000"/>
            </a:solidFill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69E5BB87-D37C-D48B-334C-810843808050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BEACH PROFILE </a:t>
            </a:r>
          </a:p>
        </p:txBody>
      </p:sp>
    </p:spTree>
    <p:extLst>
      <p:ext uri="{BB962C8B-B14F-4D97-AF65-F5344CB8AC3E}">
        <p14:creationId xmlns:p14="http://schemas.microsoft.com/office/powerpoint/2010/main" val="143153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A964149A-C054-4703-BAD6-C9730297EB7D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33551" y="215624"/>
            <a:ext cx="8934449" cy="416939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733550" y="195031"/>
            <a:ext cx="2826608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3200" b="1" dirty="0"/>
              <a:t>(1) Swash zone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D4A35AE-B44C-46AF-9E73-9640CA59023A}"/>
              </a:ext>
            </a:extLst>
          </p:cNvPr>
          <p:cNvSpPr/>
          <p:nvPr/>
        </p:nvSpPr>
        <p:spPr>
          <a:xfrm>
            <a:off x="5351086" y="3957208"/>
            <a:ext cx="5221664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AU" sz="1400" b="1" dirty="0">
                <a:hlinkClick r:id="rId4"/>
              </a:rPr>
              <a:t>Swash zone</a:t>
            </a:r>
            <a:r>
              <a:rPr lang="en-AU" sz="1400" b="1" dirty="0"/>
              <a:t>: </a:t>
            </a:r>
            <a:r>
              <a:rPr lang="en-AU" sz="1400" dirty="0"/>
              <a:t>the land-ocean boundary where waves runup the beach.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3A2C80D-C34B-40A3-B1A2-B93610C34F3C}"/>
              </a:ext>
            </a:extLst>
          </p:cNvPr>
          <p:cNvGrpSpPr/>
          <p:nvPr/>
        </p:nvGrpSpPr>
        <p:grpSpPr>
          <a:xfrm>
            <a:off x="5700074" y="4443872"/>
            <a:ext cx="4967926" cy="2361226"/>
            <a:chOff x="0" y="4248150"/>
            <a:chExt cx="5491021" cy="2609850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2747DA25-923B-41E5-AFAF-C0AF0B6B799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4248150"/>
              <a:ext cx="5491021" cy="2609850"/>
            </a:xfrm>
            <a:prstGeom prst="rect">
              <a:avLst/>
            </a:prstGeom>
          </p:spPr>
        </p:pic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6628EF8F-AEB9-40DA-9ABE-0533EDD147D0}"/>
                </a:ext>
              </a:extLst>
            </p:cNvPr>
            <p:cNvCxnSpPr>
              <a:cxnSpLocks/>
            </p:cNvCxnSpPr>
            <p:nvPr/>
          </p:nvCxnSpPr>
          <p:spPr>
            <a:xfrm>
              <a:off x="3148013" y="6437820"/>
              <a:ext cx="821531" cy="0"/>
            </a:xfrm>
            <a:prstGeom prst="straightConnector1">
              <a:avLst/>
            </a:prstGeom>
            <a:ln w="5715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00E4F893-5ED3-4728-B0AC-C121C524D2EC}"/>
              </a:ext>
            </a:extLst>
          </p:cNvPr>
          <p:cNvSpPr/>
          <p:nvPr/>
        </p:nvSpPr>
        <p:spPr>
          <a:xfrm>
            <a:off x="1733551" y="5046176"/>
            <a:ext cx="3724274" cy="369332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AU" b="1" dirty="0"/>
              <a:t>Backwash (return flow)</a:t>
            </a:r>
            <a:r>
              <a:rPr lang="en-AU" dirty="0"/>
              <a:t> offshore flow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52B9B6D-C563-4781-87A9-A21F342AE27C}"/>
              </a:ext>
            </a:extLst>
          </p:cNvPr>
          <p:cNvSpPr/>
          <p:nvPr/>
        </p:nvSpPr>
        <p:spPr>
          <a:xfrm>
            <a:off x="1733552" y="4566909"/>
            <a:ext cx="3189935" cy="369332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AU" b="1" dirty="0"/>
              <a:t>Uprush (run up) </a:t>
            </a:r>
            <a:r>
              <a:rPr lang="en-AU" dirty="0"/>
              <a:t>onshore flow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FBC57CB-CE7A-48A0-8C22-6C2DF152BDE1}"/>
              </a:ext>
            </a:extLst>
          </p:cNvPr>
          <p:cNvSpPr/>
          <p:nvPr/>
        </p:nvSpPr>
        <p:spPr>
          <a:xfrm>
            <a:off x="1726041" y="5525443"/>
            <a:ext cx="3974032" cy="923330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AU" dirty="0"/>
              <a:t>Generally uprush velocities are greater but of shorter duration vs the backwash</a:t>
            </a:r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3663F718-077D-4127-8098-B18043FCA96D}"/>
              </a:ext>
            </a:extLst>
          </p:cNvPr>
          <p:cNvSpPr/>
          <p:nvPr/>
        </p:nvSpPr>
        <p:spPr>
          <a:xfrm rot="20700000">
            <a:off x="6692393" y="1774276"/>
            <a:ext cx="2983289" cy="752475"/>
          </a:xfrm>
          <a:prstGeom prst="rightArrow">
            <a:avLst>
              <a:gd name="adj1" fmla="val 50000"/>
              <a:gd name="adj2" fmla="val 12974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b="1" dirty="0">
                <a:solidFill>
                  <a:schemeClr val="tx1"/>
                </a:solidFill>
              </a:rPr>
              <a:t>  SWASH</a:t>
            </a:r>
          </a:p>
        </p:txBody>
      </p:sp>
      <p:sp>
        <p:nvSpPr>
          <p:cNvPr id="33" name="Arrow: Right 32">
            <a:extLst>
              <a:ext uri="{FF2B5EF4-FFF2-40B4-BE49-F238E27FC236}">
                <a16:creationId xmlns:a16="http://schemas.microsoft.com/office/drawing/2014/main" id="{3FDED56F-D9D2-4614-A1BB-74419678D997}"/>
              </a:ext>
            </a:extLst>
          </p:cNvPr>
          <p:cNvSpPr/>
          <p:nvPr/>
        </p:nvSpPr>
        <p:spPr>
          <a:xfrm rot="20700000" flipH="1">
            <a:off x="5756130" y="2705815"/>
            <a:ext cx="2984400" cy="752475"/>
          </a:xfrm>
          <a:prstGeom prst="rightArrow">
            <a:avLst>
              <a:gd name="adj1" fmla="val 50000"/>
              <a:gd name="adj2" fmla="val 12974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b="1" dirty="0">
                <a:solidFill>
                  <a:schemeClr val="tx1"/>
                </a:solidFill>
              </a:rPr>
              <a:t> BACKWASH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AA3DE88-11E2-4C3D-872C-6C19CB7B54C7}"/>
              </a:ext>
            </a:extLst>
          </p:cNvPr>
          <p:cNvSpPr/>
          <p:nvPr/>
        </p:nvSpPr>
        <p:spPr>
          <a:xfrm>
            <a:off x="1733550" y="6305497"/>
            <a:ext cx="4543426" cy="584775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r>
              <a:rPr lang="en-AU" sz="1600" dirty="0">
                <a:hlinkClick r:id="rId6"/>
              </a:rPr>
              <a:t>https://www.youtube.com/watch?v=SDHwvNHpSpw</a:t>
            </a:r>
            <a:endParaRPr lang="en-AU" sz="1600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5873AD6-8118-F034-8385-A68560B0920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SWASH ZONE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3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04" name="Picture 16" descr="Image result for extreme storm berm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797419" y="5263127"/>
            <a:ext cx="2177440" cy="1467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0" descr="Related image"/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"/>
                    </a14:imgEffect>
                    <a14:imgEffect>
                      <a14:brightnessContrast brigh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733550" y="195030"/>
            <a:ext cx="8750300" cy="4869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8181976" y="195028"/>
            <a:ext cx="2295525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AU" sz="400" dirty="0">
                <a:solidFill>
                  <a:schemeClr val="bg1"/>
                </a:solidFill>
              </a:rPr>
              <a:t>www.sussex.ac.uk/geography/researchprojects/BAR/images/Kent/sandwich_bay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520586" y="2321899"/>
            <a:ext cx="124906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Berm crest</a:t>
            </a:r>
          </a:p>
        </p:txBody>
      </p:sp>
      <p:cxnSp>
        <p:nvCxnSpPr>
          <p:cNvPr id="12" name="Straight Arrow Connector 11"/>
          <p:cNvCxnSpPr>
            <a:cxnSpLocks/>
          </p:cNvCxnSpPr>
          <p:nvPr/>
        </p:nvCxnSpPr>
        <p:spPr>
          <a:xfrm flipV="1">
            <a:off x="8128950" y="1520828"/>
            <a:ext cx="0" cy="757071"/>
          </a:xfrm>
          <a:prstGeom prst="straightConnector1">
            <a:avLst/>
          </a:prstGeom>
          <a:ln w="41275">
            <a:solidFill>
              <a:srgbClr val="FFFF00"/>
            </a:solidFill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2886075" y="5683127"/>
            <a:ext cx="0" cy="549520"/>
          </a:xfrm>
          <a:prstGeom prst="straightConnector1">
            <a:avLst/>
          </a:prstGeom>
          <a:ln w="41275">
            <a:solidFill>
              <a:srgbClr val="FFFF00"/>
            </a:solidFill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2451630" y="5346009"/>
            <a:ext cx="896399" cy="27699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1200" b="1" dirty="0"/>
              <a:t>Berm crest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733551" y="195031"/>
            <a:ext cx="2868093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3200" b="1" dirty="0"/>
              <a:t>(2) Beach berm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D4A35AE-B44C-46AF-9E73-9640CA59023A}"/>
              </a:ext>
            </a:extLst>
          </p:cNvPr>
          <p:cNvSpPr/>
          <p:nvPr/>
        </p:nvSpPr>
        <p:spPr>
          <a:xfrm>
            <a:off x="1854200" y="4586551"/>
            <a:ext cx="8509002" cy="3385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AU" sz="1600" b="1" dirty="0"/>
              <a:t>Berm: </a:t>
            </a:r>
            <a:r>
              <a:rPr lang="en-AU" sz="1600" dirty="0"/>
              <a:t>a near horizontal plateau on the beach face formed by the deposition of material by waves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07B02BC-BF96-4D0F-A7D3-84B538E0997C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76700" y="5250730"/>
            <a:ext cx="6407150" cy="146705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E093948-872C-43D4-8183-26EF73292FA3}"/>
              </a:ext>
            </a:extLst>
          </p:cNvPr>
          <p:cNvSpPr txBox="1"/>
          <p:nvPr/>
        </p:nvSpPr>
        <p:spPr>
          <a:xfrm>
            <a:off x="9087007" y="1699307"/>
            <a:ext cx="70884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Berm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465547C-FFC2-5E59-D499-127BE3293455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BEACH BERM </a:t>
            </a:r>
          </a:p>
        </p:txBody>
      </p:sp>
    </p:spTree>
    <p:extLst>
      <p:ext uri="{BB962C8B-B14F-4D97-AF65-F5344CB8AC3E}">
        <p14:creationId xmlns:p14="http://schemas.microsoft.com/office/powerpoint/2010/main" val="10911900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age result for chesil beach berm">
            <a:extLst>
              <a:ext uri="{FF2B5EF4-FFF2-40B4-BE49-F238E27FC236}">
                <a16:creationId xmlns:a16="http://schemas.microsoft.com/office/drawing/2014/main" id="{8BA1CF2A-A3C6-4867-A21E-23EF8638C2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0693BFB-CB85-452F-A50B-7725D412472F}"/>
              </a:ext>
            </a:extLst>
          </p:cNvPr>
          <p:cNvSpPr/>
          <p:nvPr/>
        </p:nvSpPr>
        <p:spPr>
          <a:xfrm>
            <a:off x="1524001" y="1"/>
            <a:ext cx="878767" cy="1692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sz="500" dirty="0">
                <a:solidFill>
                  <a:schemeClr val="bg1"/>
                </a:solidFill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www.southampton.ac.uk</a:t>
            </a:r>
            <a:endParaRPr lang="en-AU" sz="500" dirty="0">
              <a:solidFill>
                <a:schemeClr val="bg1"/>
              </a:solidFill>
            </a:endParaRPr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89A8BB9-F83D-4521-88BC-E3B5625E713F}"/>
              </a:ext>
            </a:extLst>
          </p:cNvPr>
          <p:cNvSpPr/>
          <p:nvPr/>
        </p:nvSpPr>
        <p:spPr>
          <a:xfrm>
            <a:off x="6915151" y="9526"/>
            <a:ext cx="914401" cy="5153025"/>
          </a:xfrm>
          <a:custGeom>
            <a:avLst/>
            <a:gdLst>
              <a:gd name="connsiteX0" fmla="*/ 495300 w 914401"/>
              <a:gd name="connsiteY0" fmla="*/ 0 h 5153025"/>
              <a:gd name="connsiteX1" fmla="*/ 733425 w 914401"/>
              <a:gd name="connsiteY1" fmla="*/ 352425 h 5153025"/>
              <a:gd name="connsiteX2" fmla="*/ 800100 w 914401"/>
              <a:gd name="connsiteY2" fmla="*/ 781050 h 5153025"/>
              <a:gd name="connsiteX3" fmla="*/ 828675 w 914401"/>
              <a:gd name="connsiteY3" fmla="*/ 1162050 h 5153025"/>
              <a:gd name="connsiteX4" fmla="*/ 828675 w 914401"/>
              <a:gd name="connsiteY4" fmla="*/ 1276350 h 5153025"/>
              <a:gd name="connsiteX5" fmla="*/ 809625 w 914401"/>
              <a:gd name="connsiteY5" fmla="*/ 1533525 h 5153025"/>
              <a:gd name="connsiteX6" fmla="*/ 790575 w 914401"/>
              <a:gd name="connsiteY6" fmla="*/ 1657350 h 5153025"/>
              <a:gd name="connsiteX7" fmla="*/ 762000 w 914401"/>
              <a:gd name="connsiteY7" fmla="*/ 1885950 h 5153025"/>
              <a:gd name="connsiteX8" fmla="*/ 762000 w 914401"/>
              <a:gd name="connsiteY8" fmla="*/ 2133600 h 5153025"/>
              <a:gd name="connsiteX9" fmla="*/ 762000 w 914401"/>
              <a:gd name="connsiteY9" fmla="*/ 2228850 h 5153025"/>
              <a:gd name="connsiteX10" fmla="*/ 752475 w 914401"/>
              <a:gd name="connsiteY10" fmla="*/ 2409825 h 5153025"/>
              <a:gd name="connsiteX11" fmla="*/ 809625 w 914401"/>
              <a:gd name="connsiteY11" fmla="*/ 2686050 h 5153025"/>
              <a:gd name="connsiteX12" fmla="*/ 847725 w 914401"/>
              <a:gd name="connsiteY12" fmla="*/ 2771775 h 5153025"/>
              <a:gd name="connsiteX13" fmla="*/ 866775 w 914401"/>
              <a:gd name="connsiteY13" fmla="*/ 2924175 h 5153025"/>
              <a:gd name="connsiteX14" fmla="*/ 885825 w 914401"/>
              <a:gd name="connsiteY14" fmla="*/ 3048000 h 5153025"/>
              <a:gd name="connsiteX15" fmla="*/ 885825 w 914401"/>
              <a:gd name="connsiteY15" fmla="*/ 3190875 h 5153025"/>
              <a:gd name="connsiteX16" fmla="*/ 885825 w 914401"/>
              <a:gd name="connsiteY16" fmla="*/ 3305175 h 5153025"/>
              <a:gd name="connsiteX17" fmla="*/ 904875 w 914401"/>
              <a:gd name="connsiteY17" fmla="*/ 3524250 h 5153025"/>
              <a:gd name="connsiteX18" fmla="*/ 914400 w 914401"/>
              <a:gd name="connsiteY18" fmla="*/ 3619500 h 5153025"/>
              <a:gd name="connsiteX19" fmla="*/ 914400 w 914401"/>
              <a:gd name="connsiteY19" fmla="*/ 3743325 h 5153025"/>
              <a:gd name="connsiteX20" fmla="*/ 904875 w 914401"/>
              <a:gd name="connsiteY20" fmla="*/ 3829050 h 5153025"/>
              <a:gd name="connsiteX21" fmla="*/ 895350 w 914401"/>
              <a:gd name="connsiteY21" fmla="*/ 3867150 h 5153025"/>
              <a:gd name="connsiteX22" fmla="*/ 866775 w 914401"/>
              <a:gd name="connsiteY22" fmla="*/ 4067175 h 5153025"/>
              <a:gd name="connsiteX23" fmla="*/ 790575 w 914401"/>
              <a:gd name="connsiteY23" fmla="*/ 4305300 h 5153025"/>
              <a:gd name="connsiteX24" fmla="*/ 742950 w 914401"/>
              <a:gd name="connsiteY24" fmla="*/ 4391025 h 5153025"/>
              <a:gd name="connsiteX25" fmla="*/ 723900 w 914401"/>
              <a:gd name="connsiteY25" fmla="*/ 4429125 h 5153025"/>
              <a:gd name="connsiteX26" fmla="*/ 542925 w 914401"/>
              <a:gd name="connsiteY26" fmla="*/ 4648200 h 5153025"/>
              <a:gd name="connsiteX27" fmla="*/ 495300 w 914401"/>
              <a:gd name="connsiteY27" fmla="*/ 4714875 h 5153025"/>
              <a:gd name="connsiteX28" fmla="*/ 466725 w 914401"/>
              <a:gd name="connsiteY28" fmla="*/ 4724400 h 5153025"/>
              <a:gd name="connsiteX29" fmla="*/ 457200 w 914401"/>
              <a:gd name="connsiteY29" fmla="*/ 4733925 h 5153025"/>
              <a:gd name="connsiteX30" fmla="*/ 342900 w 914401"/>
              <a:gd name="connsiteY30" fmla="*/ 4857750 h 5153025"/>
              <a:gd name="connsiteX31" fmla="*/ 161925 w 914401"/>
              <a:gd name="connsiteY31" fmla="*/ 5000625 h 5153025"/>
              <a:gd name="connsiteX32" fmla="*/ 0 w 914401"/>
              <a:gd name="connsiteY32" fmla="*/ 5153025 h 515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914401" h="5153025">
                <a:moveTo>
                  <a:pt x="495300" y="0"/>
                </a:moveTo>
                <a:lnTo>
                  <a:pt x="733425" y="352425"/>
                </a:lnTo>
                <a:lnTo>
                  <a:pt x="800100" y="781050"/>
                </a:lnTo>
                <a:lnTo>
                  <a:pt x="828675" y="1162050"/>
                </a:lnTo>
                <a:lnTo>
                  <a:pt x="828675" y="1276350"/>
                </a:lnTo>
                <a:lnTo>
                  <a:pt x="809625" y="1533525"/>
                </a:lnTo>
                <a:cubicBezTo>
                  <a:pt x="788707" y="1638115"/>
                  <a:pt x="790575" y="1596396"/>
                  <a:pt x="790575" y="1657350"/>
                </a:cubicBezTo>
                <a:lnTo>
                  <a:pt x="762000" y="1885950"/>
                </a:lnTo>
                <a:lnTo>
                  <a:pt x="762000" y="2133600"/>
                </a:lnTo>
                <a:lnTo>
                  <a:pt x="762000" y="2228850"/>
                </a:lnTo>
                <a:lnTo>
                  <a:pt x="752475" y="2409825"/>
                </a:lnTo>
                <a:lnTo>
                  <a:pt x="809625" y="2686050"/>
                </a:lnTo>
                <a:cubicBezTo>
                  <a:pt x="839777" y="2766454"/>
                  <a:pt x="819018" y="2743068"/>
                  <a:pt x="847725" y="2771775"/>
                </a:cubicBezTo>
                <a:lnTo>
                  <a:pt x="866775" y="2924175"/>
                </a:lnTo>
                <a:cubicBezTo>
                  <a:pt x="887693" y="3028765"/>
                  <a:pt x="885825" y="2987046"/>
                  <a:pt x="885825" y="3048000"/>
                </a:cubicBezTo>
                <a:lnTo>
                  <a:pt x="885825" y="3190875"/>
                </a:lnTo>
                <a:lnTo>
                  <a:pt x="885825" y="3305175"/>
                </a:lnTo>
                <a:lnTo>
                  <a:pt x="904875" y="3524250"/>
                </a:lnTo>
                <a:cubicBezTo>
                  <a:pt x="914751" y="3613131"/>
                  <a:pt x="914400" y="3581224"/>
                  <a:pt x="914400" y="3619500"/>
                </a:cubicBezTo>
                <a:lnTo>
                  <a:pt x="914400" y="3743325"/>
                </a:lnTo>
                <a:cubicBezTo>
                  <a:pt x="911225" y="3771900"/>
                  <a:pt x="909602" y="3800690"/>
                  <a:pt x="904875" y="3829050"/>
                </a:cubicBezTo>
                <a:cubicBezTo>
                  <a:pt x="894346" y="3892224"/>
                  <a:pt x="895350" y="3837596"/>
                  <a:pt x="895350" y="3867150"/>
                </a:cubicBezTo>
                <a:lnTo>
                  <a:pt x="866775" y="4067175"/>
                </a:lnTo>
                <a:lnTo>
                  <a:pt x="790575" y="4305300"/>
                </a:lnTo>
                <a:cubicBezTo>
                  <a:pt x="774700" y="4333875"/>
                  <a:pt x="759421" y="4362789"/>
                  <a:pt x="742950" y="4391025"/>
                </a:cubicBezTo>
                <a:cubicBezTo>
                  <a:pt x="722139" y="4426701"/>
                  <a:pt x="723900" y="4406916"/>
                  <a:pt x="723900" y="4429125"/>
                </a:cubicBezTo>
                <a:lnTo>
                  <a:pt x="542925" y="4648200"/>
                </a:lnTo>
                <a:cubicBezTo>
                  <a:pt x="527050" y="4670425"/>
                  <a:pt x="514613" y="4695562"/>
                  <a:pt x="495300" y="4714875"/>
                </a:cubicBezTo>
                <a:cubicBezTo>
                  <a:pt x="488200" y="4721975"/>
                  <a:pt x="475705" y="4719910"/>
                  <a:pt x="466725" y="4724400"/>
                </a:cubicBezTo>
                <a:cubicBezTo>
                  <a:pt x="462709" y="4726408"/>
                  <a:pt x="460375" y="4730750"/>
                  <a:pt x="457200" y="4733925"/>
                </a:cubicBezTo>
                <a:lnTo>
                  <a:pt x="342900" y="4857750"/>
                </a:lnTo>
                <a:lnTo>
                  <a:pt x="161925" y="5000625"/>
                </a:lnTo>
                <a:lnTo>
                  <a:pt x="0" y="5153025"/>
                </a:lnTo>
              </a:path>
            </a:pathLst>
          </a:custGeom>
          <a:noFill/>
          <a:ln w="5080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89EB6914-CD88-4B67-BDA2-38AABD14A740}"/>
              </a:ext>
            </a:extLst>
          </p:cNvPr>
          <p:cNvSpPr/>
          <p:nvPr/>
        </p:nvSpPr>
        <p:spPr>
          <a:xfrm>
            <a:off x="3419476" y="9526"/>
            <a:ext cx="3552825" cy="6105525"/>
          </a:xfrm>
          <a:custGeom>
            <a:avLst/>
            <a:gdLst>
              <a:gd name="connsiteX0" fmla="*/ 3390900 w 3552825"/>
              <a:gd name="connsiteY0" fmla="*/ 0 h 6105525"/>
              <a:gd name="connsiteX1" fmla="*/ 3467100 w 3552825"/>
              <a:gd name="connsiteY1" fmla="*/ 219075 h 6105525"/>
              <a:gd name="connsiteX2" fmla="*/ 3543300 w 3552825"/>
              <a:gd name="connsiteY2" fmla="*/ 361950 h 6105525"/>
              <a:gd name="connsiteX3" fmla="*/ 3552825 w 3552825"/>
              <a:gd name="connsiteY3" fmla="*/ 571500 h 6105525"/>
              <a:gd name="connsiteX4" fmla="*/ 3552825 w 3552825"/>
              <a:gd name="connsiteY4" fmla="*/ 657225 h 6105525"/>
              <a:gd name="connsiteX5" fmla="*/ 3552825 w 3552825"/>
              <a:gd name="connsiteY5" fmla="*/ 828675 h 6105525"/>
              <a:gd name="connsiteX6" fmla="*/ 3533775 w 3552825"/>
              <a:gd name="connsiteY6" fmla="*/ 914400 h 6105525"/>
              <a:gd name="connsiteX7" fmla="*/ 3524250 w 3552825"/>
              <a:gd name="connsiteY7" fmla="*/ 962025 h 6105525"/>
              <a:gd name="connsiteX8" fmla="*/ 3505200 w 3552825"/>
              <a:gd name="connsiteY8" fmla="*/ 1019175 h 6105525"/>
              <a:gd name="connsiteX9" fmla="*/ 3476625 w 3552825"/>
              <a:gd name="connsiteY9" fmla="*/ 1057275 h 6105525"/>
              <a:gd name="connsiteX10" fmla="*/ 3457575 w 3552825"/>
              <a:gd name="connsiteY10" fmla="*/ 1104900 h 6105525"/>
              <a:gd name="connsiteX11" fmla="*/ 3429000 w 3552825"/>
              <a:gd name="connsiteY11" fmla="*/ 1200150 h 6105525"/>
              <a:gd name="connsiteX12" fmla="*/ 3352800 w 3552825"/>
              <a:gd name="connsiteY12" fmla="*/ 1371600 h 6105525"/>
              <a:gd name="connsiteX13" fmla="*/ 3305175 w 3552825"/>
              <a:gd name="connsiteY13" fmla="*/ 1447800 h 6105525"/>
              <a:gd name="connsiteX14" fmla="*/ 3190875 w 3552825"/>
              <a:gd name="connsiteY14" fmla="*/ 1619250 h 6105525"/>
              <a:gd name="connsiteX15" fmla="*/ 3028950 w 3552825"/>
              <a:gd name="connsiteY15" fmla="*/ 1866900 h 6105525"/>
              <a:gd name="connsiteX16" fmla="*/ 2981325 w 3552825"/>
              <a:gd name="connsiteY16" fmla="*/ 1962150 h 6105525"/>
              <a:gd name="connsiteX17" fmla="*/ 2771775 w 3552825"/>
              <a:gd name="connsiteY17" fmla="*/ 2314575 h 6105525"/>
              <a:gd name="connsiteX18" fmla="*/ 2647950 w 3552825"/>
              <a:gd name="connsiteY18" fmla="*/ 2657475 h 6105525"/>
              <a:gd name="connsiteX19" fmla="*/ 2590800 w 3552825"/>
              <a:gd name="connsiteY19" fmla="*/ 2990850 h 6105525"/>
              <a:gd name="connsiteX20" fmla="*/ 2552700 w 3552825"/>
              <a:gd name="connsiteY20" fmla="*/ 3314700 h 6105525"/>
              <a:gd name="connsiteX21" fmla="*/ 2543175 w 3552825"/>
              <a:gd name="connsiteY21" fmla="*/ 3400425 h 6105525"/>
              <a:gd name="connsiteX22" fmla="*/ 2476500 w 3552825"/>
              <a:gd name="connsiteY22" fmla="*/ 3600450 h 6105525"/>
              <a:gd name="connsiteX23" fmla="*/ 2447925 w 3552825"/>
              <a:gd name="connsiteY23" fmla="*/ 3676650 h 6105525"/>
              <a:gd name="connsiteX24" fmla="*/ 2428875 w 3552825"/>
              <a:gd name="connsiteY24" fmla="*/ 3714750 h 6105525"/>
              <a:gd name="connsiteX25" fmla="*/ 2362200 w 3552825"/>
              <a:gd name="connsiteY25" fmla="*/ 3829050 h 6105525"/>
              <a:gd name="connsiteX26" fmla="*/ 2305050 w 3552825"/>
              <a:gd name="connsiteY26" fmla="*/ 3905250 h 6105525"/>
              <a:gd name="connsiteX27" fmla="*/ 2228850 w 3552825"/>
              <a:gd name="connsiteY27" fmla="*/ 4095750 h 6105525"/>
              <a:gd name="connsiteX28" fmla="*/ 2171700 w 3552825"/>
              <a:gd name="connsiteY28" fmla="*/ 4171950 h 6105525"/>
              <a:gd name="connsiteX29" fmla="*/ 2085975 w 3552825"/>
              <a:gd name="connsiteY29" fmla="*/ 4371975 h 6105525"/>
              <a:gd name="connsiteX30" fmla="*/ 2038350 w 3552825"/>
              <a:gd name="connsiteY30" fmla="*/ 4438650 h 6105525"/>
              <a:gd name="connsiteX31" fmla="*/ 2009775 w 3552825"/>
              <a:gd name="connsiteY31" fmla="*/ 4486275 h 6105525"/>
              <a:gd name="connsiteX32" fmla="*/ 1924050 w 3552825"/>
              <a:gd name="connsiteY32" fmla="*/ 4667250 h 6105525"/>
              <a:gd name="connsiteX33" fmla="*/ 1866900 w 3552825"/>
              <a:gd name="connsiteY33" fmla="*/ 4743450 h 6105525"/>
              <a:gd name="connsiteX34" fmla="*/ 1676400 w 3552825"/>
              <a:gd name="connsiteY34" fmla="*/ 4933950 h 6105525"/>
              <a:gd name="connsiteX35" fmla="*/ 1581150 w 3552825"/>
              <a:gd name="connsiteY35" fmla="*/ 5019675 h 6105525"/>
              <a:gd name="connsiteX36" fmla="*/ 1495425 w 3552825"/>
              <a:gd name="connsiteY36" fmla="*/ 5086350 h 6105525"/>
              <a:gd name="connsiteX37" fmla="*/ 1362075 w 3552825"/>
              <a:gd name="connsiteY37" fmla="*/ 5238750 h 6105525"/>
              <a:gd name="connsiteX38" fmla="*/ 1123950 w 3552825"/>
              <a:gd name="connsiteY38" fmla="*/ 5372100 h 6105525"/>
              <a:gd name="connsiteX39" fmla="*/ 638175 w 3552825"/>
              <a:gd name="connsiteY39" fmla="*/ 5743575 h 6105525"/>
              <a:gd name="connsiteX40" fmla="*/ 0 w 3552825"/>
              <a:gd name="connsiteY40" fmla="*/ 6105525 h 6105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3552825" h="6105525">
                <a:moveTo>
                  <a:pt x="3390900" y="0"/>
                </a:moveTo>
                <a:lnTo>
                  <a:pt x="3467100" y="219075"/>
                </a:lnTo>
                <a:lnTo>
                  <a:pt x="3543300" y="361950"/>
                </a:lnTo>
                <a:lnTo>
                  <a:pt x="3552825" y="571500"/>
                </a:lnTo>
                <a:lnTo>
                  <a:pt x="3552825" y="657225"/>
                </a:lnTo>
                <a:lnTo>
                  <a:pt x="3552825" y="828675"/>
                </a:lnTo>
                <a:cubicBezTo>
                  <a:pt x="3546475" y="857250"/>
                  <a:pt x="3539908" y="885778"/>
                  <a:pt x="3533775" y="914400"/>
                </a:cubicBezTo>
                <a:cubicBezTo>
                  <a:pt x="3530383" y="930230"/>
                  <a:pt x="3528510" y="946406"/>
                  <a:pt x="3524250" y="962025"/>
                </a:cubicBezTo>
                <a:cubicBezTo>
                  <a:pt x="3518966" y="981398"/>
                  <a:pt x="3517248" y="1003111"/>
                  <a:pt x="3505200" y="1019175"/>
                </a:cubicBezTo>
                <a:lnTo>
                  <a:pt x="3476625" y="1057275"/>
                </a:lnTo>
                <a:lnTo>
                  <a:pt x="3457575" y="1104900"/>
                </a:lnTo>
                <a:lnTo>
                  <a:pt x="3429000" y="1200150"/>
                </a:lnTo>
                <a:lnTo>
                  <a:pt x="3352800" y="1371600"/>
                </a:lnTo>
                <a:lnTo>
                  <a:pt x="3305175" y="1447800"/>
                </a:lnTo>
                <a:lnTo>
                  <a:pt x="3190875" y="1619250"/>
                </a:lnTo>
                <a:lnTo>
                  <a:pt x="3028950" y="1866900"/>
                </a:lnTo>
                <a:lnTo>
                  <a:pt x="2981325" y="1962150"/>
                </a:lnTo>
                <a:lnTo>
                  <a:pt x="2771775" y="2314575"/>
                </a:lnTo>
                <a:lnTo>
                  <a:pt x="2647950" y="2657475"/>
                </a:lnTo>
                <a:lnTo>
                  <a:pt x="2590800" y="2990850"/>
                </a:lnTo>
                <a:lnTo>
                  <a:pt x="2552700" y="3314700"/>
                </a:lnTo>
                <a:lnTo>
                  <a:pt x="2543175" y="3400425"/>
                </a:lnTo>
                <a:lnTo>
                  <a:pt x="2476500" y="3600450"/>
                </a:lnTo>
                <a:cubicBezTo>
                  <a:pt x="2466975" y="3625850"/>
                  <a:pt x="2459150" y="3651954"/>
                  <a:pt x="2447925" y="3676650"/>
                </a:cubicBezTo>
                <a:cubicBezTo>
                  <a:pt x="2427114" y="3722435"/>
                  <a:pt x="2428875" y="3689737"/>
                  <a:pt x="2428875" y="3714750"/>
                </a:cubicBezTo>
                <a:lnTo>
                  <a:pt x="2362200" y="3829050"/>
                </a:lnTo>
                <a:cubicBezTo>
                  <a:pt x="2311965" y="3899379"/>
                  <a:pt x="2333888" y="3876412"/>
                  <a:pt x="2305050" y="3905250"/>
                </a:cubicBezTo>
                <a:lnTo>
                  <a:pt x="2228850" y="4095750"/>
                </a:lnTo>
                <a:cubicBezTo>
                  <a:pt x="2178615" y="4166079"/>
                  <a:pt x="2200538" y="4143112"/>
                  <a:pt x="2171700" y="4171950"/>
                </a:cubicBezTo>
                <a:lnTo>
                  <a:pt x="2085975" y="4371975"/>
                </a:lnTo>
                <a:cubicBezTo>
                  <a:pt x="2070100" y="4394200"/>
                  <a:pt x="2052402" y="4415230"/>
                  <a:pt x="2038350" y="4438650"/>
                </a:cubicBezTo>
                <a:cubicBezTo>
                  <a:pt x="2001256" y="4500474"/>
                  <a:pt x="2058043" y="4438007"/>
                  <a:pt x="2009775" y="4486275"/>
                </a:cubicBezTo>
                <a:lnTo>
                  <a:pt x="1924050" y="4667250"/>
                </a:lnTo>
                <a:lnTo>
                  <a:pt x="1866900" y="4743450"/>
                </a:lnTo>
                <a:lnTo>
                  <a:pt x="1676400" y="4933950"/>
                </a:lnTo>
                <a:cubicBezTo>
                  <a:pt x="1551544" y="5058806"/>
                  <a:pt x="1654119" y="4964948"/>
                  <a:pt x="1581150" y="5019675"/>
                </a:cubicBezTo>
                <a:cubicBezTo>
                  <a:pt x="1552190" y="5041395"/>
                  <a:pt x="1495425" y="5086350"/>
                  <a:pt x="1495425" y="5086350"/>
                </a:cubicBezTo>
                <a:lnTo>
                  <a:pt x="1362075" y="5238750"/>
                </a:lnTo>
                <a:lnTo>
                  <a:pt x="1123950" y="5372100"/>
                </a:lnTo>
                <a:lnTo>
                  <a:pt x="638175" y="5743575"/>
                </a:lnTo>
                <a:lnTo>
                  <a:pt x="0" y="6105525"/>
                </a:lnTo>
              </a:path>
            </a:pathLst>
          </a:custGeom>
          <a:noFill/>
          <a:ln w="50800">
            <a:solidFill>
              <a:srgbClr val="FFC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758B7E-BCE4-4254-A68C-52658A1931EF}"/>
              </a:ext>
            </a:extLst>
          </p:cNvPr>
          <p:cNvSpPr txBox="1"/>
          <p:nvPr/>
        </p:nvSpPr>
        <p:spPr>
          <a:xfrm>
            <a:off x="2954574" y="5574529"/>
            <a:ext cx="189584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Fairweather berm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A1534D-5A01-406F-9EAB-FF8F635B392B}"/>
              </a:ext>
            </a:extLst>
          </p:cNvPr>
          <p:cNvSpPr txBox="1"/>
          <p:nvPr/>
        </p:nvSpPr>
        <p:spPr>
          <a:xfrm>
            <a:off x="6403481" y="5065752"/>
            <a:ext cx="132536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Storm berm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D63179-15BC-BC28-DA20-A507B628346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BEACH BERM </a:t>
            </a:r>
          </a:p>
        </p:txBody>
      </p:sp>
    </p:spTree>
    <p:extLst>
      <p:ext uri="{BB962C8B-B14F-4D97-AF65-F5344CB8AC3E}">
        <p14:creationId xmlns:p14="http://schemas.microsoft.com/office/powerpoint/2010/main" val="2233992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Light blue water by seashore">
            <a:extLst>
              <a:ext uri="{FF2B5EF4-FFF2-40B4-BE49-F238E27FC236}">
                <a16:creationId xmlns:a16="http://schemas.microsoft.com/office/drawing/2014/main" id="{7F21F877-E428-8BB2-045F-D9FA57744C2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07434"/>
            <a:ext cx="12192000" cy="51816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3924A06-2533-68FE-6815-A6208AD97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203" y="1523836"/>
            <a:ext cx="7310193" cy="457200"/>
          </a:xfrm>
        </p:spPr>
        <p:txBody>
          <a:bodyPr/>
          <a:lstStyle/>
          <a:p>
            <a:pPr algn="l"/>
            <a:r>
              <a:rPr lang="en-US" dirty="0">
                <a:solidFill>
                  <a:schemeClr val="bg1"/>
                </a:solidFill>
              </a:rPr>
              <a:t>Large Scale Coastal Controls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3FE44-803A-0FCA-D29B-EB40225C3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67205" y="4941679"/>
            <a:ext cx="2490651" cy="1280160"/>
          </a:xfrm>
        </p:spPr>
        <p:txBody>
          <a:bodyPr/>
          <a:lstStyle/>
          <a:p>
            <a:r>
              <a:rPr lang="en-US" dirty="0"/>
              <a:t>Tectonic setting</a:t>
            </a:r>
          </a:p>
          <a:p>
            <a:r>
              <a:rPr lang="en-US" dirty="0"/>
              <a:t>SEA LEVEL</a:t>
            </a:r>
          </a:p>
          <a:p>
            <a:r>
              <a:rPr lang="en-US" dirty="0"/>
              <a:t>Process dominance</a:t>
            </a:r>
          </a:p>
        </p:txBody>
      </p:sp>
    </p:spTree>
    <p:extLst>
      <p:ext uri="{BB962C8B-B14F-4D97-AF65-F5344CB8AC3E}">
        <p14:creationId xmlns:p14="http://schemas.microsoft.com/office/powerpoint/2010/main" val="29244170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98BD5F8-5A9B-4DCE-A7A7-A3C4FB4815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491993" y="1"/>
            <a:ext cx="5176007" cy="685431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B949FD4-9679-4372-8AF1-4AD202B76D06}"/>
              </a:ext>
            </a:extLst>
          </p:cNvPr>
          <p:cNvSpPr/>
          <p:nvPr/>
        </p:nvSpPr>
        <p:spPr>
          <a:xfrm>
            <a:off x="5231935" y="0"/>
            <a:ext cx="1040235" cy="936958"/>
          </a:xfrm>
          <a:prstGeom prst="rect">
            <a:avLst/>
          </a:prstGeom>
          <a:solidFill>
            <a:srgbClr val="E5F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2050" name="Picture 2" descr="Image result for flat mudflat coast">
            <a:extLst>
              <a:ext uri="{FF2B5EF4-FFF2-40B4-BE49-F238E27FC236}">
                <a16:creationId xmlns:a16="http://schemas.microsoft.com/office/drawing/2014/main" id="{0F0DF8A1-84B0-42E9-BD17-CF28AEBE30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1" y="936958"/>
            <a:ext cx="3791823" cy="2804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Related image">
            <a:extLst>
              <a:ext uri="{FF2B5EF4-FFF2-40B4-BE49-F238E27FC236}">
                <a16:creationId xmlns:a16="http://schemas.microsoft.com/office/drawing/2014/main" id="{D99204D0-08DB-43E0-935E-C8CA11AD14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3935252"/>
            <a:ext cx="3791823" cy="2922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B9D69A9-81D4-4146-9FED-25D6DD515D0C}"/>
              </a:ext>
            </a:extLst>
          </p:cNvPr>
          <p:cNvSpPr/>
          <p:nvPr/>
        </p:nvSpPr>
        <p:spPr>
          <a:xfrm>
            <a:off x="1759670" y="130703"/>
            <a:ext cx="4336330" cy="67555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What shapes a coast?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35F7DF7-2C4A-4CFE-BF7D-E09EE4613DB8}"/>
              </a:ext>
            </a:extLst>
          </p:cNvPr>
          <p:cNvSpPr/>
          <p:nvPr/>
        </p:nvSpPr>
        <p:spPr>
          <a:xfrm>
            <a:off x="9342540" y="2942564"/>
            <a:ext cx="143871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400" dirty="0"/>
              <a:t>https://www.flickr.com/photos/gridarendal/32049683086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5B70C3AB-7AB1-4B1A-AB7E-66BA85D54A9B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17683855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EB438CE-AB20-481D-B955-B8FE8899EB9D}"/>
              </a:ext>
            </a:extLst>
          </p:cNvPr>
          <p:cNvSpPr/>
          <p:nvPr/>
        </p:nvSpPr>
        <p:spPr>
          <a:xfrm>
            <a:off x="1759669" y="987458"/>
            <a:ext cx="6821994" cy="923330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700" b="1" dirty="0"/>
              <a:t>Coastlines are shaped by boundary conditions: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F90AD0E-A3AA-42A1-B8FF-7348D5EEC9B4}"/>
              </a:ext>
            </a:extLst>
          </p:cNvPr>
          <p:cNvSpPr/>
          <p:nvPr/>
        </p:nvSpPr>
        <p:spPr>
          <a:xfrm>
            <a:off x="1759669" y="1676492"/>
            <a:ext cx="5946057" cy="1492716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700" dirty="0"/>
              <a:t>(1) Tectonics (plate boundary position)</a:t>
            </a:r>
          </a:p>
          <a:p>
            <a:pPr>
              <a:spcAft>
                <a:spcPts val="600"/>
              </a:spcAft>
            </a:pPr>
            <a:r>
              <a:rPr lang="en-US" sz="2700" dirty="0"/>
              <a:t>(2) Sea level (rising or falling)</a:t>
            </a:r>
          </a:p>
          <a:p>
            <a:pPr>
              <a:spcAft>
                <a:spcPts val="1200"/>
              </a:spcAft>
            </a:pPr>
            <a:r>
              <a:rPr lang="en-US" sz="2700" dirty="0"/>
              <a:t>(3) Process dominance (waves vs tides).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900875B-D127-4CDB-8E92-DF7821A00824}"/>
              </a:ext>
            </a:extLst>
          </p:cNvPr>
          <p:cNvSpPr/>
          <p:nvPr/>
        </p:nvSpPr>
        <p:spPr>
          <a:xfrm>
            <a:off x="1759670" y="130703"/>
            <a:ext cx="6014301" cy="67555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Coastal boundary conditions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72DD953-E67B-4797-B866-C4B77514AA8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1" y="3350411"/>
            <a:ext cx="4392891" cy="350758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DAA8FED-DF2E-4B06-9424-4C8F1047234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96000" y="3350410"/>
            <a:ext cx="4576318" cy="350759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7800158-2598-46B7-A4F0-38E55B43A221}"/>
              </a:ext>
            </a:extLst>
          </p:cNvPr>
          <p:cNvSpPr txBox="1"/>
          <p:nvPr/>
        </p:nvSpPr>
        <p:spPr>
          <a:xfrm>
            <a:off x="8084125" y="1923667"/>
            <a:ext cx="25731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>
                <a:solidFill>
                  <a:srgbClr val="FF0000"/>
                </a:solidFill>
              </a:rPr>
              <a:t>Large geological scale</a:t>
            </a:r>
          </a:p>
        </p:txBody>
      </p:sp>
      <p:sp>
        <p:nvSpPr>
          <p:cNvPr id="18" name="Right Bracket 17">
            <a:extLst>
              <a:ext uri="{FF2B5EF4-FFF2-40B4-BE49-F238E27FC236}">
                <a16:creationId xmlns:a16="http://schemas.microsoft.com/office/drawing/2014/main" id="{AD4399BE-9891-449D-9744-65B72A99D3C2}"/>
              </a:ext>
            </a:extLst>
          </p:cNvPr>
          <p:cNvSpPr/>
          <p:nvPr/>
        </p:nvSpPr>
        <p:spPr>
          <a:xfrm>
            <a:off x="7773970" y="1676492"/>
            <a:ext cx="214330" cy="876209"/>
          </a:xfrm>
          <a:prstGeom prst="rightBracket">
            <a:avLst>
              <a:gd name="adj" fmla="val 79438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9" name="Right Bracket 18">
            <a:extLst>
              <a:ext uri="{FF2B5EF4-FFF2-40B4-BE49-F238E27FC236}">
                <a16:creationId xmlns:a16="http://schemas.microsoft.com/office/drawing/2014/main" id="{381B19F2-9511-45D3-ACC7-81866A005AB9}"/>
              </a:ext>
            </a:extLst>
          </p:cNvPr>
          <p:cNvSpPr/>
          <p:nvPr/>
        </p:nvSpPr>
        <p:spPr>
          <a:xfrm>
            <a:off x="7773970" y="2705621"/>
            <a:ext cx="214330" cy="447745"/>
          </a:xfrm>
          <a:prstGeom prst="rightBracket">
            <a:avLst>
              <a:gd name="adj" fmla="val 79438"/>
            </a:avLst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887E2F3-8441-4214-AB50-32342DED520A}"/>
              </a:ext>
            </a:extLst>
          </p:cNvPr>
          <p:cNvSpPr txBox="1"/>
          <p:nvPr/>
        </p:nvSpPr>
        <p:spPr>
          <a:xfrm>
            <a:off x="8084126" y="2729437"/>
            <a:ext cx="22156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>
                <a:solidFill>
                  <a:srgbClr val="0070C0"/>
                </a:solidFill>
              </a:rPr>
              <a:t>Smaller local scale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E103B87F-8825-F938-A4F8-93DEFE412674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993216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 animBg="1"/>
      <p:bldP spid="19" grpId="0" animBg="1"/>
      <p:bldP spid="2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8BDA581D-3DB4-499F-AD19-3922AB9F546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3746060"/>
            <a:ext cx="9153446" cy="311194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B9D69A9-81D4-4146-9FED-25D6DD515D0C}"/>
              </a:ext>
            </a:extLst>
          </p:cNvPr>
          <p:cNvSpPr/>
          <p:nvPr/>
        </p:nvSpPr>
        <p:spPr>
          <a:xfrm>
            <a:off x="1759671" y="189628"/>
            <a:ext cx="4250605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(1) Tectonic setting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A067488-A9E4-4246-99CB-E1E369C72643}"/>
              </a:ext>
            </a:extLst>
          </p:cNvPr>
          <p:cNvSpPr/>
          <p:nvPr/>
        </p:nvSpPr>
        <p:spPr>
          <a:xfrm>
            <a:off x="1759670" y="1488730"/>
            <a:ext cx="8719794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Tectonic setting controls morphology of drainage basins + sed supply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06088A7-E8DA-4407-A94A-34F1C80CDEC1}"/>
              </a:ext>
            </a:extLst>
          </p:cNvPr>
          <p:cNvSpPr/>
          <p:nvPr/>
        </p:nvSpPr>
        <p:spPr>
          <a:xfrm>
            <a:off x="1759670" y="2041559"/>
            <a:ext cx="7739406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These factors and the age of the coast determine shelf width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5466A2E-CA21-4FC2-BDB9-96791F124862}"/>
              </a:ext>
            </a:extLst>
          </p:cNvPr>
          <p:cNvSpPr/>
          <p:nvPr/>
        </p:nvSpPr>
        <p:spPr>
          <a:xfrm>
            <a:off x="1759670" y="2594388"/>
            <a:ext cx="8305014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Wave energy is greatly dissipated across a wide continental shelf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60D2E5B-637C-4DB9-805E-FEC5148A6D8A}"/>
              </a:ext>
            </a:extLst>
          </p:cNvPr>
          <p:cNvSpPr/>
          <p:nvPr/>
        </p:nvSpPr>
        <p:spPr>
          <a:xfrm>
            <a:off x="1759669" y="941166"/>
            <a:ext cx="798291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Influence first and second order coastal features (i.e. 1000 - 1 km)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0D86BBD-5D61-459A-9CCF-76E39BD4C40C}"/>
              </a:ext>
            </a:extLst>
          </p:cNvPr>
          <p:cNvSpPr/>
          <p:nvPr/>
        </p:nvSpPr>
        <p:spPr>
          <a:xfrm>
            <a:off x="1759670" y="3152487"/>
            <a:ext cx="7739406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Active coast = close to plate boundary. Passive = away from it.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3F4322F-469C-4526-B70E-EA14704DB573}"/>
              </a:ext>
            </a:extLst>
          </p:cNvPr>
          <p:cNvSpPr/>
          <p:nvPr/>
        </p:nvSpPr>
        <p:spPr>
          <a:xfrm>
            <a:off x="6778739" y="6581002"/>
            <a:ext cx="4052328" cy="276999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1200" b="1" dirty="0"/>
              <a:t>Tectonic setting </a:t>
            </a:r>
            <a:r>
              <a:rPr lang="en-AU" sz="1200" dirty="0"/>
              <a:t>= location with respect to plate boundaries.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DCD73C2-F4AB-0B3A-24BD-66CBC717AC70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34529556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D0B0FD1-2943-4FCF-AE4D-856DFC273F1F}"/>
              </a:ext>
            </a:extLst>
          </p:cNvPr>
          <p:cNvSpPr/>
          <p:nvPr/>
        </p:nvSpPr>
        <p:spPr>
          <a:xfrm>
            <a:off x="1773511" y="211056"/>
            <a:ext cx="4906952" cy="369332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b="1" spc="-10" dirty="0">
                <a:hlinkClick r:id="rId2"/>
              </a:rPr>
              <a:t>3 coast types globally</a:t>
            </a:r>
            <a:r>
              <a:rPr lang="en-US" b="1" spc="-10" dirty="0"/>
              <a:t> </a:t>
            </a:r>
            <a:r>
              <a:rPr lang="en-US" spc="-10" dirty="0"/>
              <a:t>(Inman &amp; Nordstrom, 1971)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1B0BFBD-A857-4D88-BD18-BF11D31E1683}"/>
              </a:ext>
            </a:extLst>
          </p:cNvPr>
          <p:cNvSpPr/>
          <p:nvPr/>
        </p:nvSpPr>
        <p:spPr>
          <a:xfrm>
            <a:off x="1773511" y="685337"/>
            <a:ext cx="4906953" cy="646331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US" b="1" dirty="0"/>
              <a:t>Collision coast; trailing edge coast; marginal seas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367DC9-18FE-4DA3-8BCC-C9CC9346483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2110624"/>
            <a:ext cx="9144000" cy="47473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985F36-0117-476A-BE85-B79FF536C894}"/>
              </a:ext>
            </a:extLst>
          </p:cNvPr>
          <p:cNvSpPr txBox="1"/>
          <p:nvPr/>
        </p:nvSpPr>
        <p:spPr>
          <a:xfrm>
            <a:off x="4486702" y="5692839"/>
            <a:ext cx="1935000" cy="954106"/>
          </a:xfrm>
          <a:prstGeom prst="rect">
            <a:avLst/>
          </a:prstGeom>
          <a:solidFill>
            <a:srgbClr val="CBF1FB"/>
          </a:solidFill>
        </p:spPr>
        <p:txBody>
          <a:bodyPr wrap="square" rtlCol="0">
            <a:spAutoFit/>
          </a:bodyPr>
          <a:lstStyle/>
          <a:p>
            <a:r>
              <a:rPr lang="en-AU" sz="1400" spc="-20" dirty="0"/>
              <a:t>Collision coast</a:t>
            </a:r>
          </a:p>
          <a:p>
            <a:r>
              <a:rPr lang="en-AU" sz="1400" spc="-20" dirty="0"/>
              <a:t>Trailing margin (African)</a:t>
            </a:r>
          </a:p>
          <a:p>
            <a:r>
              <a:rPr lang="en-AU" sz="1400" spc="-20" dirty="0"/>
              <a:t>Trailing margin (American)</a:t>
            </a:r>
          </a:p>
          <a:p>
            <a:r>
              <a:rPr lang="en-AU" sz="1400" spc="-20" dirty="0"/>
              <a:t>Marginal sea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EC4FAB-DF66-41C8-ACE9-21FE6917BD29}"/>
              </a:ext>
            </a:extLst>
          </p:cNvPr>
          <p:cNvSpPr/>
          <p:nvPr/>
        </p:nvSpPr>
        <p:spPr>
          <a:xfrm>
            <a:off x="1773511" y="1167147"/>
            <a:ext cx="3195626" cy="369332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r>
              <a:rPr lang="en-US" b="1" dirty="0"/>
              <a:t>Active margin </a:t>
            </a:r>
            <a:r>
              <a:rPr lang="en-US" dirty="0"/>
              <a:t>= collision coast.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13887EC-39F3-417D-BDAB-E1988FDF020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3871" y="1"/>
            <a:ext cx="3666994" cy="2134837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B336F4D-9B59-418A-AE12-48445CFAD497}"/>
              </a:ext>
            </a:extLst>
          </p:cNvPr>
          <p:cNvSpPr/>
          <p:nvPr/>
        </p:nvSpPr>
        <p:spPr>
          <a:xfrm>
            <a:off x="1773511" y="1648960"/>
            <a:ext cx="4000272" cy="369332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r>
              <a:rPr lang="en-US" b="1" dirty="0"/>
              <a:t>Passive margin </a:t>
            </a:r>
            <a:r>
              <a:rPr lang="en-US" dirty="0"/>
              <a:t>= trailing edge coast.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23C182-702F-48DB-976E-F38A397A4730}"/>
              </a:ext>
            </a:extLst>
          </p:cNvPr>
          <p:cNvSpPr/>
          <p:nvPr/>
        </p:nvSpPr>
        <p:spPr>
          <a:xfrm>
            <a:off x="3293731" y="4318140"/>
            <a:ext cx="1935000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AU" b="1" spc="-20" dirty="0">
                <a:solidFill>
                  <a:srgbClr val="32559F"/>
                </a:solidFill>
              </a:rPr>
              <a:t>Collision coasts on</a:t>
            </a:r>
          </a:p>
          <a:p>
            <a:pPr algn="ctr"/>
            <a:r>
              <a:rPr lang="en-AU" b="1" spc="-20" dirty="0">
                <a:solidFill>
                  <a:srgbClr val="32559F"/>
                </a:solidFill>
              </a:rPr>
              <a:t>active margins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A9E7676-1BC3-440E-818D-7C73750FFE6D}"/>
              </a:ext>
            </a:extLst>
          </p:cNvPr>
          <p:cNvCxnSpPr>
            <a:cxnSpLocks/>
          </p:cNvCxnSpPr>
          <p:nvPr/>
        </p:nvCxnSpPr>
        <p:spPr>
          <a:xfrm flipV="1">
            <a:off x="4427980" y="3772710"/>
            <a:ext cx="428625" cy="428625"/>
          </a:xfrm>
          <a:prstGeom prst="straightConnector1">
            <a:avLst/>
          </a:prstGeom>
          <a:ln w="57150">
            <a:solidFill>
              <a:srgbClr val="32559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B06446DF-7A4B-4300-A2AF-A7D71C5192A5}"/>
              </a:ext>
            </a:extLst>
          </p:cNvPr>
          <p:cNvSpPr/>
          <p:nvPr/>
        </p:nvSpPr>
        <p:spPr>
          <a:xfrm>
            <a:off x="7341861" y="6324727"/>
            <a:ext cx="3165611" cy="369332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pPr algn="ctr"/>
            <a:r>
              <a:rPr lang="en-AU" b="1" spc="-20" dirty="0">
                <a:solidFill>
                  <a:srgbClr val="FA8352"/>
                </a:solidFill>
              </a:rPr>
              <a:t>Trailing edge on passive margin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D621647-7C42-487B-9809-D0326BB46C5A}"/>
              </a:ext>
            </a:extLst>
          </p:cNvPr>
          <p:cNvCxnSpPr>
            <a:cxnSpLocks/>
          </p:cNvCxnSpPr>
          <p:nvPr/>
        </p:nvCxnSpPr>
        <p:spPr>
          <a:xfrm rot="16200000" flipV="1">
            <a:off x="3471454" y="3772710"/>
            <a:ext cx="428625" cy="428625"/>
          </a:xfrm>
          <a:prstGeom prst="straightConnector1">
            <a:avLst/>
          </a:prstGeom>
          <a:ln w="57150">
            <a:solidFill>
              <a:srgbClr val="32559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4818678-4052-48E3-8FCF-6BA12FC7B840}"/>
              </a:ext>
            </a:extLst>
          </p:cNvPr>
          <p:cNvCxnSpPr>
            <a:cxnSpLocks/>
          </p:cNvCxnSpPr>
          <p:nvPr/>
        </p:nvCxnSpPr>
        <p:spPr>
          <a:xfrm flipV="1">
            <a:off x="7471888" y="5633322"/>
            <a:ext cx="0" cy="607461"/>
          </a:xfrm>
          <a:prstGeom prst="straightConnector1">
            <a:avLst/>
          </a:prstGeom>
          <a:ln w="57150">
            <a:solidFill>
              <a:srgbClr val="F781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C065709-E6A2-4E15-ADBE-6CFB26E43377}"/>
              </a:ext>
            </a:extLst>
          </p:cNvPr>
          <p:cNvCxnSpPr>
            <a:cxnSpLocks/>
          </p:cNvCxnSpPr>
          <p:nvPr/>
        </p:nvCxnSpPr>
        <p:spPr>
          <a:xfrm flipV="1">
            <a:off x="10348633" y="5206512"/>
            <a:ext cx="0" cy="1025882"/>
          </a:xfrm>
          <a:prstGeom prst="straightConnector1">
            <a:avLst/>
          </a:prstGeom>
          <a:ln w="57150">
            <a:solidFill>
              <a:srgbClr val="F781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539994C-DEC5-EE20-3936-17819204BB87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1549592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237F14D3-E880-473E-AB55-5A910CC774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2437" y="139446"/>
            <a:ext cx="7591425" cy="3743325"/>
          </a:xfrm>
          <a:prstGeom prst="rect">
            <a:avLst/>
          </a:prstGeom>
        </p:spPr>
      </p:pic>
      <p:pic>
        <p:nvPicPr>
          <p:cNvPr id="23556" name="Picture 4" descr="Image result for plate tectonic movements north america">
            <a:extLst>
              <a:ext uri="{FF2B5EF4-FFF2-40B4-BE49-F238E27FC236}">
                <a16:creationId xmlns:a16="http://schemas.microsoft.com/office/drawing/2014/main" id="{0CE3DCE1-0E81-4616-9ACB-097DD66B76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9562" y="4080698"/>
            <a:ext cx="2550478" cy="2638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BF626A0-D542-46C4-8CF4-9EE84D15CE8A}"/>
              </a:ext>
            </a:extLst>
          </p:cNvPr>
          <p:cNvSpPr/>
          <p:nvPr/>
        </p:nvSpPr>
        <p:spPr>
          <a:xfrm>
            <a:off x="9731759" y="1584"/>
            <a:ext cx="1000595" cy="1692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00" dirty="0"/>
              <a:t>(Inman and Nordstrom, 1971)</a:t>
            </a:r>
            <a:endParaRPr lang="en-AU" sz="500" dirty="0"/>
          </a:p>
        </p:txBody>
      </p:sp>
      <p:pic>
        <p:nvPicPr>
          <p:cNvPr id="23558" name="Picture 6" descr="Image result for barriers louisiana coast">
            <a:extLst>
              <a:ext uri="{FF2B5EF4-FFF2-40B4-BE49-F238E27FC236}">
                <a16:creationId xmlns:a16="http://schemas.microsoft.com/office/drawing/2014/main" id="{6E733CF2-4E6F-4820-8E89-14FD55C34A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77100" y="4000500"/>
            <a:ext cx="33909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155CDEF3-4FF6-4EA1-9CEA-BB73454A9484}"/>
              </a:ext>
            </a:extLst>
          </p:cNvPr>
          <p:cNvSpPr/>
          <p:nvPr/>
        </p:nvSpPr>
        <p:spPr>
          <a:xfrm>
            <a:off x="2238376" y="3571876"/>
            <a:ext cx="733425" cy="5048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23560" name="Picture 8" descr="Image result for california rocky coast big sur">
            <a:extLst>
              <a:ext uri="{FF2B5EF4-FFF2-40B4-BE49-F238E27FC236}">
                <a16:creationId xmlns:a16="http://schemas.microsoft.com/office/drawing/2014/main" id="{11D82A88-C5D6-4495-B87A-6680F6C91F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24000" y="4000501"/>
            <a:ext cx="3107463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0DEF9B73-979C-4DF8-A2B6-7F5B1DE91666}"/>
              </a:ext>
            </a:extLst>
          </p:cNvPr>
          <p:cNvSpPr txBox="1"/>
          <p:nvPr/>
        </p:nvSpPr>
        <p:spPr>
          <a:xfrm>
            <a:off x="1693626" y="3631169"/>
            <a:ext cx="3137507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1700" b="1" dirty="0">
                <a:solidFill>
                  <a:srgbClr val="32559F"/>
                </a:solidFill>
              </a:rPr>
              <a:t>e.g. California (collision coast)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7859F5D-0F26-4EB7-878F-DFB03537551E}"/>
              </a:ext>
            </a:extLst>
          </p:cNvPr>
          <p:cNvSpPr txBox="1"/>
          <p:nvPr/>
        </p:nvSpPr>
        <p:spPr>
          <a:xfrm>
            <a:off x="7131593" y="3618753"/>
            <a:ext cx="3260103" cy="35394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1700" b="1" spc="-10" dirty="0">
                <a:solidFill>
                  <a:srgbClr val="F78150"/>
                </a:solidFill>
              </a:rPr>
              <a:t>e.g. Louisiana (trailing edge coast)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D4014A5-2371-4288-9246-04999DCD83A4}"/>
              </a:ext>
            </a:extLst>
          </p:cNvPr>
          <p:cNvSpPr/>
          <p:nvPr/>
        </p:nvSpPr>
        <p:spPr>
          <a:xfrm>
            <a:off x="1588372" y="82688"/>
            <a:ext cx="1288128" cy="707886"/>
          </a:xfrm>
          <a:prstGeom prst="rect">
            <a:avLst/>
          </a:prstGeom>
          <a:solidFill>
            <a:schemeClr val="bg1"/>
          </a:solidFill>
          <a:ln w="38100">
            <a:solidFill>
              <a:srgbClr val="32559F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AU" sz="2000" b="1" spc="-20" dirty="0">
                <a:solidFill>
                  <a:srgbClr val="32559F"/>
                </a:solidFill>
              </a:rPr>
              <a:t>Collision </a:t>
            </a:r>
          </a:p>
          <a:p>
            <a:pPr algn="ctr"/>
            <a:r>
              <a:rPr lang="en-AU" sz="2000" b="1" spc="-20" dirty="0">
                <a:solidFill>
                  <a:srgbClr val="32559F"/>
                </a:solidFill>
              </a:rPr>
              <a:t>coast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5C6F501-14AD-4D35-A4AC-EF74B395948A}"/>
              </a:ext>
            </a:extLst>
          </p:cNvPr>
          <p:cNvSpPr/>
          <p:nvPr/>
        </p:nvSpPr>
        <p:spPr>
          <a:xfrm>
            <a:off x="9310443" y="424776"/>
            <a:ext cx="1288128" cy="1015663"/>
          </a:xfrm>
          <a:prstGeom prst="rect">
            <a:avLst/>
          </a:prstGeom>
          <a:solidFill>
            <a:schemeClr val="bg1"/>
          </a:solidFill>
          <a:ln w="38100">
            <a:solidFill>
              <a:srgbClr val="F7815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AU" sz="2000" b="1" spc="-20" dirty="0">
                <a:solidFill>
                  <a:srgbClr val="F78150"/>
                </a:solidFill>
              </a:rPr>
              <a:t>Trailing edge coast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454910B-FAFF-49C1-A49A-D86C73ADC31C}"/>
              </a:ext>
            </a:extLst>
          </p:cNvPr>
          <p:cNvCxnSpPr>
            <a:cxnSpLocks/>
          </p:cNvCxnSpPr>
          <p:nvPr/>
        </p:nvCxnSpPr>
        <p:spPr>
          <a:xfrm flipV="1">
            <a:off x="1777445" y="876300"/>
            <a:ext cx="0" cy="3039464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107C8E7E-2CF8-4B06-9537-7858F58BA99B}"/>
              </a:ext>
            </a:extLst>
          </p:cNvPr>
          <p:cNvCxnSpPr>
            <a:cxnSpLocks/>
          </p:cNvCxnSpPr>
          <p:nvPr/>
        </p:nvCxnSpPr>
        <p:spPr>
          <a:xfrm flipV="1">
            <a:off x="10364379" y="1219201"/>
            <a:ext cx="0" cy="2696563"/>
          </a:xfrm>
          <a:prstGeom prst="straightConnector1">
            <a:avLst/>
          </a:prstGeom>
          <a:ln w="38100">
            <a:solidFill>
              <a:srgbClr val="F7815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57E14EA7-6844-BD62-09DC-0EDC5D647CA4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23124553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Related image">
            <a:extLst>
              <a:ext uri="{FF2B5EF4-FFF2-40B4-BE49-F238E27FC236}">
                <a16:creationId xmlns:a16="http://schemas.microsoft.com/office/drawing/2014/main" id="{EA442159-D37D-4BFC-BC91-0844432BDEE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AU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AD8B8B-BE42-4D73-B946-DBFFC1BA0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2148" y="51"/>
            <a:ext cx="6547705" cy="684579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17BD89E-D56C-44C1-B465-5816122F2FBA}"/>
              </a:ext>
            </a:extLst>
          </p:cNvPr>
          <p:cNvSpPr/>
          <p:nvPr/>
        </p:nvSpPr>
        <p:spPr>
          <a:xfrm>
            <a:off x="2500187" y="5753198"/>
            <a:ext cx="2056659" cy="400110"/>
          </a:xfrm>
          <a:prstGeom prst="rect">
            <a:avLst/>
          </a:prstGeom>
          <a:solidFill>
            <a:schemeClr val="bg1"/>
          </a:solidFill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AU" sz="2000" b="1" spc="-20" dirty="0">
                <a:solidFill>
                  <a:srgbClr val="32559F"/>
                </a:solidFill>
              </a:rPr>
              <a:t>(b) Collision coast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7C9863B-EEF8-4BA1-B6CA-2A91B9B9C25C}"/>
              </a:ext>
            </a:extLst>
          </p:cNvPr>
          <p:cNvSpPr/>
          <p:nvPr/>
        </p:nvSpPr>
        <p:spPr>
          <a:xfrm>
            <a:off x="1710352" y="2352675"/>
            <a:ext cx="2490291" cy="400110"/>
          </a:xfrm>
          <a:prstGeom prst="rect">
            <a:avLst/>
          </a:prstGeom>
          <a:solidFill>
            <a:schemeClr val="bg1"/>
          </a:solidFill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AU" sz="2000" b="1" spc="-20" dirty="0">
                <a:solidFill>
                  <a:srgbClr val="F78150"/>
                </a:solidFill>
              </a:rPr>
              <a:t>(a) Trailing edge coast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2869C6B4-9BE2-D9F2-E156-822F1AD8FCC6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26233367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6" descr="Image result for feast florida bathymetry shelf">
            <a:extLst>
              <a:ext uri="{FF2B5EF4-FFF2-40B4-BE49-F238E27FC236}">
                <a16:creationId xmlns:a16="http://schemas.microsoft.com/office/drawing/2014/main" id="{D79FC74A-1E1F-4897-B91E-89C1239940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" b="-2801"/>
          <a:stretch/>
        </p:blipFill>
        <p:spPr bwMode="auto">
          <a:xfrm>
            <a:off x="5700138" y="2474474"/>
            <a:ext cx="4967862" cy="4383526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7E866C1-51A5-4263-8E66-617DEFF28C16}"/>
              </a:ext>
            </a:extLst>
          </p:cNvPr>
          <p:cNvSpPr/>
          <p:nvPr/>
        </p:nvSpPr>
        <p:spPr>
          <a:xfrm>
            <a:off x="1759670" y="1041701"/>
            <a:ext cx="8514630" cy="156966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AU" sz="2400" dirty="0"/>
              <a:t>Located far from the active plate boundary (i.e. passive areas)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AU" sz="2400" dirty="0"/>
              <a:t>Wide coastal plain and continental shelf (also quite shallow)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AU" sz="2400" dirty="0"/>
              <a:t>Depositional landforms: deltas, estuaries, barriers, and lagoons.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8C15766-7EBC-4A78-8AFF-F87B39098F7A}"/>
              </a:ext>
            </a:extLst>
          </p:cNvPr>
          <p:cNvSpPr txBox="1"/>
          <p:nvPr/>
        </p:nvSpPr>
        <p:spPr>
          <a:xfrm>
            <a:off x="5729553" y="6381362"/>
            <a:ext cx="73289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AU" sz="1100" dirty="0"/>
              <a:t>Elevation</a:t>
            </a:r>
          </a:p>
          <a:p>
            <a:pPr algn="ctr"/>
            <a:r>
              <a:rPr lang="en-AU" sz="1100" dirty="0"/>
              <a:t>(m MSL)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B9CE3C4-E3DC-4EE9-B19B-073083546FD1}"/>
              </a:ext>
            </a:extLst>
          </p:cNvPr>
          <p:cNvCxnSpPr/>
          <p:nvPr/>
        </p:nvCxnSpPr>
        <p:spPr>
          <a:xfrm>
            <a:off x="8534109" y="4351694"/>
            <a:ext cx="1152816" cy="0"/>
          </a:xfrm>
          <a:prstGeom prst="straightConnector1">
            <a:avLst/>
          </a:prstGeom>
          <a:ln w="53975">
            <a:solidFill>
              <a:srgbClr val="FFFF00"/>
            </a:solidFill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4578" name="Picture 2" descr="Image result for florida coast barrier island">
            <a:extLst>
              <a:ext uri="{FF2B5EF4-FFF2-40B4-BE49-F238E27FC236}">
                <a16:creationId xmlns:a16="http://schemas.microsoft.com/office/drawing/2014/main" id="{25901929-12F0-41E3-8A88-0BEDFA93C2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24000" y="2474474"/>
            <a:ext cx="4038600" cy="4383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60B2B6D-7BD7-48E8-A1EA-7A238E57770A}"/>
              </a:ext>
            </a:extLst>
          </p:cNvPr>
          <p:cNvSpPr/>
          <p:nvPr/>
        </p:nvSpPr>
        <p:spPr>
          <a:xfrm>
            <a:off x="1759670" y="189628"/>
            <a:ext cx="76637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(a) Trailing edge coast (passive margin)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D62ED71B-D524-B7F9-B7F5-2162458FDB2E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343293843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B188F63-6919-4CA4-9A76-35D8B3D8551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AD4B035-CD39-402D-B45B-2C6A28BF027F}"/>
              </a:ext>
            </a:extLst>
          </p:cNvPr>
          <p:cNvSpPr/>
          <p:nvPr/>
        </p:nvSpPr>
        <p:spPr>
          <a:xfrm>
            <a:off x="1759670" y="1068585"/>
            <a:ext cx="8804635" cy="193899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AU" sz="2400" dirty="0"/>
              <a:t>Found on leading edge of the continent where it is crashing into an oceanic plate (i.e. collision) -  mountainous and tectonically active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AU" sz="2400" dirty="0"/>
              <a:t>Narrow continental shelves and steep continental slopes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AU" sz="2400" dirty="0"/>
              <a:t>Large deltas and barrier islands systems are largely lacking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54418D-1F6A-4C77-B4BD-312F1F058F98}"/>
              </a:ext>
            </a:extLst>
          </p:cNvPr>
          <p:cNvSpPr/>
          <p:nvPr/>
        </p:nvSpPr>
        <p:spPr>
          <a:xfrm>
            <a:off x="1759670" y="189628"/>
            <a:ext cx="6800166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(b) Collision coast (active margin)</a:t>
            </a:r>
          </a:p>
        </p:txBody>
      </p:sp>
      <p:pic>
        <p:nvPicPr>
          <p:cNvPr id="7" name="Picture 8" descr="Image result for diagram of collision coast tectonics">
            <a:extLst>
              <a:ext uri="{FF2B5EF4-FFF2-40B4-BE49-F238E27FC236}">
                <a16:creationId xmlns:a16="http://schemas.microsoft.com/office/drawing/2014/main" id="{22FD22C0-58C3-4C07-9BD6-BABADF7FDF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005" t="-6007" r="-2002"/>
          <a:stretch/>
        </p:blipFill>
        <p:spPr bwMode="auto">
          <a:xfrm>
            <a:off x="6096000" y="4213806"/>
            <a:ext cx="4572000" cy="2653621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017003F-F141-48FD-83E1-197F264E3D08}"/>
              </a:ext>
            </a:extLst>
          </p:cNvPr>
          <p:cNvSpPr/>
          <p:nvPr/>
        </p:nvSpPr>
        <p:spPr>
          <a:xfrm>
            <a:off x="9338790" y="6688724"/>
            <a:ext cx="1394934" cy="1692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sz="500" dirty="0"/>
              <a:t>https://www.nap.edu/read/2249/chapter/7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9FDF8A-560F-4486-B89D-CDB1BB447664}"/>
              </a:ext>
            </a:extLst>
          </p:cNvPr>
          <p:cNvSpPr txBox="1"/>
          <p:nvPr/>
        </p:nvSpPr>
        <p:spPr>
          <a:xfrm>
            <a:off x="1524001" y="6581002"/>
            <a:ext cx="18549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200" b="1" dirty="0">
                <a:solidFill>
                  <a:schemeClr val="bg1"/>
                </a:solidFill>
              </a:rPr>
              <a:t>Northern California coast.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E1337BED-B989-3D39-5AA3-F68A5B2E2305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5386422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7E866C1-51A5-4263-8E66-617DEFF28C16}"/>
              </a:ext>
            </a:extLst>
          </p:cNvPr>
          <p:cNvSpPr/>
          <p:nvPr/>
        </p:nvSpPr>
        <p:spPr>
          <a:xfrm>
            <a:off x="1759670" y="1040011"/>
            <a:ext cx="8654330" cy="209288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indent="-342900" algn="just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400" dirty="0"/>
              <a:t>Semi connected to the open ocean </a:t>
            </a:r>
          </a:p>
          <a:p>
            <a:pPr marL="342900" indent="-342900" algn="just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400" dirty="0"/>
              <a:t>Can be sheltered by islands, barriers or continents - lower waves</a:t>
            </a:r>
          </a:p>
          <a:p>
            <a:pPr marL="342900" indent="-342900" algn="just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400" dirty="0"/>
              <a:t>Generally shallow in comparison to the open ocean </a:t>
            </a:r>
          </a:p>
          <a:p>
            <a:pPr marL="342900" indent="-342900" algn="just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400" dirty="0"/>
              <a:t>Tend to have irregular shaped shorelines.</a:t>
            </a:r>
          </a:p>
        </p:txBody>
      </p:sp>
      <p:pic>
        <p:nvPicPr>
          <p:cNvPr id="25604" name="Picture 4" descr="Image result for mediterranean sea">
            <a:extLst>
              <a:ext uri="{FF2B5EF4-FFF2-40B4-BE49-F238E27FC236}">
                <a16:creationId xmlns:a16="http://schemas.microsoft.com/office/drawing/2014/main" id="{EB5A6E48-4E9A-46BC-ACAC-BE86FF5082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1" y="2970500"/>
            <a:ext cx="5287593" cy="3225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FED6BCF-C605-41B1-9838-BE660D277808}"/>
              </a:ext>
            </a:extLst>
          </p:cNvPr>
          <p:cNvSpPr/>
          <p:nvPr/>
        </p:nvSpPr>
        <p:spPr>
          <a:xfrm>
            <a:off x="1759670" y="189628"/>
            <a:ext cx="35235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(c) Marginal seas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B0CB565-D601-4651-B8FF-9472695F700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34200" y="2970500"/>
            <a:ext cx="3733800" cy="38875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836F8B-0BD9-4F86-842B-0B17BE314B44}"/>
              </a:ext>
            </a:extLst>
          </p:cNvPr>
          <p:cNvSpPr txBox="1"/>
          <p:nvPr/>
        </p:nvSpPr>
        <p:spPr>
          <a:xfrm>
            <a:off x="1458568" y="6268262"/>
            <a:ext cx="5414329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sz="2000" dirty="0"/>
              <a:t>Examples: Mediterranean Sea and Black Sea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017AEA0-BA7A-45C7-ADC1-BC7CE444A69E}"/>
              </a:ext>
            </a:extLst>
          </p:cNvPr>
          <p:cNvSpPr/>
          <p:nvPr/>
        </p:nvSpPr>
        <p:spPr>
          <a:xfrm>
            <a:off x="7277653" y="6152650"/>
            <a:ext cx="20562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Mediterranean Sea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BA684B1-9532-4AFD-94B5-78D75BD4318F}"/>
              </a:ext>
            </a:extLst>
          </p:cNvPr>
          <p:cNvSpPr/>
          <p:nvPr/>
        </p:nvSpPr>
        <p:spPr>
          <a:xfrm>
            <a:off x="8259926" y="3647309"/>
            <a:ext cx="11528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Black Sea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2676713-0B98-70F0-3219-1DBCA648353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196427872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EFC2ADF-AF1B-4090-A4A4-87957C6A5616}"/>
              </a:ext>
            </a:extLst>
          </p:cNvPr>
          <p:cNvSpPr/>
          <p:nvPr/>
        </p:nvSpPr>
        <p:spPr>
          <a:xfrm>
            <a:off x="1759670" y="1050170"/>
            <a:ext cx="7070006" cy="172354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400" dirty="0"/>
              <a:t>Sea level can either be stable or rising or falling:</a:t>
            </a:r>
          </a:p>
          <a:p>
            <a:pPr marL="342900" indent="-342900" algn="just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70C0"/>
                </a:solidFill>
              </a:rPr>
              <a:t>Transgress</a:t>
            </a:r>
            <a:r>
              <a:rPr lang="en-US" altLang="zh-CN" sz="2400" b="1" dirty="0">
                <a:solidFill>
                  <a:srgbClr val="0070C0"/>
                </a:solidFill>
              </a:rPr>
              <a:t>ion</a:t>
            </a:r>
            <a:r>
              <a:rPr lang="en-AU" sz="2400" dirty="0"/>
              <a:t> - rising and </a:t>
            </a:r>
            <a:r>
              <a:rPr lang="en-AU" sz="2400" b="1" dirty="0"/>
              <a:t>forms submergent coasts</a:t>
            </a:r>
          </a:p>
          <a:p>
            <a:pPr marL="342900" indent="-342900" algn="just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FF0000"/>
                </a:solidFill>
              </a:rPr>
              <a:t>Regression</a:t>
            </a:r>
            <a:r>
              <a:rPr lang="en-AU" sz="2400" dirty="0"/>
              <a:t> - falling and </a:t>
            </a:r>
            <a:r>
              <a:rPr lang="en-AU" sz="2400" b="1" dirty="0"/>
              <a:t>forms emergent coasts.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83BAF5F-2CEF-4CDA-AD0C-84C52C5B0AB1}"/>
              </a:ext>
            </a:extLst>
          </p:cNvPr>
          <p:cNvSpPr/>
          <p:nvPr/>
        </p:nvSpPr>
        <p:spPr>
          <a:xfrm>
            <a:off x="1759671" y="189628"/>
            <a:ext cx="3044426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(2) Sea level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6BC98A6-E423-437A-9E03-FAD823BF357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911" t="-10939" r="-3287" b="-7428"/>
          <a:stretch/>
        </p:blipFill>
        <p:spPr>
          <a:xfrm>
            <a:off x="1759668" y="2601819"/>
            <a:ext cx="8654332" cy="3336456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AD28990-4472-4E21-B3AB-A465B43EFB94}"/>
              </a:ext>
            </a:extLst>
          </p:cNvPr>
          <p:cNvSpPr txBox="1"/>
          <p:nvPr/>
        </p:nvSpPr>
        <p:spPr>
          <a:xfrm>
            <a:off x="9316348" y="11688"/>
            <a:ext cx="142539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/>
              <a:t>Brooke et al., (2010)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02483A3-8A04-4528-98B5-37269BABC8B5}"/>
              </a:ext>
            </a:extLst>
          </p:cNvPr>
          <p:cNvSpPr/>
          <p:nvPr/>
        </p:nvSpPr>
        <p:spPr>
          <a:xfrm>
            <a:off x="1759668" y="5850976"/>
            <a:ext cx="8654332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400" b="1" dirty="0"/>
              <a:t>OIS</a:t>
            </a:r>
            <a:r>
              <a:rPr lang="en-AU" b="1" dirty="0"/>
              <a:t> </a:t>
            </a:r>
            <a:r>
              <a:rPr lang="en-AU" sz="2400" b="1" dirty="0"/>
              <a:t>(or</a:t>
            </a:r>
            <a:r>
              <a:rPr lang="en-AU" b="1" dirty="0"/>
              <a:t> </a:t>
            </a:r>
            <a:r>
              <a:rPr lang="en-AU" sz="2400" b="1" dirty="0"/>
              <a:t>MIS)</a:t>
            </a:r>
            <a:r>
              <a:rPr lang="en-AU" b="1" dirty="0"/>
              <a:t> </a:t>
            </a:r>
            <a:r>
              <a:rPr lang="en-AU" sz="2400" dirty="0"/>
              <a:t>(the numbers</a:t>
            </a:r>
            <a:r>
              <a:rPr lang="en-AU" dirty="0"/>
              <a:t> </a:t>
            </a:r>
            <a:r>
              <a:rPr lang="en-AU" sz="2400" dirty="0"/>
              <a:t>on</a:t>
            </a:r>
            <a:r>
              <a:rPr lang="en-AU" dirty="0"/>
              <a:t> </a:t>
            </a:r>
            <a:r>
              <a:rPr lang="en-AU" sz="2400" dirty="0"/>
              <a:t>the</a:t>
            </a:r>
            <a:r>
              <a:rPr lang="en-AU" dirty="0"/>
              <a:t> </a:t>
            </a:r>
            <a:r>
              <a:rPr lang="en-AU" sz="2400" dirty="0"/>
              <a:t>bottom of the graph)</a:t>
            </a:r>
            <a:r>
              <a:rPr lang="en-AU" sz="1400" dirty="0"/>
              <a:t> </a:t>
            </a:r>
            <a:r>
              <a:rPr lang="en-AU" sz="2400" dirty="0"/>
              <a:t>represent alternating warm and cool periods (which drive sea level change).</a:t>
            </a:r>
            <a:endParaRPr lang="en-AU" sz="2400" b="1" dirty="0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2DA66C9D-564C-420F-9B65-858BA5F0CDA1}"/>
              </a:ext>
            </a:extLst>
          </p:cNvPr>
          <p:cNvCxnSpPr>
            <a:cxnSpLocks/>
          </p:cNvCxnSpPr>
          <p:nvPr/>
        </p:nvCxnSpPr>
        <p:spPr>
          <a:xfrm flipH="1" flipV="1">
            <a:off x="2813051" y="3590925"/>
            <a:ext cx="200025" cy="1206500"/>
          </a:xfrm>
          <a:prstGeom prst="straightConnector1">
            <a:avLst/>
          </a:prstGeom>
          <a:ln w="60325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0517A74-1DA0-49A5-B8A7-D1E0CCD23A3A}"/>
              </a:ext>
            </a:extLst>
          </p:cNvPr>
          <p:cNvCxnSpPr>
            <a:cxnSpLocks/>
          </p:cNvCxnSpPr>
          <p:nvPr/>
        </p:nvCxnSpPr>
        <p:spPr>
          <a:xfrm flipH="1">
            <a:off x="3460751" y="4222751"/>
            <a:ext cx="165101" cy="517525"/>
          </a:xfrm>
          <a:prstGeom prst="straightConnector1">
            <a:avLst/>
          </a:prstGeom>
          <a:ln w="6032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137E0805-D5B6-6FD4-4E2C-834D92579D6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SEA LEVEL</a:t>
            </a:r>
          </a:p>
        </p:txBody>
      </p:sp>
    </p:spTree>
    <p:extLst>
      <p:ext uri="{BB962C8B-B14F-4D97-AF65-F5344CB8AC3E}">
        <p14:creationId xmlns:p14="http://schemas.microsoft.com/office/powerpoint/2010/main" val="305824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Image result for submergent coast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24000" y="3586843"/>
            <a:ext cx="9144000" cy="3230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4" name="Picture 2" descr="Image result for submergent coast"/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24000" y="1"/>
            <a:ext cx="9144000" cy="3548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1611087" y="97773"/>
            <a:ext cx="49049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400" b="1" dirty="0">
                <a:solidFill>
                  <a:srgbClr val="FF0000"/>
                </a:solidFill>
              </a:rPr>
              <a:t>Emergent coast: </a:t>
            </a:r>
            <a:r>
              <a:rPr lang="en-AU" sz="2400" dirty="0"/>
              <a:t>regressive sea level</a:t>
            </a:r>
            <a:endParaRPr lang="en-AU" sz="2400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4468586" y="3434444"/>
            <a:ext cx="48151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2400" b="1" dirty="0">
                <a:solidFill>
                  <a:srgbClr val="0070C0"/>
                </a:solidFill>
              </a:rPr>
              <a:t>Submergent: </a:t>
            </a:r>
            <a:r>
              <a:rPr lang="en-AU" sz="2400" dirty="0"/>
              <a:t>transgressive</a:t>
            </a:r>
            <a:endParaRPr lang="en-AU" sz="2400" b="1" dirty="0">
              <a:solidFill>
                <a:srgbClr val="0070C0"/>
              </a:solidFill>
            </a:endParaRPr>
          </a:p>
        </p:txBody>
      </p:sp>
      <p:sp>
        <p:nvSpPr>
          <p:cNvPr id="19" name="Arrow: Right 18"/>
          <p:cNvSpPr/>
          <p:nvPr/>
        </p:nvSpPr>
        <p:spPr>
          <a:xfrm rot="5400000">
            <a:off x="7321432" y="1906354"/>
            <a:ext cx="796595" cy="610005"/>
          </a:xfrm>
          <a:prstGeom prst="rightArrow">
            <a:avLst/>
          </a:prstGeom>
          <a:solidFill>
            <a:srgbClr val="00FFFF"/>
          </a:solidFill>
          <a:ln w="1905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0" name="Arrow: Right 19"/>
          <p:cNvSpPr/>
          <p:nvPr/>
        </p:nvSpPr>
        <p:spPr>
          <a:xfrm rot="16200000">
            <a:off x="9265310" y="4729838"/>
            <a:ext cx="796595" cy="610005"/>
          </a:xfrm>
          <a:prstGeom prst="rightArrow">
            <a:avLst/>
          </a:prstGeom>
          <a:solidFill>
            <a:srgbClr val="00FFFF"/>
          </a:solidFill>
          <a:ln w="1905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1" name="TextBox 20"/>
          <p:cNvSpPr txBox="1"/>
          <p:nvPr/>
        </p:nvSpPr>
        <p:spPr>
          <a:xfrm>
            <a:off x="7524001" y="1835227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/>
              <a:t>SL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467879" y="5031148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/>
              <a:t>SL</a:t>
            </a:r>
          </a:p>
        </p:txBody>
      </p:sp>
      <p:sp>
        <p:nvSpPr>
          <p:cNvPr id="9" name="Rectangle 8"/>
          <p:cNvSpPr/>
          <p:nvPr/>
        </p:nvSpPr>
        <p:spPr>
          <a:xfrm>
            <a:off x="8119606" y="6687256"/>
            <a:ext cx="2696547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600" dirty="0"/>
              <a:t>http://geologylearn.blogspot.com/2015/12/causes-of-coastal-variability.html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389DC6A-7E12-59AD-AE9F-CAF25B5CDEE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SEA LEVEL</a:t>
            </a:r>
          </a:p>
        </p:txBody>
      </p:sp>
    </p:spTree>
    <p:extLst>
      <p:ext uri="{BB962C8B-B14F-4D97-AF65-F5344CB8AC3E}">
        <p14:creationId xmlns:p14="http://schemas.microsoft.com/office/powerpoint/2010/main" val="2556507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 animBg="1"/>
      <p:bldP spid="22" grpId="0"/>
      <p:bldP spid="9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E4A4837-5DF6-460F-8942-3BFA2BA4F5E0}"/>
              </a:ext>
            </a:extLst>
          </p:cNvPr>
          <p:cNvSpPr/>
          <p:nvPr/>
        </p:nvSpPr>
        <p:spPr>
          <a:xfrm>
            <a:off x="1759671" y="189628"/>
            <a:ext cx="4196629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Sea level (SL) curves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DF7B965-FF3D-4B4B-9EAF-6084D524C61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062" t="-1826" r="-2371" b="-1"/>
          <a:stretch/>
        </p:blipFill>
        <p:spPr>
          <a:xfrm>
            <a:off x="1759671" y="1560390"/>
            <a:ext cx="8729622" cy="5107983"/>
          </a:xfrm>
          <a:prstGeom prst="rect">
            <a:avLst/>
          </a:prstGeom>
          <a:solidFill>
            <a:srgbClr val="F1F1F1"/>
          </a:solidFill>
          <a:ln>
            <a:noFill/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AE39A3F-0E5C-41C4-850F-E911361F9701}"/>
              </a:ext>
            </a:extLst>
          </p:cNvPr>
          <p:cNvSpPr/>
          <p:nvPr/>
        </p:nvSpPr>
        <p:spPr>
          <a:xfrm>
            <a:off x="1759671" y="955565"/>
            <a:ext cx="8729622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400" dirty="0"/>
              <a:t>SL curves show the change in SL over time - e.g. the Holocene PGMT.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3B4C857-C18B-4E42-A43A-FFA9E846A55D}"/>
              </a:ext>
            </a:extLst>
          </p:cNvPr>
          <p:cNvSpPr/>
          <p:nvPr/>
        </p:nvSpPr>
        <p:spPr>
          <a:xfrm>
            <a:off x="7434606" y="2055714"/>
            <a:ext cx="14167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Foraminifera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3637A83F-361C-4DDE-818E-0EE178BDA139}"/>
              </a:ext>
            </a:extLst>
          </p:cNvPr>
          <p:cNvSpPr/>
          <p:nvPr/>
        </p:nvSpPr>
        <p:spPr>
          <a:xfrm rot="5400000">
            <a:off x="2336684" y="5346146"/>
            <a:ext cx="928246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0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0CB193C-9FEA-4A99-A25F-13A6D6AF51EC}"/>
              </a:ext>
            </a:extLst>
          </p:cNvPr>
          <p:cNvSpPr/>
          <p:nvPr/>
        </p:nvSpPr>
        <p:spPr>
          <a:xfrm>
            <a:off x="4184024" y="5605632"/>
            <a:ext cx="800727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dirty="0"/>
              <a:t>PGMT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FD58BBD2-F15C-464E-B1D6-A0C904D1439C}"/>
              </a:ext>
            </a:extLst>
          </p:cNvPr>
          <p:cNvSpPr/>
          <p:nvPr/>
        </p:nvSpPr>
        <p:spPr>
          <a:xfrm rot="16200000">
            <a:off x="3712269" y="5504841"/>
            <a:ext cx="610857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00B0F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792F4E-0CE0-73F2-5C6E-93CC55B242ED}"/>
              </a:ext>
            </a:extLst>
          </p:cNvPr>
          <p:cNvSpPr txBox="1"/>
          <p:nvPr/>
        </p:nvSpPr>
        <p:spPr>
          <a:xfrm>
            <a:off x="4457402" y="5210888"/>
            <a:ext cx="2100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i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(Post Glacial Marine </a:t>
            </a:r>
          </a:p>
          <a:p>
            <a:pPr algn="r"/>
            <a:r>
              <a:rPr lang="en-US" i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Transgression</a:t>
            </a:r>
            <a:r>
              <a:rPr lang="en-US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)</a:t>
            </a:r>
            <a:endParaRPr lang="en-AU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F7CA570-0150-AECD-C10C-32CF1EE45640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SEA LEVEL</a:t>
            </a:r>
          </a:p>
        </p:txBody>
      </p:sp>
    </p:spTree>
    <p:extLst>
      <p:ext uri="{BB962C8B-B14F-4D97-AF65-F5344CB8AC3E}">
        <p14:creationId xmlns:p14="http://schemas.microsoft.com/office/powerpoint/2010/main" val="26661695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Related image">
            <a:extLst>
              <a:ext uri="{FF2B5EF4-FFF2-40B4-BE49-F238E27FC236}">
                <a16:creationId xmlns:a16="http://schemas.microsoft.com/office/drawing/2014/main" id="{853ECDAD-1AEC-4B90-8930-2EAEEA7EA7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24000" y="884673"/>
            <a:ext cx="9144000" cy="5694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CCEA567-3D5C-46E8-9015-67D2892195C2}"/>
              </a:ext>
            </a:extLst>
          </p:cNvPr>
          <p:cNvSpPr/>
          <p:nvPr/>
        </p:nvSpPr>
        <p:spPr>
          <a:xfrm>
            <a:off x="1612900" y="5379871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500" dirty="0">
                <a:solidFill>
                  <a:srgbClr val="333333"/>
                </a:solidFill>
                <a:latin typeface="Rosalind Serif"/>
              </a:rPr>
              <a:t>Davies 1980</a:t>
            </a:r>
            <a:endParaRPr lang="en-AU" sz="5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9EF8F0-26F8-4EE6-9599-A4358B7C91A7}"/>
              </a:ext>
            </a:extLst>
          </p:cNvPr>
          <p:cNvSpPr txBox="1"/>
          <p:nvPr/>
        </p:nvSpPr>
        <p:spPr>
          <a:xfrm>
            <a:off x="1885951" y="6440121"/>
            <a:ext cx="18934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/>
              <a:t>Tidal range &gt; 4 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C3EDF2-272E-416C-9AFF-7CB70C26FFB4}"/>
              </a:ext>
            </a:extLst>
          </p:cNvPr>
          <p:cNvSpPr txBox="1"/>
          <p:nvPr/>
        </p:nvSpPr>
        <p:spPr>
          <a:xfrm>
            <a:off x="5177633" y="6455510"/>
            <a:ext cx="1951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/>
              <a:t>Tidal range 2 - 4m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C3A36D-FA47-49CB-A6A6-6C5A8943936F}"/>
              </a:ext>
            </a:extLst>
          </p:cNvPr>
          <p:cNvSpPr txBox="1"/>
          <p:nvPr/>
        </p:nvSpPr>
        <p:spPr>
          <a:xfrm>
            <a:off x="8368439" y="6470899"/>
            <a:ext cx="18934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/>
              <a:t>Tidal range &lt; 2 m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97B67BB-8747-4AD1-89E3-060E68D3DD87}"/>
              </a:ext>
            </a:extLst>
          </p:cNvPr>
          <p:cNvSpPr/>
          <p:nvPr/>
        </p:nvSpPr>
        <p:spPr>
          <a:xfrm>
            <a:off x="1759671" y="189628"/>
            <a:ext cx="72954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Classification of coasts by tidal range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E3E8C9F3-B975-B091-D919-5125E85A35DE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</p:spTree>
    <p:extLst>
      <p:ext uri="{BB962C8B-B14F-4D97-AF65-F5344CB8AC3E}">
        <p14:creationId xmlns:p14="http://schemas.microsoft.com/office/powerpoint/2010/main" val="38477372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8F721AC-5545-4FDD-9E64-90649A86E547}"/>
              </a:ext>
            </a:extLst>
          </p:cNvPr>
          <p:cNvSpPr/>
          <p:nvPr/>
        </p:nvSpPr>
        <p:spPr>
          <a:xfrm>
            <a:off x="1759669" y="1021594"/>
            <a:ext cx="8461572" cy="892552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600" dirty="0"/>
              <a:t>Wave energy vs tidal energy determines </a:t>
            </a:r>
            <a:r>
              <a:rPr lang="en-AU" sz="2600"/>
              <a:t>coastal morphology</a:t>
            </a:r>
            <a:endParaRPr lang="en-AU" sz="2600" b="1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44803CC-7E08-453F-BE1C-C1D00A4F6F6C}"/>
              </a:ext>
            </a:extLst>
          </p:cNvPr>
          <p:cNvSpPr/>
          <p:nvPr/>
        </p:nvSpPr>
        <p:spPr>
          <a:xfrm>
            <a:off x="1759672" y="189628"/>
            <a:ext cx="3796111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(3) Waves vs tides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7403D82-97A8-4BFC-B56F-7B8CC374981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1704854"/>
            <a:ext cx="4749800" cy="515314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5E6B895-E57F-482D-9A0E-E2360E4F7E7B}"/>
              </a:ext>
            </a:extLst>
          </p:cNvPr>
          <p:cNvSpPr txBox="1"/>
          <p:nvPr/>
        </p:nvSpPr>
        <p:spPr>
          <a:xfrm>
            <a:off x="1524000" y="6683731"/>
            <a:ext cx="721672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Davis and Hayes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72F0D74-F47C-41D6-B58A-218647BF2FEE}"/>
              </a:ext>
            </a:extLst>
          </p:cNvPr>
          <p:cNvSpPr/>
          <p:nvPr/>
        </p:nvSpPr>
        <p:spPr>
          <a:xfrm>
            <a:off x="7400009" y="4939579"/>
            <a:ext cx="2821233" cy="178510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AutoNum type="arabicParenBoth"/>
            </a:pPr>
            <a:r>
              <a:rPr lang="en-AU" sz="2000" b="1" dirty="0"/>
              <a:t>Wave dominated</a:t>
            </a:r>
          </a:p>
          <a:p>
            <a:pPr>
              <a:spcAft>
                <a:spcPts val="600"/>
              </a:spcAft>
            </a:pPr>
            <a:r>
              <a:rPr lang="en-AU" sz="2000" dirty="0"/>
              <a:t>  	High wave energy</a:t>
            </a:r>
          </a:p>
          <a:p>
            <a:pPr>
              <a:spcAft>
                <a:spcPts val="600"/>
              </a:spcAft>
            </a:pPr>
            <a:r>
              <a:rPr lang="en-AU" sz="2000" dirty="0"/>
              <a:t>    	TR</a:t>
            </a:r>
            <a:r>
              <a:rPr lang="en-AU" sz="1400" dirty="0"/>
              <a:t> </a:t>
            </a:r>
            <a:r>
              <a:rPr lang="en-AU" sz="2000" dirty="0"/>
              <a:t>&lt;</a:t>
            </a:r>
            <a:r>
              <a:rPr lang="en-AU" sz="1100" dirty="0"/>
              <a:t> </a:t>
            </a:r>
            <a:r>
              <a:rPr lang="en-AU" sz="2000" dirty="0"/>
              <a:t>2 m microtidal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5242825-A26D-47D9-AC29-89163B204C6D}"/>
              </a:ext>
            </a:extLst>
          </p:cNvPr>
          <p:cNvSpPr/>
          <p:nvPr/>
        </p:nvSpPr>
        <p:spPr>
          <a:xfrm>
            <a:off x="7400009" y="3479116"/>
            <a:ext cx="2821233" cy="116955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000" b="1" dirty="0"/>
              <a:t>(2) Mixed energy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Mod. wave energy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TR 2-4 m mesotidal</a:t>
            </a:r>
            <a:endParaRPr lang="en-AU" sz="2000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FE95652-E828-4226-AFB5-2528FC6F741D}"/>
              </a:ext>
            </a:extLst>
          </p:cNvPr>
          <p:cNvSpPr/>
          <p:nvPr/>
        </p:nvSpPr>
        <p:spPr>
          <a:xfrm>
            <a:off x="7400009" y="1961741"/>
            <a:ext cx="2821233" cy="116955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000" b="1" dirty="0"/>
              <a:t>(3) Tide dominated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Low wave energy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TR</a:t>
            </a:r>
            <a:r>
              <a:rPr lang="en-AU" sz="1200" dirty="0"/>
              <a:t> </a:t>
            </a:r>
            <a:r>
              <a:rPr lang="en-AU" sz="2000" dirty="0"/>
              <a:t>&gt;</a:t>
            </a:r>
            <a:r>
              <a:rPr lang="en-AU" sz="1200" dirty="0"/>
              <a:t> </a:t>
            </a:r>
            <a:r>
              <a:rPr lang="en-AU" sz="2000" dirty="0"/>
              <a:t>4 m macrotidal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00D25C90-D6B6-44BC-8A06-82228F961EFB}"/>
              </a:ext>
            </a:extLst>
          </p:cNvPr>
          <p:cNvSpPr/>
          <p:nvPr/>
        </p:nvSpPr>
        <p:spPr>
          <a:xfrm rot="10800000">
            <a:off x="3569616" y="1961741"/>
            <a:ext cx="3454630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0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65B6A1FE-0A11-4D28-B059-8B5EAC0D5FA6}"/>
              </a:ext>
            </a:extLst>
          </p:cNvPr>
          <p:cNvSpPr/>
          <p:nvPr/>
        </p:nvSpPr>
        <p:spPr>
          <a:xfrm rot="10800000">
            <a:off x="5002491" y="3479116"/>
            <a:ext cx="2021755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C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66A39099-4D67-4D3F-B84D-DDB921871078}"/>
              </a:ext>
            </a:extLst>
          </p:cNvPr>
          <p:cNvSpPr/>
          <p:nvPr/>
        </p:nvSpPr>
        <p:spPr>
          <a:xfrm rot="10800000">
            <a:off x="5351281" y="4939580"/>
            <a:ext cx="1672962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92D05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EB78FCE-3C67-4DE6-B066-0B557116363B}"/>
              </a:ext>
            </a:extLst>
          </p:cNvPr>
          <p:cNvSpPr/>
          <p:nvPr/>
        </p:nvSpPr>
        <p:spPr>
          <a:xfrm>
            <a:off x="5800726" y="6340771"/>
            <a:ext cx="4468141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AU" sz="2000" b="1" dirty="0"/>
              <a:t>Tidal range (TR) (in m) = high - low tide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74A86FB1-8FB3-B05F-C36E-06027531E1FE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</p:spTree>
    <p:extLst>
      <p:ext uri="{BB962C8B-B14F-4D97-AF65-F5344CB8AC3E}">
        <p14:creationId xmlns:p14="http://schemas.microsoft.com/office/powerpoint/2010/main" val="265237309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Image result for wave dominated beach">
            <a:extLst>
              <a:ext uri="{FF2B5EF4-FFF2-40B4-BE49-F238E27FC236}">
                <a16:creationId xmlns:a16="http://schemas.microsoft.com/office/drawing/2014/main" id="{838E2BC4-4841-4A05-9E38-0AB3D79819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1" y="3977432"/>
            <a:ext cx="4811795" cy="2880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2CFE11A-1E7C-4A02-811F-899FB746F8C1}"/>
              </a:ext>
            </a:extLst>
          </p:cNvPr>
          <p:cNvSpPr/>
          <p:nvPr/>
        </p:nvSpPr>
        <p:spPr>
          <a:xfrm>
            <a:off x="1631176" y="929008"/>
            <a:ext cx="3499805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STR / H</a:t>
            </a:r>
            <a:r>
              <a:rPr lang="en-AU" sz="3200" b="1" dirty="0"/>
              <a:t>b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1C57BF7-5437-47D4-93E2-8614949DC30B}"/>
              </a:ext>
            </a:extLst>
          </p:cNvPr>
          <p:cNvSpPr/>
          <p:nvPr/>
        </p:nvSpPr>
        <p:spPr>
          <a:xfrm>
            <a:off x="1759671" y="2786812"/>
            <a:ext cx="4270342" cy="477054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r>
              <a:rPr lang="en-AU" sz="2500" b="1" dirty="0"/>
              <a:t>RTR is dimensionless (no unit)</a:t>
            </a:r>
            <a:endParaRPr lang="en-AU" sz="25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9299FE7-E81E-4A72-99D0-B217B7DAC83E}"/>
              </a:ext>
            </a:extLst>
          </p:cNvPr>
          <p:cNvSpPr/>
          <p:nvPr/>
        </p:nvSpPr>
        <p:spPr>
          <a:xfrm>
            <a:off x="1759670" y="3371850"/>
            <a:ext cx="7616859" cy="861774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dirty="0"/>
              <a:t>RTR &gt; 3 = tide dominated and RTR &lt; 3 = wave dominated.</a:t>
            </a:r>
          </a:p>
        </p:txBody>
      </p:sp>
      <p:pic>
        <p:nvPicPr>
          <p:cNvPr id="6146" name="Picture 2" descr="Image result for tidal flat">
            <a:extLst>
              <a:ext uri="{FF2B5EF4-FFF2-40B4-BE49-F238E27FC236}">
                <a16:creationId xmlns:a16="http://schemas.microsoft.com/office/drawing/2014/main" id="{6D4BDB42-0FFC-467A-9950-0B5A34FF6B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08379" y="3982949"/>
            <a:ext cx="4259621" cy="2880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FF27F31-7F21-4A9A-89C8-228CD2CF5AC1}"/>
              </a:ext>
            </a:extLst>
          </p:cNvPr>
          <p:cNvSpPr/>
          <p:nvPr/>
        </p:nvSpPr>
        <p:spPr>
          <a:xfrm>
            <a:off x="1631176" y="6435662"/>
            <a:ext cx="1961110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sz="1200" dirty="0"/>
              <a:t>RTR 0.5 = wave dominated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1F63E1-1BCA-4775-A2AF-72CCA7D42BF4}"/>
              </a:ext>
            </a:extLst>
          </p:cNvPr>
          <p:cNvSpPr/>
          <p:nvPr/>
        </p:nvSpPr>
        <p:spPr>
          <a:xfrm>
            <a:off x="8840548" y="6410598"/>
            <a:ext cx="1667196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sz="1200" dirty="0"/>
              <a:t>RTR 6 = tide dominated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FABA81F-339E-4046-A094-4D3E5988E41A}"/>
              </a:ext>
            </a:extLst>
          </p:cNvPr>
          <p:cNvSpPr/>
          <p:nvPr/>
        </p:nvSpPr>
        <p:spPr>
          <a:xfrm>
            <a:off x="1759671" y="189628"/>
            <a:ext cx="504118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Relative tidal range (RTR)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E9E5217-2FD0-4661-AD56-AB44D20185A4}"/>
              </a:ext>
            </a:extLst>
          </p:cNvPr>
          <p:cNvSpPr/>
          <p:nvPr/>
        </p:nvSpPr>
        <p:spPr>
          <a:xfrm>
            <a:off x="1759670" y="1724262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603A66-CDA4-47FD-BFED-B05E139D36A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10400" y="189628"/>
            <a:ext cx="3497344" cy="268252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41BAC-CBEC-5FEC-1D55-182294618CE2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</p:spTree>
    <p:extLst>
      <p:ext uri="{BB962C8B-B14F-4D97-AF65-F5344CB8AC3E}">
        <p14:creationId xmlns:p14="http://schemas.microsoft.com/office/powerpoint/2010/main" val="47592193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4CFED05E-590F-4941-B046-F71405F52673}"/>
              </a:ext>
            </a:extLst>
          </p:cNvPr>
          <p:cNvSpPr/>
          <p:nvPr/>
        </p:nvSpPr>
        <p:spPr>
          <a:xfrm>
            <a:off x="1702005" y="0"/>
            <a:ext cx="8836350" cy="4629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88AD6A57-0338-4809-AD90-47D316831EDE}"/>
              </a:ext>
            </a:extLst>
          </p:cNvPr>
          <p:cNvSpPr txBox="1"/>
          <p:nvPr/>
        </p:nvSpPr>
        <p:spPr>
          <a:xfrm>
            <a:off x="8460421" y="6485371"/>
            <a:ext cx="2077935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1200" b="1" dirty="0"/>
              <a:t>Microtidal, wave-dominated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62291" y="17761"/>
            <a:ext cx="5953114" cy="4510339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B80EE32-47C6-4097-A60C-10721DC9F196}"/>
              </a:ext>
            </a:extLst>
          </p:cNvPr>
          <p:cNvGrpSpPr/>
          <p:nvPr/>
        </p:nvGrpSpPr>
        <p:grpSpPr>
          <a:xfrm>
            <a:off x="9273826" y="246845"/>
            <a:ext cx="1467068" cy="4105037"/>
            <a:chOff x="6765961" y="1716178"/>
            <a:chExt cx="1654050" cy="5176906"/>
          </a:xfrm>
        </p:grpSpPr>
        <p:sp>
          <p:nvSpPr>
            <p:cNvPr id="6" name="Rectangle 5"/>
            <p:cNvSpPr/>
            <p:nvPr/>
          </p:nvSpPr>
          <p:spPr>
            <a:xfrm>
              <a:off x="6899367" y="2394479"/>
              <a:ext cx="487681" cy="261256"/>
            </a:xfrm>
            <a:prstGeom prst="rect">
              <a:avLst/>
            </a:prstGeom>
            <a:solidFill>
              <a:srgbClr val="00610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99367" y="2635462"/>
              <a:ext cx="487681" cy="261256"/>
            </a:xfrm>
            <a:prstGeom prst="rect">
              <a:avLst/>
            </a:prstGeom>
            <a:solidFill>
              <a:srgbClr val="266F0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95010" y="2882158"/>
              <a:ext cx="487684" cy="261256"/>
            </a:xfrm>
            <a:prstGeom prst="rect">
              <a:avLst/>
            </a:prstGeom>
            <a:solidFill>
              <a:srgbClr val="3F82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99367" y="3125320"/>
              <a:ext cx="483323" cy="261256"/>
            </a:xfrm>
            <a:prstGeom prst="rect">
              <a:avLst/>
            </a:prstGeom>
            <a:solidFill>
              <a:srgbClr val="599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95012" y="3367255"/>
              <a:ext cx="487681" cy="261256"/>
            </a:xfrm>
            <a:prstGeom prst="rect">
              <a:avLst/>
            </a:prstGeom>
            <a:solidFill>
              <a:srgbClr val="72A40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95009" y="3622657"/>
              <a:ext cx="487681" cy="261256"/>
            </a:xfrm>
            <a:prstGeom prst="rect">
              <a:avLst/>
            </a:prstGeom>
            <a:solidFill>
              <a:srgbClr val="8B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6895011" y="3871088"/>
              <a:ext cx="487681" cy="261256"/>
            </a:xfrm>
            <a:prstGeom prst="rect">
              <a:avLst/>
            </a:prstGeom>
            <a:solidFill>
              <a:srgbClr val="ACCB0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6895011" y="4126490"/>
              <a:ext cx="487681" cy="261256"/>
            </a:xfrm>
            <a:prstGeom prst="rect">
              <a:avLst/>
            </a:prstGeom>
            <a:solidFill>
              <a:srgbClr val="CCDE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6895010" y="4347740"/>
              <a:ext cx="487681" cy="261256"/>
            </a:xfrm>
            <a:prstGeom prst="rect">
              <a:avLst/>
            </a:prstGeom>
            <a:solidFill>
              <a:srgbClr val="EDF5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6895010" y="4587050"/>
              <a:ext cx="487681" cy="261256"/>
            </a:xfrm>
            <a:prstGeom prst="rect">
              <a:avLst/>
            </a:prstGeom>
            <a:solidFill>
              <a:srgbClr val="FCF7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895009" y="4791902"/>
              <a:ext cx="487681" cy="261256"/>
            </a:xfrm>
            <a:prstGeom prst="rect">
              <a:avLst/>
            </a:prstGeom>
            <a:solidFill>
              <a:srgbClr val="FBDE0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6895009" y="5038598"/>
              <a:ext cx="487681" cy="261256"/>
            </a:xfrm>
            <a:prstGeom prst="rect">
              <a:avLst/>
            </a:prstGeom>
            <a:solidFill>
              <a:srgbClr val="FFC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6895009" y="5295735"/>
              <a:ext cx="487681" cy="261256"/>
            </a:xfrm>
            <a:prstGeom prst="rect">
              <a:avLst/>
            </a:prstGeom>
            <a:solidFill>
              <a:srgbClr val="FFAA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6895009" y="5538312"/>
              <a:ext cx="487681" cy="261256"/>
            </a:xfrm>
            <a:prstGeom prst="rect">
              <a:avLst/>
            </a:prstGeom>
            <a:solidFill>
              <a:srgbClr val="F8970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6895009" y="5756295"/>
              <a:ext cx="487681" cy="261256"/>
            </a:xfrm>
            <a:prstGeom prst="rect">
              <a:avLst/>
            </a:prstGeom>
            <a:solidFill>
              <a:srgbClr val="FF78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6895008" y="5966170"/>
              <a:ext cx="487681" cy="261256"/>
            </a:xfrm>
            <a:prstGeom prst="rect">
              <a:avLst/>
            </a:prstGeom>
            <a:solidFill>
              <a:srgbClr val="FF62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6895007" y="6208747"/>
              <a:ext cx="487681" cy="261256"/>
            </a:xfrm>
            <a:prstGeom prst="rect">
              <a:avLst/>
            </a:prstGeom>
            <a:solidFill>
              <a:srgbClr val="FF44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32" name="Rectangle 31"/>
            <p:cNvSpPr/>
            <p:nvPr/>
          </p:nvSpPr>
          <p:spPr>
            <a:xfrm>
              <a:off x="6895006" y="6431557"/>
              <a:ext cx="487681" cy="261256"/>
            </a:xfrm>
            <a:prstGeom prst="rect">
              <a:avLst/>
            </a:prstGeom>
            <a:solidFill>
              <a:srgbClr val="FC28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765961" y="1716178"/>
              <a:ext cx="1562239" cy="50458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AU" sz="2000" b="1" dirty="0"/>
                <a:t>RTR values</a:t>
              </a:r>
              <a:endParaRPr lang="en-AU" sz="2800" b="1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7711472" y="2052651"/>
              <a:ext cx="708539" cy="484043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ts val="5000"/>
                </a:lnSpc>
              </a:pPr>
              <a:r>
                <a:rPr lang="en-AU" sz="2000" dirty="0"/>
                <a:t>0</a:t>
              </a:r>
            </a:p>
            <a:p>
              <a:pPr>
                <a:lnSpc>
                  <a:spcPts val="5000"/>
                </a:lnSpc>
              </a:pPr>
              <a:r>
                <a:rPr lang="en-AU" sz="2000" dirty="0"/>
                <a:t>2</a:t>
              </a:r>
            </a:p>
            <a:p>
              <a:pPr>
                <a:lnSpc>
                  <a:spcPts val="5000"/>
                </a:lnSpc>
              </a:pPr>
              <a:r>
                <a:rPr lang="en-AU" sz="2000" dirty="0"/>
                <a:t>4</a:t>
              </a:r>
            </a:p>
            <a:p>
              <a:pPr>
                <a:lnSpc>
                  <a:spcPts val="5000"/>
                </a:lnSpc>
              </a:pPr>
              <a:r>
                <a:rPr lang="en-AU" sz="2000" dirty="0"/>
                <a:t>6</a:t>
              </a:r>
            </a:p>
            <a:p>
              <a:pPr>
                <a:lnSpc>
                  <a:spcPts val="5000"/>
                </a:lnSpc>
              </a:pPr>
              <a:r>
                <a:rPr lang="en-AU" sz="2000" dirty="0"/>
                <a:t>8</a:t>
              </a:r>
            </a:p>
            <a:p>
              <a:pPr>
                <a:lnSpc>
                  <a:spcPts val="5000"/>
                </a:lnSpc>
              </a:pPr>
              <a:r>
                <a:rPr lang="en-AU" sz="2000" dirty="0"/>
                <a:t>&gt;10</a:t>
              </a:r>
            </a:p>
          </p:txBody>
        </p:sp>
      </p:grpSp>
      <p:cxnSp>
        <p:nvCxnSpPr>
          <p:cNvPr id="41" name="Straight Arrow Connector 40"/>
          <p:cNvCxnSpPr>
            <a:cxnSpLocks/>
          </p:cNvCxnSpPr>
          <p:nvPr/>
        </p:nvCxnSpPr>
        <p:spPr>
          <a:xfrm flipV="1">
            <a:off x="3275137" y="2218976"/>
            <a:ext cx="4510355" cy="104806"/>
          </a:xfrm>
          <a:prstGeom prst="straightConnector1">
            <a:avLst/>
          </a:prstGeom>
          <a:ln w="53975">
            <a:solidFill>
              <a:schemeClr val="tx1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4378149" y="1641086"/>
            <a:ext cx="2618652" cy="1184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2000" dirty="0"/>
              <a:t>Tide-dominated (&gt; 3)</a:t>
            </a:r>
            <a:endParaRPr lang="en-AU" sz="1100" dirty="0"/>
          </a:p>
          <a:p>
            <a:pPr algn="ctr"/>
            <a:endParaRPr lang="en-AU" sz="1100" dirty="0"/>
          </a:p>
          <a:p>
            <a:pPr algn="ctr"/>
            <a:endParaRPr lang="en-AU" sz="2000" dirty="0"/>
          </a:p>
          <a:p>
            <a:pPr algn="ctr"/>
            <a:r>
              <a:rPr lang="en-AU" sz="2000" dirty="0"/>
              <a:t>Wave dominated (&lt; 3)</a:t>
            </a:r>
          </a:p>
        </p:txBody>
      </p:sp>
      <p:sp>
        <p:nvSpPr>
          <p:cNvPr id="9" name="Rectangle 8"/>
          <p:cNvSpPr/>
          <p:nvPr/>
        </p:nvSpPr>
        <p:spPr>
          <a:xfrm>
            <a:off x="9379856" y="795947"/>
            <a:ext cx="428686" cy="3408373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43" name="Picture 6" descr="Related image">
            <a:extLst>
              <a:ext uri="{FF2B5EF4-FFF2-40B4-BE49-F238E27FC236}">
                <a16:creationId xmlns:a16="http://schemas.microsoft.com/office/drawing/2014/main" id="{57C16C50-863B-474A-A96D-E73B58A898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145418" y="4516882"/>
            <a:ext cx="4522582" cy="2341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65B7114D-CBBC-4588-9FB5-9B01E6A84591}"/>
              </a:ext>
            </a:extLst>
          </p:cNvPr>
          <p:cNvSpPr txBox="1"/>
          <p:nvPr/>
        </p:nvSpPr>
        <p:spPr>
          <a:xfrm>
            <a:off x="6339840" y="6240842"/>
            <a:ext cx="1741133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sz="1200" b="1" dirty="0"/>
              <a:t>RTR &lt; 3 (waves dominant)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7FCCEF5-9A54-4712-A367-CD457C75963B}"/>
              </a:ext>
            </a:extLst>
          </p:cNvPr>
          <p:cNvSpPr/>
          <p:nvPr/>
        </p:nvSpPr>
        <p:spPr>
          <a:xfrm>
            <a:off x="1801662" y="1194200"/>
            <a:ext cx="2234574" cy="2898910"/>
          </a:xfrm>
          <a:custGeom>
            <a:avLst/>
            <a:gdLst>
              <a:gd name="connsiteX0" fmla="*/ 1447800 w 1447800"/>
              <a:gd name="connsiteY0" fmla="*/ 0 h 3067050"/>
              <a:gd name="connsiteX1" fmla="*/ 0 w 1447800"/>
              <a:gd name="connsiteY1" fmla="*/ 0 h 3067050"/>
              <a:gd name="connsiteX2" fmla="*/ 0 w 1447800"/>
              <a:gd name="connsiteY2" fmla="*/ 3067050 h 306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47800" h="3067050">
                <a:moveTo>
                  <a:pt x="1447800" y="0"/>
                </a:moveTo>
                <a:lnTo>
                  <a:pt x="0" y="0"/>
                </a:lnTo>
                <a:lnTo>
                  <a:pt x="0" y="3067050"/>
                </a:lnTo>
              </a:path>
            </a:pathLst>
          </a:custGeom>
          <a:noFill/>
          <a:ln w="47625">
            <a:solidFill>
              <a:srgbClr val="FA7F01"/>
            </a:solidFill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26A4F5EC-96D9-48E2-9378-9AA3CFAC5EDF}"/>
              </a:ext>
            </a:extLst>
          </p:cNvPr>
          <p:cNvSpPr/>
          <p:nvPr/>
        </p:nvSpPr>
        <p:spPr>
          <a:xfrm flipH="1">
            <a:off x="7903591" y="3320198"/>
            <a:ext cx="899564" cy="1182313"/>
          </a:xfrm>
          <a:custGeom>
            <a:avLst/>
            <a:gdLst>
              <a:gd name="connsiteX0" fmla="*/ 1447800 w 1447800"/>
              <a:gd name="connsiteY0" fmla="*/ 0 h 3067050"/>
              <a:gd name="connsiteX1" fmla="*/ 0 w 1447800"/>
              <a:gd name="connsiteY1" fmla="*/ 0 h 3067050"/>
              <a:gd name="connsiteX2" fmla="*/ 0 w 1447800"/>
              <a:gd name="connsiteY2" fmla="*/ 3067050 h 306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47800" h="3067050">
                <a:moveTo>
                  <a:pt x="1447800" y="0"/>
                </a:moveTo>
                <a:lnTo>
                  <a:pt x="0" y="0"/>
                </a:lnTo>
                <a:lnTo>
                  <a:pt x="0" y="3067050"/>
                </a:lnTo>
              </a:path>
            </a:pathLst>
          </a:custGeom>
          <a:noFill/>
          <a:ln w="47625">
            <a:solidFill>
              <a:srgbClr val="247101"/>
            </a:solidFill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DE1E414F-84B8-476F-A973-CBF0010F495E}"/>
              </a:ext>
            </a:extLst>
          </p:cNvPr>
          <p:cNvSpPr txBox="1"/>
          <p:nvPr/>
        </p:nvSpPr>
        <p:spPr>
          <a:xfrm>
            <a:off x="2606159" y="587740"/>
            <a:ext cx="1127655" cy="584775"/>
          </a:xfrm>
          <a:prstGeom prst="rect">
            <a:avLst/>
          </a:prstGeom>
          <a:solidFill>
            <a:srgbClr val="FA7F01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1600" b="1" dirty="0"/>
              <a:t>RTR = 7.50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1D9AB07D-B51C-4957-BF72-00E187DF5DF1}"/>
              </a:ext>
            </a:extLst>
          </p:cNvPr>
          <p:cNvSpPr txBox="1"/>
          <p:nvPr/>
        </p:nvSpPr>
        <p:spPr>
          <a:xfrm>
            <a:off x="8153789" y="2825364"/>
            <a:ext cx="1111367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1600" b="1" dirty="0"/>
              <a:t>RTR = 0.50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9595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Australia:</a:t>
            </a:r>
          </a:p>
        </p:txBody>
      </p:sp>
      <p:pic>
        <p:nvPicPr>
          <p:cNvPr id="44" name="Picture 2" descr="Image result for tidal creek">
            <a:extLst>
              <a:ext uri="{FF2B5EF4-FFF2-40B4-BE49-F238E27FC236}">
                <a16:creationId xmlns:a16="http://schemas.microsoft.com/office/drawing/2014/main" id="{7BC199E3-64CB-4E41-9532-CE1E5C0B1A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05027" y="4204320"/>
            <a:ext cx="4510747" cy="267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51867E64-E280-42B2-96FE-B3F65B3FCA9C}"/>
              </a:ext>
            </a:extLst>
          </p:cNvPr>
          <p:cNvSpPr txBox="1"/>
          <p:nvPr/>
        </p:nvSpPr>
        <p:spPr>
          <a:xfrm>
            <a:off x="1675258" y="6254538"/>
            <a:ext cx="1599880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sz="1200" b="1" dirty="0"/>
              <a:t>RTR &gt; 3 (tides dominant)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589A1-736B-4D9A-953F-BCDFAFD56F12}"/>
              </a:ext>
            </a:extLst>
          </p:cNvPr>
          <p:cNvSpPr txBox="1"/>
          <p:nvPr/>
        </p:nvSpPr>
        <p:spPr>
          <a:xfrm>
            <a:off x="1977650" y="2068569"/>
            <a:ext cx="12570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/>
              <a:t>Exmouth</a:t>
            </a:r>
            <a:endParaRPr lang="en-US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3964F2C3-B483-4FC1-B520-68D75E3AF138}"/>
              </a:ext>
            </a:extLst>
          </p:cNvPr>
          <p:cNvSpPr txBox="1"/>
          <p:nvPr/>
        </p:nvSpPr>
        <p:spPr>
          <a:xfrm>
            <a:off x="8080973" y="1743185"/>
            <a:ext cx="10628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Fraser Island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</p:spTree>
    <p:extLst>
      <p:ext uri="{BB962C8B-B14F-4D97-AF65-F5344CB8AC3E}">
        <p14:creationId xmlns:p14="http://schemas.microsoft.com/office/powerpoint/2010/main" val="214714781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2" descr="Total Wave Height over Australia">
            <a:extLst>
              <a:ext uri="{FF2B5EF4-FFF2-40B4-BE49-F238E27FC236}">
                <a16:creationId xmlns:a16="http://schemas.microsoft.com/office/drawing/2014/main" id="{C1D7B452-6898-40C1-A4F1-5EB950D891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61291" y="1687128"/>
            <a:ext cx="7907519" cy="5132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E4FDB55-1F71-4876-B9FC-FAD824F7DE2C}"/>
              </a:ext>
            </a:extLst>
          </p:cNvPr>
          <p:cNvSpPr/>
          <p:nvPr/>
        </p:nvSpPr>
        <p:spPr>
          <a:xfrm>
            <a:off x="1759672" y="189628"/>
            <a:ext cx="4469679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What drives this split?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5651CBC-F700-4CD5-920A-6D8984D894E3}"/>
              </a:ext>
            </a:extLst>
          </p:cNvPr>
          <p:cNvSpPr/>
          <p:nvPr/>
        </p:nvSpPr>
        <p:spPr>
          <a:xfrm>
            <a:off x="1764258" y="1051800"/>
            <a:ext cx="8617992" cy="769441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200" dirty="0"/>
              <a:t>Southern coast is exposed to persistent high wave</a:t>
            </a:r>
            <a:r>
              <a:rPr lang="en-AU" sz="2000" dirty="0"/>
              <a:t> </a:t>
            </a:r>
            <a:r>
              <a:rPr lang="en-AU" sz="2200" dirty="0"/>
              <a:t>energy from the S - SW.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F917331-B913-46F6-F1E2-5B7C5E7191C6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</p:spTree>
    <p:extLst>
      <p:ext uri="{BB962C8B-B14F-4D97-AF65-F5344CB8AC3E}">
        <p14:creationId xmlns:p14="http://schemas.microsoft.com/office/powerpoint/2010/main" val="258112140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27787FC-49BE-4165-B46A-68A892ADC8AC}"/>
              </a:ext>
            </a:extLst>
          </p:cNvPr>
          <p:cNvSpPr/>
          <p:nvPr/>
        </p:nvSpPr>
        <p:spPr>
          <a:xfrm>
            <a:off x="1764258" y="1003008"/>
            <a:ext cx="8754443" cy="769441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In</a:t>
            </a:r>
            <a:r>
              <a:rPr lang="en-AU" dirty="0"/>
              <a:t> </a:t>
            </a:r>
            <a:r>
              <a:rPr lang="en-AU" sz="2200" dirty="0"/>
              <a:t>the</a:t>
            </a:r>
            <a:r>
              <a:rPr lang="en-AU" dirty="0"/>
              <a:t> </a:t>
            </a:r>
            <a:r>
              <a:rPr lang="en-AU" sz="2200" dirty="0"/>
              <a:t>northern</a:t>
            </a:r>
            <a:r>
              <a:rPr lang="en-AU" dirty="0"/>
              <a:t> </a:t>
            </a:r>
            <a:r>
              <a:rPr lang="en-AU" sz="2200" dirty="0"/>
              <a:t>coast of Australia,</a:t>
            </a:r>
            <a:r>
              <a:rPr lang="en-AU" sz="1600" dirty="0"/>
              <a:t> </a:t>
            </a:r>
            <a:r>
              <a:rPr lang="en-AU" sz="2200" dirty="0"/>
              <a:t>there are</a:t>
            </a:r>
            <a:r>
              <a:rPr lang="en-AU" sz="1600" dirty="0"/>
              <a:t> </a:t>
            </a:r>
            <a:r>
              <a:rPr lang="en-AU" sz="2200" dirty="0"/>
              <a:t>islands</a:t>
            </a:r>
            <a:r>
              <a:rPr lang="en-AU" sz="1600" dirty="0"/>
              <a:t> </a:t>
            </a:r>
            <a:r>
              <a:rPr lang="en-AU" sz="2200" dirty="0"/>
              <a:t>and</a:t>
            </a:r>
            <a:r>
              <a:rPr lang="en-AU" sz="1600" dirty="0"/>
              <a:t> </a:t>
            </a:r>
            <a:r>
              <a:rPr lang="en-AU" sz="2200" dirty="0"/>
              <a:t>topography that can: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EDC1BE2A-0E40-49D3-85A4-7A1D564984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685926" y="2667000"/>
            <a:ext cx="8832774" cy="4023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DE6D387-DF56-4477-AC05-66CF847A15A9}"/>
              </a:ext>
            </a:extLst>
          </p:cNvPr>
          <p:cNvSpPr/>
          <p:nvPr/>
        </p:nvSpPr>
        <p:spPr>
          <a:xfrm>
            <a:off x="6096000" y="6611779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en-AU" sz="1000" dirty="0">
                <a:hlinkClick r:id="rId3"/>
              </a:rPr>
              <a:t>https://eoimages.gsfc.nasa.gov/images/imagerecords/0/654/dissipation_large.jpg</a:t>
            </a:r>
            <a:r>
              <a:rPr lang="en-AU" sz="1000" dirty="0"/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501913-ED85-4308-A8AE-635994E2E052}"/>
              </a:ext>
            </a:extLst>
          </p:cNvPr>
          <p:cNvSpPr/>
          <p:nvPr/>
        </p:nvSpPr>
        <p:spPr>
          <a:xfrm>
            <a:off x="1759672" y="189628"/>
            <a:ext cx="4469679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What drives this split?</a:t>
            </a:r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963B7B5D-FC86-4D0E-86D8-193A25D918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404026" y="2108949"/>
            <a:ext cx="3114675" cy="46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A39356F-58B0-4919-B360-52979788B8C9}"/>
              </a:ext>
            </a:extLst>
          </p:cNvPr>
          <p:cNvSpPr/>
          <p:nvPr/>
        </p:nvSpPr>
        <p:spPr>
          <a:xfrm>
            <a:off x="1764259" y="2015907"/>
            <a:ext cx="4897798" cy="43088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200" dirty="0"/>
              <a:t>The coast is “less open” vs the south.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99FE373-DEEA-4896-A41C-F91A985D4603}"/>
              </a:ext>
            </a:extLst>
          </p:cNvPr>
          <p:cNvSpPr/>
          <p:nvPr/>
        </p:nvSpPr>
        <p:spPr>
          <a:xfrm>
            <a:off x="1764259" y="1438657"/>
            <a:ext cx="8754441" cy="43088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(1) Distort the tidal wave to amplify tides and (2) block ocean waves. 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F4197454-5F43-5FE9-D666-F5A462FBCEF3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</p:spTree>
    <p:extLst>
      <p:ext uri="{BB962C8B-B14F-4D97-AF65-F5344CB8AC3E}">
        <p14:creationId xmlns:p14="http://schemas.microsoft.com/office/powerpoint/2010/main" val="376472813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E8A303-F083-0495-A02E-D9CB9EBE3C82}"/>
              </a:ext>
            </a:extLst>
          </p:cNvPr>
          <p:cNvSpPr txBox="1"/>
          <p:nvPr/>
        </p:nvSpPr>
        <p:spPr>
          <a:xfrm>
            <a:off x="-2334120" y="6880417"/>
            <a:ext cx="609452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Based on the classification on tidal range proposed by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3"/>
              </a:rPr>
              <a:t>Davies (1964)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and subsequently extended by </a:t>
            </a:r>
            <a:r>
              <a:rPr lang="en-GB" b="0" i="0" u="none" strike="noStrike" dirty="0" err="1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Levoy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 et al. (2000)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much of the coastline along the Bristol Channel and Morecambe Bay can be classified as mega-tidal (tidal ranges &gt; 8 m), the remainder being macro-tidal (4 m &lt; tidal range &lt; 8 m). In contrast, the tides along the coast of Ireland are meso- or micro-tidal (2 m &lt; tidal range &lt; 4 m and tidal range &lt; 2 m respectively). Our model results confirm that the tidal range along the Welsh coast varies between mega- and macro-tidal. The tidal form factor, </a:t>
            </a:r>
            <a:r>
              <a:rPr lang="en-GB" b="0" i="1" dirty="0">
                <a:solidFill>
                  <a:srgbClr val="2E2E2E"/>
                </a:solidFill>
                <a:effectLst/>
                <a:latin typeface="ElsevierGulliver"/>
              </a:rPr>
              <a:t>F,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(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5"/>
              </a:rPr>
              <a:t>Pugh and Woodworth, 2014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), has values less than 0.25 throughout the study area, indicating that the tides in the Irish and Celtic Sea areas are strongly semi-diurnal.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6"/>
              </a:rPr>
              <a:t>Fig. 5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shows the tidal range determined from the CSM. The spatial variation in the amplification of the tidal oscillation around the Celtic/Irish Sea is evident, with macro- and mega-tidal ranges evident around most of the Welsh coast.</a:t>
            </a:r>
          </a:p>
          <a:p>
            <a:br>
              <a:rPr lang="en-GB" dirty="0"/>
            </a:br>
            <a:endParaRPr lang="en-GB" dirty="0"/>
          </a:p>
        </p:txBody>
      </p:sp>
      <p:pic>
        <p:nvPicPr>
          <p:cNvPr id="19" name="Picture 18" descr="A map of different colors&#10;&#10;Description automatically generated">
            <a:extLst>
              <a:ext uri="{FF2B5EF4-FFF2-40B4-BE49-F238E27FC236}">
                <a16:creationId xmlns:a16="http://schemas.microsoft.com/office/drawing/2014/main" id="{D13A87D1-2461-1449-7335-AF002EE7B19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4409" y="1238809"/>
            <a:ext cx="5385269" cy="4247144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A242CF3A-117F-822A-2C98-EB7C41F3D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51378" y="7349565"/>
            <a:ext cx="3518242" cy="505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</p:spTree>
    <p:extLst>
      <p:ext uri="{BB962C8B-B14F-4D97-AF65-F5344CB8AC3E}">
        <p14:creationId xmlns:p14="http://schemas.microsoft.com/office/powerpoint/2010/main" val="371883637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E8A303-F083-0495-A02E-D9CB9EBE3C82}"/>
              </a:ext>
            </a:extLst>
          </p:cNvPr>
          <p:cNvSpPr txBox="1"/>
          <p:nvPr/>
        </p:nvSpPr>
        <p:spPr>
          <a:xfrm>
            <a:off x="-2334120" y="6880417"/>
            <a:ext cx="609452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Based on the classification on tidal range proposed by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3"/>
              </a:rPr>
              <a:t>Davies (1964)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and subsequently extended by </a:t>
            </a:r>
            <a:r>
              <a:rPr lang="en-GB" b="0" i="0" u="none" strike="noStrike" dirty="0" err="1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Levoy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 et al. (2000)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much of the coastline along the Bristol Channel and Morecambe Bay can be classified as mega-tidal (tidal ranges &gt; 8 m), the remainder being macro-tidal (4 m &lt; tidal range &lt; 8 m). In contrast, the tides along the coast of Ireland are meso- or micro-tidal (2 m &lt; tidal range &lt; 4 m and tidal range &lt; 2 m respectively). Our model results confirm that the tidal range along the Welsh coast varies between mega- and macro-tidal. The tidal form factor, </a:t>
            </a:r>
            <a:r>
              <a:rPr lang="en-GB" b="0" i="1" dirty="0">
                <a:solidFill>
                  <a:srgbClr val="2E2E2E"/>
                </a:solidFill>
                <a:effectLst/>
                <a:latin typeface="ElsevierGulliver"/>
              </a:rPr>
              <a:t>F,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(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5"/>
              </a:rPr>
              <a:t>Pugh and Woodworth, 2014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), has values less than 0.25 throughout the study area, indicating that the tides in the Irish and Celtic Sea areas are strongly semi-diurnal.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6"/>
              </a:rPr>
              <a:t>Fig. 5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shows the tidal range determined from the CSM. The spatial variation in the amplification of the tidal oscillation around the Celtic/Irish Sea is evident, with macro- and mega-tidal ranges evident around most of the Welsh coast.</a:t>
            </a:r>
          </a:p>
          <a:p>
            <a:br>
              <a:rPr lang="en-GB" dirty="0"/>
            </a:br>
            <a:endParaRPr lang="en-GB" dirty="0"/>
          </a:p>
        </p:txBody>
      </p:sp>
      <p:pic>
        <p:nvPicPr>
          <p:cNvPr id="19" name="Picture 18" descr="A map of different colors&#10;&#10;Description automatically generated">
            <a:extLst>
              <a:ext uri="{FF2B5EF4-FFF2-40B4-BE49-F238E27FC236}">
                <a16:creationId xmlns:a16="http://schemas.microsoft.com/office/drawing/2014/main" id="{D13A87D1-2461-1449-7335-AF002EE7B19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4409" y="1238809"/>
            <a:ext cx="5385269" cy="4247144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A242CF3A-117F-822A-2C98-EB7C41F3D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51378" y="7349565"/>
            <a:ext cx="3518242" cy="505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3700463" y="3979069"/>
            <a:ext cx="242887" cy="25717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55233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E8A303-F083-0495-A02E-D9CB9EBE3C82}"/>
              </a:ext>
            </a:extLst>
          </p:cNvPr>
          <p:cNvSpPr txBox="1"/>
          <p:nvPr/>
        </p:nvSpPr>
        <p:spPr>
          <a:xfrm>
            <a:off x="-2334120" y="6880417"/>
            <a:ext cx="609452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Based on the classification on tidal range proposed by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3"/>
              </a:rPr>
              <a:t>Davies (1964)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and subsequently extended by </a:t>
            </a:r>
            <a:r>
              <a:rPr lang="en-GB" b="0" i="0" u="none" strike="noStrike" dirty="0" err="1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Levoy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 et al. (2000)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much of the coastline along the Bristol Channel and Morecambe Bay can be classified as mega-tidal (tidal ranges &gt; 8 m), the remainder being macro-tidal (4 m &lt; tidal range &lt; 8 m). In contrast, the tides along the coast of Ireland are meso- or micro-tidal (2 m &lt; tidal range &lt; 4 m and tidal range &lt; 2 m respectively). Our model results confirm that the tidal range along the Welsh coast varies between mega- and macro-tidal. The tidal form factor, </a:t>
            </a:r>
            <a:r>
              <a:rPr lang="en-GB" b="0" i="1" dirty="0">
                <a:solidFill>
                  <a:srgbClr val="2E2E2E"/>
                </a:solidFill>
                <a:effectLst/>
                <a:latin typeface="ElsevierGulliver"/>
              </a:rPr>
              <a:t>F,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(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5"/>
              </a:rPr>
              <a:t>Pugh and Woodworth, 2014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), has values less than 0.25 throughout the study area, indicating that the tides in the Irish and Celtic Sea areas are strongly semi-diurnal.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6"/>
              </a:rPr>
              <a:t>Fig. 5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shows the tidal range determined from the CSM. The spatial variation in the amplification of the tidal oscillation around the Celtic/Irish Sea is evident, with macro- and mega-tidal ranges evident around most of the Welsh coast.</a:t>
            </a:r>
          </a:p>
          <a:p>
            <a:br>
              <a:rPr lang="en-GB" dirty="0"/>
            </a:br>
            <a:endParaRPr lang="en-GB" dirty="0"/>
          </a:p>
        </p:txBody>
      </p:sp>
      <p:pic>
        <p:nvPicPr>
          <p:cNvPr id="19" name="Picture 18" descr="A map of different colors&#10;&#10;Description automatically generated">
            <a:extLst>
              <a:ext uri="{FF2B5EF4-FFF2-40B4-BE49-F238E27FC236}">
                <a16:creationId xmlns:a16="http://schemas.microsoft.com/office/drawing/2014/main" id="{D13A87D1-2461-1449-7335-AF002EE7B19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4409" y="1238809"/>
            <a:ext cx="5385269" cy="4247144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A242CF3A-117F-822A-2C98-EB7C41F3D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51378" y="7349565"/>
            <a:ext cx="3518242" cy="505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3700463" y="3979069"/>
            <a:ext cx="242887" cy="25717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69DF56A-7D09-0A91-C403-751C0FFE8977}"/>
              </a:ext>
            </a:extLst>
          </p:cNvPr>
          <p:cNvSpPr/>
          <p:nvPr/>
        </p:nvSpPr>
        <p:spPr>
          <a:xfrm>
            <a:off x="5704542" y="1188258"/>
            <a:ext cx="1111894" cy="4340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2806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E8A303-F083-0495-A02E-D9CB9EBE3C82}"/>
              </a:ext>
            </a:extLst>
          </p:cNvPr>
          <p:cNvSpPr txBox="1"/>
          <p:nvPr/>
        </p:nvSpPr>
        <p:spPr>
          <a:xfrm>
            <a:off x="-2334120" y="6880417"/>
            <a:ext cx="609452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Based on the classification on tidal range proposed by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3"/>
              </a:rPr>
              <a:t>Davies (1964)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and subsequently extended by </a:t>
            </a:r>
            <a:r>
              <a:rPr lang="en-GB" b="0" i="0" u="none" strike="noStrike" dirty="0" err="1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Levoy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 et al. (2000)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much of the coastline along the Bristol Channel and Morecambe Bay can be classified as mega-tidal (tidal ranges &gt; 8 m), the remainder being macro-tidal (4 m &lt; tidal range &lt; 8 m). In contrast, the tides along the coast of Ireland are meso- or micro-tidal (2 m &lt; tidal range &lt; 4 m and tidal range &lt; 2 m respectively). Our model results confirm that the tidal range along the Welsh coast varies between mega- and macro-tidal. The tidal form factor, </a:t>
            </a:r>
            <a:r>
              <a:rPr lang="en-GB" b="0" i="1" dirty="0">
                <a:solidFill>
                  <a:srgbClr val="2E2E2E"/>
                </a:solidFill>
                <a:effectLst/>
                <a:latin typeface="ElsevierGulliver"/>
              </a:rPr>
              <a:t>F,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(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5"/>
              </a:rPr>
              <a:t>Pugh and Woodworth, 2014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), has values less than 0.25 throughout the study area, indicating that the tides in the Irish and Celtic Sea areas are strongly semi-diurnal.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6"/>
              </a:rPr>
              <a:t>Fig. 5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shows the tidal range determined from the CSM. The spatial variation in the amplification of the tidal oscillation around the Celtic/Irish Sea is evident, with macro- and mega-tidal ranges evident around most of the Welsh coast.</a:t>
            </a:r>
          </a:p>
          <a:p>
            <a:br>
              <a:rPr lang="en-GB" dirty="0"/>
            </a:br>
            <a:endParaRPr lang="en-GB" dirty="0"/>
          </a:p>
        </p:txBody>
      </p:sp>
      <p:pic>
        <p:nvPicPr>
          <p:cNvPr id="19" name="Picture 18" descr="A map of different colors&#10;&#10;Description automatically generated">
            <a:extLst>
              <a:ext uri="{FF2B5EF4-FFF2-40B4-BE49-F238E27FC236}">
                <a16:creationId xmlns:a16="http://schemas.microsoft.com/office/drawing/2014/main" id="{D13A87D1-2461-1449-7335-AF002EE7B19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4409" y="1238809"/>
            <a:ext cx="5385269" cy="4247144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A242CF3A-117F-822A-2C98-EB7C41F3D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51378" y="7349565"/>
            <a:ext cx="3518242" cy="505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3700463" y="3979069"/>
            <a:ext cx="242887" cy="25717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69DF56A-7D09-0A91-C403-751C0FFE8977}"/>
              </a:ext>
            </a:extLst>
          </p:cNvPr>
          <p:cNvSpPr/>
          <p:nvPr/>
        </p:nvSpPr>
        <p:spPr>
          <a:xfrm>
            <a:off x="5704542" y="1188258"/>
            <a:ext cx="705136" cy="4340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6743825" y="1202159"/>
            <a:ext cx="3499805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STR / H</a:t>
            </a:r>
            <a:r>
              <a:rPr lang="en-AU" sz="3200" b="1" dirty="0"/>
              <a:t>b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</p:spTree>
    <p:extLst>
      <p:ext uri="{BB962C8B-B14F-4D97-AF65-F5344CB8AC3E}">
        <p14:creationId xmlns:p14="http://schemas.microsoft.com/office/powerpoint/2010/main" val="251387508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E8A303-F083-0495-A02E-D9CB9EBE3C82}"/>
              </a:ext>
            </a:extLst>
          </p:cNvPr>
          <p:cNvSpPr txBox="1"/>
          <p:nvPr/>
        </p:nvSpPr>
        <p:spPr>
          <a:xfrm>
            <a:off x="-2334120" y="6880417"/>
            <a:ext cx="609452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Based on the classification on tidal range proposed by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3"/>
              </a:rPr>
              <a:t>Davies (1964)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and subsequently extended by </a:t>
            </a:r>
            <a:r>
              <a:rPr lang="en-GB" b="0" i="0" u="none" strike="noStrike" dirty="0" err="1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Levoy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 et al. (2000)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much of the coastline along the Bristol Channel and Morecambe Bay can be classified as mega-tidal (tidal ranges &gt; 8 m), the remainder being macro-tidal (4 m &lt; tidal range &lt; 8 m). In contrast, the tides along the coast of Ireland are meso- or micro-tidal (2 m &lt; tidal range &lt; 4 m and tidal range &lt; 2 m respectively). Our model results confirm that the tidal range along the Welsh coast varies between mega- and macro-tidal. The tidal form factor, </a:t>
            </a:r>
            <a:r>
              <a:rPr lang="en-GB" b="0" i="1" dirty="0">
                <a:solidFill>
                  <a:srgbClr val="2E2E2E"/>
                </a:solidFill>
                <a:effectLst/>
                <a:latin typeface="ElsevierGulliver"/>
              </a:rPr>
              <a:t>F,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(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5"/>
              </a:rPr>
              <a:t>Pugh and Woodworth, 2014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), has values less than 0.25 throughout the study area, indicating that the tides in the Irish and Celtic Sea areas are strongly semi-diurnal.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6"/>
              </a:rPr>
              <a:t>Fig. 5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shows the tidal range determined from the CSM. The spatial variation in the amplification of the tidal oscillation around the Celtic/Irish Sea is evident, with macro- and mega-tidal ranges evident around most of the Welsh coast.</a:t>
            </a:r>
          </a:p>
          <a:p>
            <a:br>
              <a:rPr lang="en-GB" dirty="0"/>
            </a:br>
            <a:endParaRPr lang="en-GB" dirty="0"/>
          </a:p>
        </p:txBody>
      </p:sp>
      <p:pic>
        <p:nvPicPr>
          <p:cNvPr id="19" name="Picture 18" descr="A map of different colors&#10;&#10;Description automatically generated">
            <a:extLst>
              <a:ext uri="{FF2B5EF4-FFF2-40B4-BE49-F238E27FC236}">
                <a16:creationId xmlns:a16="http://schemas.microsoft.com/office/drawing/2014/main" id="{D13A87D1-2461-1449-7335-AF002EE7B19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4409" y="1238809"/>
            <a:ext cx="5385269" cy="4247144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A242CF3A-117F-822A-2C98-EB7C41F3D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51378" y="7349565"/>
            <a:ext cx="3518242" cy="505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3700463" y="3979069"/>
            <a:ext cx="242887" cy="25717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69DF56A-7D09-0A91-C403-751C0FFE8977}"/>
              </a:ext>
            </a:extLst>
          </p:cNvPr>
          <p:cNvSpPr/>
          <p:nvPr/>
        </p:nvSpPr>
        <p:spPr>
          <a:xfrm>
            <a:off x="5704542" y="1188258"/>
            <a:ext cx="705136" cy="4340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208375" y="1202159"/>
            <a:ext cx="2570704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H</a:t>
            </a:r>
            <a:r>
              <a:rPr lang="en-AU" sz="3200" b="1" dirty="0"/>
              <a:t>b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</p:spTree>
    <p:extLst>
      <p:ext uri="{BB962C8B-B14F-4D97-AF65-F5344CB8AC3E}">
        <p14:creationId xmlns:p14="http://schemas.microsoft.com/office/powerpoint/2010/main" val="154980529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E8A303-F083-0495-A02E-D9CB9EBE3C82}"/>
              </a:ext>
            </a:extLst>
          </p:cNvPr>
          <p:cNvSpPr txBox="1"/>
          <p:nvPr/>
        </p:nvSpPr>
        <p:spPr>
          <a:xfrm>
            <a:off x="-2334120" y="6880417"/>
            <a:ext cx="609452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Based on the classification on tidal range proposed by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3"/>
              </a:rPr>
              <a:t>Davies (1964)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and subsequently extended by </a:t>
            </a:r>
            <a:r>
              <a:rPr lang="en-GB" b="0" i="0" u="none" strike="noStrike" dirty="0" err="1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Levoy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 et al. (2000)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much of the coastline along the Bristol Channel and Morecambe Bay can be classified as mega-tidal (tidal ranges &gt; 8 m), the remainder being macro-tidal (4 m &lt; tidal range &lt; 8 m). In contrast, the tides along the coast of Ireland are meso- or micro-tidal (2 m &lt; tidal range &lt; 4 m and tidal range &lt; 2 m respectively). Our model results confirm that the tidal range along the Welsh coast varies between mega- and macro-tidal. The tidal form factor, </a:t>
            </a:r>
            <a:r>
              <a:rPr lang="en-GB" b="0" i="1" dirty="0">
                <a:solidFill>
                  <a:srgbClr val="2E2E2E"/>
                </a:solidFill>
                <a:effectLst/>
                <a:latin typeface="ElsevierGulliver"/>
              </a:rPr>
              <a:t>F,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(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5"/>
              </a:rPr>
              <a:t>Pugh and Woodworth, 2014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), has values less than 0.25 throughout the study area, indicating that the tides in the Irish and Celtic Sea areas are strongly semi-diurnal.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6"/>
              </a:rPr>
              <a:t>Fig. 5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shows the tidal range determined from the CSM. The spatial variation in the amplification of the tidal oscillation around the Celtic/Irish Sea is evident, with macro- and mega-tidal ranges evident around most of the Welsh coast.</a:t>
            </a:r>
          </a:p>
          <a:p>
            <a:br>
              <a:rPr lang="en-GB" dirty="0"/>
            </a:b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242CF3A-117F-822A-2C98-EB7C41F3D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51378" y="7349565"/>
            <a:ext cx="3518242" cy="505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208375" y="1202159"/>
            <a:ext cx="2570704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H</a:t>
            </a:r>
            <a:r>
              <a:rPr lang="en-AU" sz="3200" b="1" dirty="0"/>
              <a:t>b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2A4EC8C7-6D92-7BA5-C130-DA69C56E1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0098" y="987383"/>
            <a:ext cx="3994985" cy="573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1913159" y="5427086"/>
            <a:ext cx="805765" cy="106272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B3F865-5036-5121-8329-B03AA4DAA1C2}"/>
              </a:ext>
            </a:extLst>
          </p:cNvPr>
          <p:cNvSpPr txBox="1"/>
          <p:nvPr/>
        </p:nvSpPr>
        <p:spPr>
          <a:xfrm>
            <a:off x="5344790" y="6354440"/>
            <a:ext cx="72909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8"/>
              </a:rPr>
              <a:t>Oxwich</a:t>
            </a:r>
            <a:r>
              <a:rPr lang="en-GB" dirty="0">
                <a:hlinkClick r:id="rId8"/>
              </a:rPr>
              <a:t> Bay Surf Stats (surf-forecast.com)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284411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E8A303-F083-0495-A02E-D9CB9EBE3C82}"/>
              </a:ext>
            </a:extLst>
          </p:cNvPr>
          <p:cNvSpPr txBox="1"/>
          <p:nvPr/>
        </p:nvSpPr>
        <p:spPr>
          <a:xfrm>
            <a:off x="-2334120" y="6880417"/>
            <a:ext cx="609452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Based on the classification on tidal range proposed by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3"/>
              </a:rPr>
              <a:t>Davies (1964)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and subsequently extended by </a:t>
            </a:r>
            <a:r>
              <a:rPr lang="en-GB" b="0" i="0" u="none" strike="noStrike" dirty="0" err="1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Levoy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 et al. (2000)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much of the coastline along the Bristol Channel and Morecambe Bay can be classified as mega-tidal (tidal ranges &gt; 8 m), the remainder being macro-tidal (4 m &lt; tidal range &lt; 8 m). In contrast, the tides along the coast of Ireland are meso- or micro-tidal (2 m &lt; tidal range &lt; 4 m and tidal range &lt; 2 m respectively). Our model results confirm that the tidal range along the Welsh coast varies between mega- and macro-tidal. The tidal form factor, </a:t>
            </a:r>
            <a:r>
              <a:rPr lang="en-GB" b="0" i="1" dirty="0">
                <a:solidFill>
                  <a:srgbClr val="2E2E2E"/>
                </a:solidFill>
                <a:effectLst/>
                <a:latin typeface="ElsevierGulliver"/>
              </a:rPr>
              <a:t>F,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(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5"/>
              </a:rPr>
              <a:t>Pugh and Woodworth, 2014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), has values less than 0.25 throughout the study area, indicating that the tides in the Irish and Celtic Sea areas are strongly semi-diurnal.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6"/>
              </a:rPr>
              <a:t>Fig. 5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shows the tidal range determined from the CSM. The spatial variation in the amplification of the tidal oscillation around the Celtic/Irish Sea is evident, with macro- and mega-tidal ranges evident around most of the Welsh coast.</a:t>
            </a:r>
          </a:p>
          <a:p>
            <a:br>
              <a:rPr lang="en-GB" dirty="0"/>
            </a:b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242CF3A-117F-822A-2C98-EB7C41F3D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51378" y="7349565"/>
            <a:ext cx="3518242" cy="505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173110" y="1202159"/>
            <a:ext cx="2641236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2A4EC8C7-6D92-7BA5-C130-DA69C56E1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0098" y="987383"/>
            <a:ext cx="3994985" cy="573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1913159" y="5427086"/>
            <a:ext cx="805765" cy="106272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762D47-3724-C584-5871-75C9B7BA24AA}"/>
              </a:ext>
            </a:extLst>
          </p:cNvPr>
          <p:cNvSpPr txBox="1"/>
          <p:nvPr/>
        </p:nvSpPr>
        <p:spPr>
          <a:xfrm>
            <a:off x="5344790" y="6354440"/>
            <a:ext cx="72909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8"/>
              </a:rPr>
              <a:t>Oxwich</a:t>
            </a:r>
            <a:r>
              <a:rPr lang="en-GB" dirty="0">
                <a:hlinkClick r:id="rId8"/>
              </a:rPr>
              <a:t> Bay Surf Stats (surf-forecast.com)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451257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E8A303-F083-0495-A02E-D9CB9EBE3C82}"/>
              </a:ext>
            </a:extLst>
          </p:cNvPr>
          <p:cNvSpPr txBox="1"/>
          <p:nvPr/>
        </p:nvSpPr>
        <p:spPr>
          <a:xfrm>
            <a:off x="-2334120" y="6880417"/>
            <a:ext cx="609452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Based on the classification on tidal range proposed by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3"/>
              </a:rPr>
              <a:t>Davies (1964)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and subsequently extended by </a:t>
            </a:r>
            <a:r>
              <a:rPr lang="en-GB" b="0" i="0" u="none" strike="noStrike" dirty="0" err="1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Levoy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 et al. (2000)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much of the coastline along the Bristol Channel and Morecambe Bay can be classified as mega-tidal (tidal ranges &gt; 8 m), the remainder being macro-tidal (4 m &lt; tidal range &lt; 8 m). In contrast, the tides along the coast of Ireland are meso- or micro-tidal (2 m &lt; tidal range &lt; 4 m and tidal range &lt; 2 m respectively). Our model results confirm that the tidal range along the Welsh coast varies between mega- and macro-tidal. The tidal form factor, </a:t>
            </a:r>
            <a:r>
              <a:rPr lang="en-GB" b="0" i="1" dirty="0">
                <a:solidFill>
                  <a:srgbClr val="2E2E2E"/>
                </a:solidFill>
                <a:effectLst/>
                <a:latin typeface="ElsevierGulliver"/>
              </a:rPr>
              <a:t>F,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(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5"/>
              </a:rPr>
              <a:t>Pugh and Woodworth, 2014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), has values less than 0.25 throughout the study area, indicating that the tides in the Irish and Celtic Sea areas are strongly semi-diurnal.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6"/>
              </a:rPr>
              <a:t>Fig. 5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shows the tidal range determined from the CSM. The spatial variation in the amplification of the tidal oscillation around the Celtic/Irish Sea is evident, with macro- and mega-tidal ranges evident around most of the Welsh coast.</a:t>
            </a:r>
          </a:p>
          <a:p>
            <a:br>
              <a:rPr lang="en-GB" dirty="0"/>
            </a:b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242CF3A-117F-822A-2C98-EB7C41F3D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51378" y="7349565"/>
            <a:ext cx="3518242" cy="505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173110" y="1202159"/>
            <a:ext cx="2641236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2A4EC8C7-6D92-7BA5-C130-DA69C56E1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0098" y="987383"/>
            <a:ext cx="3994985" cy="573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1913159" y="5427086"/>
            <a:ext cx="805765" cy="106272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591B48F-FBC0-4588-3623-03D9E9932287}"/>
              </a:ext>
            </a:extLst>
          </p:cNvPr>
          <p:cNvSpPr/>
          <p:nvPr/>
        </p:nvSpPr>
        <p:spPr>
          <a:xfrm>
            <a:off x="6872319" y="3132638"/>
            <a:ext cx="3928127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 = 6.15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84FF99-E1A2-E867-9AC7-5CCE9E320360}"/>
              </a:ext>
            </a:extLst>
          </p:cNvPr>
          <p:cNvSpPr txBox="1"/>
          <p:nvPr/>
        </p:nvSpPr>
        <p:spPr>
          <a:xfrm>
            <a:off x="5344790" y="6354440"/>
            <a:ext cx="72909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8"/>
              </a:rPr>
              <a:t>Oxwich</a:t>
            </a:r>
            <a:r>
              <a:rPr lang="en-GB" dirty="0">
                <a:hlinkClick r:id="rId8"/>
              </a:rPr>
              <a:t> Bay Surf Stats (surf-forecast.com)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490372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E8A303-F083-0495-A02E-D9CB9EBE3C82}"/>
              </a:ext>
            </a:extLst>
          </p:cNvPr>
          <p:cNvSpPr txBox="1"/>
          <p:nvPr/>
        </p:nvSpPr>
        <p:spPr>
          <a:xfrm>
            <a:off x="-2334120" y="6880417"/>
            <a:ext cx="609452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Based on the classification on tidal range proposed by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3"/>
              </a:rPr>
              <a:t>Davies (1964)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and subsequently extended by </a:t>
            </a:r>
            <a:r>
              <a:rPr lang="en-GB" b="0" i="0" u="none" strike="noStrike" dirty="0" err="1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Levoy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 et al. (2000)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much of the coastline along the Bristol Channel and Morecambe Bay can be classified as mega-tidal (tidal ranges &gt; 8 m), the remainder being macro-tidal (4 m &lt; tidal range &lt; 8 m). In contrast, the tides along the coast of Ireland are meso- or micro-tidal (2 m &lt; tidal range &lt; 4 m and tidal range &lt; 2 m respectively). Our model results confirm that the tidal range along the Welsh coast varies between mega- and macro-tidal. The tidal form factor, </a:t>
            </a:r>
            <a:r>
              <a:rPr lang="en-GB" b="0" i="1" dirty="0">
                <a:solidFill>
                  <a:srgbClr val="2E2E2E"/>
                </a:solidFill>
                <a:effectLst/>
                <a:latin typeface="ElsevierGulliver"/>
              </a:rPr>
              <a:t>F,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(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5"/>
              </a:rPr>
              <a:t>Pugh and Woodworth, 2014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), has values less than 0.25 throughout the study area, indicating that the tides in the Irish and Celtic Sea areas are strongly semi-diurnal.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6"/>
              </a:rPr>
              <a:t>Fig. 5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shows the tidal range determined from the CSM. The spatial variation in the amplification of the tidal oscillation around the Celtic/Irish Sea is evident, with macro- and mega-tidal ranges evident around most of the Welsh coast.</a:t>
            </a:r>
          </a:p>
          <a:p>
            <a:br>
              <a:rPr lang="en-GB" dirty="0"/>
            </a:b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242CF3A-117F-822A-2C98-EB7C41F3D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51378" y="7349565"/>
            <a:ext cx="3518242" cy="505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173110" y="1202159"/>
            <a:ext cx="2641236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2A4EC8C7-6D92-7BA5-C130-DA69C56E1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0098" y="987383"/>
            <a:ext cx="3994985" cy="573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1913159" y="5427086"/>
            <a:ext cx="805765" cy="106272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591B48F-FBC0-4588-3623-03D9E9932287}"/>
              </a:ext>
            </a:extLst>
          </p:cNvPr>
          <p:cNvSpPr/>
          <p:nvPr/>
        </p:nvSpPr>
        <p:spPr>
          <a:xfrm>
            <a:off x="6872319" y="3132638"/>
            <a:ext cx="3928127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 = 6.15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600102-5776-08BE-C1F6-EF640508FDF8}"/>
              </a:ext>
            </a:extLst>
          </p:cNvPr>
          <p:cNvSpPr/>
          <p:nvPr/>
        </p:nvSpPr>
        <p:spPr>
          <a:xfrm>
            <a:off x="6910499" y="4270258"/>
            <a:ext cx="3928127" cy="861774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dirty="0"/>
              <a:t>RTR &gt; 3 = tide dominated and RTR &lt; 3 = wave dominated.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690DC90-37AC-86DB-6860-F9DFA294B590}"/>
              </a:ext>
            </a:extLst>
          </p:cNvPr>
          <p:cNvSpPr txBox="1"/>
          <p:nvPr/>
        </p:nvSpPr>
        <p:spPr>
          <a:xfrm>
            <a:off x="5344790" y="6354440"/>
            <a:ext cx="72909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8"/>
              </a:rPr>
              <a:t>Oxwich</a:t>
            </a:r>
            <a:r>
              <a:rPr lang="en-GB" dirty="0">
                <a:hlinkClick r:id="rId8"/>
              </a:rPr>
              <a:t> Bay Surf Stats (surf-forecast.com)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304429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E8A303-F083-0495-A02E-D9CB9EBE3C82}"/>
              </a:ext>
            </a:extLst>
          </p:cNvPr>
          <p:cNvSpPr txBox="1"/>
          <p:nvPr/>
        </p:nvSpPr>
        <p:spPr>
          <a:xfrm>
            <a:off x="-2334120" y="6880417"/>
            <a:ext cx="609452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Based on the classification on tidal range proposed by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3"/>
              </a:rPr>
              <a:t>Davies (1964)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and subsequently extended by </a:t>
            </a:r>
            <a:r>
              <a:rPr lang="en-GB" b="0" i="0" u="none" strike="noStrike" dirty="0" err="1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Levoy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 et al. (2000)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much of the coastline along the Bristol Channel and Morecambe Bay can be classified as mega-tidal (tidal ranges &gt; 8 m), the remainder being macro-tidal (4 m &lt; tidal range &lt; 8 m). In contrast, the tides along the coast of Ireland are meso- or micro-tidal (2 m &lt; tidal range &lt; 4 m and tidal range &lt; 2 m respectively). Our model results confirm that the tidal range along the Welsh coast varies between mega- and macro-tidal. The tidal form factor, </a:t>
            </a:r>
            <a:r>
              <a:rPr lang="en-GB" b="0" i="1" dirty="0">
                <a:solidFill>
                  <a:srgbClr val="2E2E2E"/>
                </a:solidFill>
                <a:effectLst/>
                <a:latin typeface="ElsevierGulliver"/>
              </a:rPr>
              <a:t>F,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(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5"/>
              </a:rPr>
              <a:t>Pugh and Woodworth, 2014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), has values less than 0.25 throughout the study area, indicating that the tides in the Irish and Celtic Sea areas are strongly semi-diurnal.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6"/>
              </a:rPr>
              <a:t>Fig. 5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shows the tidal range determined from the CSM. The spatial variation in the amplification of the tidal oscillation around the Celtic/Irish Sea is evident, with macro- and mega-tidal ranges evident around most of the Welsh coast.</a:t>
            </a:r>
          </a:p>
          <a:p>
            <a:br>
              <a:rPr lang="en-GB" dirty="0"/>
            </a:b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242CF3A-117F-822A-2C98-EB7C41F3D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51378" y="7349565"/>
            <a:ext cx="3518242" cy="505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173110" y="1202159"/>
            <a:ext cx="2641236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2A4EC8C7-6D92-7BA5-C130-DA69C56E1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0098" y="987383"/>
            <a:ext cx="3994985" cy="573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1913159" y="5427086"/>
            <a:ext cx="805765" cy="106272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591B48F-FBC0-4588-3623-03D9E9932287}"/>
              </a:ext>
            </a:extLst>
          </p:cNvPr>
          <p:cNvSpPr/>
          <p:nvPr/>
        </p:nvSpPr>
        <p:spPr>
          <a:xfrm>
            <a:off x="6872319" y="3132638"/>
            <a:ext cx="3928127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 = 6.15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600102-5776-08BE-C1F6-EF640508FDF8}"/>
              </a:ext>
            </a:extLst>
          </p:cNvPr>
          <p:cNvSpPr/>
          <p:nvPr/>
        </p:nvSpPr>
        <p:spPr>
          <a:xfrm>
            <a:off x="6910499" y="4270258"/>
            <a:ext cx="3928127" cy="861774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dirty="0"/>
              <a:t>RTR &gt; 3 = tide dominated and RTR &lt; 3 = wave dominated.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09AE754-05EF-A2A6-C389-41B6EBC9A8D0}"/>
              </a:ext>
            </a:extLst>
          </p:cNvPr>
          <p:cNvSpPr/>
          <p:nvPr/>
        </p:nvSpPr>
        <p:spPr>
          <a:xfrm>
            <a:off x="6910499" y="4270258"/>
            <a:ext cx="3155993" cy="4340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DD8D4A-E75D-0AD8-6EDA-0B7BEB899AE9}"/>
              </a:ext>
            </a:extLst>
          </p:cNvPr>
          <p:cNvSpPr txBox="1"/>
          <p:nvPr/>
        </p:nvSpPr>
        <p:spPr>
          <a:xfrm>
            <a:off x="5344790" y="6354440"/>
            <a:ext cx="72909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8"/>
              </a:rPr>
              <a:t>Oxwich</a:t>
            </a:r>
            <a:r>
              <a:rPr lang="en-GB" dirty="0">
                <a:hlinkClick r:id="rId8"/>
              </a:rPr>
              <a:t> Bay Surf Stats (surf-forecast.com)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121802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E8A303-F083-0495-A02E-D9CB9EBE3C82}"/>
              </a:ext>
            </a:extLst>
          </p:cNvPr>
          <p:cNvSpPr txBox="1"/>
          <p:nvPr/>
        </p:nvSpPr>
        <p:spPr>
          <a:xfrm>
            <a:off x="-2334120" y="6880417"/>
            <a:ext cx="609452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Based on the classification on tidal range proposed by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3"/>
              </a:rPr>
              <a:t>Davies (1964)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and subsequently extended by </a:t>
            </a:r>
            <a:r>
              <a:rPr lang="en-GB" b="0" i="0" u="none" strike="noStrike" dirty="0" err="1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Levoy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 et al. (2000)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much of the coastline along the Bristol Channel and Morecambe Bay can be classified as mega-tidal (tidal ranges &gt; 8 m), the remainder being macro-tidal (4 m &lt; tidal range &lt; 8 m). In contrast, the tides along the coast of Ireland are meso- or micro-tidal (2 m &lt; tidal range &lt; 4 m and tidal range &lt; 2 m respectively). Our model results confirm that the tidal range along the Welsh coast varies between mega- and macro-tidal. The tidal form factor, </a:t>
            </a:r>
            <a:r>
              <a:rPr lang="en-GB" b="0" i="1" dirty="0">
                <a:solidFill>
                  <a:srgbClr val="2E2E2E"/>
                </a:solidFill>
                <a:effectLst/>
                <a:latin typeface="ElsevierGulliver"/>
              </a:rPr>
              <a:t>F,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(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5"/>
              </a:rPr>
              <a:t>Pugh and Woodworth, 2014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), has values less than 0.25 throughout the study area, indicating that the tides in the Irish and Celtic Sea areas are strongly semi-diurnal.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6"/>
              </a:rPr>
              <a:t>Fig. 5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shows the tidal range determined from the CSM. The spatial variation in the amplification of the tidal oscillation around the Celtic/Irish Sea is evident, with macro- and mega-tidal ranges evident around most of the Welsh coast.</a:t>
            </a:r>
          </a:p>
          <a:p>
            <a:br>
              <a:rPr lang="en-GB" dirty="0"/>
            </a:b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242CF3A-117F-822A-2C98-EB7C41F3D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51378" y="7349565"/>
            <a:ext cx="3518242" cy="505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173110" y="1202159"/>
            <a:ext cx="2641236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2A4EC8C7-6D92-7BA5-C130-DA69C56E1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0098" y="987383"/>
            <a:ext cx="3994985" cy="573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1913159" y="5427086"/>
            <a:ext cx="805765" cy="106272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591B48F-FBC0-4588-3623-03D9E9932287}"/>
              </a:ext>
            </a:extLst>
          </p:cNvPr>
          <p:cNvSpPr/>
          <p:nvPr/>
        </p:nvSpPr>
        <p:spPr>
          <a:xfrm>
            <a:off x="6872319" y="3132638"/>
            <a:ext cx="3928127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 = 6.15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600102-5776-08BE-C1F6-EF640508FDF8}"/>
              </a:ext>
            </a:extLst>
          </p:cNvPr>
          <p:cNvSpPr/>
          <p:nvPr/>
        </p:nvSpPr>
        <p:spPr>
          <a:xfrm>
            <a:off x="6910499" y="4270258"/>
            <a:ext cx="3928127" cy="861774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dirty="0"/>
              <a:t>RTR &gt; 3 = tide dominated and RTR &lt; 3 = wave dominated.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09AE754-05EF-A2A6-C389-41B6EBC9A8D0}"/>
              </a:ext>
            </a:extLst>
          </p:cNvPr>
          <p:cNvSpPr/>
          <p:nvPr/>
        </p:nvSpPr>
        <p:spPr>
          <a:xfrm>
            <a:off x="6910499" y="4270258"/>
            <a:ext cx="3155993" cy="4340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751D71F-1F0B-1754-6AAA-ECA4B5BE56A6}"/>
              </a:ext>
            </a:extLst>
          </p:cNvPr>
          <p:cNvSpPr txBox="1"/>
          <p:nvPr/>
        </p:nvSpPr>
        <p:spPr>
          <a:xfrm>
            <a:off x="5344790" y="6354440"/>
            <a:ext cx="72909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8"/>
              </a:rPr>
              <a:t>Oxwich</a:t>
            </a:r>
            <a:r>
              <a:rPr lang="en-GB" dirty="0">
                <a:hlinkClick r:id="rId8"/>
              </a:rPr>
              <a:t> Bay Surf Stats (surf-forecast.com)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944689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E8A303-F083-0495-A02E-D9CB9EBE3C82}"/>
              </a:ext>
            </a:extLst>
          </p:cNvPr>
          <p:cNvSpPr txBox="1"/>
          <p:nvPr/>
        </p:nvSpPr>
        <p:spPr>
          <a:xfrm>
            <a:off x="-2334120" y="6880417"/>
            <a:ext cx="609452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Based on the classification on tidal range proposed by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3"/>
              </a:rPr>
              <a:t>Davies (1964)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and subsequently extended by </a:t>
            </a:r>
            <a:r>
              <a:rPr lang="en-GB" b="0" i="0" u="none" strike="noStrike" dirty="0" err="1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Levoy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 et al. (2000)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much of the coastline along the Bristol Channel and Morecambe Bay can be classified as mega-tidal (tidal ranges &gt; 8 m), the remainder being macro-tidal (4 m &lt; tidal range &lt; 8 m). In contrast, the tides along the coast of Ireland are meso- or micro-tidal (2 m &lt; tidal range &lt; 4 m and tidal range &lt; 2 m respectively). Our model results confirm that the tidal range along the Welsh coast varies between mega- and macro-tidal. The tidal form factor, </a:t>
            </a:r>
            <a:r>
              <a:rPr lang="en-GB" b="0" i="1" dirty="0">
                <a:solidFill>
                  <a:srgbClr val="2E2E2E"/>
                </a:solidFill>
                <a:effectLst/>
                <a:latin typeface="ElsevierGulliver"/>
              </a:rPr>
              <a:t>F,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(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5"/>
              </a:rPr>
              <a:t>Pugh and Woodworth, 2014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), has values less than 0.25 throughout the study area, indicating that the tides in the Irish and Celtic Sea areas are strongly semi-diurnal.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6"/>
              </a:rPr>
              <a:t>Fig. 5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shows the tidal range determined from the CSM. The spatial variation in the amplification of the tidal oscillation around the Celtic/Irish Sea is evident, with macro- and mega-tidal ranges evident around most of the Welsh coast.</a:t>
            </a:r>
          </a:p>
          <a:p>
            <a:br>
              <a:rPr lang="en-GB" dirty="0"/>
            </a:b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242CF3A-117F-822A-2C98-EB7C41F3D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51378" y="7349565"/>
            <a:ext cx="3518242" cy="505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9865269" y="4475556"/>
            <a:ext cx="2180963" cy="43088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200" dirty="0" err="1"/>
              <a:t>Lyddon</a:t>
            </a:r>
            <a:r>
              <a:rPr lang="en-GB" sz="2200" dirty="0"/>
              <a:t> et al (2018)</a:t>
            </a:r>
            <a:endParaRPr lang="en-AU" sz="22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600102-5776-08BE-C1F6-EF640508FDF8}"/>
              </a:ext>
            </a:extLst>
          </p:cNvPr>
          <p:cNvSpPr/>
          <p:nvPr/>
        </p:nvSpPr>
        <p:spPr>
          <a:xfrm>
            <a:off x="1921254" y="626900"/>
            <a:ext cx="3140604" cy="1323439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dirty="0"/>
              <a:t>RTR &gt; 3 = tide dominated.</a:t>
            </a:r>
          </a:p>
          <a:p>
            <a:pPr>
              <a:spcAft>
                <a:spcPts val="600"/>
              </a:spcAft>
            </a:pPr>
            <a:r>
              <a:rPr lang="en-AU" sz="2500" dirty="0"/>
              <a:t>Extreme tidal dominance</a:t>
            </a:r>
          </a:p>
        </p:txBody>
      </p:sp>
      <p:pic>
        <p:nvPicPr>
          <p:cNvPr id="3074" name="Picture 2" descr="Fig. 1">
            <a:extLst>
              <a:ext uri="{FF2B5EF4-FFF2-40B4-BE49-F238E27FC236}">
                <a16:creationId xmlns:a16="http://schemas.microsoft.com/office/drawing/2014/main" id="{18B51158-1AE2-DFB8-C9F4-7F51963E17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93007" y="603171"/>
            <a:ext cx="6753225" cy="379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71E1D22-EB5D-102C-5F67-490E20C31525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7805" y="3702028"/>
            <a:ext cx="4624053" cy="2940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74930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E8A303-F083-0495-A02E-D9CB9EBE3C82}"/>
              </a:ext>
            </a:extLst>
          </p:cNvPr>
          <p:cNvSpPr txBox="1"/>
          <p:nvPr/>
        </p:nvSpPr>
        <p:spPr>
          <a:xfrm>
            <a:off x="-2334120" y="6880417"/>
            <a:ext cx="609452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Based on the classification on tidal range proposed by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3"/>
              </a:rPr>
              <a:t>Davies (1964)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and subsequently extended by </a:t>
            </a:r>
            <a:r>
              <a:rPr lang="en-GB" b="0" i="0" u="none" strike="noStrike" dirty="0" err="1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Levoy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 et al. (2000)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much of the coastline along the Bristol Channel and Morecambe Bay can be classified as mega-tidal (tidal ranges &gt; 8 m), the remainder being macro-tidal (4 m &lt; tidal range &lt; 8 m). In contrast, the tides along the coast of Ireland are meso- or micro-tidal (2 m &lt; tidal range &lt; 4 m and tidal range &lt; 2 m respectively). Our model results confirm that the tidal range along the Welsh coast varies between mega- and macro-tidal. The tidal form factor, </a:t>
            </a:r>
            <a:r>
              <a:rPr lang="en-GB" b="0" i="1" dirty="0">
                <a:solidFill>
                  <a:srgbClr val="2E2E2E"/>
                </a:solidFill>
                <a:effectLst/>
                <a:latin typeface="ElsevierGulliver"/>
              </a:rPr>
              <a:t>F,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(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5"/>
              </a:rPr>
              <a:t>Pugh and Woodworth, 2014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), has values less than 0.25 throughout the study area, indicating that the tides in the Irish and Celtic Sea areas are strongly semi-diurnal.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6"/>
              </a:rPr>
              <a:t>Fig. 5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shows the tidal range determined from the CSM. The spatial variation in the amplification of the tidal oscillation around the Celtic/Irish Sea is evident, with macro- and mega-tidal ranges evident around most of the Welsh coast.</a:t>
            </a:r>
          </a:p>
          <a:p>
            <a:br>
              <a:rPr lang="en-GB" dirty="0"/>
            </a:b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242CF3A-117F-822A-2C98-EB7C41F3D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51378" y="7349565"/>
            <a:ext cx="3518242" cy="505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9865269" y="4475556"/>
            <a:ext cx="2180963" cy="43088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200" dirty="0" err="1"/>
              <a:t>Lyddon</a:t>
            </a:r>
            <a:r>
              <a:rPr lang="en-GB" sz="2200" dirty="0"/>
              <a:t> et al (2018)</a:t>
            </a:r>
            <a:endParaRPr lang="en-AU" sz="22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600102-5776-08BE-C1F6-EF640508FDF8}"/>
              </a:ext>
            </a:extLst>
          </p:cNvPr>
          <p:cNvSpPr/>
          <p:nvPr/>
        </p:nvSpPr>
        <p:spPr>
          <a:xfrm>
            <a:off x="1921254" y="626900"/>
            <a:ext cx="3140604" cy="1323439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dirty="0"/>
              <a:t>RTR &gt; 3 = tide dominated.</a:t>
            </a:r>
          </a:p>
          <a:p>
            <a:pPr>
              <a:spcAft>
                <a:spcPts val="600"/>
              </a:spcAft>
            </a:pPr>
            <a:r>
              <a:rPr lang="en-AU" sz="2500" dirty="0"/>
              <a:t>Extreme tidal dominance</a:t>
            </a:r>
          </a:p>
        </p:txBody>
      </p:sp>
      <p:pic>
        <p:nvPicPr>
          <p:cNvPr id="3074" name="Picture 2" descr="Fig. 1">
            <a:extLst>
              <a:ext uri="{FF2B5EF4-FFF2-40B4-BE49-F238E27FC236}">
                <a16:creationId xmlns:a16="http://schemas.microsoft.com/office/drawing/2014/main" id="{18B51158-1AE2-DFB8-C9F4-7F51963E17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93007" y="603171"/>
            <a:ext cx="6753225" cy="379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71E1D22-EB5D-102C-5F67-490E20C31525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7805" y="3702028"/>
            <a:ext cx="4624053" cy="294056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35DF19-1AE3-18F7-926A-CC656CEB35B8}"/>
              </a:ext>
            </a:extLst>
          </p:cNvPr>
          <p:cNvSpPr txBox="1"/>
          <p:nvPr/>
        </p:nvSpPr>
        <p:spPr>
          <a:xfrm>
            <a:off x="5426964" y="6254829"/>
            <a:ext cx="7287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10"/>
              </a:rPr>
              <a:t>Windy: </a:t>
            </a:r>
            <a:r>
              <a:rPr lang="en-GB" dirty="0" err="1">
                <a:hlinkClick r:id="rId10"/>
              </a:rPr>
              <a:t>Oxwich</a:t>
            </a:r>
            <a:r>
              <a:rPr lang="en-GB" dirty="0">
                <a:hlinkClick r:id="rId10"/>
              </a:rPr>
              <a:t> weather forecast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228469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44803CC-7E08-453F-BE1C-C1D00A4F6F6C}"/>
              </a:ext>
            </a:extLst>
          </p:cNvPr>
          <p:cNvSpPr/>
          <p:nvPr/>
        </p:nvSpPr>
        <p:spPr>
          <a:xfrm>
            <a:off x="1759672" y="189628"/>
            <a:ext cx="6936653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Summary: What shapes coastlines?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7403D82-97A8-4BFC-B56F-7B8CC374981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1704854"/>
            <a:ext cx="4749800" cy="515314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5E6B895-E57F-482D-9A0E-E2360E4F7E7B}"/>
              </a:ext>
            </a:extLst>
          </p:cNvPr>
          <p:cNvSpPr txBox="1"/>
          <p:nvPr/>
        </p:nvSpPr>
        <p:spPr>
          <a:xfrm>
            <a:off x="1524000" y="6683731"/>
            <a:ext cx="721672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Davis and Hayes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72F0D74-F47C-41D6-B58A-218647BF2FEE}"/>
              </a:ext>
            </a:extLst>
          </p:cNvPr>
          <p:cNvSpPr/>
          <p:nvPr/>
        </p:nvSpPr>
        <p:spPr>
          <a:xfrm>
            <a:off x="7675318" y="4939579"/>
            <a:ext cx="2821233" cy="178510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AutoNum type="arabicParenBoth"/>
            </a:pPr>
            <a:r>
              <a:rPr lang="en-AU" sz="2000" b="1" dirty="0"/>
              <a:t>Wave dominated</a:t>
            </a:r>
          </a:p>
          <a:p>
            <a:pPr>
              <a:spcAft>
                <a:spcPts val="600"/>
              </a:spcAft>
            </a:pPr>
            <a:r>
              <a:rPr lang="en-AU" sz="2000" dirty="0"/>
              <a:t>  	High wave energy</a:t>
            </a:r>
          </a:p>
          <a:p>
            <a:pPr>
              <a:spcAft>
                <a:spcPts val="600"/>
              </a:spcAft>
            </a:pPr>
            <a:r>
              <a:rPr lang="en-AU" sz="2000" dirty="0"/>
              <a:t>    	TR</a:t>
            </a:r>
            <a:r>
              <a:rPr lang="en-AU" sz="1400" dirty="0"/>
              <a:t> </a:t>
            </a:r>
            <a:r>
              <a:rPr lang="en-AU" sz="2000" dirty="0"/>
              <a:t>&lt;</a:t>
            </a:r>
            <a:r>
              <a:rPr lang="en-AU" sz="1100" dirty="0"/>
              <a:t> </a:t>
            </a:r>
            <a:r>
              <a:rPr lang="en-AU" sz="2000" dirty="0"/>
              <a:t>2 m microtidal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5242825-A26D-47D9-AC29-89163B204C6D}"/>
              </a:ext>
            </a:extLst>
          </p:cNvPr>
          <p:cNvSpPr/>
          <p:nvPr/>
        </p:nvSpPr>
        <p:spPr>
          <a:xfrm>
            <a:off x="7675318" y="3479116"/>
            <a:ext cx="2821233" cy="116955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000" b="1" dirty="0"/>
              <a:t>(2) Mixed energy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Mod. wave energy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TR 2-4 m mesotidal</a:t>
            </a:r>
            <a:endParaRPr lang="en-AU" sz="2000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FE95652-E828-4226-AFB5-2528FC6F741D}"/>
              </a:ext>
            </a:extLst>
          </p:cNvPr>
          <p:cNvSpPr/>
          <p:nvPr/>
        </p:nvSpPr>
        <p:spPr>
          <a:xfrm>
            <a:off x="7675318" y="1961741"/>
            <a:ext cx="2821233" cy="116955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000" b="1" dirty="0"/>
              <a:t>(3) Tide dominated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Low wave energy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TR</a:t>
            </a:r>
            <a:r>
              <a:rPr lang="en-AU" sz="1200" dirty="0"/>
              <a:t> </a:t>
            </a:r>
            <a:r>
              <a:rPr lang="en-AU" sz="2000" dirty="0"/>
              <a:t>&gt;</a:t>
            </a:r>
            <a:r>
              <a:rPr lang="en-AU" sz="1200" dirty="0"/>
              <a:t> </a:t>
            </a:r>
            <a:r>
              <a:rPr lang="en-AU" sz="2000" dirty="0"/>
              <a:t>4 m macrotidal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00D25C90-D6B6-44BC-8A06-82228F961EFB}"/>
              </a:ext>
            </a:extLst>
          </p:cNvPr>
          <p:cNvSpPr/>
          <p:nvPr/>
        </p:nvSpPr>
        <p:spPr>
          <a:xfrm rot="10800000">
            <a:off x="3844925" y="1961741"/>
            <a:ext cx="3454630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0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65B6A1FE-0A11-4D28-B059-8B5EAC0D5FA6}"/>
              </a:ext>
            </a:extLst>
          </p:cNvPr>
          <p:cNvSpPr/>
          <p:nvPr/>
        </p:nvSpPr>
        <p:spPr>
          <a:xfrm rot="10800000">
            <a:off x="5277800" y="3479116"/>
            <a:ext cx="2021755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C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66A39099-4D67-4D3F-B84D-DDB921871078}"/>
              </a:ext>
            </a:extLst>
          </p:cNvPr>
          <p:cNvSpPr/>
          <p:nvPr/>
        </p:nvSpPr>
        <p:spPr>
          <a:xfrm rot="10800000">
            <a:off x="5626590" y="4939580"/>
            <a:ext cx="1672962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92D05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EB78FCE-3C67-4DE6-B066-0B557116363B}"/>
              </a:ext>
            </a:extLst>
          </p:cNvPr>
          <p:cNvSpPr/>
          <p:nvPr/>
        </p:nvSpPr>
        <p:spPr>
          <a:xfrm>
            <a:off x="5800726" y="6340771"/>
            <a:ext cx="4468141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AU" sz="2000" b="1" dirty="0"/>
              <a:t>Tidal range (TR) (in m) = high - low tide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FD2F8B3-08A6-470E-BD22-9FBD055DDC28}"/>
              </a:ext>
            </a:extLst>
          </p:cNvPr>
          <p:cNvSpPr/>
          <p:nvPr/>
        </p:nvSpPr>
        <p:spPr>
          <a:xfrm>
            <a:off x="1759672" y="1078938"/>
            <a:ext cx="8736878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400" dirty="0"/>
              <a:t>(1) Sea level; (2) tectonic setting; and (3) relative wave vs tide energy  </a:t>
            </a:r>
            <a:endParaRPr lang="en-AU" sz="2400" b="1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0B5CFB4E-A676-55BB-03BC-A8095E441EDA}"/>
              </a:ext>
            </a:extLst>
          </p:cNvPr>
          <p:cNvSpPr txBox="1">
            <a:spLocks/>
          </p:cNvSpPr>
          <p:nvPr/>
        </p:nvSpPr>
        <p:spPr>
          <a:xfrm rot="16200000">
            <a:off x="-658984" y="1594481"/>
            <a:ext cx="2750290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WHAT SHAPES COASTLINES</a:t>
            </a:r>
          </a:p>
        </p:txBody>
      </p:sp>
    </p:spTree>
    <p:extLst>
      <p:ext uri="{BB962C8B-B14F-4D97-AF65-F5344CB8AC3E}">
        <p14:creationId xmlns:p14="http://schemas.microsoft.com/office/powerpoint/2010/main" val="48005089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CB6B196-3297-42D2-9669-5551831F6F83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1524000" y="1"/>
            <a:ext cx="9144000" cy="687069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B2A6926-D119-410B-A35D-C076BB0EC63B}"/>
              </a:ext>
            </a:extLst>
          </p:cNvPr>
          <p:cNvSpPr/>
          <p:nvPr/>
        </p:nvSpPr>
        <p:spPr>
          <a:xfrm>
            <a:off x="6705600" y="5990751"/>
            <a:ext cx="3740150" cy="661720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600" dirty="0"/>
              <a:t>e.g. West Victoria (RTR = 0.9; STR = 0.9 - 1.6 m)</a:t>
            </a:r>
          </a:p>
          <a:p>
            <a:pPr algn="r">
              <a:spcAft>
                <a:spcPts val="600"/>
              </a:spcAft>
            </a:pPr>
            <a:r>
              <a:rPr lang="en-US" sz="1600" dirty="0"/>
              <a:t>Estuaries close by high wave-energy/transport.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C9542E-2681-4CE4-812A-840395EFEB60}"/>
              </a:ext>
            </a:extLst>
          </p:cNvPr>
          <p:cNvSpPr txBox="1"/>
          <p:nvPr/>
        </p:nvSpPr>
        <p:spPr>
          <a:xfrm>
            <a:off x="1524000" y="6655256"/>
            <a:ext cx="138211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800" dirty="0">
                <a:solidFill>
                  <a:schemeClr val="bg1"/>
                </a:solidFill>
              </a:rPr>
              <a:t>Fitzroy River (N. Rosengren)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7E3685B-F891-410D-AED9-6306E21A6B9B}"/>
              </a:ext>
            </a:extLst>
          </p:cNvPr>
          <p:cNvSpPr/>
          <p:nvPr/>
        </p:nvSpPr>
        <p:spPr>
          <a:xfrm>
            <a:off x="9429750" y="70130"/>
            <a:ext cx="1168400" cy="102592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400"/>
              </a:spcAft>
            </a:pPr>
            <a:r>
              <a:rPr lang="en-US" b="1" dirty="0"/>
              <a:t>TR &lt; 2 m</a:t>
            </a:r>
          </a:p>
          <a:p>
            <a:pPr algn="ctr">
              <a:spcAft>
                <a:spcPts val="400"/>
              </a:spcAft>
            </a:pPr>
            <a:r>
              <a:rPr lang="en-US" b="1" dirty="0"/>
              <a:t>Microtidal</a:t>
            </a:r>
          </a:p>
          <a:p>
            <a:pPr algn="ctr">
              <a:spcAft>
                <a:spcPts val="400"/>
              </a:spcAft>
            </a:pPr>
            <a:r>
              <a:rPr lang="en-US" b="1" dirty="0"/>
              <a:t>RTR &lt; 3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AAA4248-FE6D-4A41-8969-1AEF43415466}"/>
              </a:ext>
            </a:extLst>
          </p:cNvPr>
          <p:cNvSpPr/>
          <p:nvPr/>
        </p:nvSpPr>
        <p:spPr>
          <a:xfrm>
            <a:off x="1754187" y="935556"/>
            <a:ext cx="7227888" cy="89255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600" dirty="0"/>
              <a:t>Wave-driven sediment transport (e.g. coarser sands)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33D9BE-B318-4CD1-B189-24578846CD93}"/>
              </a:ext>
            </a:extLst>
          </p:cNvPr>
          <p:cNvSpPr/>
          <p:nvPr/>
        </p:nvSpPr>
        <p:spPr>
          <a:xfrm>
            <a:off x="1759671" y="189628"/>
            <a:ext cx="5450754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(1) Wave dominated coasts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17AE03E-4D82-40DB-9764-2EC9BA312E5C}"/>
              </a:ext>
            </a:extLst>
          </p:cNvPr>
          <p:cNvSpPr/>
          <p:nvPr/>
        </p:nvSpPr>
        <p:spPr>
          <a:xfrm>
            <a:off x="1754187" y="2053370"/>
            <a:ext cx="2170113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600" dirty="0"/>
              <a:t>Wide surf zone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EBF254-D468-4D33-B27C-8E1F81D2FD27}"/>
              </a:ext>
            </a:extLst>
          </p:cNvPr>
          <p:cNvSpPr/>
          <p:nvPr/>
        </p:nvSpPr>
        <p:spPr>
          <a:xfrm>
            <a:off x="1754188" y="1498592"/>
            <a:ext cx="7227887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600" dirty="0"/>
              <a:t>Spits, bars, berms, and barriers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957A1842-C3C9-1497-7FEC-C516ACCD3AA7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2805956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12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838FB312-E403-408D-872A-E1C43BEF29E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48216"/>
            <a:ext cx="9144000" cy="6761568"/>
          </a:xfrm>
          <a:prstGeom prst="rect">
            <a:avLst/>
          </a:prstGeom>
        </p:spPr>
      </p:pic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62E00857-3AA6-39C6-3E94-C48EF51979E1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106975123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BF9D879-5E99-468D-BCFF-C00DBBFC1C1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14215" y="2689"/>
            <a:ext cx="4753784" cy="68703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2765843-2B7A-4269-923D-B52B5493E7A1}"/>
              </a:ext>
            </a:extLst>
          </p:cNvPr>
          <p:cNvSpPr txBox="1"/>
          <p:nvPr/>
        </p:nvSpPr>
        <p:spPr>
          <a:xfrm>
            <a:off x="7438806" y="439926"/>
            <a:ext cx="1497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Barrier Island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9F0FF9-FFFA-4763-84F3-639887735707}"/>
              </a:ext>
            </a:extLst>
          </p:cNvPr>
          <p:cNvSpPr txBox="1"/>
          <p:nvPr/>
        </p:nvSpPr>
        <p:spPr>
          <a:xfrm>
            <a:off x="7081018" y="5650212"/>
            <a:ext cx="805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Ocean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D9226C-DBEB-488C-9FB2-A2C3410E5FD8}"/>
              </a:ext>
            </a:extLst>
          </p:cNvPr>
          <p:cNvSpPr/>
          <p:nvPr/>
        </p:nvSpPr>
        <p:spPr>
          <a:xfrm>
            <a:off x="1754188" y="1020706"/>
            <a:ext cx="4827588" cy="89255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600" dirty="0"/>
              <a:t>Barrier islands with multiple inlets</a:t>
            </a:r>
            <a:endParaRPr lang="en-US" sz="26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F513677-73E1-4E52-948C-61F5BCE08B70}"/>
              </a:ext>
            </a:extLst>
          </p:cNvPr>
          <p:cNvSpPr txBox="1"/>
          <p:nvPr/>
        </p:nvSpPr>
        <p:spPr>
          <a:xfrm>
            <a:off x="9499411" y="1810252"/>
            <a:ext cx="899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Lagoon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D5BA1A-CB74-4C79-8D90-AFDD98C8A043}"/>
              </a:ext>
            </a:extLst>
          </p:cNvPr>
          <p:cNvSpPr txBox="1"/>
          <p:nvPr/>
        </p:nvSpPr>
        <p:spPr>
          <a:xfrm>
            <a:off x="1674243" y="6126839"/>
            <a:ext cx="1061509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Dalrymple and Choi (2007)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84075C8-07CD-4D02-8C21-5F178E9C97BE}"/>
              </a:ext>
            </a:extLst>
          </p:cNvPr>
          <p:cNvSpPr/>
          <p:nvPr/>
        </p:nvSpPr>
        <p:spPr>
          <a:xfrm>
            <a:off x="1759672" y="189628"/>
            <a:ext cx="3021879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Mixed-energy</a:t>
            </a:r>
          </a:p>
        </p:txBody>
      </p:sp>
      <p:pic>
        <p:nvPicPr>
          <p:cNvPr id="10" name="Picture 2" descr="https://www.researchgate.net/profile/Jennifer_Aschoff/publication/260083414/figure/fig4/AS:297123947008000@1447851277069/Reference-diagrams-for-tide-dominated-and-tide-infl-uenced-environments-and-sub.png">
            <a:extLst>
              <a:ext uri="{FF2B5EF4-FFF2-40B4-BE49-F238E27FC236}">
                <a16:creationId xmlns:a16="http://schemas.microsoft.com/office/drawing/2014/main" id="{52B00FAF-0AC4-4822-9EB6-BB9DE1ED12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24001" y="3644900"/>
            <a:ext cx="4905057" cy="3228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B4DCF3C-3990-4B3A-91F8-54CEC3500863}"/>
              </a:ext>
            </a:extLst>
          </p:cNvPr>
          <p:cNvSpPr txBox="1"/>
          <p:nvPr/>
        </p:nvSpPr>
        <p:spPr>
          <a:xfrm>
            <a:off x="6037767" y="2732773"/>
            <a:ext cx="1532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Ebb tide delta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31BB5BD-D60D-431E-A274-954F3909E593}"/>
              </a:ext>
            </a:extLst>
          </p:cNvPr>
          <p:cNvSpPr/>
          <p:nvPr/>
        </p:nvSpPr>
        <p:spPr>
          <a:xfrm>
            <a:off x="7772141" y="6203094"/>
            <a:ext cx="2816944" cy="338554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600" dirty="0"/>
              <a:t>e.g. East Frisian islands (Germany)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90FD539-8A76-4370-84E1-6DC5A2D1AC8C}"/>
              </a:ext>
            </a:extLst>
          </p:cNvPr>
          <p:cNvSpPr/>
          <p:nvPr/>
        </p:nvSpPr>
        <p:spPr>
          <a:xfrm>
            <a:off x="1754188" y="1640824"/>
            <a:ext cx="2789238" cy="89255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600" dirty="0"/>
              <a:t>A smaller surf zone</a:t>
            </a:r>
            <a:endParaRPr lang="en-US" sz="2600" b="1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A269310-E6C9-4ACE-A571-18DCB05B958B}"/>
              </a:ext>
            </a:extLst>
          </p:cNvPr>
          <p:cNvSpPr/>
          <p:nvPr/>
        </p:nvSpPr>
        <p:spPr>
          <a:xfrm>
            <a:off x="1754188" y="2260942"/>
            <a:ext cx="3360738" cy="89255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600" dirty="0"/>
              <a:t>Mix of sands and muds</a:t>
            </a:r>
            <a:endParaRPr lang="en-US" sz="2600" b="1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18A2FEA-C116-45F7-A3D5-9C2A3BDE45D7}"/>
              </a:ext>
            </a:extLst>
          </p:cNvPr>
          <p:cNvSpPr/>
          <p:nvPr/>
        </p:nvSpPr>
        <p:spPr>
          <a:xfrm>
            <a:off x="1754188" y="2881060"/>
            <a:ext cx="1941513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600" dirty="0"/>
              <a:t>Tidal deltas.</a:t>
            </a:r>
            <a:endParaRPr lang="en-US" sz="2600" b="1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8D8B671-8A83-489B-A493-1A85732B3549}"/>
              </a:ext>
            </a:extLst>
          </p:cNvPr>
          <p:cNvSpPr/>
          <p:nvPr/>
        </p:nvSpPr>
        <p:spPr>
          <a:xfrm>
            <a:off x="9429750" y="70131"/>
            <a:ext cx="1168400" cy="125162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400"/>
              </a:spcAft>
            </a:pPr>
            <a:r>
              <a:rPr lang="en-US" b="1" dirty="0"/>
              <a:t>TR 2 - 4 m Mesotidal</a:t>
            </a:r>
          </a:p>
          <a:p>
            <a:pPr algn="ctr">
              <a:spcAft>
                <a:spcPts val="400"/>
              </a:spcAft>
            </a:pPr>
            <a:r>
              <a:rPr lang="en-US" b="1" dirty="0"/>
              <a:t>RTR: 3.30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B31BEDB-C830-9437-126E-E882C3F40322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3080119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7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6" name="Picture 6" descr="Image result for flood tide delta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000"/>
                    </a14:imgEffect>
                    <a14:imgEffect>
                      <a14:brightnessContrast bright="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1"/>
            <a:ext cx="9144000" cy="6848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669145" y="132065"/>
            <a:ext cx="10134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400" b="1" dirty="0">
                <a:solidFill>
                  <a:schemeClr val="bg1"/>
                </a:solidFill>
              </a:rPr>
              <a:t>Ocean</a:t>
            </a:r>
          </a:p>
        </p:txBody>
      </p:sp>
      <p:sp>
        <p:nvSpPr>
          <p:cNvPr id="8" name="Oval 7"/>
          <p:cNvSpPr/>
          <p:nvPr/>
        </p:nvSpPr>
        <p:spPr>
          <a:xfrm rot="21192910">
            <a:off x="2630675" y="2841802"/>
            <a:ext cx="7396314" cy="2889066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  <a:p>
            <a:pPr algn="ctr"/>
            <a:endParaRPr lang="en-AU" dirty="0"/>
          </a:p>
        </p:txBody>
      </p:sp>
      <p:sp>
        <p:nvSpPr>
          <p:cNvPr id="21" name="TextBox 20"/>
          <p:cNvSpPr txBox="1"/>
          <p:nvPr/>
        </p:nvSpPr>
        <p:spPr>
          <a:xfrm>
            <a:off x="5327449" y="4398460"/>
            <a:ext cx="2329677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2000" b="1" dirty="0"/>
              <a:t>FLOOD TIDAL DELTA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575091" y="216008"/>
            <a:ext cx="2188100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2000" b="1" dirty="0"/>
              <a:t>EBB TIDAL DELTAS</a:t>
            </a:r>
          </a:p>
        </p:txBody>
      </p:sp>
      <p:sp>
        <p:nvSpPr>
          <p:cNvPr id="23" name="Rectangle 22"/>
          <p:cNvSpPr/>
          <p:nvPr/>
        </p:nvSpPr>
        <p:spPr>
          <a:xfrm>
            <a:off x="1524000" y="5940379"/>
            <a:ext cx="9993086" cy="9079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b="1" dirty="0"/>
              <a:t> Flood-tidal delta: </a:t>
            </a:r>
            <a:r>
              <a:rPr lang="en-AU" sz="2400" dirty="0"/>
              <a:t>Shoals deposited by the flood tide (landward side);</a:t>
            </a:r>
          </a:p>
          <a:p>
            <a:pPr>
              <a:spcAft>
                <a:spcPts val="600"/>
              </a:spcAft>
            </a:pPr>
            <a:r>
              <a:rPr lang="en-AU" sz="2400" b="1" dirty="0"/>
              <a:t> Ebb-tidal delta: </a:t>
            </a:r>
            <a:r>
              <a:rPr lang="en-AU" sz="2400" dirty="0"/>
              <a:t>Deposited by ebb-tidal currents (on the seaward side).</a:t>
            </a:r>
            <a:endParaRPr lang="en-US" sz="2400" dirty="0"/>
          </a:p>
        </p:txBody>
      </p:sp>
      <p:sp>
        <p:nvSpPr>
          <p:cNvPr id="24" name="Oval 23"/>
          <p:cNvSpPr/>
          <p:nvPr/>
        </p:nvSpPr>
        <p:spPr>
          <a:xfrm rot="1341233">
            <a:off x="3653411" y="1202783"/>
            <a:ext cx="2362985" cy="813868"/>
          </a:xfrm>
          <a:prstGeom prst="ellipse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  <a:p>
            <a:pPr algn="ctr"/>
            <a:endParaRPr lang="en-AU" dirty="0"/>
          </a:p>
        </p:txBody>
      </p:sp>
      <p:sp>
        <p:nvSpPr>
          <p:cNvPr id="26" name="Oval 25"/>
          <p:cNvSpPr/>
          <p:nvPr/>
        </p:nvSpPr>
        <p:spPr>
          <a:xfrm rot="20246631">
            <a:off x="5974995" y="877614"/>
            <a:ext cx="1752913" cy="647154"/>
          </a:xfrm>
          <a:prstGeom prst="ellipse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  <a:p>
            <a:pPr algn="ctr"/>
            <a:endParaRPr lang="en-AU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87A157-C54A-4A6F-BE5F-8B8D7D5E4C7A}"/>
              </a:ext>
            </a:extLst>
          </p:cNvPr>
          <p:cNvSpPr txBox="1"/>
          <p:nvPr/>
        </p:nvSpPr>
        <p:spPr>
          <a:xfrm>
            <a:off x="1669144" y="5399390"/>
            <a:ext cx="1136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400" b="1" dirty="0">
                <a:solidFill>
                  <a:schemeClr val="bg1"/>
                </a:solidFill>
              </a:rPr>
              <a:t>Lagoon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7BBC3D00-1BCE-170B-5EB4-EA9B7F5793A8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2288203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1" grpId="0" animBg="1"/>
      <p:bldP spid="22" grpId="0" animBg="1"/>
      <p:bldP spid="24" grpId="0" animBg="1"/>
      <p:bldP spid="26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8C8B262-C719-4E69-B8FB-27359B2984BC}"/>
              </a:ext>
            </a:extLst>
          </p:cNvPr>
          <p:cNvSpPr/>
          <p:nvPr/>
        </p:nvSpPr>
        <p:spPr>
          <a:xfrm>
            <a:off x="1816821" y="1847851"/>
            <a:ext cx="8651155" cy="48433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03086A3-B3CB-49D9-B9A6-DD7683072E7B}"/>
              </a:ext>
            </a:extLst>
          </p:cNvPr>
          <p:cNvSpPr/>
          <p:nvPr/>
        </p:nvSpPr>
        <p:spPr>
          <a:xfrm>
            <a:off x="1816821" y="205219"/>
            <a:ext cx="8651155" cy="184665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600" dirty="0"/>
              <a:t>Tidal deltas and barriers can be a visual indicator of coast type:</a:t>
            </a:r>
          </a:p>
          <a:p>
            <a:pPr>
              <a:spcAft>
                <a:spcPts val="600"/>
              </a:spcAft>
            </a:pPr>
            <a:r>
              <a:rPr lang="en-US" sz="2600" b="1" dirty="0"/>
              <a:t>Wave dominated coasts: </a:t>
            </a:r>
            <a:r>
              <a:rPr lang="en-US" sz="2600" dirty="0"/>
              <a:t>More pronounced flood tidal deltas;</a:t>
            </a:r>
          </a:p>
          <a:p>
            <a:pPr>
              <a:spcAft>
                <a:spcPts val="600"/>
              </a:spcAft>
            </a:pPr>
            <a:r>
              <a:rPr lang="en-US" sz="2600" b="1" dirty="0"/>
              <a:t>Mixed energy: </a:t>
            </a:r>
            <a:r>
              <a:rPr lang="en-US" sz="2600" dirty="0"/>
              <a:t>More pronounced ebb tidal deltas (seaward).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87195BF-5464-475C-9C30-94C89E9B795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23915" y="2022218"/>
            <a:ext cx="8150124" cy="44313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43313D-25FD-4CEA-939F-7A8D44601A60}"/>
              </a:ext>
            </a:extLst>
          </p:cNvPr>
          <p:cNvSpPr txBox="1"/>
          <p:nvPr/>
        </p:nvSpPr>
        <p:spPr>
          <a:xfrm>
            <a:off x="8850502" y="5946952"/>
            <a:ext cx="11762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AU" sz="2000" b="1" dirty="0"/>
              <a:t>Ocean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171344F-EE3E-499D-AD1C-6F112430729A}"/>
              </a:ext>
            </a:extLst>
          </p:cNvPr>
          <p:cNvSpPr/>
          <p:nvPr/>
        </p:nvSpPr>
        <p:spPr>
          <a:xfrm>
            <a:off x="2069160" y="6286789"/>
            <a:ext cx="5344343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300" dirty="0"/>
              <a:t>http://users.clas.ufl.edu/adamsp/Outgoing/GLY4734_Spring2014/S24_TidalInlets.pptx.pdf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756534-E6B3-49B4-8D17-42CFDE03DB29}"/>
              </a:ext>
            </a:extLst>
          </p:cNvPr>
          <p:cNvSpPr txBox="1"/>
          <p:nvPr/>
        </p:nvSpPr>
        <p:spPr>
          <a:xfrm>
            <a:off x="2069159" y="2098417"/>
            <a:ext cx="1318928" cy="400110"/>
          </a:xfrm>
          <a:prstGeom prst="rect">
            <a:avLst/>
          </a:prstGeom>
          <a:solidFill>
            <a:srgbClr val="D3E0E6"/>
          </a:solidFill>
        </p:spPr>
        <p:txBody>
          <a:bodyPr wrap="square" rtlCol="0">
            <a:spAutoFit/>
          </a:bodyPr>
          <a:lstStyle/>
          <a:p>
            <a:r>
              <a:rPr lang="en-AU" sz="2000" b="1" dirty="0"/>
              <a:t>Lagoon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E96C5790-F672-D32D-9BC3-2E5C69FC3FD7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155701804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A2F7E5C-B217-4F63-9AF5-7935D5E16009}"/>
              </a:ext>
            </a:extLst>
          </p:cNvPr>
          <p:cNvSpPr/>
          <p:nvPr/>
        </p:nvSpPr>
        <p:spPr>
          <a:xfrm>
            <a:off x="1905000" y="214169"/>
            <a:ext cx="8524875" cy="1646605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b="1" dirty="0"/>
              <a:t>Microtidal: </a:t>
            </a:r>
            <a:r>
              <a:rPr lang="en-AU" sz="2400" dirty="0"/>
              <a:t>Barriers are long and thin with little variation in shape; </a:t>
            </a:r>
          </a:p>
          <a:p>
            <a:r>
              <a:rPr lang="en-AU" sz="2400" b="1" dirty="0"/>
              <a:t>Mesotidal: </a:t>
            </a:r>
            <a:r>
              <a:rPr lang="en-AU" sz="2400" dirty="0"/>
              <a:t>Short and narrow in the centre; wider inlet (ebb flows).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823FB15-D0B9-4345-8CA9-9398E743213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53174" y="1319069"/>
            <a:ext cx="4076700" cy="545320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DAA9288-E25C-4A7E-813A-3C2FE1BCFD8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05000" y="1319069"/>
            <a:ext cx="4076700" cy="545320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219AFD-5AB5-4787-9AC1-1B98692CCD5E}"/>
              </a:ext>
            </a:extLst>
          </p:cNvPr>
          <p:cNvSpPr txBox="1"/>
          <p:nvPr/>
        </p:nvSpPr>
        <p:spPr>
          <a:xfrm>
            <a:off x="5010151" y="1390650"/>
            <a:ext cx="852477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MICRO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7A0A7B-79A5-4F91-9355-C456E3CB0224}"/>
              </a:ext>
            </a:extLst>
          </p:cNvPr>
          <p:cNvSpPr txBox="1"/>
          <p:nvPr/>
        </p:nvSpPr>
        <p:spPr>
          <a:xfrm>
            <a:off x="9544050" y="1390650"/>
            <a:ext cx="776175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MESO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2E9B72B-794E-4C9A-B204-1F2FBA01915F}"/>
              </a:ext>
            </a:extLst>
          </p:cNvPr>
          <p:cNvSpPr/>
          <p:nvPr/>
        </p:nvSpPr>
        <p:spPr>
          <a:xfrm>
            <a:off x="2019300" y="6553886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300" dirty="0"/>
              <a:t>http://users.clas.ufl.edu/adamsp/Outgoing/GLY4734_Spring2014/S24_TidalInlets.pptx.pdf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2B23E814-4D00-5563-DAA7-651032421E55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1765952655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World of Change: Coastline Change">
            <a:extLst>
              <a:ext uri="{FF2B5EF4-FFF2-40B4-BE49-F238E27FC236}">
                <a16:creationId xmlns:a16="http://schemas.microsoft.com/office/drawing/2014/main" id="{12FF1856-1D0E-4074-8A29-2705E76756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9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-28576"/>
            <a:ext cx="9144000" cy="688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66B87E5-F887-43FD-B67E-A7862813490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-28576"/>
            <a:ext cx="2381250" cy="1472406"/>
          </a:xfrm>
          <a:prstGeom prst="rect">
            <a:avLst/>
          </a:prstGeom>
          <a:ln w="25400">
            <a:solidFill>
              <a:schemeClr val="tx1"/>
            </a:solidFill>
            <a:miter lim="800000"/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0E8DCCC-E6C9-4D45-BD08-AEC2CB376830}"/>
              </a:ext>
            </a:extLst>
          </p:cNvPr>
          <p:cNvSpPr/>
          <p:nvPr/>
        </p:nvSpPr>
        <p:spPr>
          <a:xfrm>
            <a:off x="8204201" y="6531801"/>
            <a:ext cx="2463799" cy="584775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600" dirty="0"/>
              <a:t>e.g. Gulf Coast of the U.S.A.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5BE32C95-379B-590E-0D1B-AB1448A7C88A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282170231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85D3BC6-B9EF-4D8D-BF03-68CAD14BEC0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1394735" y="1780370"/>
            <a:ext cx="5160728" cy="49022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41B0D5E-8A28-4677-A8AB-73F5F07B5F13}"/>
              </a:ext>
            </a:extLst>
          </p:cNvPr>
          <p:cNvSpPr/>
          <p:nvPr/>
        </p:nvSpPr>
        <p:spPr>
          <a:xfrm>
            <a:off x="1609725" y="5736286"/>
            <a:ext cx="1244600" cy="102592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400"/>
              </a:spcAft>
            </a:pPr>
            <a:r>
              <a:rPr lang="en-US" b="1" dirty="0"/>
              <a:t>TR &gt; 4 m</a:t>
            </a:r>
          </a:p>
          <a:p>
            <a:pPr algn="ctr">
              <a:spcAft>
                <a:spcPts val="400"/>
              </a:spcAft>
            </a:pPr>
            <a:r>
              <a:rPr lang="en-US" b="1" dirty="0"/>
              <a:t>Macrotidal</a:t>
            </a:r>
          </a:p>
          <a:p>
            <a:pPr algn="ctr">
              <a:spcAft>
                <a:spcPts val="400"/>
              </a:spcAft>
            </a:pPr>
            <a:r>
              <a:rPr lang="en-US" b="1" dirty="0"/>
              <a:t>RTR = 6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3572B3F-F546-4D14-B708-5620593A216C}"/>
              </a:ext>
            </a:extLst>
          </p:cNvPr>
          <p:cNvSpPr/>
          <p:nvPr/>
        </p:nvSpPr>
        <p:spPr>
          <a:xfrm>
            <a:off x="1754188" y="1000893"/>
            <a:ext cx="9599612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600" dirty="0"/>
              <a:t>Tides are the dominant process shaping landforms (TR: &gt; 4 m)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90DF33-E143-4C07-BE95-5320633E6843}"/>
              </a:ext>
            </a:extLst>
          </p:cNvPr>
          <p:cNvSpPr/>
          <p:nvPr/>
        </p:nvSpPr>
        <p:spPr>
          <a:xfrm>
            <a:off x="1759671" y="189628"/>
            <a:ext cx="51745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Tide dominated coasts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B87A72B-ED74-4A80-91B5-8B5CC6705482}"/>
              </a:ext>
            </a:extLst>
          </p:cNvPr>
          <p:cNvSpPr/>
          <p:nvPr/>
        </p:nvSpPr>
        <p:spPr>
          <a:xfrm>
            <a:off x="6618288" y="1711465"/>
            <a:ext cx="3859213" cy="344709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457200" indent="-4572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600" dirty="0"/>
              <a:t>Finer sediments (muds)</a:t>
            </a:r>
          </a:p>
          <a:p>
            <a:pPr marL="457200" indent="-4572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600" dirty="0"/>
              <a:t>Tidal flats and creeks</a:t>
            </a:r>
          </a:p>
          <a:p>
            <a:pPr marL="457200" indent="-4572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600" dirty="0"/>
              <a:t>Funnel</a:t>
            </a:r>
            <a:r>
              <a:rPr lang="en-AU" sz="2000" dirty="0"/>
              <a:t> </a:t>
            </a:r>
            <a:r>
              <a:rPr lang="en-AU" sz="2600" dirty="0"/>
              <a:t>shaped</a:t>
            </a:r>
            <a:r>
              <a:rPr lang="en-AU" sz="2000" dirty="0"/>
              <a:t> </a:t>
            </a:r>
            <a:r>
              <a:rPr lang="en-AU" sz="2600" dirty="0"/>
              <a:t>estuaries with wide mouths</a:t>
            </a:r>
          </a:p>
          <a:p>
            <a:pPr marL="457200" indent="-4572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600" dirty="0"/>
              <a:t>Flat and low-gradient beaches.</a:t>
            </a:r>
            <a:endParaRPr lang="en-US" sz="2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5535A9-6AB0-4F65-A2D4-B7B4649B1BF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18288" y="4477732"/>
            <a:ext cx="4049713" cy="2380268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86D1246-E613-431C-969E-0A61A538676E}"/>
              </a:ext>
            </a:extLst>
          </p:cNvPr>
          <p:cNvSpPr/>
          <p:nvPr/>
        </p:nvSpPr>
        <p:spPr>
          <a:xfrm>
            <a:off x="4661355" y="6129888"/>
            <a:ext cx="1666875" cy="584775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600" dirty="0"/>
              <a:t>e.g. NT (Australia)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2FFF558C-5D54-322F-28EE-77388FDAA5F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1485041806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E89ECDFD-5998-4336-9687-55C83EB8F1C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1" y="1494855"/>
            <a:ext cx="7343775" cy="536314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E33CCA5-0276-4B25-9A34-B3EFC0F0AC53}"/>
              </a:ext>
            </a:extLst>
          </p:cNvPr>
          <p:cNvSpPr/>
          <p:nvPr/>
        </p:nvSpPr>
        <p:spPr>
          <a:xfrm>
            <a:off x="1759671" y="920542"/>
            <a:ext cx="8727355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Bay of Fundy in Canada = the tidal range is 16 m (come in at 5.1 m/s)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BDDF204-1F5D-480C-8558-F08EFB9916B2}"/>
              </a:ext>
            </a:extLst>
          </p:cNvPr>
          <p:cNvSpPr/>
          <p:nvPr/>
        </p:nvSpPr>
        <p:spPr>
          <a:xfrm>
            <a:off x="9163339" y="6165517"/>
            <a:ext cx="286307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r"/>
            <a:r>
              <a:rPr lang="en-AU" sz="1200" dirty="0"/>
              <a:t>Watch someone barely out walk the tide:</a:t>
            </a:r>
            <a:endParaRPr lang="en-AU" sz="1200" dirty="0">
              <a:hlinkClick r:id="" action="ppaction://noaction"/>
            </a:endParaRPr>
          </a:p>
          <a:p>
            <a:pPr algn="r"/>
            <a:r>
              <a:rPr lang="en-AU" sz="1200" dirty="0">
                <a:hlinkClick r:id="" action="ppaction://noaction"/>
              </a:rPr>
              <a:t>https://www.youtube.com/watch?v=l0TqFXiPfuk</a:t>
            </a:r>
            <a:endParaRPr lang="en-AU" sz="1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3ADA1F-8AF4-458F-80AE-5B3E3EF39B9B}"/>
              </a:ext>
            </a:extLst>
          </p:cNvPr>
          <p:cNvSpPr txBox="1"/>
          <p:nvPr/>
        </p:nvSpPr>
        <p:spPr>
          <a:xfrm>
            <a:off x="1524001" y="6673334"/>
            <a:ext cx="910827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Wiki Commons (2019)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3133578-6C86-402D-AD60-C95518FF667D}"/>
              </a:ext>
            </a:extLst>
          </p:cNvPr>
          <p:cNvSpPr/>
          <p:nvPr/>
        </p:nvSpPr>
        <p:spPr>
          <a:xfrm>
            <a:off x="1759671" y="189628"/>
            <a:ext cx="51745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Extreme tide-dominance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D755D49-DC27-478A-843E-170E299E21F4}"/>
              </a:ext>
            </a:extLst>
          </p:cNvPr>
          <p:cNvSpPr/>
          <p:nvPr/>
        </p:nvSpPr>
        <p:spPr>
          <a:xfrm>
            <a:off x="1597124" y="6457905"/>
            <a:ext cx="946052" cy="3385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sz="1600" b="1" dirty="0"/>
              <a:t>High tide</a:t>
            </a:r>
            <a:endParaRPr lang="en-US" sz="1600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662289D-C52D-4098-8FFE-21362DFEAF0C}"/>
              </a:ext>
            </a:extLst>
          </p:cNvPr>
          <p:cNvSpPr/>
          <p:nvPr/>
        </p:nvSpPr>
        <p:spPr>
          <a:xfrm>
            <a:off x="1597124" y="3743604"/>
            <a:ext cx="946052" cy="3385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sz="1600" b="1" dirty="0"/>
              <a:t>Low tide</a:t>
            </a:r>
            <a:endParaRPr lang="en-US" sz="1600" b="1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D52DE60-6CB1-4E93-8A37-08B49B1DBA12}"/>
              </a:ext>
            </a:extLst>
          </p:cNvPr>
          <p:cNvSpPr/>
          <p:nvPr/>
        </p:nvSpPr>
        <p:spPr>
          <a:xfrm>
            <a:off x="7017469" y="1485331"/>
            <a:ext cx="3469557" cy="461665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Highest tides in the world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03F6A30-A6FF-4ADE-A4E8-B0C4B4363E92}"/>
              </a:ext>
            </a:extLst>
          </p:cNvPr>
          <p:cNvSpPr/>
          <p:nvPr/>
        </p:nvSpPr>
        <p:spPr>
          <a:xfrm>
            <a:off x="7017468" y="2044240"/>
            <a:ext cx="3469557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RTR: 32 (STR/H</a:t>
            </a:r>
            <a:r>
              <a:rPr lang="en-US" dirty="0"/>
              <a:t>b</a:t>
            </a:r>
            <a:r>
              <a:rPr lang="en-US" sz="2400" dirty="0"/>
              <a:t> = 16/0.5).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D287BC8E-46B3-B8A5-5CBD-B7209BBEE292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360085710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5DD958F-4555-4F8B-A667-B7CDB0931829}"/>
              </a:ext>
            </a:extLst>
          </p:cNvPr>
          <p:cNvSpPr/>
          <p:nvPr/>
        </p:nvSpPr>
        <p:spPr>
          <a:xfrm>
            <a:off x="1697398" y="167208"/>
            <a:ext cx="5642940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The shape of the bay amplifies the tide by 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EC19D76-B332-4B24-9059-02814CB611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</a:blip>
          <a:stretch>
            <a:fillRect/>
          </a:stretch>
        </p:blipFill>
        <p:spPr>
          <a:xfrm>
            <a:off x="1524000" y="762000"/>
            <a:ext cx="9144000" cy="6096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74BE75F-C467-40B9-A636-975D01580181}"/>
              </a:ext>
            </a:extLst>
          </p:cNvPr>
          <p:cNvSpPr/>
          <p:nvPr/>
        </p:nvSpPr>
        <p:spPr>
          <a:xfrm>
            <a:off x="1693379" y="6413205"/>
            <a:ext cx="4124325" cy="3385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800" dirty="0">
                <a:hlinkClick r:id="rId3"/>
              </a:rPr>
              <a:t>https://earthobservatory.nasa.gov/images/145784/massive-muddy-tides-in-the-bay-of-fundy</a:t>
            </a:r>
            <a:r>
              <a:rPr lang="en-AU" sz="800" dirty="0"/>
              <a:t>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26FFB9-35A4-4FBA-A428-BDF629F8D99A}"/>
              </a:ext>
            </a:extLst>
          </p:cNvPr>
          <p:cNvSpPr/>
          <p:nvPr/>
        </p:nvSpPr>
        <p:spPr>
          <a:xfrm>
            <a:off x="5817704" y="164954"/>
            <a:ext cx="477214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AU" sz="1100" dirty="0">
                <a:hlinkClick r:id="rId4"/>
              </a:rPr>
              <a:t>Incoming tide</a:t>
            </a:r>
            <a:endParaRPr lang="en-AU" sz="1100" dirty="0"/>
          </a:p>
          <a:p>
            <a:pPr algn="r"/>
            <a:r>
              <a:rPr lang="en-AU" sz="1100" dirty="0">
                <a:hlinkClick r:id="rId5"/>
              </a:rPr>
              <a:t>Time </a:t>
            </a:r>
            <a:r>
              <a:rPr lang="en-AU" sz="1100">
                <a:hlinkClick r:id="rId5"/>
              </a:rPr>
              <a:t>Lapse video</a:t>
            </a:r>
            <a:endParaRPr lang="en-AU" sz="1100" dirty="0">
              <a:hlinkClick r:id="rId5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49252FE-977B-4D4F-A0DB-ED352A3EBEE3}"/>
              </a:ext>
            </a:extLst>
          </p:cNvPr>
          <p:cNvSpPr/>
          <p:nvPr/>
        </p:nvSpPr>
        <p:spPr>
          <a:xfrm>
            <a:off x="1697399" y="610019"/>
            <a:ext cx="3435497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process called </a:t>
            </a:r>
            <a:r>
              <a:rPr lang="en-US" sz="2400" b="1" dirty="0"/>
              <a:t>resonance.</a:t>
            </a:r>
            <a:endParaRPr lang="en-US" sz="2400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54792CAB-14F5-DC1F-6465-6C3BB7AFEB8B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8905825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260242" y="6596390"/>
            <a:ext cx="140775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AU" sz="1100" b="1" dirty="0">
                <a:solidFill>
                  <a:schemeClr val="bg1"/>
                </a:solidFill>
              </a:rPr>
              <a:t>Photo: N. Rosengren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93D6DD6-C412-47AD-984E-7981F40F27A8}"/>
              </a:ext>
            </a:extLst>
          </p:cNvPr>
          <p:cNvSpPr/>
          <p:nvPr/>
        </p:nvSpPr>
        <p:spPr>
          <a:xfrm>
            <a:off x="1742115" y="184559"/>
            <a:ext cx="7295048" cy="57901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Introduction to wind wave processes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11EF26A-12B5-452A-BB33-44E47F45226C}"/>
              </a:ext>
            </a:extLst>
          </p:cNvPr>
          <p:cNvSpPr/>
          <p:nvPr/>
        </p:nvSpPr>
        <p:spPr>
          <a:xfrm>
            <a:off x="1742114" y="948130"/>
            <a:ext cx="7199865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Waves transfer energy from the ocean to nearshore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855BA37-35BC-473E-ACA3-99C2C7FE3910}"/>
              </a:ext>
            </a:extLst>
          </p:cNvPr>
          <p:cNvSpPr/>
          <p:nvPr/>
        </p:nvSpPr>
        <p:spPr>
          <a:xfrm>
            <a:off x="1742116" y="1594353"/>
            <a:ext cx="7199866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Main force controlling erosion/deposition of global coastlines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56BDCACC-078B-D296-EB30-FE03CE6018B6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523623681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reen Shot 2016-02-10 at 12.40.17 pm.png">
            <a:extLst>
              <a:ext uri="{FF2B5EF4-FFF2-40B4-BE49-F238E27FC236}">
                <a16:creationId xmlns:a16="http://schemas.microsoft.com/office/drawing/2014/main" id="{00464F39-DAA8-40C3-BEEA-5E824508A2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2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23999" y="-17606"/>
            <a:ext cx="9144001" cy="6875606"/>
          </a:xfrm>
          <a:prstGeom prst="rect">
            <a:avLst/>
          </a:prstGeom>
          <a:ln>
            <a:noFill/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087C2FA-E27C-4C99-95A6-76F1F64AE2E8}"/>
              </a:ext>
            </a:extLst>
          </p:cNvPr>
          <p:cNvSpPr/>
          <p:nvPr/>
        </p:nvSpPr>
        <p:spPr>
          <a:xfrm>
            <a:off x="1759671" y="1012196"/>
            <a:ext cx="6661515" cy="507831"/>
          </a:xfrm>
          <a:prstGeom prst="rect">
            <a:avLst/>
          </a:prstGeom>
          <a:solidFill>
            <a:schemeClr val="bg1">
              <a:alpha val="90000"/>
            </a:schemeClr>
          </a:solidFill>
        </p:spPr>
        <p:txBody>
          <a:bodyPr wrap="square">
            <a:spAutoFit/>
          </a:bodyPr>
          <a:lstStyle/>
          <a:p>
            <a:r>
              <a:rPr lang="en-US" sz="2700" b="1" dirty="0"/>
              <a:t>Generated by vertical displacement of water: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4A7CFA6-601A-42B2-9451-5907BA9BD7BE}"/>
              </a:ext>
            </a:extLst>
          </p:cNvPr>
          <p:cNvSpPr/>
          <p:nvPr/>
        </p:nvSpPr>
        <p:spPr>
          <a:xfrm>
            <a:off x="1759671" y="2248885"/>
            <a:ext cx="6661518" cy="507831"/>
          </a:xfrm>
          <a:prstGeom prst="rect">
            <a:avLst/>
          </a:prstGeom>
          <a:solidFill>
            <a:schemeClr val="bg1">
              <a:alpha val="90000"/>
            </a:schemeClr>
          </a:solidFill>
        </p:spPr>
        <p:txBody>
          <a:bodyPr wrap="square">
            <a:spAutoFit/>
          </a:bodyPr>
          <a:lstStyle/>
          <a:p>
            <a:r>
              <a:rPr lang="en-US" sz="2700" dirty="0"/>
              <a:t>2. Extreme (sudden) events (e.g. tsunami);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EFB27C2-D7DE-4F54-B51F-5261795D12B6}"/>
              </a:ext>
            </a:extLst>
          </p:cNvPr>
          <p:cNvSpPr/>
          <p:nvPr/>
        </p:nvSpPr>
        <p:spPr>
          <a:xfrm>
            <a:off x="1759669" y="2896904"/>
            <a:ext cx="6661517" cy="507831"/>
          </a:xfrm>
          <a:prstGeom prst="rect">
            <a:avLst/>
          </a:prstGeom>
          <a:solidFill>
            <a:schemeClr val="bg1">
              <a:alpha val="90000"/>
            </a:schemeClr>
          </a:solidFill>
        </p:spPr>
        <p:txBody>
          <a:bodyPr wrap="square">
            <a:spAutoFit/>
          </a:bodyPr>
          <a:lstStyle/>
          <a:p>
            <a:r>
              <a:rPr lang="en-US" sz="2700" dirty="0"/>
              <a:t>3. Ultra low-frequency processes (e.g. tides).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B62B7AC-92DC-40E1-96A1-5A48805A863B}"/>
              </a:ext>
            </a:extLst>
          </p:cNvPr>
          <p:cNvSpPr/>
          <p:nvPr/>
        </p:nvSpPr>
        <p:spPr>
          <a:xfrm>
            <a:off x="1759671" y="1619299"/>
            <a:ext cx="6661518" cy="507831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US" sz="2700" b="1" dirty="0"/>
              <a:t>1. Winds acting on the ocean surface;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A2F2A89-CA59-4824-9597-72DE3A63E1BB}"/>
              </a:ext>
            </a:extLst>
          </p:cNvPr>
          <p:cNvSpPr/>
          <p:nvPr/>
        </p:nvSpPr>
        <p:spPr>
          <a:xfrm>
            <a:off x="1759671" y="189628"/>
            <a:ext cx="5963793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Wave generation in the ocean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E7049ECF-F6CC-2ABF-3279-62033361E49C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3568128191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The Geophile Pages">
            <a:extLst>
              <a:ext uri="{FF2B5EF4-FFF2-40B4-BE49-F238E27FC236}">
                <a16:creationId xmlns:a16="http://schemas.microsoft.com/office/drawing/2014/main" id="{B4714FD4-B392-4F94-AB45-EDE04BC3A4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42907" y="1875856"/>
            <a:ext cx="6643639" cy="4225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FBE7C31-A590-44A6-989E-203C1FB8B3F8}"/>
              </a:ext>
            </a:extLst>
          </p:cNvPr>
          <p:cNvSpPr/>
          <p:nvPr/>
        </p:nvSpPr>
        <p:spPr>
          <a:xfrm>
            <a:off x="1805456" y="288827"/>
            <a:ext cx="7495658" cy="584775"/>
          </a:xfrm>
          <a:prstGeom prst="rect">
            <a:avLst/>
          </a:prstGeom>
          <a:solidFill>
            <a:srgbClr val="EAF7FF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3200" b="1" dirty="0">
                <a:cs typeface="Calibri"/>
              </a:rPr>
              <a:t>The height of wind waves is dependent on: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4003B3E-3863-4555-9871-B4FC4CA01332}"/>
              </a:ext>
            </a:extLst>
          </p:cNvPr>
          <p:cNvSpPr/>
          <p:nvPr/>
        </p:nvSpPr>
        <p:spPr>
          <a:xfrm>
            <a:off x="1805456" y="1061825"/>
            <a:ext cx="2918945" cy="153888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514350" indent="-514350" eaLnBrk="0" hangingPunct="0">
              <a:spcAft>
                <a:spcPts val="600"/>
              </a:spcAft>
              <a:buAutoNum type="arabicParenBoth"/>
            </a:pPr>
            <a:r>
              <a:rPr lang="en-AU" sz="2800" b="1" dirty="0">
                <a:cs typeface="Calibri"/>
              </a:rPr>
              <a:t>Wind speed.</a:t>
            </a:r>
          </a:p>
          <a:p>
            <a:pPr marL="514350" indent="-514350" eaLnBrk="0" hangingPunct="0">
              <a:spcAft>
                <a:spcPts val="600"/>
              </a:spcAft>
              <a:buAutoNum type="arabicParenBoth"/>
            </a:pPr>
            <a:r>
              <a:rPr lang="en-AU" sz="2800" b="1" dirty="0">
                <a:cs typeface="Calibri"/>
              </a:rPr>
              <a:t>Wind duration</a:t>
            </a:r>
          </a:p>
          <a:p>
            <a:pPr marL="514350" indent="-514350" eaLnBrk="0" hangingPunct="0">
              <a:spcAft>
                <a:spcPts val="600"/>
              </a:spcAft>
              <a:buAutoNum type="arabicParenBoth"/>
            </a:pPr>
            <a:r>
              <a:rPr lang="en-AU" sz="2800" b="1" dirty="0">
                <a:cs typeface="Calibri"/>
              </a:rPr>
              <a:t>Fetch distance.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0D331D0-3BD6-4F0E-851A-039A74AA5825}"/>
              </a:ext>
            </a:extLst>
          </p:cNvPr>
          <p:cNvSpPr/>
          <p:nvPr/>
        </p:nvSpPr>
        <p:spPr>
          <a:xfrm>
            <a:off x="1740928" y="6288064"/>
            <a:ext cx="8829673" cy="646331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ctr" eaLnBrk="0" hangingPunct="0">
              <a:spcAft>
                <a:spcPts val="600"/>
              </a:spcAft>
            </a:pPr>
            <a:r>
              <a:rPr lang="en-AU" b="1" dirty="0">
                <a:latin typeface="Calibri"/>
                <a:cs typeface="Calibri"/>
              </a:rPr>
              <a:t>Fetch: </a:t>
            </a:r>
            <a:r>
              <a:rPr lang="en-US" dirty="0"/>
              <a:t>The distance of water wind can move over in a constant direction to generate waves.</a:t>
            </a:r>
            <a:endParaRPr lang="en-AU" b="1" dirty="0">
              <a:latin typeface="Calibri"/>
              <a:cs typeface="Calibri"/>
            </a:endParaRP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DE4887B-A96F-C1FE-F942-C4781660C698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4078158980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5BF5688-BB73-4956-B066-3F1AFBE9F8DE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24055" y="1110106"/>
            <a:ext cx="4143945" cy="460251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5BA5376-B55A-4F7D-8A59-F49651113EE2}"/>
              </a:ext>
            </a:extLst>
          </p:cNvPr>
          <p:cNvSpPr txBox="1"/>
          <p:nvPr/>
        </p:nvSpPr>
        <p:spPr>
          <a:xfrm>
            <a:off x="6631795" y="1213127"/>
            <a:ext cx="91627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Fetch B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40E0B23-5E1E-43F8-8D40-8AC1F8FE42A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1" y="1093024"/>
            <a:ext cx="4867004" cy="497440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843EE1A-E8A7-4360-B60B-44CD5D2BA43E}"/>
              </a:ext>
            </a:extLst>
          </p:cNvPr>
          <p:cNvSpPr txBox="1"/>
          <p:nvPr/>
        </p:nvSpPr>
        <p:spPr>
          <a:xfrm>
            <a:off x="1622127" y="1196045"/>
            <a:ext cx="90024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Fetch A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5A2BFCD-8009-4BDB-A11F-C5518E5A7CC5}"/>
              </a:ext>
            </a:extLst>
          </p:cNvPr>
          <p:cNvGrpSpPr/>
          <p:nvPr/>
        </p:nvGrpSpPr>
        <p:grpSpPr>
          <a:xfrm>
            <a:off x="7978052" y="2065852"/>
            <a:ext cx="2249687" cy="947128"/>
            <a:chOff x="6491758" y="2604951"/>
            <a:chExt cx="2249687" cy="947128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81B9813F-A44A-45C9-9625-4C8C1CCBCEEE}"/>
                </a:ext>
              </a:extLst>
            </p:cNvPr>
            <p:cNvSpPr/>
            <p:nvPr/>
          </p:nvSpPr>
          <p:spPr>
            <a:xfrm>
              <a:off x="6491758" y="2958894"/>
              <a:ext cx="482644" cy="482644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ED20B33-A917-442C-8C24-D3204A3461C2}"/>
                </a:ext>
              </a:extLst>
            </p:cNvPr>
            <p:cNvSpPr txBox="1"/>
            <p:nvPr/>
          </p:nvSpPr>
          <p:spPr>
            <a:xfrm>
              <a:off x="6564604" y="2938606"/>
              <a:ext cx="36099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800" b="1" dirty="0"/>
                <a:t>L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EEC2934E-5864-4DDA-B362-55CD8DCDF193}"/>
                </a:ext>
              </a:extLst>
            </p:cNvPr>
            <p:cNvSpPr txBox="1"/>
            <p:nvPr/>
          </p:nvSpPr>
          <p:spPr>
            <a:xfrm>
              <a:off x="8274651" y="2604951"/>
              <a:ext cx="46679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4000" b="1" dirty="0">
                  <a:solidFill>
                    <a:srgbClr val="FFFF00"/>
                  </a:solidFill>
                </a:rPr>
                <a:t>X</a:t>
              </a: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98E13ECB-8E31-4827-A6C3-2D392A9C4E33}"/>
                </a:ext>
              </a:extLst>
            </p:cNvPr>
            <p:cNvCxnSpPr/>
            <p:nvPr/>
          </p:nvCxnSpPr>
          <p:spPr>
            <a:xfrm flipV="1">
              <a:off x="7100464" y="3021124"/>
              <a:ext cx="1082040" cy="179092"/>
            </a:xfrm>
            <a:prstGeom prst="straightConnector1">
              <a:avLst/>
            </a:prstGeom>
            <a:ln w="38100">
              <a:solidFill>
                <a:schemeClr val="bg1"/>
              </a:solidFill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DD98863D-9DFE-48FE-98DC-C53E88302B81}"/>
                </a:ext>
              </a:extLst>
            </p:cNvPr>
            <p:cNvSpPr txBox="1"/>
            <p:nvPr/>
          </p:nvSpPr>
          <p:spPr>
            <a:xfrm rot="21089615">
              <a:off x="7198093" y="3151969"/>
              <a:ext cx="88678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000" b="1" dirty="0">
                  <a:solidFill>
                    <a:schemeClr val="bg1"/>
                  </a:solidFill>
                </a:rPr>
                <a:t>30 km</a:t>
              </a: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41451279-7229-4183-917A-4A5C32812DA1}"/>
              </a:ext>
            </a:extLst>
          </p:cNvPr>
          <p:cNvGrpSpPr/>
          <p:nvPr/>
        </p:nvGrpSpPr>
        <p:grpSpPr>
          <a:xfrm>
            <a:off x="1776796" y="2204344"/>
            <a:ext cx="3050438" cy="3696607"/>
            <a:chOff x="-1728" y="2873646"/>
            <a:chExt cx="3050438" cy="3696607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CF3DE016-A62D-49F4-8489-873423FE55F8}"/>
                </a:ext>
              </a:extLst>
            </p:cNvPr>
            <p:cNvSpPr/>
            <p:nvPr/>
          </p:nvSpPr>
          <p:spPr>
            <a:xfrm>
              <a:off x="-1728" y="5946365"/>
              <a:ext cx="623888" cy="623888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dirty="0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A8B687C0-6727-41C3-9D95-2A23CBF6A374}"/>
                </a:ext>
              </a:extLst>
            </p:cNvPr>
            <p:cNvSpPr txBox="1"/>
            <p:nvPr/>
          </p:nvSpPr>
          <p:spPr>
            <a:xfrm>
              <a:off x="131321" y="5985478"/>
              <a:ext cx="38664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200" b="1" dirty="0"/>
                <a:t>L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6BBB9B73-5AA7-43E0-A614-7578DC76C617}"/>
                </a:ext>
              </a:extLst>
            </p:cNvPr>
            <p:cNvSpPr txBox="1"/>
            <p:nvPr/>
          </p:nvSpPr>
          <p:spPr>
            <a:xfrm>
              <a:off x="2581916" y="2873646"/>
              <a:ext cx="46679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4000" b="1" dirty="0">
                  <a:solidFill>
                    <a:srgbClr val="FFFF00"/>
                  </a:solidFill>
                </a:rPr>
                <a:t>X</a:t>
              </a:r>
            </a:p>
          </p:txBody>
        </p: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D2EA8091-38E8-4AAE-93AE-2AAC9540B26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95006" y="3581534"/>
              <a:ext cx="1949134" cy="2297944"/>
            </a:xfrm>
            <a:prstGeom prst="straightConnector1">
              <a:avLst/>
            </a:prstGeom>
            <a:ln w="38100">
              <a:solidFill>
                <a:schemeClr val="bg1"/>
              </a:solidFill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8DF7FF76-6F12-4F94-AEC1-A96F6A9C972F}"/>
                </a:ext>
              </a:extLst>
            </p:cNvPr>
            <p:cNvSpPr txBox="1"/>
            <p:nvPr/>
          </p:nvSpPr>
          <p:spPr>
            <a:xfrm rot="18591672">
              <a:off x="1236295" y="4803552"/>
              <a:ext cx="120898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400" b="1" dirty="0">
                  <a:solidFill>
                    <a:schemeClr val="bg1"/>
                  </a:solidFill>
                </a:rPr>
                <a:t>600 km</a:t>
              </a:r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122AE912-9967-4CE5-87DF-BC396806C9BC}"/>
              </a:ext>
            </a:extLst>
          </p:cNvPr>
          <p:cNvSpPr/>
          <p:nvPr/>
        </p:nvSpPr>
        <p:spPr>
          <a:xfrm>
            <a:off x="2246229" y="307230"/>
            <a:ext cx="7789698" cy="523220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800" dirty="0">
                <a:cs typeface="Calibri"/>
              </a:rPr>
              <a:t>Fetch A &gt; Fetch B… so ocean waves would be higher.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12A9CA-C492-4AF4-B1A9-A366CFA53CFE}"/>
              </a:ext>
            </a:extLst>
          </p:cNvPr>
          <p:cNvSpPr txBox="1"/>
          <p:nvPr/>
        </p:nvSpPr>
        <p:spPr>
          <a:xfrm>
            <a:off x="1618269" y="6182901"/>
            <a:ext cx="4920129" cy="384721"/>
          </a:xfrm>
          <a:prstGeom prst="rect">
            <a:avLst/>
          </a:prstGeom>
          <a:solidFill>
            <a:srgbClr val="E5F5FF"/>
          </a:solidFill>
        </p:spPr>
        <p:txBody>
          <a:bodyPr wrap="none" rtlCol="0">
            <a:spAutoFit/>
          </a:bodyPr>
          <a:lstStyle/>
          <a:p>
            <a:r>
              <a:rPr lang="en-AU" sz="1900" dirty="0"/>
              <a:t>(A) Classic Southern Ocean low hitting SW VIC.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13EA629-8B78-42B4-B252-F801BA366D21}"/>
              </a:ext>
            </a:extLst>
          </p:cNvPr>
          <p:cNvSpPr txBox="1"/>
          <p:nvPr/>
        </p:nvSpPr>
        <p:spPr>
          <a:xfrm>
            <a:off x="6531948" y="5807606"/>
            <a:ext cx="4041784" cy="677108"/>
          </a:xfrm>
          <a:prstGeom prst="rect">
            <a:avLst/>
          </a:prstGeom>
          <a:solidFill>
            <a:srgbClr val="E5F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1900" dirty="0"/>
              <a:t>(B) Local wind waves in Port Phillip Bay.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5EABA-D2D4-F9C9-5AC4-5BF2FF1F1EA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427122417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076382" y="0"/>
            <a:ext cx="4165918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800" b="1" dirty="0">
                <a:solidFill>
                  <a:schemeClr val="bg1"/>
                </a:solidFill>
              </a:rPr>
              <a:t>Wave Groups</a:t>
            </a:r>
          </a:p>
        </p:txBody>
      </p:sp>
      <p:pic>
        <p:nvPicPr>
          <p:cNvPr id="14" name="Picture 4" descr="scan0001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83" t="67256" r="6800" b="3913"/>
          <a:stretch/>
        </p:blipFill>
        <p:spPr bwMode="auto">
          <a:xfrm>
            <a:off x="1922692" y="677108"/>
            <a:ext cx="8313508" cy="36364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8280400" y="4389679"/>
            <a:ext cx="1671996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Closer to Shore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617529" y="4389679"/>
            <a:ext cx="1775935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Closer to Source</a:t>
            </a:r>
          </a:p>
        </p:txBody>
      </p:sp>
      <p:cxnSp>
        <p:nvCxnSpPr>
          <p:cNvPr id="18" name="Straight Arrow Connector 17"/>
          <p:cNvCxnSpPr>
            <a:cxnSpLocks/>
          </p:cNvCxnSpPr>
          <p:nvPr/>
        </p:nvCxnSpPr>
        <p:spPr>
          <a:xfrm>
            <a:off x="3512820" y="4583119"/>
            <a:ext cx="4599940" cy="0"/>
          </a:xfrm>
          <a:prstGeom prst="straightConnector1">
            <a:avLst/>
          </a:prstGeom>
          <a:ln w="50800">
            <a:solidFill>
              <a:srgbClr val="FF0000"/>
            </a:solidFill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2" name="Picture 2" descr="AB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1" y="4855084"/>
            <a:ext cx="2952750" cy="2008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Rectangle 22"/>
          <p:cNvSpPr/>
          <p:nvPr/>
        </p:nvSpPr>
        <p:spPr>
          <a:xfrm>
            <a:off x="1461738" y="6713525"/>
            <a:ext cx="273065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500" dirty="0"/>
              <a:t>http://voices.nationalgeographic.com/2011/06/08/death-and-the-sea-world-ocean-day-2011/</a:t>
            </a: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15251" y="4849095"/>
            <a:ext cx="2952000" cy="2008142"/>
          </a:xfrm>
          <a:prstGeom prst="rect">
            <a:avLst/>
          </a:prstGeom>
        </p:spPr>
      </p:pic>
      <p:pic>
        <p:nvPicPr>
          <p:cNvPr id="5122" name="Picture 2" descr="waves rolling across the ocean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13804" y="4853021"/>
            <a:ext cx="2952750" cy="2008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F259D32-4500-45F1-A3DE-70AD980971E9}"/>
              </a:ext>
            </a:extLst>
          </p:cNvPr>
          <p:cNvSpPr/>
          <p:nvPr/>
        </p:nvSpPr>
        <p:spPr>
          <a:xfrm>
            <a:off x="1659722" y="120363"/>
            <a:ext cx="8886317" cy="400110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 algn="ctr" eaLnBrk="0" hangingPunct="0">
              <a:spcAft>
                <a:spcPts val="600"/>
              </a:spcAft>
            </a:pPr>
            <a:r>
              <a:rPr lang="en-AU" sz="2000" dirty="0">
                <a:cs typeface="Calibri"/>
              </a:rPr>
              <a:t>Waves organise themselves by </a:t>
            </a:r>
            <a:r>
              <a:rPr lang="en-AU" sz="2000" dirty="0">
                <a:cs typeface="Calibri"/>
                <a:hlinkClick r:id="rId7"/>
              </a:rPr>
              <a:t>period</a:t>
            </a:r>
            <a:r>
              <a:rPr lang="en-AU" sz="2000" dirty="0">
                <a:cs typeface="Calibri"/>
              </a:rPr>
              <a:t> and length and travel in groups called </a:t>
            </a:r>
            <a:r>
              <a:rPr lang="en-AU" sz="2000" b="1" dirty="0">
                <a:cs typeface="Calibri"/>
              </a:rPr>
              <a:t>swells.</a:t>
            </a:r>
            <a:endParaRPr lang="en-AU" sz="2000" dirty="0"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79E858F-BBFE-4427-B29F-F7D606D110D5}"/>
              </a:ext>
            </a:extLst>
          </p:cNvPr>
          <p:cNvSpPr txBox="1"/>
          <p:nvPr/>
        </p:nvSpPr>
        <p:spPr>
          <a:xfrm>
            <a:off x="1647022" y="4993745"/>
            <a:ext cx="518091" cy="3385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1600" dirty="0"/>
              <a:t>Sea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BC454D-3A0E-4EDA-A2F2-6DC49B467688}"/>
              </a:ext>
            </a:extLst>
          </p:cNvPr>
          <p:cNvSpPr txBox="1"/>
          <p:nvPr/>
        </p:nvSpPr>
        <p:spPr>
          <a:xfrm>
            <a:off x="4723597" y="4993745"/>
            <a:ext cx="635623" cy="3385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1600" dirty="0"/>
              <a:t>Swell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E667305-BBF8-4C72-9199-8145AF2E5339}"/>
              </a:ext>
            </a:extLst>
          </p:cNvPr>
          <p:cNvSpPr txBox="1"/>
          <p:nvPr/>
        </p:nvSpPr>
        <p:spPr>
          <a:xfrm>
            <a:off x="7852112" y="4993745"/>
            <a:ext cx="547137" cy="3385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1600" dirty="0"/>
              <a:t>Surf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09FE0CB8-D763-9DD2-4AAC-E9B509D473D5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420036118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57E04156-E4BB-4FBF-91C6-2D9F44CC7EC1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8350" y="0"/>
            <a:ext cx="91353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D81186A-5A0E-4D7F-888A-D87F2613593A}"/>
              </a:ext>
            </a:extLst>
          </p:cNvPr>
          <p:cNvSpPr/>
          <p:nvPr/>
        </p:nvSpPr>
        <p:spPr>
          <a:xfrm>
            <a:off x="1769099" y="199055"/>
            <a:ext cx="21210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Summary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7044EB3-9394-46AE-80B3-E39ECE86B1B5}"/>
              </a:ext>
            </a:extLst>
          </p:cNvPr>
          <p:cNvSpPr/>
          <p:nvPr/>
        </p:nvSpPr>
        <p:spPr>
          <a:xfrm>
            <a:off x="1759673" y="1055803"/>
            <a:ext cx="8729219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Coasts are shaped by </a:t>
            </a:r>
            <a:r>
              <a:rPr lang="en-AU" sz="2600" b="1" dirty="0">
                <a:cs typeface="Calibri"/>
              </a:rPr>
              <a:t>large scale </a:t>
            </a:r>
            <a:r>
              <a:rPr lang="en-AU" sz="2600" dirty="0">
                <a:cs typeface="Calibri"/>
              </a:rPr>
              <a:t>(sea level and tectonic setting)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D5C406-5AD4-4A75-8C18-1CA412ED39A8}"/>
              </a:ext>
            </a:extLst>
          </p:cNvPr>
          <p:cNvSpPr/>
          <p:nvPr/>
        </p:nvSpPr>
        <p:spPr>
          <a:xfrm>
            <a:off x="1759672" y="2194899"/>
            <a:ext cx="8578391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Wave dominated, mixed energy, and tide dominated coasts all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C576E26-5DC5-404F-911F-F85F47AB286A}"/>
              </a:ext>
            </a:extLst>
          </p:cNvPr>
          <p:cNvSpPr/>
          <p:nvPr/>
        </p:nvSpPr>
        <p:spPr>
          <a:xfrm>
            <a:off x="1759672" y="2656187"/>
            <a:ext cx="3987537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have different morphologies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941F66A-3D3B-43BA-8CA2-F814935356B2}"/>
              </a:ext>
            </a:extLst>
          </p:cNvPr>
          <p:cNvSpPr/>
          <p:nvPr/>
        </p:nvSpPr>
        <p:spPr>
          <a:xfrm>
            <a:off x="1759673" y="1548568"/>
            <a:ext cx="7635709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processes and </a:t>
            </a:r>
            <a:r>
              <a:rPr lang="en-AU" sz="2600" b="1" dirty="0">
                <a:cs typeface="Calibri"/>
              </a:rPr>
              <a:t>regional scale </a:t>
            </a:r>
            <a:r>
              <a:rPr lang="en-AU" sz="2600" dirty="0">
                <a:cs typeface="Calibri"/>
              </a:rPr>
              <a:t>processes (waves vs tides)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797EFF2-5C4A-4939-A0A5-BEDD74DFFFFD}"/>
              </a:ext>
            </a:extLst>
          </p:cNvPr>
          <p:cNvSpPr/>
          <p:nvPr/>
        </p:nvSpPr>
        <p:spPr>
          <a:xfrm>
            <a:off x="1759671" y="3344842"/>
            <a:ext cx="5938886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Wind waves transfer energy to a coastline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1BB62B-800F-4BD8-8F45-EFE9B603A45A}"/>
              </a:ext>
            </a:extLst>
          </p:cNvPr>
          <p:cNvSpPr/>
          <p:nvPr/>
        </p:nvSpPr>
        <p:spPr>
          <a:xfrm>
            <a:off x="1769099" y="4006016"/>
            <a:ext cx="8342721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Wave height/energy a function of: wind speed, duration and fetch.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489E37EF-8D44-4369-A90F-E0E705E6743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884093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8" grpId="0" animBg="1"/>
      <p:bldP spid="19" grpId="0" animBg="1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EB422-1287-FCEB-63CE-599FDC846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73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38CD2-9585-7E51-5359-D52935A77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7999" y="2555095"/>
            <a:ext cx="4103914" cy="3364992"/>
          </a:xfrm>
        </p:spPr>
        <p:txBody>
          <a:bodyPr/>
          <a:lstStyle/>
          <a:p>
            <a:r>
              <a:rPr lang="en-US" sz="2800" dirty="0"/>
              <a:t>1) Large scale controls on coastal systems</a:t>
            </a:r>
          </a:p>
          <a:p>
            <a:r>
              <a:rPr lang="en-US" sz="2800" dirty="0"/>
              <a:t>2) Coastal Ecosystems</a:t>
            </a:r>
          </a:p>
          <a:p>
            <a:r>
              <a:rPr lang="en-US" sz="2800" dirty="0"/>
              <a:t>- Key management issues</a:t>
            </a:r>
          </a:p>
          <a:p>
            <a:r>
              <a:rPr lang="en-US" sz="2800" dirty="0"/>
              <a:t>- Management responses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8" name="Picture Placeholder 7" descr="Coral reef underwater">
            <a:extLst>
              <a:ext uri="{FF2B5EF4-FFF2-40B4-BE49-F238E27FC236}">
                <a16:creationId xmlns:a16="http://schemas.microsoft.com/office/drawing/2014/main" id="{9DA934D8-2609-4227-78DF-CF8F07A2F9C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02086" y="974786"/>
            <a:ext cx="5784886" cy="3904400"/>
          </a:xfrm>
        </p:spPr>
      </p:pic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9DCE54-E2D0-99C0-FD3F-FECAEAA84F6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pic>
        <p:nvPicPr>
          <p:cNvPr id="7" name="Graphic 6" descr="Checkmark with solid fill">
            <a:extLst>
              <a:ext uri="{FF2B5EF4-FFF2-40B4-BE49-F238E27FC236}">
                <a16:creationId xmlns:a16="http://schemas.microsoft.com/office/drawing/2014/main" id="{65F2BD63-2117-2E02-B1E7-356810E45B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924300" y="29718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190659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stuary Habitat | NOAA Fisheries">
            <a:extLst>
              <a:ext uri="{FF2B5EF4-FFF2-40B4-BE49-F238E27FC236}">
                <a16:creationId xmlns:a16="http://schemas.microsoft.com/office/drawing/2014/main" id="{A66B5257-EA51-6A39-F17A-EAA68BA741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907434"/>
            <a:ext cx="12192000" cy="518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3924A06-2533-68FE-6815-A6208AD97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93366"/>
            <a:ext cx="8110728" cy="4572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Coastal ecosystems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3FE44-803A-0FCA-D29B-EB40225C3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52442" y="5530377"/>
            <a:ext cx="2490651" cy="1280160"/>
          </a:xfrm>
        </p:spPr>
        <p:txBody>
          <a:bodyPr/>
          <a:lstStyle/>
          <a:p>
            <a:r>
              <a:rPr lang="en-US" sz="4000" dirty="0">
                <a:solidFill>
                  <a:schemeClr val="bg1"/>
                </a:solidFill>
              </a:rPr>
              <a:t>Estuaries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AC169C-046A-A49E-35AA-62593AF0CA82}"/>
              </a:ext>
            </a:extLst>
          </p:cNvPr>
          <p:cNvSpPr txBox="1"/>
          <p:nvPr/>
        </p:nvSpPr>
        <p:spPr>
          <a:xfrm>
            <a:off x="0" y="538102"/>
            <a:ext cx="62157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Estuary Habitat | NOAA Fisheries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946595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5AB6ACF-ACE4-47FF-872D-05EF6A0CBD4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48281FF-6B52-4901-AE0E-A2AD0B7FC356}"/>
              </a:ext>
            </a:extLst>
          </p:cNvPr>
          <p:cNvSpPr/>
          <p:nvPr/>
        </p:nvSpPr>
        <p:spPr>
          <a:xfrm>
            <a:off x="1775669" y="2091043"/>
            <a:ext cx="600044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dirty="0"/>
              <a:t>Where river, wave, and tidal processes interact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311577E-7459-40F1-AFB6-03740D902FA1}"/>
              </a:ext>
            </a:extLst>
          </p:cNvPr>
          <p:cNvGrpSpPr/>
          <p:nvPr/>
        </p:nvGrpSpPr>
        <p:grpSpPr>
          <a:xfrm>
            <a:off x="1524000" y="5879604"/>
            <a:ext cx="9144000" cy="978397"/>
            <a:chOff x="0" y="5879603"/>
            <a:chExt cx="9144000" cy="97839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D021C6D-E9D4-42D2-ADD5-0C43F1AA801A}"/>
                </a:ext>
              </a:extLst>
            </p:cNvPr>
            <p:cNvSpPr/>
            <p:nvPr/>
          </p:nvSpPr>
          <p:spPr>
            <a:xfrm>
              <a:off x="0" y="6150114"/>
              <a:ext cx="9144000" cy="707886"/>
            </a:xfrm>
            <a:prstGeom prst="rect">
              <a:avLst/>
            </a:prstGeom>
            <a:solidFill>
              <a:srgbClr val="FFFFCC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US" sz="2000" i="1" dirty="0"/>
                <a:t>The seaward portion of a drowned valley which receives sediment from fluvial and marine sources and contains facies influenced by wave, tide and fluvial processes. </a:t>
              </a: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E91163-2D79-4625-ADE5-50DC5FE74D34}"/>
                </a:ext>
              </a:extLst>
            </p:cNvPr>
            <p:cNvSpPr/>
            <p:nvPr/>
          </p:nvSpPr>
          <p:spPr>
            <a:xfrm>
              <a:off x="7541149" y="5879603"/>
              <a:ext cx="1602851" cy="276999"/>
            </a:xfrm>
            <a:prstGeom prst="rect">
              <a:avLst/>
            </a:prstGeom>
            <a:solidFill>
              <a:srgbClr val="FFFFCC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US" sz="1200" b="1" dirty="0"/>
                <a:t>Dalrymple et al., 1992</a:t>
              </a:r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8FEF9EC-36C2-4284-A7E3-2590A4595F22}"/>
              </a:ext>
            </a:extLst>
          </p:cNvPr>
          <p:cNvSpPr/>
          <p:nvPr/>
        </p:nvSpPr>
        <p:spPr>
          <a:xfrm>
            <a:off x="1775670" y="205087"/>
            <a:ext cx="2070617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Estuaries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8074ED-838F-43C1-AE33-50EFFF23EEDF}"/>
              </a:ext>
            </a:extLst>
          </p:cNvPr>
          <p:cNvSpPr/>
          <p:nvPr/>
        </p:nvSpPr>
        <p:spPr>
          <a:xfrm>
            <a:off x="1775669" y="1508008"/>
            <a:ext cx="600044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 dirty="0"/>
              <a:t>The interface where a river meets the ocean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D4E402C-089D-4966-84F6-2D1B03F9FD08}"/>
              </a:ext>
            </a:extLst>
          </p:cNvPr>
          <p:cNvSpPr/>
          <p:nvPr/>
        </p:nvSpPr>
        <p:spPr>
          <a:xfrm>
            <a:off x="9555346" y="0"/>
            <a:ext cx="1053494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AU" sz="900" dirty="0"/>
              <a:t>Photo: N. Rosengren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8D7D4D9-D9DE-437E-A9A7-2469E8C33EBE}"/>
              </a:ext>
            </a:extLst>
          </p:cNvPr>
          <p:cNvSpPr/>
          <p:nvPr/>
        </p:nvSpPr>
        <p:spPr>
          <a:xfrm>
            <a:off x="1775669" y="974458"/>
            <a:ext cx="600044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 dirty="0"/>
              <a:t>What is an Estuary?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BF9B0BB7-19F7-9C7D-9680-8939D2AA0DC5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</p:spTree>
    <p:extLst>
      <p:ext uri="{BB962C8B-B14F-4D97-AF65-F5344CB8AC3E}">
        <p14:creationId xmlns:p14="http://schemas.microsoft.com/office/powerpoint/2010/main" val="244835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4" grpId="0" animBg="1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076382" y="0"/>
            <a:ext cx="4165918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800" b="1" dirty="0">
                <a:solidFill>
                  <a:schemeClr val="bg1"/>
                </a:solidFill>
              </a:rPr>
              <a:t>Wave Groups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DE2C3F-5BB3-4C00-9260-8EB5EE2CF7B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1"/>
            <a:ext cx="9144000" cy="68579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798481D-DEC9-472F-B9EE-C8F2AC8AD2DB}"/>
              </a:ext>
            </a:extLst>
          </p:cNvPr>
          <p:cNvSpPr txBox="1"/>
          <p:nvPr/>
        </p:nvSpPr>
        <p:spPr>
          <a:xfrm>
            <a:off x="1524000" y="6642555"/>
            <a:ext cx="1138760" cy="2154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AU" sz="800" dirty="0"/>
              <a:t>Photo: N. Rosengren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60798B8-6C0F-48D0-9017-DCE7F868C587}"/>
              </a:ext>
            </a:extLst>
          </p:cNvPr>
          <p:cNvSpPr/>
          <p:nvPr/>
        </p:nvSpPr>
        <p:spPr>
          <a:xfrm>
            <a:off x="5131266" y="6179432"/>
            <a:ext cx="5384334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dirty="0"/>
              <a:t>  Important as a SINK for sediment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BA8C9C-EC91-4315-A326-D76399E30555}"/>
              </a:ext>
            </a:extLst>
          </p:cNvPr>
          <p:cNvSpPr/>
          <p:nvPr/>
        </p:nvSpPr>
        <p:spPr>
          <a:xfrm>
            <a:off x="7480183" y="5500865"/>
            <a:ext cx="3035417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dirty="0"/>
              <a:t>Ephemeral systems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0DFFB7B9-58FA-3ACC-DC21-00F030D8B688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</p:spTree>
    <p:extLst>
      <p:ext uri="{BB962C8B-B14F-4D97-AF65-F5344CB8AC3E}">
        <p14:creationId xmlns:p14="http://schemas.microsoft.com/office/powerpoint/2010/main" val="1133861081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9FC77C2-8DAA-411D-B608-78DADF4FBC82}"/>
              </a:ext>
            </a:extLst>
          </p:cNvPr>
          <p:cNvSpPr/>
          <p:nvPr/>
        </p:nvSpPr>
        <p:spPr>
          <a:xfrm>
            <a:off x="1775669" y="1054708"/>
            <a:ext cx="8322734" cy="523220"/>
          </a:xfrm>
          <a:prstGeom prst="rect">
            <a:avLst/>
          </a:prstGeom>
          <a:solidFill>
            <a:srgbClr val="FFFFCC">
              <a:alpha val="60000"/>
            </a:srgbClr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dirty="0"/>
              <a:t>Head (river input); central </a:t>
            </a:r>
            <a:r>
              <a:rPr lang="en-US" sz="2800" b="1" dirty="0">
                <a:sym typeface="Wingdings" panose="05000000000000000000" pitchFamily="2" charset="2"/>
              </a:rPr>
              <a:t>basin; mouth (enters ocean)</a:t>
            </a:r>
            <a:endParaRPr lang="en-US" sz="28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94BC4F-EF3F-40CC-BE60-BEFD6826A7F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1857376"/>
            <a:ext cx="9144000" cy="5000625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CC66BAAB-4C3A-423B-9A05-43BD3B0ABF3F}"/>
              </a:ext>
            </a:extLst>
          </p:cNvPr>
          <p:cNvSpPr/>
          <p:nvPr/>
        </p:nvSpPr>
        <p:spPr>
          <a:xfrm>
            <a:off x="6217708" y="2916825"/>
            <a:ext cx="812800" cy="457200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55EBDC56-6B69-48E2-B326-5A71193EF4A3}"/>
              </a:ext>
            </a:extLst>
          </p:cNvPr>
          <p:cNvSpPr/>
          <p:nvPr/>
        </p:nvSpPr>
        <p:spPr>
          <a:xfrm>
            <a:off x="7390639" y="4028018"/>
            <a:ext cx="1456267" cy="809625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F274935-C203-4602-A9C4-F820866E6D4F}"/>
              </a:ext>
            </a:extLst>
          </p:cNvPr>
          <p:cNvSpPr/>
          <p:nvPr/>
        </p:nvSpPr>
        <p:spPr>
          <a:xfrm rot="21158398">
            <a:off x="3921848" y="3408489"/>
            <a:ext cx="2553369" cy="972173"/>
          </a:xfrm>
          <a:prstGeom prst="ellipse">
            <a:avLst/>
          </a:prstGeom>
          <a:noFill/>
          <a:ln w="508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683BE3-4DA6-420E-B612-08A7FCF06210}"/>
              </a:ext>
            </a:extLst>
          </p:cNvPr>
          <p:cNvSpPr txBox="1"/>
          <p:nvPr/>
        </p:nvSpPr>
        <p:spPr>
          <a:xfrm>
            <a:off x="2446636" y="3843351"/>
            <a:ext cx="129971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b="1" dirty="0"/>
              <a:t>Central basin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A2A24C4-01A0-41B3-9188-CE3A0F807472}"/>
              </a:ext>
            </a:extLst>
          </p:cNvPr>
          <p:cNvSpPr txBox="1"/>
          <p:nvPr/>
        </p:nvSpPr>
        <p:spPr>
          <a:xfrm>
            <a:off x="6378567" y="2478352"/>
            <a:ext cx="62068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b="1" dirty="0"/>
              <a:t>Head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E353457-454C-4C6D-ACED-DE89AAA4ED1B}"/>
              </a:ext>
            </a:extLst>
          </p:cNvPr>
          <p:cNvSpPr txBox="1"/>
          <p:nvPr/>
        </p:nvSpPr>
        <p:spPr>
          <a:xfrm>
            <a:off x="8995823" y="4248163"/>
            <a:ext cx="724877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b="1" dirty="0"/>
              <a:t>Mouth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0329B2-2B4B-42AC-AA17-68E65941B2C5}"/>
              </a:ext>
            </a:extLst>
          </p:cNvPr>
          <p:cNvSpPr txBox="1"/>
          <p:nvPr/>
        </p:nvSpPr>
        <p:spPr>
          <a:xfrm>
            <a:off x="1568692" y="6604084"/>
            <a:ext cx="120097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50" dirty="0"/>
              <a:t>Photo: N. Rosengren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Zones of an estuary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4DA824CD-5A26-9F29-044E-7D7953C261A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</p:spTree>
    <p:extLst>
      <p:ext uri="{BB962C8B-B14F-4D97-AF65-F5344CB8AC3E}">
        <p14:creationId xmlns:p14="http://schemas.microsoft.com/office/powerpoint/2010/main" val="1080701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7" grpId="0" animBg="1"/>
      <p:bldP spid="11" grpId="0" animBg="1"/>
      <p:bldP spid="12" grpId="0" animBg="1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9FC77C2-8DAA-411D-B608-78DADF4FBC82}"/>
              </a:ext>
            </a:extLst>
          </p:cNvPr>
          <p:cNvSpPr/>
          <p:nvPr/>
        </p:nvSpPr>
        <p:spPr>
          <a:xfrm>
            <a:off x="1750048" y="1054708"/>
            <a:ext cx="9456667" cy="523220"/>
          </a:xfrm>
          <a:prstGeom prst="rect">
            <a:avLst/>
          </a:prstGeom>
          <a:solidFill>
            <a:srgbClr val="FFFFCC">
              <a:alpha val="60000"/>
            </a:srgbClr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dirty="0"/>
              <a:t>Comparative bathymetry for Puget Sound and Chesapeake Bay, USA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0329B2-2B4B-42AC-AA17-68E65941B2C5}"/>
              </a:ext>
            </a:extLst>
          </p:cNvPr>
          <p:cNvSpPr txBox="1"/>
          <p:nvPr/>
        </p:nvSpPr>
        <p:spPr>
          <a:xfrm>
            <a:off x="1568692" y="6604084"/>
            <a:ext cx="478849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50" dirty="0"/>
              <a:t>https://www.eopugetsound.org/articles/puget-sound-uniquely-diverse-and-productive-estuary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Puget Sound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4DA824CD-5A26-9F29-044E-7D7953C261A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  <p:pic>
        <p:nvPicPr>
          <p:cNvPr id="3074" name="Picture 2" descr="Comparative bathymetry for Puget Sound and Chesapeake Bay. Data source: National Geographic Data Center; Image courtesy: UW Center for Environmental Visualization">
            <a:extLst>
              <a:ext uri="{FF2B5EF4-FFF2-40B4-BE49-F238E27FC236}">
                <a16:creationId xmlns:a16="http://schemas.microsoft.com/office/drawing/2014/main" id="{156B0496-8F72-7A67-5328-3453945870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56073" y="1672662"/>
            <a:ext cx="6722382" cy="4206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Map of Puget Sound and its main basins. Based on GeoBase and The National Map data. Credit: Pfly (CC BY-SA 3.0)">
            <a:extLst>
              <a:ext uri="{FF2B5EF4-FFF2-40B4-BE49-F238E27FC236}">
                <a16:creationId xmlns:a16="http://schemas.microsoft.com/office/drawing/2014/main" id="{8501B635-DD81-5C26-39B8-4B8BD10A1B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458200" y="1672662"/>
            <a:ext cx="33528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6391865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FC0329B2-2B4B-42AC-AA17-68E65941B2C5}"/>
              </a:ext>
            </a:extLst>
          </p:cNvPr>
          <p:cNvSpPr txBox="1"/>
          <p:nvPr/>
        </p:nvSpPr>
        <p:spPr>
          <a:xfrm>
            <a:off x="1295400" y="6551816"/>
            <a:ext cx="273825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50" dirty="0"/>
              <a:t>https://oceanservice.noaa.gov/facts/estuarylife.html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Estuary Ecosystem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4DA824CD-5A26-9F29-044E-7D7953C261A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  <p:sp>
        <p:nvSpPr>
          <p:cNvPr id="3" name="Text Box 5">
            <a:extLst>
              <a:ext uri="{FF2B5EF4-FFF2-40B4-BE49-F238E27FC236}">
                <a16:creationId xmlns:a16="http://schemas.microsoft.com/office/drawing/2014/main" id="{1DE571B1-82CB-28C2-111E-5B4E55CE7F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5784" y="1178868"/>
            <a:ext cx="8203570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>
                <a:solidFill>
                  <a:srgbClr val="333333"/>
                </a:solidFill>
              </a:rPr>
              <a:t>One of the most productive ecosystems in the world</a:t>
            </a:r>
            <a:endParaRPr lang="en-US" sz="2400" i="1" dirty="0"/>
          </a:p>
        </p:txBody>
      </p:sp>
      <p:pic>
        <p:nvPicPr>
          <p:cNvPr id="2050" name="Picture 2" descr="Great Blue Heron eating a fish in an estuary. (NOAA News)">
            <a:extLst>
              <a:ext uri="{FF2B5EF4-FFF2-40B4-BE49-F238E27FC236}">
                <a16:creationId xmlns:a16="http://schemas.microsoft.com/office/drawing/2014/main" id="{2BCBACC0-46C5-5F0F-5911-448E5FDEB1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25784" y="1739044"/>
            <a:ext cx="3736458" cy="2490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he Elkhorn Slough National Estuarine Research Reserve in California is home to a population of more than 100 sea otters.">
            <a:extLst>
              <a:ext uri="{FF2B5EF4-FFF2-40B4-BE49-F238E27FC236}">
                <a16:creationId xmlns:a16="http://schemas.microsoft.com/office/drawing/2014/main" id="{F31E977D-2531-CDD9-071D-55BE1E04C4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30981" y="4303499"/>
            <a:ext cx="4228213" cy="211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BE1B2A8-E453-D063-93AC-C8CD85499BDA}"/>
              </a:ext>
            </a:extLst>
          </p:cNvPr>
          <p:cNvSpPr txBox="1"/>
          <p:nvPr/>
        </p:nvSpPr>
        <p:spPr>
          <a:xfrm>
            <a:off x="9116520" y="6604084"/>
            <a:ext cx="6337004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https://www.hww.ca/en/wild-spaces/estuaries.html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5B3EF8F-6557-F26B-6EC4-166A393A75B4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76184" y="4432269"/>
            <a:ext cx="4995278" cy="1985337"/>
          </a:xfrm>
          <a:prstGeom prst="rect">
            <a:avLst/>
          </a:prstGeom>
        </p:spPr>
      </p:pic>
      <p:pic>
        <p:nvPicPr>
          <p:cNvPr id="2054" name="Picture 6" descr="Estuaries">
            <a:extLst>
              <a:ext uri="{FF2B5EF4-FFF2-40B4-BE49-F238E27FC236}">
                <a16:creationId xmlns:a16="http://schemas.microsoft.com/office/drawing/2014/main" id="{6FC1FFA4-51F4-76BE-3F5B-C88CBE1402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65250" y="1732137"/>
            <a:ext cx="3851270" cy="2467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7226687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C9469DD-15F0-4A92-ACAB-19BA51DA162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1396194"/>
            <a:ext cx="9144000" cy="422738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3A159B7-EC14-4442-A09C-53721ADD7D5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5623582"/>
            <a:ext cx="9144000" cy="38372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4DE5B1B-083F-4FCE-BF1B-C1AA68D1D43A}"/>
              </a:ext>
            </a:extLst>
          </p:cNvPr>
          <p:cNvSpPr txBox="1"/>
          <p:nvPr/>
        </p:nvSpPr>
        <p:spPr>
          <a:xfrm>
            <a:off x="2230968" y="6161501"/>
            <a:ext cx="83557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2400" b="1" dirty="0">
                <a:solidFill>
                  <a:srgbClr val="0070C0"/>
                </a:solidFill>
              </a:rPr>
              <a:t>Saline						Mixed (brackish)				   Fresh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0892F77-4999-4A38-A22A-E2A0052F27D9}"/>
              </a:ext>
            </a:extLst>
          </p:cNvPr>
          <p:cNvCxnSpPr>
            <a:cxnSpLocks/>
          </p:cNvCxnSpPr>
          <p:nvPr/>
        </p:nvCxnSpPr>
        <p:spPr>
          <a:xfrm>
            <a:off x="3317045" y="6392333"/>
            <a:ext cx="2032831" cy="0"/>
          </a:xfrm>
          <a:prstGeom prst="straightConnector1">
            <a:avLst/>
          </a:prstGeom>
          <a:ln w="38100">
            <a:solidFill>
              <a:srgbClr val="0070C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B3EE0643-9EC5-4FA1-9E00-45B8D693DE72}"/>
              </a:ext>
            </a:extLst>
          </p:cNvPr>
          <p:cNvCxnSpPr>
            <a:cxnSpLocks/>
          </p:cNvCxnSpPr>
          <p:nvPr/>
        </p:nvCxnSpPr>
        <p:spPr>
          <a:xfrm>
            <a:off x="7747001" y="6392333"/>
            <a:ext cx="1507067" cy="0"/>
          </a:xfrm>
          <a:prstGeom prst="straightConnector1">
            <a:avLst/>
          </a:prstGeom>
          <a:ln w="38100">
            <a:solidFill>
              <a:srgbClr val="0070C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48110BD-CB43-467E-9A8E-FB5E7F597A85}"/>
              </a:ext>
            </a:extLst>
          </p:cNvPr>
          <p:cNvCxnSpPr>
            <a:cxnSpLocks/>
          </p:cNvCxnSpPr>
          <p:nvPr/>
        </p:nvCxnSpPr>
        <p:spPr>
          <a:xfrm flipH="1">
            <a:off x="1662643" y="6392333"/>
            <a:ext cx="441324" cy="0"/>
          </a:xfrm>
          <a:prstGeom prst="straightConnector1">
            <a:avLst/>
          </a:prstGeom>
          <a:ln w="38100">
            <a:solidFill>
              <a:srgbClr val="0070C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E48F38BE-F88D-4A83-A7DD-F67CABB7CBCC}"/>
              </a:ext>
            </a:extLst>
          </p:cNvPr>
          <p:cNvSpPr txBox="1"/>
          <p:nvPr/>
        </p:nvSpPr>
        <p:spPr>
          <a:xfrm>
            <a:off x="1981200" y="1007174"/>
            <a:ext cx="8686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2400" b="1" dirty="0">
                <a:solidFill>
                  <a:srgbClr val="002060"/>
                </a:solidFill>
              </a:rPr>
              <a:t>MOUTH						 BASIN							HEAD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08488FA-E276-47DC-9EC2-A22525D49E0D}"/>
              </a:ext>
            </a:extLst>
          </p:cNvPr>
          <p:cNvCxnSpPr/>
          <p:nvPr/>
        </p:nvCxnSpPr>
        <p:spPr>
          <a:xfrm>
            <a:off x="3444045" y="1248473"/>
            <a:ext cx="2355623" cy="0"/>
          </a:xfrm>
          <a:prstGeom prst="straightConnector1">
            <a:avLst/>
          </a:prstGeom>
          <a:ln w="38100">
            <a:solidFill>
              <a:srgbClr val="00206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B3644EC4-2D7D-44EB-BBFE-5406C2CE30DD}"/>
              </a:ext>
            </a:extLst>
          </p:cNvPr>
          <p:cNvCxnSpPr/>
          <p:nvPr/>
        </p:nvCxnSpPr>
        <p:spPr>
          <a:xfrm>
            <a:off x="7025445" y="1248473"/>
            <a:ext cx="2355623" cy="0"/>
          </a:xfrm>
          <a:prstGeom prst="straightConnector1">
            <a:avLst/>
          </a:prstGeom>
          <a:ln w="38100">
            <a:solidFill>
              <a:srgbClr val="00206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E4F28B87-CF7D-4920-90BB-29E19885A252}"/>
              </a:ext>
            </a:extLst>
          </p:cNvPr>
          <p:cNvCxnSpPr>
            <a:cxnSpLocks/>
          </p:cNvCxnSpPr>
          <p:nvPr/>
        </p:nvCxnSpPr>
        <p:spPr>
          <a:xfrm flipH="1">
            <a:off x="1789643" y="1248473"/>
            <a:ext cx="441324" cy="0"/>
          </a:xfrm>
          <a:prstGeom prst="straightConnector1">
            <a:avLst/>
          </a:prstGeom>
          <a:ln w="38100">
            <a:solidFill>
              <a:srgbClr val="00206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696FB9C-2E18-4018-9D7C-E1E067394250}"/>
              </a:ext>
            </a:extLst>
          </p:cNvPr>
          <p:cNvSpPr txBox="1"/>
          <p:nvPr/>
        </p:nvSpPr>
        <p:spPr>
          <a:xfrm rot="16200000">
            <a:off x="1444767" y="3590223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i="1" dirty="0"/>
              <a:t>OCEAN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CEDA870-A124-4C06-A213-87A8AB734232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Zones of an estuary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1C4077B-94EF-0AFD-93CD-368AFB8D0613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</p:spTree>
    <p:extLst>
      <p:ext uri="{BB962C8B-B14F-4D97-AF65-F5344CB8AC3E}">
        <p14:creationId xmlns:p14="http://schemas.microsoft.com/office/powerpoint/2010/main" val="1586503697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53E0A54-6B6B-4C71-AB68-55A35181696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1817229"/>
            <a:ext cx="9144000" cy="433444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8D41CE1-F1BC-4BBA-B01E-45BD4731BA3C}"/>
              </a:ext>
            </a:extLst>
          </p:cNvPr>
          <p:cNvSpPr/>
          <p:nvPr/>
        </p:nvSpPr>
        <p:spPr>
          <a:xfrm>
            <a:off x="1775670" y="1107379"/>
            <a:ext cx="8243951" cy="523220"/>
          </a:xfrm>
          <a:prstGeom prst="rect">
            <a:avLst/>
          </a:prstGeom>
          <a:solidFill>
            <a:schemeClr val="accent5">
              <a:lumMod val="20000"/>
              <a:lumOff val="80000"/>
              <a:alpha val="5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450"/>
              </a:spcAft>
            </a:pPr>
            <a:r>
              <a:rPr lang="en-AU" sz="2800" dirty="0"/>
              <a:t>e.g. Roy (1984); Cooper (2001); Dalrymple et al., (1992)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3FE62A-9681-404E-A4E3-F2F0A768AAEA}"/>
              </a:ext>
            </a:extLst>
          </p:cNvPr>
          <p:cNvSpPr txBox="1"/>
          <p:nvPr/>
        </p:nvSpPr>
        <p:spPr>
          <a:xfrm>
            <a:off x="2683711" y="4551964"/>
            <a:ext cx="726737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2400" dirty="0"/>
              <a:t>IOCE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BF8147-54C1-41DC-9A60-2D9665E9C984}"/>
              </a:ext>
            </a:extLst>
          </p:cNvPr>
          <p:cNvSpPr txBox="1"/>
          <p:nvPr/>
        </p:nvSpPr>
        <p:spPr>
          <a:xfrm>
            <a:off x="1775670" y="5867240"/>
            <a:ext cx="8549431" cy="769441"/>
          </a:xfrm>
          <a:prstGeom prst="rect">
            <a:avLst/>
          </a:prstGeom>
          <a:solidFill>
            <a:srgbClr val="FFFFCC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2200" b="1" dirty="0"/>
              <a:t>IOCE </a:t>
            </a:r>
            <a:r>
              <a:rPr lang="en-AU" sz="2200" dirty="0"/>
              <a:t>= Intermittently open/closed estuary = one that closes to the ocean</a:t>
            </a:r>
          </a:p>
          <a:p>
            <a:pPr algn="ctr"/>
            <a:r>
              <a:rPr lang="en-AU" sz="2200" dirty="0"/>
              <a:t>[sometimes called a saline coastal lake or lagoon] e.g. Painkalac Creek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416B6C-E59A-4820-B96C-AE540F42243D}"/>
              </a:ext>
            </a:extLst>
          </p:cNvPr>
          <p:cNvSpPr txBox="1"/>
          <p:nvPr/>
        </p:nvSpPr>
        <p:spPr>
          <a:xfrm>
            <a:off x="9578154" y="2814249"/>
            <a:ext cx="844655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dirty="0"/>
              <a:t>RTR &gt; 3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B507EF-DA61-44AD-B49D-C0B3759ECBEE}"/>
              </a:ext>
            </a:extLst>
          </p:cNvPr>
          <p:cNvSpPr txBox="1"/>
          <p:nvPr/>
        </p:nvSpPr>
        <p:spPr>
          <a:xfrm>
            <a:off x="5524787" y="2814249"/>
            <a:ext cx="844655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dirty="0"/>
              <a:t>RTR &lt; 3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ACC1733-F571-4B30-8892-2332042D395E}"/>
              </a:ext>
            </a:extLst>
          </p:cNvPr>
          <p:cNvSpPr txBox="1"/>
          <p:nvPr/>
        </p:nvSpPr>
        <p:spPr>
          <a:xfrm>
            <a:off x="4402236" y="3963172"/>
            <a:ext cx="3028265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AU" sz="1600" b="1" dirty="0"/>
              <a:t>Wave-dominated</a:t>
            </a:r>
            <a:r>
              <a:rPr lang="en-AU" sz="1600" dirty="0"/>
              <a:t> has 3 main subtypes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3B1176D-91E6-4A5A-8C5F-5F44AA5DE705}"/>
              </a:ext>
            </a:extLst>
          </p:cNvPr>
          <p:cNvSpPr/>
          <p:nvPr/>
        </p:nvSpPr>
        <p:spPr>
          <a:xfrm>
            <a:off x="1775670" y="205087"/>
            <a:ext cx="519663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Geomorphic classification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F55DCA-C383-4BF8-8474-A16D207CE4A8}"/>
              </a:ext>
            </a:extLst>
          </p:cNvPr>
          <p:cNvSpPr/>
          <p:nvPr/>
        </p:nvSpPr>
        <p:spPr>
          <a:xfrm>
            <a:off x="1680938" y="3963173"/>
            <a:ext cx="8820150" cy="17874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F29B0A79-E554-83EB-9BC4-EE1895362218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</p:spTree>
    <p:extLst>
      <p:ext uri="{BB962C8B-B14F-4D97-AF65-F5344CB8AC3E}">
        <p14:creationId xmlns:p14="http://schemas.microsoft.com/office/powerpoint/2010/main" val="1832377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3" grpId="0" animBg="1"/>
      <p:bldP spid="14" grpId="0" animBg="1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38CF082-4900-4DB5-951E-EB86AC3EE07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1436468"/>
            <a:ext cx="9144000" cy="256506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237BD42-E511-4561-9613-DA78CCD9B9FD}"/>
              </a:ext>
            </a:extLst>
          </p:cNvPr>
          <p:cNvSpPr/>
          <p:nvPr/>
        </p:nvSpPr>
        <p:spPr>
          <a:xfrm>
            <a:off x="3454400" y="1524484"/>
            <a:ext cx="1986280" cy="2310916"/>
          </a:xfrm>
          <a:prstGeom prst="rect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D270CD2-03EE-499A-90B4-19A6CE7B6D25}"/>
              </a:ext>
            </a:extLst>
          </p:cNvPr>
          <p:cNvSpPr/>
          <p:nvPr/>
        </p:nvSpPr>
        <p:spPr>
          <a:xfrm>
            <a:off x="5440681" y="1524484"/>
            <a:ext cx="1870287" cy="2310916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391D52-A6A4-478E-839F-1A2ABDAF3273}"/>
              </a:ext>
            </a:extLst>
          </p:cNvPr>
          <p:cNvSpPr/>
          <p:nvPr/>
        </p:nvSpPr>
        <p:spPr>
          <a:xfrm>
            <a:off x="7310968" y="1524483"/>
            <a:ext cx="1816100" cy="2310916"/>
          </a:xfrm>
          <a:prstGeom prst="rect">
            <a:avLst/>
          </a:prstGeom>
          <a:noFill/>
          <a:ln w="508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14EA41-C3CD-4B5A-8256-83542B4364D9}"/>
              </a:ext>
            </a:extLst>
          </p:cNvPr>
          <p:cNvSpPr txBox="1"/>
          <p:nvPr/>
        </p:nvSpPr>
        <p:spPr>
          <a:xfrm>
            <a:off x="2752001" y="4020298"/>
            <a:ext cx="9840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/>
              <a:t>Ocean		Mouth	  	  Central basin			Head		River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366238D-A224-4DD1-BF0C-862621CFE2A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5088828"/>
            <a:ext cx="9144000" cy="79873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CBFABF2-6AA2-473F-8C16-C01EEAC969EF}"/>
              </a:ext>
            </a:extLst>
          </p:cNvPr>
          <p:cNvSpPr txBox="1"/>
          <p:nvPr/>
        </p:nvSpPr>
        <p:spPr>
          <a:xfrm>
            <a:off x="2272877" y="4534597"/>
            <a:ext cx="82058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2400" b="1" dirty="0">
                <a:solidFill>
                  <a:srgbClr val="C00000"/>
                </a:solidFill>
              </a:rPr>
              <a:t>  Coarse sand		           Muds + fines		       Fluvial (coarser)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35A2060-7D35-4E5A-B134-23960416F2BD}"/>
              </a:ext>
            </a:extLst>
          </p:cNvPr>
          <p:cNvCxnSpPr>
            <a:cxnSpLocks/>
          </p:cNvCxnSpPr>
          <p:nvPr/>
        </p:nvCxnSpPr>
        <p:spPr>
          <a:xfrm>
            <a:off x="4275590" y="4776203"/>
            <a:ext cx="1135683" cy="0"/>
          </a:xfrm>
          <a:prstGeom prst="straightConnector1">
            <a:avLst/>
          </a:prstGeom>
          <a:ln w="38100">
            <a:solidFill>
              <a:srgbClr val="C0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BCC2400-6404-49E4-BE29-3D54B891DF8B}"/>
              </a:ext>
            </a:extLst>
          </p:cNvPr>
          <p:cNvCxnSpPr>
            <a:cxnSpLocks/>
          </p:cNvCxnSpPr>
          <p:nvPr/>
        </p:nvCxnSpPr>
        <p:spPr>
          <a:xfrm>
            <a:off x="7833360" y="4776203"/>
            <a:ext cx="1005840" cy="0"/>
          </a:xfrm>
          <a:prstGeom prst="straightConnector1">
            <a:avLst/>
          </a:prstGeom>
          <a:ln w="38100">
            <a:solidFill>
              <a:srgbClr val="C0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DA5350D-222E-44EF-98A5-0C79AE800BA2}"/>
              </a:ext>
            </a:extLst>
          </p:cNvPr>
          <p:cNvCxnSpPr>
            <a:cxnSpLocks/>
          </p:cNvCxnSpPr>
          <p:nvPr/>
        </p:nvCxnSpPr>
        <p:spPr>
          <a:xfrm flipH="1">
            <a:off x="1651126" y="4776203"/>
            <a:ext cx="702097" cy="0"/>
          </a:xfrm>
          <a:prstGeom prst="straightConnector1">
            <a:avLst/>
          </a:prstGeom>
          <a:ln w="38100">
            <a:solidFill>
              <a:srgbClr val="C0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642923CF-1EC2-475F-80BF-876F9CC8D7F1}"/>
              </a:ext>
            </a:extLst>
          </p:cNvPr>
          <p:cNvSpPr txBox="1"/>
          <p:nvPr/>
        </p:nvSpPr>
        <p:spPr>
          <a:xfrm>
            <a:off x="2535692" y="5994043"/>
            <a:ext cx="65171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3600" b="1" dirty="0"/>
              <a:t>“Tripartite” energy and facies division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1F14187-9D5E-4DBA-A479-06DBE9C3F06F}"/>
              </a:ext>
            </a:extLst>
          </p:cNvPr>
          <p:cNvSpPr txBox="1"/>
          <p:nvPr/>
        </p:nvSpPr>
        <p:spPr>
          <a:xfrm>
            <a:off x="2745907" y="1074468"/>
            <a:ext cx="7221732" cy="369332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AU" b="1" dirty="0"/>
              <a:t>Ocean Energy Input                     Low energy                       High fluvial energy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41B4CAC-C285-4783-9EC1-5BC27BBCCBA2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Zones of an estuary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116EEE1E-A29F-F036-43D5-1A95150F45BF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</p:spTree>
    <p:extLst>
      <p:ext uri="{BB962C8B-B14F-4D97-AF65-F5344CB8AC3E}">
        <p14:creationId xmlns:p14="http://schemas.microsoft.com/office/powerpoint/2010/main" val="1158737339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41B4CAC-C285-4783-9EC1-5BC27BBCCBA2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Estuary Management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116EEE1E-A29F-F036-43D5-1A95150F45BF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AE59F6-9547-F3FB-EB68-8F2F738D19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7975" y="1156988"/>
            <a:ext cx="8963025" cy="549592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1AFE55B-B8E8-89B9-0969-0AB156435F1E}"/>
              </a:ext>
            </a:extLst>
          </p:cNvPr>
          <p:cNvSpPr/>
          <p:nvPr/>
        </p:nvSpPr>
        <p:spPr>
          <a:xfrm>
            <a:off x="642581" y="5603293"/>
            <a:ext cx="2785281" cy="523220"/>
          </a:xfrm>
          <a:prstGeom prst="rect">
            <a:avLst/>
          </a:prstGeom>
          <a:solidFill>
            <a:schemeClr val="accent5">
              <a:lumMod val="20000"/>
              <a:lumOff val="80000"/>
              <a:alpha val="5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450"/>
              </a:spcAft>
            </a:pPr>
            <a:r>
              <a:rPr lang="en-AU" sz="2800" dirty="0"/>
              <a:t>Chilton et al. (2021)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4CE0CFB-F8C2-FCFD-03C1-67D570C78F6B}"/>
              </a:ext>
            </a:extLst>
          </p:cNvPr>
          <p:cNvSpPr txBox="1"/>
          <p:nvPr/>
        </p:nvSpPr>
        <p:spPr>
          <a:xfrm>
            <a:off x="381000" y="6126513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dirty="0"/>
              <a:t>https://www.frontiersin.org/articles/10.3389/fenvs.2021.764218/full</a:t>
            </a:r>
          </a:p>
        </p:txBody>
      </p:sp>
    </p:spTree>
    <p:extLst>
      <p:ext uri="{BB962C8B-B14F-4D97-AF65-F5344CB8AC3E}">
        <p14:creationId xmlns:p14="http://schemas.microsoft.com/office/powerpoint/2010/main" val="4242102665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8214F40-248C-FEFD-A9ED-AC44CCD2D42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07433"/>
            <a:ext cx="12191999" cy="5181601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3924A06-2533-68FE-6815-A6208AD97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93366"/>
            <a:ext cx="8110728" cy="4572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Coastal ecosystems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3FE44-803A-0FCA-D29B-EB40225C3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768" y="1107075"/>
            <a:ext cx="6569614" cy="1280160"/>
          </a:xfrm>
        </p:spPr>
        <p:txBody>
          <a:bodyPr/>
          <a:lstStyle/>
          <a:p>
            <a:r>
              <a:rPr lang="en-US" sz="4000" dirty="0">
                <a:solidFill>
                  <a:schemeClr val="bg1"/>
                </a:solidFill>
              </a:rPr>
              <a:t>Mangroves and salt marshes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AC169C-046A-A49E-35AA-62593AF0CA82}"/>
              </a:ext>
            </a:extLst>
          </p:cNvPr>
          <p:cNvSpPr txBox="1"/>
          <p:nvPr/>
        </p:nvSpPr>
        <p:spPr>
          <a:xfrm>
            <a:off x="0" y="538102"/>
            <a:ext cx="62157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https://www.meer.com/en/40723-mangroves-and-their-role-to-ecology</a:t>
            </a:r>
          </a:p>
        </p:txBody>
      </p:sp>
    </p:spTree>
    <p:extLst>
      <p:ext uri="{BB962C8B-B14F-4D97-AF65-F5344CB8AC3E}">
        <p14:creationId xmlns:p14="http://schemas.microsoft.com/office/powerpoint/2010/main" val="3393577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15A8C87-A5A0-49A5-A60E-570B2D4A8A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75037" y="1"/>
            <a:ext cx="9441927" cy="681383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53F78C-9012-4AC5-8718-B7665773F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6064" y="5900928"/>
            <a:ext cx="4878542" cy="404078"/>
          </a:xfrm>
          <a:solidFill>
            <a:schemeClr val="tx1">
              <a:lumMod val="75000"/>
              <a:lumOff val="25000"/>
            </a:schemeClr>
          </a:solidFill>
        </p:spPr>
        <p:txBody>
          <a:bodyPr>
            <a:normAutofit fontScale="90000"/>
          </a:bodyPr>
          <a:lstStyle/>
          <a:p>
            <a:r>
              <a:rPr lang="en-AU" sz="3200" dirty="0">
                <a:solidFill>
                  <a:schemeClr val="bg1"/>
                </a:solidFill>
              </a:rPr>
              <a:t>Global Distribution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D71680-184B-4FD1-8500-68D6542052F7}"/>
              </a:ext>
            </a:extLst>
          </p:cNvPr>
          <p:cNvSpPr txBox="1"/>
          <p:nvPr/>
        </p:nvSpPr>
        <p:spPr>
          <a:xfrm>
            <a:off x="7985760" y="6233892"/>
            <a:ext cx="2353056" cy="2770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sz="1200" dirty="0" err="1"/>
              <a:t>D'Odorico</a:t>
            </a:r>
            <a:r>
              <a:rPr lang="en-AU" sz="1200" dirty="0"/>
              <a:t>, P., et. al (2013)</a:t>
            </a:r>
          </a:p>
        </p:txBody>
      </p:sp>
    </p:spTree>
    <p:extLst>
      <p:ext uri="{BB962C8B-B14F-4D97-AF65-F5344CB8AC3E}">
        <p14:creationId xmlns:p14="http://schemas.microsoft.com/office/powerpoint/2010/main" val="3769177983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mangrove?</a:t>
            </a:r>
          </a:p>
        </p:txBody>
      </p:sp>
      <p:sp>
        <p:nvSpPr>
          <p:cNvPr id="4" name="Text Box 5">
            <a:extLst>
              <a:ext uri="{FF2B5EF4-FFF2-40B4-BE49-F238E27FC236}">
                <a16:creationId xmlns:a16="http://schemas.microsoft.com/office/drawing/2014/main" id="{3005A99D-084C-4DFB-864E-F42B509C52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63139" y="1752652"/>
            <a:ext cx="8203570" cy="83099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The vegetation of the two environments is quite different: mangroves are composed of a number of tree species,</a:t>
            </a:r>
            <a:endParaRPr lang="en-US" sz="24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77DC92-A136-4DFC-851C-48CF0A15564E}"/>
              </a:ext>
            </a:extLst>
          </p:cNvPr>
          <p:cNvSpPr txBox="1"/>
          <p:nvPr/>
        </p:nvSpPr>
        <p:spPr>
          <a:xfrm>
            <a:off x="1363139" y="887809"/>
            <a:ext cx="10447861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>
                <a:solidFill>
                  <a:srgbClr val="202124"/>
                </a:solidFill>
              </a:rPr>
              <a:t>‘W</a:t>
            </a:r>
            <a:r>
              <a:rPr lang="en-US" sz="2400" b="0" i="0" dirty="0">
                <a:solidFill>
                  <a:srgbClr val="202124"/>
                </a:solidFill>
                <a:effectLst/>
              </a:rPr>
              <a:t>etlands formed in the intertidal zone of sheltered coasts, notably in bays, lagoons and estuaries.’</a:t>
            </a:r>
            <a:endParaRPr lang="en-AU" sz="2400" b="1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0E99D72-7FB6-D3A3-2239-CBD133FDF7D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MANGROVES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F9FB11C4-F311-DD0B-0A5D-19D39DD3DE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63139" y="2715997"/>
            <a:ext cx="4349381" cy="3761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4339497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mangrove?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0E99D72-7FB6-D3A3-2239-CBD133FDF7D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MANGROVES</a:t>
            </a:r>
          </a:p>
        </p:txBody>
      </p:sp>
      <p:pic>
        <p:nvPicPr>
          <p:cNvPr id="11266" name="Picture 2" descr="The Value of Mangroves | Wild View">
            <a:extLst>
              <a:ext uri="{FF2B5EF4-FFF2-40B4-BE49-F238E27FC236}">
                <a16:creationId xmlns:a16="http://schemas.microsoft.com/office/drawing/2014/main" id="{46B01D8B-683B-D852-A311-B43FF3709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66565" y="39812"/>
            <a:ext cx="9639869" cy="6818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C3C00FB-A0EC-568C-E277-A30BD29F0596}"/>
              </a:ext>
            </a:extLst>
          </p:cNvPr>
          <p:cNvSpPr txBox="1"/>
          <p:nvPr/>
        </p:nvSpPr>
        <p:spPr>
          <a:xfrm>
            <a:off x="1557788" y="6211669"/>
            <a:ext cx="60937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dirty="0">
                <a:solidFill>
                  <a:schemeClr val="bg1"/>
                </a:solidFill>
              </a:rPr>
              <a:t>https://blog.wcs.org/photo/2021/09/27/the-value-of-mangroves-education-tanzania/</a:t>
            </a:r>
          </a:p>
        </p:txBody>
      </p:sp>
    </p:spTree>
    <p:extLst>
      <p:ext uri="{BB962C8B-B14F-4D97-AF65-F5344CB8AC3E}">
        <p14:creationId xmlns:p14="http://schemas.microsoft.com/office/powerpoint/2010/main" val="3210921364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0E99D72-7FB6-D3A3-2239-CBD133FDF7D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MANGROVES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F6564C-1FAE-1742-DEF4-81AF625AB9B3}"/>
              </a:ext>
            </a:extLst>
          </p:cNvPr>
          <p:cNvSpPr txBox="1"/>
          <p:nvPr/>
        </p:nvSpPr>
        <p:spPr>
          <a:xfrm>
            <a:off x="1421839" y="6241166"/>
            <a:ext cx="6097772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https://theconversation.com/mangrove-forests-can-rebound-thanks-to-climate-change-its-an-opportunity-we-must-take-102823</a:t>
            </a: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942782C5-46A6-460F-BE5B-83AD12D2D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21839" y="926364"/>
            <a:ext cx="6983723" cy="5242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6644443-E8FB-16D2-CC38-3EA8B7D128BB}"/>
              </a:ext>
            </a:extLst>
          </p:cNvPr>
          <p:cNvSpPr/>
          <p:nvPr/>
        </p:nvSpPr>
        <p:spPr>
          <a:xfrm>
            <a:off x="1759756" y="201336"/>
            <a:ext cx="4526744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Mangrove management?</a:t>
            </a:r>
          </a:p>
        </p:txBody>
      </p:sp>
    </p:spTree>
    <p:extLst>
      <p:ext uri="{BB962C8B-B14F-4D97-AF65-F5344CB8AC3E}">
        <p14:creationId xmlns:p14="http://schemas.microsoft.com/office/powerpoint/2010/main" val="3540951870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0E99D72-7FB6-D3A3-2239-CBD133FDF7D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MANGROVES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F6564C-1FAE-1742-DEF4-81AF625AB9B3}"/>
              </a:ext>
            </a:extLst>
          </p:cNvPr>
          <p:cNvSpPr txBox="1"/>
          <p:nvPr/>
        </p:nvSpPr>
        <p:spPr>
          <a:xfrm>
            <a:off x="1421839" y="6241166"/>
            <a:ext cx="6097772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https://theconversation.com/mangrove-forests-can-rebound-thanks-to-climate-change-its-an-opportunity-we-must-take-102823</a:t>
            </a: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942782C5-46A6-460F-BE5B-83AD12D2D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21839" y="926364"/>
            <a:ext cx="6983723" cy="5242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07200E-84FC-BD44-DCB6-98EB204FFC29}"/>
              </a:ext>
            </a:extLst>
          </p:cNvPr>
          <p:cNvSpPr txBox="1"/>
          <p:nvPr/>
        </p:nvSpPr>
        <p:spPr>
          <a:xfrm>
            <a:off x="8533787" y="926364"/>
            <a:ext cx="327721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dirty="0">
                <a:highlight>
                  <a:srgbClr val="FFFF00"/>
                </a:highlight>
              </a:rPr>
              <a:t>https://www.wetlands.org/publications/mangrove-restoration-to-plant-or-not-to-plant/</a:t>
            </a:r>
          </a:p>
        </p:txBody>
      </p:sp>
      <p:pic>
        <p:nvPicPr>
          <p:cNvPr id="12290" name="Picture 2" descr="Case study: Community-led Mangrove Restoration and Conservation in Gazi  Bay, Kenya - Lessons From Early Blue Carbon Projects (on-going) |  Commonwealth">
            <a:extLst>
              <a:ext uri="{FF2B5EF4-FFF2-40B4-BE49-F238E27FC236}">
                <a16:creationId xmlns:a16="http://schemas.microsoft.com/office/drawing/2014/main" id="{7301A73E-5BC7-08A9-3FCD-558C5BACD9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596908" y="1984257"/>
            <a:ext cx="3214092" cy="2138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4508E8C-7B61-5B0F-C371-085F7EB0DDC0}"/>
              </a:ext>
            </a:extLst>
          </p:cNvPr>
          <p:cNvSpPr/>
          <p:nvPr/>
        </p:nvSpPr>
        <p:spPr>
          <a:xfrm>
            <a:off x="1759756" y="201336"/>
            <a:ext cx="4526744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Mangrove management?</a:t>
            </a:r>
          </a:p>
        </p:txBody>
      </p:sp>
    </p:spTree>
    <p:extLst>
      <p:ext uri="{BB962C8B-B14F-4D97-AF65-F5344CB8AC3E}">
        <p14:creationId xmlns:p14="http://schemas.microsoft.com/office/powerpoint/2010/main" val="3585634829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526744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Mangrove management?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0E99D72-7FB6-D3A3-2239-CBD133FDF7D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MANGROVES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F6564C-1FAE-1742-DEF4-81AF625AB9B3}"/>
              </a:ext>
            </a:extLst>
          </p:cNvPr>
          <p:cNvSpPr txBox="1"/>
          <p:nvPr/>
        </p:nvSpPr>
        <p:spPr>
          <a:xfrm>
            <a:off x="1421839" y="6241166"/>
            <a:ext cx="6097772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https://theconversation.com/mangrove-forests-can-rebound-thanks-to-climate-change-its-an-opportunity-we-must-take-102823</a:t>
            </a: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942782C5-46A6-460F-BE5B-83AD12D2D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21839" y="926364"/>
            <a:ext cx="6983723" cy="5242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07200E-84FC-BD44-DCB6-98EB204FFC29}"/>
              </a:ext>
            </a:extLst>
          </p:cNvPr>
          <p:cNvSpPr txBox="1"/>
          <p:nvPr/>
        </p:nvSpPr>
        <p:spPr>
          <a:xfrm>
            <a:off x="8533787" y="926364"/>
            <a:ext cx="327721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dirty="0">
                <a:highlight>
                  <a:srgbClr val="FFFF00"/>
                </a:highlight>
              </a:rPr>
              <a:t>https://www.wetlands.org/publications/mangrove-restoration-to-plant-or-not-to-plant/</a:t>
            </a:r>
          </a:p>
        </p:txBody>
      </p:sp>
      <p:pic>
        <p:nvPicPr>
          <p:cNvPr id="12290" name="Picture 2" descr="Case study: Community-led Mangrove Restoration and Conservation in Gazi  Bay, Kenya - Lessons From Early Blue Carbon Projects (on-going) |  Commonwealth">
            <a:extLst>
              <a:ext uri="{FF2B5EF4-FFF2-40B4-BE49-F238E27FC236}">
                <a16:creationId xmlns:a16="http://schemas.microsoft.com/office/drawing/2014/main" id="{7301A73E-5BC7-08A9-3FCD-558C5BACD9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596908" y="1984257"/>
            <a:ext cx="3214092" cy="2138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DB3C9C4-DD26-AAE8-8C21-F45B09DFE567}"/>
              </a:ext>
            </a:extLst>
          </p:cNvPr>
          <p:cNvSpPr txBox="1"/>
          <p:nvPr/>
        </p:nvSpPr>
        <p:spPr>
          <a:xfrm>
            <a:off x="8596908" y="4269643"/>
            <a:ext cx="327721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0" dirty="0">
                <a:effectLst/>
              </a:rPr>
              <a:t>“Even if seedlings are surviving, the ecological value of a monoculture and benefits of the planting efforts for increased community resilience are questionable”</a:t>
            </a:r>
            <a:endParaRPr lang="en-AU" b="1" dirty="0"/>
          </a:p>
        </p:txBody>
      </p:sp>
    </p:spTree>
    <p:extLst>
      <p:ext uri="{BB962C8B-B14F-4D97-AF65-F5344CB8AC3E}">
        <p14:creationId xmlns:p14="http://schemas.microsoft.com/office/powerpoint/2010/main" val="3848925402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salt marsh?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96E5A81-C0EE-41BE-B2BD-4A5062FF5C4B}"/>
              </a:ext>
            </a:extLst>
          </p:cNvPr>
          <p:cNvSpPr txBox="1"/>
          <p:nvPr/>
        </p:nvSpPr>
        <p:spPr>
          <a:xfrm>
            <a:off x="6632897" y="4987867"/>
            <a:ext cx="1506762" cy="415498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AU" sz="1050" b="1" dirty="0"/>
              <a:t>Hard coral polyp: </a:t>
            </a:r>
          </a:p>
          <a:p>
            <a:r>
              <a:rPr lang="en-AU" sz="1050" dirty="0"/>
              <a:t>Lateral + vertical growth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FFAF930-8E68-48C2-B94C-9139879B7819}"/>
              </a:ext>
            </a:extLst>
          </p:cNvPr>
          <p:cNvSpPr/>
          <p:nvPr/>
        </p:nvSpPr>
        <p:spPr>
          <a:xfrm>
            <a:off x="1333500" y="6217135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1050" dirty="0"/>
              <a:t>https://www.ecoshape.org/en/concepts/growing-salt-marshes/hydrosphere-salt-marshes/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AB564709-7AEC-352B-B60D-065352A5B8F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SALT MARSHES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525DC33A-39C4-2049-044F-515A10338F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81534" y="1004663"/>
            <a:ext cx="9257350" cy="5212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Box 5">
            <a:extLst>
              <a:ext uri="{FF2B5EF4-FFF2-40B4-BE49-F238E27FC236}">
                <a16:creationId xmlns:a16="http://schemas.microsoft.com/office/drawing/2014/main" id="{3005A99D-084C-4DFB-864E-F42B509C52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36462" y="609600"/>
            <a:ext cx="4302422" cy="83099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>
                <a:solidFill>
                  <a:srgbClr val="333333"/>
                </a:solidFill>
              </a:rPr>
              <a:t>S</a:t>
            </a:r>
            <a:r>
              <a:rPr lang="en-US" sz="2400" b="0" i="0" dirty="0">
                <a:solidFill>
                  <a:srgbClr val="333333"/>
                </a:solidFill>
                <a:effectLst/>
              </a:rPr>
              <a:t>altmarshes are dominated by grasses and herbs.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2387521777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salt marsh?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96E5A81-C0EE-41BE-B2BD-4A5062FF5C4B}"/>
              </a:ext>
            </a:extLst>
          </p:cNvPr>
          <p:cNvSpPr txBox="1"/>
          <p:nvPr/>
        </p:nvSpPr>
        <p:spPr>
          <a:xfrm>
            <a:off x="6632897" y="4987867"/>
            <a:ext cx="1506762" cy="415498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AU" sz="1050" b="1" dirty="0"/>
              <a:t>Hard coral polyp: </a:t>
            </a:r>
          </a:p>
          <a:p>
            <a:r>
              <a:rPr lang="en-AU" sz="1050" dirty="0"/>
              <a:t>Lateral + vertical growth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FFAF930-8E68-48C2-B94C-9139879B7819}"/>
              </a:ext>
            </a:extLst>
          </p:cNvPr>
          <p:cNvSpPr/>
          <p:nvPr/>
        </p:nvSpPr>
        <p:spPr>
          <a:xfrm>
            <a:off x="1333500" y="6217135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1050" dirty="0"/>
              <a:t>https://www.ecoshape.org/en/concepts/growing-salt-marshes/hydrosphere-salt-marshes/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AB564709-7AEC-352B-B60D-065352A5B8F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SALT MARSHES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525DC33A-39C4-2049-044F-515A10338F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81534" y="1004663"/>
            <a:ext cx="9257350" cy="5212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Box 5">
            <a:extLst>
              <a:ext uri="{FF2B5EF4-FFF2-40B4-BE49-F238E27FC236}">
                <a16:creationId xmlns:a16="http://schemas.microsoft.com/office/drawing/2014/main" id="{3005A99D-084C-4DFB-864E-F42B509C52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36462" y="609600"/>
            <a:ext cx="4302422" cy="83099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>
                <a:solidFill>
                  <a:srgbClr val="333333"/>
                </a:solidFill>
              </a:rPr>
              <a:t>S</a:t>
            </a:r>
            <a:r>
              <a:rPr lang="en-US" sz="2400" b="0" i="0" dirty="0">
                <a:solidFill>
                  <a:srgbClr val="333333"/>
                </a:solidFill>
                <a:effectLst/>
              </a:rPr>
              <a:t>altmarshes are dominated by grasses and herbs.</a:t>
            </a:r>
            <a:endParaRPr lang="en-US" sz="2400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52ADEA-CD53-2213-B217-8E299DCBFE9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33146" y="1548952"/>
            <a:ext cx="5147901" cy="20317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48BF20-D03A-C8D6-A0AC-9AE1D433C04F}"/>
              </a:ext>
            </a:extLst>
          </p:cNvPr>
          <p:cNvSpPr txBox="1"/>
          <p:nvPr/>
        </p:nvSpPr>
        <p:spPr>
          <a:xfrm>
            <a:off x="8337249" y="3580657"/>
            <a:ext cx="609777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https://gacoast.uga.edu/about/georgia-coast/salt-marsh-ecology/</a:t>
            </a:r>
          </a:p>
        </p:txBody>
      </p:sp>
    </p:spTree>
    <p:extLst>
      <p:ext uri="{BB962C8B-B14F-4D97-AF65-F5344CB8AC3E}">
        <p14:creationId xmlns:p14="http://schemas.microsoft.com/office/powerpoint/2010/main" val="2678119433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salt marsh?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FFAF930-8E68-48C2-B94C-9139879B7819}"/>
              </a:ext>
            </a:extLst>
          </p:cNvPr>
          <p:cNvSpPr/>
          <p:nvPr/>
        </p:nvSpPr>
        <p:spPr>
          <a:xfrm>
            <a:off x="1333500" y="6217135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1050" dirty="0"/>
              <a:t>http://www.crmc.ri.gov/news/images/2017_1016_wc_rssm2.jpg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AB564709-7AEC-352B-B60D-065352A5B8F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SALT MARSHES</a:t>
            </a:r>
          </a:p>
        </p:txBody>
      </p:sp>
      <p:pic>
        <p:nvPicPr>
          <p:cNvPr id="6146" name="Picture 2" descr="Saltmarsh Profile">
            <a:extLst>
              <a:ext uri="{FF2B5EF4-FFF2-40B4-BE49-F238E27FC236}">
                <a16:creationId xmlns:a16="http://schemas.microsoft.com/office/drawing/2014/main" id="{DB79F6B9-5CBE-930B-2743-36D84CEE4D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95400" y="1105655"/>
            <a:ext cx="10162953" cy="4785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476050-B640-2D8E-F5A0-147B1952237F}"/>
              </a:ext>
            </a:extLst>
          </p:cNvPr>
          <p:cNvSpPr txBox="1"/>
          <p:nvPr/>
        </p:nvSpPr>
        <p:spPr>
          <a:xfrm>
            <a:off x="1333500" y="5963219"/>
            <a:ext cx="609777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https://watershedcounts.org/documents/Watershed-Counts-2017--Rising_Seas_and_Salt_Marshes.pdf</a:t>
            </a:r>
          </a:p>
        </p:txBody>
      </p:sp>
    </p:spTree>
    <p:extLst>
      <p:ext uri="{BB962C8B-B14F-4D97-AF65-F5344CB8AC3E}">
        <p14:creationId xmlns:p14="http://schemas.microsoft.com/office/powerpoint/2010/main" val="911554539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salt marsh?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FFAF930-8E68-48C2-B94C-9139879B7819}"/>
              </a:ext>
            </a:extLst>
          </p:cNvPr>
          <p:cNvSpPr/>
          <p:nvPr/>
        </p:nvSpPr>
        <p:spPr>
          <a:xfrm>
            <a:off x="1333500" y="6217135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1050" dirty="0"/>
              <a:t>http://www.crmc.ri.gov/news/images/2017_1016_wc_rssm2.jpg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AB564709-7AEC-352B-B60D-065352A5B8F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SALT MARSHES</a:t>
            </a:r>
          </a:p>
        </p:txBody>
      </p:sp>
      <p:pic>
        <p:nvPicPr>
          <p:cNvPr id="6146" name="Picture 2" descr="Saltmarsh Profile">
            <a:extLst>
              <a:ext uri="{FF2B5EF4-FFF2-40B4-BE49-F238E27FC236}">
                <a16:creationId xmlns:a16="http://schemas.microsoft.com/office/drawing/2014/main" id="{DB79F6B9-5CBE-930B-2743-36D84CEE4D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95400" y="1105655"/>
            <a:ext cx="10162953" cy="4785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476050-B640-2D8E-F5A0-147B1952237F}"/>
              </a:ext>
            </a:extLst>
          </p:cNvPr>
          <p:cNvSpPr txBox="1"/>
          <p:nvPr/>
        </p:nvSpPr>
        <p:spPr>
          <a:xfrm>
            <a:off x="1333500" y="5963219"/>
            <a:ext cx="609777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https://watershedcounts.org/documents/Watershed-Counts-2017--Rising_Seas_and_Salt_Marshes.pdf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7B6836B-5205-0598-64BB-F06FFD22802E}"/>
              </a:ext>
            </a:extLst>
          </p:cNvPr>
          <p:cNvSpPr/>
          <p:nvPr/>
        </p:nvSpPr>
        <p:spPr>
          <a:xfrm>
            <a:off x="6096000" y="5325173"/>
            <a:ext cx="5270205" cy="461665"/>
          </a:xfrm>
          <a:prstGeom prst="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CARBON STORAGE, POLLUTION FILTRATION</a:t>
            </a:r>
          </a:p>
        </p:txBody>
      </p:sp>
    </p:spTree>
    <p:extLst>
      <p:ext uri="{BB962C8B-B14F-4D97-AF65-F5344CB8AC3E}">
        <p14:creationId xmlns:p14="http://schemas.microsoft.com/office/powerpoint/2010/main" val="3565341299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oral reef">
            <a:extLst>
              <a:ext uri="{FF2B5EF4-FFF2-40B4-BE49-F238E27FC236}">
                <a16:creationId xmlns:a16="http://schemas.microsoft.com/office/drawing/2014/main" id="{BC15BC5A-A23C-2AFA-1D8D-98257E1C1D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" y="907432"/>
            <a:ext cx="12192001" cy="518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3924A06-2533-68FE-6815-A6208AD97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93366"/>
            <a:ext cx="8110728" cy="4572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Coastal ecosystems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3FE44-803A-0FCA-D29B-EB40225C3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768" y="1107075"/>
            <a:ext cx="6569614" cy="1280160"/>
          </a:xfrm>
        </p:spPr>
        <p:txBody>
          <a:bodyPr/>
          <a:lstStyle/>
          <a:p>
            <a:r>
              <a:rPr lang="en-US" sz="4000" dirty="0">
                <a:solidFill>
                  <a:schemeClr val="bg1"/>
                </a:solidFill>
              </a:rPr>
              <a:t>Coral reefs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AC169C-046A-A49E-35AA-62593AF0CA82}"/>
              </a:ext>
            </a:extLst>
          </p:cNvPr>
          <p:cNvSpPr txBox="1"/>
          <p:nvPr/>
        </p:nvSpPr>
        <p:spPr>
          <a:xfrm>
            <a:off x="0" y="538102"/>
            <a:ext cx="70695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https://www.iisd.org/articles/deep-dive/coral-reefs-strategies-ecosystems-edge</a:t>
            </a:r>
          </a:p>
        </p:txBody>
      </p:sp>
    </p:spTree>
    <p:extLst>
      <p:ext uri="{BB962C8B-B14F-4D97-AF65-F5344CB8AC3E}">
        <p14:creationId xmlns:p14="http://schemas.microsoft.com/office/powerpoint/2010/main" val="3810104798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759756" y="934541"/>
            <a:ext cx="834944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b="1" dirty="0"/>
              <a:t>An ecological association of corals and other tropical organisms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coral reef?</a:t>
            </a:r>
          </a:p>
        </p:txBody>
      </p:sp>
      <p:sp>
        <p:nvSpPr>
          <p:cNvPr id="4" name="Text Box 5">
            <a:extLst>
              <a:ext uri="{FF2B5EF4-FFF2-40B4-BE49-F238E27FC236}">
                <a16:creationId xmlns:a16="http://schemas.microsoft.com/office/drawing/2014/main" id="{3005A99D-084C-4DFB-864E-F42B509C52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9756" y="1908590"/>
            <a:ext cx="8203570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Living organisms </a:t>
            </a:r>
            <a:r>
              <a:rPr lang="en-US" sz="2400" i="1" dirty="0"/>
              <a:t>(</a:t>
            </a:r>
            <a:r>
              <a:rPr lang="en-AU" sz="2400" i="1" dirty="0"/>
              <a:t>Cnidaria) </a:t>
            </a:r>
            <a:r>
              <a:rPr lang="en-US" sz="2400" dirty="0"/>
              <a:t>that produce CaCO</a:t>
            </a:r>
            <a:r>
              <a:rPr lang="en-US" sz="2400" baseline="30000" dirty="0"/>
              <a:t>3</a:t>
            </a:r>
            <a:r>
              <a:rPr lang="en-US" sz="2400" dirty="0"/>
              <a:t> </a:t>
            </a:r>
            <a:r>
              <a:rPr lang="en-AU" sz="2400" dirty="0"/>
              <a:t>for exoskeletons.</a:t>
            </a:r>
            <a:endParaRPr lang="en-US" sz="24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77DC92-A136-4DFC-851C-48CF0A15564E}"/>
              </a:ext>
            </a:extLst>
          </p:cNvPr>
          <p:cNvSpPr txBox="1"/>
          <p:nvPr/>
        </p:nvSpPr>
        <p:spPr>
          <a:xfrm>
            <a:off x="1759756" y="1319164"/>
            <a:ext cx="309164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b="1" dirty="0"/>
              <a:t>living atop a substrate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84AB2AA-C33E-4E28-BA6D-884CC9078A84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2658169"/>
            <a:ext cx="9144000" cy="2286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E351BB1-268C-4EDA-BF70-4115DF8573E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4987868"/>
            <a:ext cx="3095538" cy="18701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2B5243E-A289-4B09-904D-B76D8FFD7DC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32896" y="4989906"/>
            <a:ext cx="4035104" cy="186809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96E5A81-C0EE-41BE-B2BD-4A5062FF5C4B}"/>
              </a:ext>
            </a:extLst>
          </p:cNvPr>
          <p:cNvSpPr txBox="1"/>
          <p:nvPr/>
        </p:nvSpPr>
        <p:spPr>
          <a:xfrm>
            <a:off x="6632897" y="4987867"/>
            <a:ext cx="1506762" cy="415498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AU" sz="1050" b="1" dirty="0"/>
              <a:t>Hard coral polyp: </a:t>
            </a:r>
          </a:p>
          <a:p>
            <a:r>
              <a:rPr lang="en-AU" sz="1050" dirty="0"/>
              <a:t>Lateral + vertical growth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E815C40-9A10-47E5-92E0-87C8C1CC3DFA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97689" y="4987867"/>
            <a:ext cx="1868094" cy="186809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FFAF930-8E68-48C2-B94C-9139879B7819}"/>
              </a:ext>
            </a:extLst>
          </p:cNvPr>
          <p:cNvSpPr/>
          <p:nvPr/>
        </p:nvSpPr>
        <p:spPr>
          <a:xfrm>
            <a:off x="1524000" y="4781352"/>
            <a:ext cx="4572000" cy="18466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600" dirty="0"/>
              <a:t>https://www.livescience.com/40276-coral-reefs.html</a:t>
            </a:r>
          </a:p>
        </p:txBody>
      </p:sp>
      <p:sp>
        <p:nvSpPr>
          <p:cNvPr id="15" name="Text Box 5">
            <a:extLst>
              <a:ext uri="{FF2B5EF4-FFF2-40B4-BE49-F238E27FC236}">
                <a16:creationId xmlns:a16="http://schemas.microsoft.com/office/drawing/2014/main" id="{4DC6ED9A-9AC4-456A-9FD9-18FB389ECB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9756" y="2500918"/>
            <a:ext cx="2034322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Constructional.</a:t>
            </a:r>
            <a:endParaRPr lang="en-US" sz="2400" i="1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9FC0F6C9-2F65-E056-D052-604D164ADFE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891771322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9862428-681B-40AC-951E-8AB41CA4195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30973" y="864"/>
            <a:ext cx="6837027" cy="57388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ECB7810-8ED9-4005-9797-A235D961D288}"/>
              </a:ext>
            </a:extLst>
          </p:cNvPr>
          <p:cNvSpPr/>
          <p:nvPr/>
        </p:nvSpPr>
        <p:spPr>
          <a:xfrm>
            <a:off x="1524001" y="4219663"/>
            <a:ext cx="3699545" cy="262902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425C503-FC94-4986-BB8C-D65D6AB31724}"/>
              </a:ext>
            </a:extLst>
          </p:cNvPr>
          <p:cNvSpPr/>
          <p:nvPr/>
        </p:nvSpPr>
        <p:spPr>
          <a:xfrm>
            <a:off x="7595269" y="5520797"/>
            <a:ext cx="307273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AU" sz="800" dirty="0"/>
              <a:t>https://www.deepreef.org/projects/35-shelf-edge-reefs.html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79A6E46-0F2E-4E25-9A3C-005B72AD3C85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4309440"/>
            <a:ext cx="3624044" cy="253924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4C517F0-D900-490C-8644-5CBC285A2E77}"/>
              </a:ext>
            </a:extLst>
          </p:cNvPr>
          <p:cNvSpPr/>
          <p:nvPr/>
        </p:nvSpPr>
        <p:spPr>
          <a:xfrm>
            <a:off x="4585983" y="4874004"/>
            <a:ext cx="469783" cy="461394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4" name="Text Box 5">
            <a:extLst>
              <a:ext uri="{FF2B5EF4-FFF2-40B4-BE49-F238E27FC236}">
                <a16:creationId xmlns:a16="http://schemas.microsoft.com/office/drawing/2014/main" id="{C49066F0-8C8E-4DDC-9FEB-FAB1A7545C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9756" y="959679"/>
            <a:ext cx="3654290" cy="461665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Reefs form atop a substrate</a:t>
            </a:r>
            <a:endParaRPr lang="en-US" sz="2400" i="1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F7A11D8-5AEC-4BD0-95CF-46BE7D4434A6}"/>
              </a:ext>
            </a:extLst>
          </p:cNvPr>
          <p:cNvSpPr/>
          <p:nvPr/>
        </p:nvSpPr>
        <p:spPr>
          <a:xfrm>
            <a:off x="4757956" y="6636155"/>
            <a:ext cx="855678" cy="23908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600" dirty="0">
                <a:solidFill>
                  <a:schemeClr val="tx1"/>
                </a:solidFill>
              </a:rPr>
              <a:t>Williams et al., 2018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D7B018D-CB3B-481C-9389-4E70786FEC39}"/>
              </a:ext>
            </a:extLst>
          </p:cNvPr>
          <p:cNvSpPr/>
          <p:nvPr/>
        </p:nvSpPr>
        <p:spPr>
          <a:xfrm>
            <a:off x="1759756" y="239436"/>
            <a:ext cx="222169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Formation</a:t>
            </a:r>
            <a:endParaRPr lang="en-AU" sz="4400" b="1" dirty="0"/>
          </a:p>
        </p:txBody>
      </p:sp>
      <p:sp>
        <p:nvSpPr>
          <p:cNvPr id="26" name="Text Box 5">
            <a:extLst>
              <a:ext uri="{FF2B5EF4-FFF2-40B4-BE49-F238E27FC236}">
                <a16:creationId xmlns:a16="http://schemas.microsoft.com/office/drawing/2014/main" id="{47D33447-8BD8-44C4-A2DD-A4A0D71B45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9755" y="1511729"/>
            <a:ext cx="3296010" cy="461665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Needs to be subaqueous</a:t>
            </a:r>
            <a:endParaRPr lang="en-US" sz="2400" i="1" dirty="0"/>
          </a:p>
        </p:txBody>
      </p:sp>
      <p:sp>
        <p:nvSpPr>
          <p:cNvPr id="27" name="Text Box 5">
            <a:extLst>
              <a:ext uri="{FF2B5EF4-FFF2-40B4-BE49-F238E27FC236}">
                <a16:creationId xmlns:a16="http://schemas.microsoft.com/office/drawing/2014/main" id="{49CF6120-8F19-4794-8FA7-36C70A56AA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9757" y="2052943"/>
            <a:ext cx="2583644" cy="1200329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N</a:t>
            </a:r>
            <a:r>
              <a:rPr lang="en-AU" sz="2400" dirty="0" err="1"/>
              <a:t>eed</a:t>
            </a:r>
            <a:r>
              <a:rPr lang="en-AU" sz="2400" dirty="0"/>
              <a:t> an optimum depth-light ratio to persist - sea level.</a:t>
            </a:r>
            <a:endParaRPr lang="en-US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5A08A60-B85C-4ED2-848F-FC6CE752725E}"/>
              </a:ext>
            </a:extLst>
          </p:cNvPr>
          <p:cNvSpPr txBox="1"/>
          <p:nvPr/>
        </p:nvSpPr>
        <p:spPr>
          <a:xfrm>
            <a:off x="5414046" y="5832555"/>
            <a:ext cx="512060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dirty="0"/>
              <a:t>Coral reefs begin to form when coral larvae attach to submerged rocks or hard surfaces along the edges of islands or continents. </a:t>
            </a:r>
            <a:endParaRPr lang="en-AU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D23002E5-7C1D-3691-3128-7905B0572C96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776993476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6109040-4911-4AAA-87D9-23DFB55236B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3064" b="-1"/>
          <a:stretch/>
        </p:blipFill>
        <p:spPr>
          <a:xfrm>
            <a:off x="5094128" y="2619376"/>
            <a:ext cx="5573873" cy="4238625"/>
          </a:xfrm>
          <a:prstGeom prst="rect">
            <a:avLst/>
          </a:prstGeom>
          <a:solidFill>
            <a:srgbClr val="FCFDF8"/>
          </a:solidFill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DE89833-FBF4-4370-A1C2-74003A3D134D}"/>
              </a:ext>
            </a:extLst>
          </p:cNvPr>
          <p:cNvSpPr/>
          <p:nvPr/>
        </p:nvSpPr>
        <p:spPr>
          <a:xfrm>
            <a:off x="1685926" y="926046"/>
            <a:ext cx="7816215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2000" dirty="0"/>
              <a:t>During PGMT - Great Dividing Range and coastal plain were inundated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D741938-CCDA-4B3C-AC3A-D4D9E80BF38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4854" t="-3064" r="-5155" b="-1"/>
          <a:stretch/>
        </p:blipFill>
        <p:spPr>
          <a:xfrm>
            <a:off x="1522854" y="2619376"/>
            <a:ext cx="3480141" cy="4238625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4D10499-F8B9-4B86-B780-040E69C5DF2B}"/>
              </a:ext>
            </a:extLst>
          </p:cNvPr>
          <p:cNvSpPr txBox="1"/>
          <p:nvPr/>
        </p:nvSpPr>
        <p:spPr>
          <a:xfrm>
            <a:off x="4127311" y="6682463"/>
            <a:ext cx="707245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Lewis et al., (2013)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C863E59-F4E6-40B8-988C-802F841FE178}"/>
              </a:ext>
            </a:extLst>
          </p:cNvPr>
          <p:cNvSpPr/>
          <p:nvPr/>
        </p:nvSpPr>
        <p:spPr>
          <a:xfrm>
            <a:off x="1685925" y="182286"/>
            <a:ext cx="4838701" cy="55750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Great Barrier Reef (GBR)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5F668E-7C3B-4635-82E9-57BB2D8FB430}"/>
              </a:ext>
            </a:extLst>
          </p:cNvPr>
          <p:cNvCxnSpPr>
            <a:cxnSpLocks/>
            <a:stCxn id="24" idx="0"/>
          </p:cNvCxnSpPr>
          <p:nvPr/>
        </p:nvCxnSpPr>
        <p:spPr>
          <a:xfrm flipV="1">
            <a:off x="4104868" y="3771434"/>
            <a:ext cx="22442" cy="1256434"/>
          </a:xfrm>
          <a:prstGeom prst="line">
            <a:avLst/>
          </a:prstGeom>
          <a:ln w="44450">
            <a:solidFill>
              <a:schemeClr val="tx1"/>
            </a:solidFill>
            <a:prstDash val="solid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8C4BDDA7-2FCD-4C74-9318-FEA428A38640}"/>
              </a:ext>
            </a:extLst>
          </p:cNvPr>
          <p:cNvSpPr/>
          <p:nvPr/>
        </p:nvSpPr>
        <p:spPr>
          <a:xfrm>
            <a:off x="1685925" y="1473847"/>
            <a:ext cx="8494396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2000" dirty="0"/>
              <a:t>Coral deposits began to grow on a substrate - ancient reefs and drowned land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0E58A5E-5AD0-4C61-8A11-709C187A943E}"/>
              </a:ext>
            </a:extLst>
          </p:cNvPr>
          <p:cNvSpPr/>
          <p:nvPr/>
        </p:nvSpPr>
        <p:spPr>
          <a:xfrm>
            <a:off x="1685925" y="2004324"/>
            <a:ext cx="6705601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2000" dirty="0"/>
              <a:t>By 6 kya, sea level stopped rising - reef accretion continues.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ABCDC10-768A-4533-AD58-AFB012865990}"/>
              </a:ext>
            </a:extLst>
          </p:cNvPr>
          <p:cNvSpPr txBox="1"/>
          <p:nvPr/>
        </p:nvSpPr>
        <p:spPr>
          <a:xfrm>
            <a:off x="3845021" y="5027868"/>
            <a:ext cx="519694" cy="261610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100" dirty="0"/>
              <a:t>10 </a:t>
            </a:r>
            <a:r>
              <a:rPr lang="en-AU" sz="1100" dirty="0" err="1"/>
              <a:t>kya</a:t>
            </a:r>
            <a:endParaRPr lang="en-AU" sz="11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5C2BFDB-E0F8-428A-911C-5197C370D656}"/>
              </a:ext>
            </a:extLst>
          </p:cNvPr>
          <p:cNvSpPr txBox="1"/>
          <p:nvPr/>
        </p:nvSpPr>
        <p:spPr>
          <a:xfrm>
            <a:off x="4437250" y="2711521"/>
            <a:ext cx="455574" cy="261610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100" dirty="0"/>
              <a:t>6 kya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BB6CDEA-C261-4ED4-960B-A2411D1A9173}"/>
              </a:ext>
            </a:extLst>
          </p:cNvPr>
          <p:cNvSpPr txBox="1"/>
          <p:nvPr/>
        </p:nvSpPr>
        <p:spPr>
          <a:xfrm>
            <a:off x="9316563" y="6513186"/>
            <a:ext cx="1151277" cy="2616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AU" sz="1100" b="1" dirty="0"/>
              <a:t>A </a:t>
            </a:r>
            <a:r>
              <a:rPr lang="en-AU" sz="1100" b="1" u="sng" dirty="0"/>
              <a:t>simplified</a:t>
            </a:r>
            <a:r>
              <a:rPr lang="en-AU" sz="1100" b="1" dirty="0"/>
              <a:t> model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2238B05-3FD4-1CE8-55C3-8C5D0BBD8F4B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1488022514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AB27854D-0287-492A-9B5A-8781DE1E87F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2150110"/>
            <a:ext cx="5753099" cy="4711128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17AB4AF-6EFB-48A6-B164-BBB87369394A}"/>
              </a:ext>
            </a:extLst>
          </p:cNvPr>
          <p:cNvSpPr/>
          <p:nvPr/>
        </p:nvSpPr>
        <p:spPr>
          <a:xfrm>
            <a:off x="1693080" y="905882"/>
            <a:ext cx="853677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dirty="0"/>
              <a:t>Coral polyps attach to a substrate and secrete CaCO</a:t>
            </a:r>
            <a:r>
              <a:rPr lang="en-AU" sz="2400" baseline="30000" dirty="0"/>
              <a:t>3</a:t>
            </a:r>
            <a:r>
              <a:rPr lang="en-AU" sz="2400" dirty="0"/>
              <a:t> (exoskeletons)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7232D1-FB5F-4CDE-9EFC-335C5B08BD26}"/>
              </a:ext>
            </a:extLst>
          </p:cNvPr>
          <p:cNvSpPr/>
          <p:nvPr/>
        </p:nvSpPr>
        <p:spPr>
          <a:xfrm>
            <a:off x="1693082" y="201336"/>
            <a:ext cx="3640919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CaCO</a:t>
            </a:r>
            <a:r>
              <a:rPr lang="en-AU" sz="3600" b="1" baseline="30000" dirty="0"/>
              <a:t>3</a:t>
            </a:r>
            <a:r>
              <a:rPr lang="en-AU" sz="3600" b="1" dirty="0"/>
              <a:t> production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FAF278-7EA8-4A00-9219-603E6AB23535}"/>
              </a:ext>
            </a:extLst>
          </p:cNvPr>
          <p:cNvSpPr/>
          <p:nvPr/>
        </p:nvSpPr>
        <p:spPr>
          <a:xfrm>
            <a:off x="1693079" y="1523234"/>
            <a:ext cx="853677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dirty="0"/>
              <a:t>Process builds reef vertically and laterally (as well as cementation).</a:t>
            </a:r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B6561C7D-91DF-42E0-8A47-B2E1A7D427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77098" y="2140585"/>
            <a:ext cx="3390902" cy="4711128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5602C44-6EAE-4908-98EF-4D1725D3B1AF}"/>
              </a:ext>
            </a:extLst>
          </p:cNvPr>
          <p:cNvSpPr/>
          <p:nvPr/>
        </p:nvSpPr>
        <p:spPr>
          <a:xfrm>
            <a:off x="1523999" y="6688724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500" dirty="0">
                <a:hlinkClick r:id="rId4"/>
              </a:rPr>
              <a:t>http://museum.wa.gov.au/kimberley/station-diaries</a:t>
            </a:r>
            <a:r>
              <a:rPr lang="en-AU" sz="500" dirty="0"/>
              <a:t>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E2F4C12-B958-439F-9A8C-2F7F275868C1}"/>
              </a:ext>
            </a:extLst>
          </p:cNvPr>
          <p:cNvSpPr/>
          <p:nvPr/>
        </p:nvSpPr>
        <p:spPr>
          <a:xfrm>
            <a:off x="4838701" y="4873104"/>
            <a:ext cx="1381125" cy="1165747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573E484F-3E2A-4ADC-9521-62000539F13E}"/>
              </a:ext>
            </a:extLst>
          </p:cNvPr>
          <p:cNvCxnSpPr>
            <a:cxnSpLocks/>
          </p:cNvCxnSpPr>
          <p:nvPr/>
        </p:nvCxnSpPr>
        <p:spPr>
          <a:xfrm>
            <a:off x="6343650" y="5467350"/>
            <a:ext cx="876298" cy="0"/>
          </a:xfrm>
          <a:prstGeom prst="straightConnector1">
            <a:avLst/>
          </a:prstGeom>
          <a:ln w="508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6D598CE1-C24C-7D6E-EFEC-EF7BDDA0538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2955497100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Image result for dinoflagellates in coral">
            <a:extLst>
              <a:ext uri="{FF2B5EF4-FFF2-40B4-BE49-F238E27FC236}">
                <a16:creationId xmlns:a16="http://schemas.microsoft.com/office/drawing/2014/main" id="{1C0AE009-C82B-45EB-A70C-3AB7328FF4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315200" y="1"/>
            <a:ext cx="3352800" cy="1897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82455CC-EE23-4F1A-AD85-ACE6F27A7A6C}"/>
              </a:ext>
            </a:extLst>
          </p:cNvPr>
          <p:cNvSpPr/>
          <p:nvPr/>
        </p:nvSpPr>
        <p:spPr>
          <a:xfrm>
            <a:off x="1731179" y="948625"/>
            <a:ext cx="5460196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b="1" spc="-10" dirty="0"/>
              <a:t>Symbiosis</a:t>
            </a:r>
            <a:r>
              <a:rPr lang="en-AU" sz="2400" spc="-10" dirty="0"/>
              <a:t> of coral and a photosynthetic algae (Zooxanthellae) important for growth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3E28E55-4C23-44F1-8621-DCEB10CB59F8}"/>
              </a:ext>
            </a:extLst>
          </p:cNvPr>
          <p:cNvSpPr/>
          <p:nvPr/>
        </p:nvSpPr>
        <p:spPr>
          <a:xfrm>
            <a:off x="1731180" y="201336"/>
            <a:ext cx="167195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Growth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ACE3ED-0F8C-4F69-B580-1632AD4EFBB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315200" y="1983342"/>
            <a:ext cx="3352800" cy="2586967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B0CFA8B-4442-4D1A-9BD6-BC28626F32B5}"/>
              </a:ext>
            </a:extLst>
          </p:cNvPr>
          <p:cNvSpPr/>
          <p:nvPr/>
        </p:nvSpPr>
        <p:spPr>
          <a:xfrm>
            <a:off x="1731180" y="1880534"/>
            <a:ext cx="5145871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spc="-10" dirty="0"/>
              <a:t>Algae gives the coral oxygen and energy from photosynthesis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C5B0BAD-A1DF-412C-A664-5EE04E017215}"/>
              </a:ext>
            </a:extLst>
          </p:cNvPr>
          <p:cNvSpPr/>
          <p:nvPr/>
        </p:nvSpPr>
        <p:spPr>
          <a:xfrm>
            <a:off x="1731180" y="2797944"/>
            <a:ext cx="4193371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spc="-10" dirty="0"/>
              <a:t>Algae also gives the coral colour.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04DC0A9-938F-4BD9-A77F-DFCA3A3CC53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753" t="-2441" r="-1424" b="-3004"/>
          <a:stretch/>
        </p:blipFill>
        <p:spPr>
          <a:xfrm>
            <a:off x="1524001" y="3390869"/>
            <a:ext cx="5667374" cy="3467129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8A54DE7-1CF5-4842-85B0-33B21BC1FE9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315200" y="4665264"/>
            <a:ext cx="3341053" cy="218869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02567D52-F3A1-426F-B2AB-0798D1CDF657}"/>
              </a:ext>
            </a:extLst>
          </p:cNvPr>
          <p:cNvSpPr txBox="1"/>
          <p:nvPr/>
        </p:nvSpPr>
        <p:spPr>
          <a:xfrm>
            <a:off x="6409972" y="6678813"/>
            <a:ext cx="75693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Teague et al., (2019)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2C90F89-9BEA-21AB-7AE6-96EA3815DAD8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263283755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EB32BBB-D0B8-4FAC-8206-BEDCCFB4D00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5367867" cy="38121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D030EE8-0FBC-425C-9E53-61A9293D63E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1" y="3914775"/>
            <a:ext cx="5367867" cy="29432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3BDEC66-6177-46A8-9B9D-62ABA8D0A42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91350" y="0"/>
            <a:ext cx="3676650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FD802FB-A71E-4B42-9C67-919BC7CA23BF}"/>
              </a:ext>
            </a:extLst>
          </p:cNvPr>
          <p:cNvSpPr/>
          <p:nvPr/>
        </p:nvSpPr>
        <p:spPr>
          <a:xfrm>
            <a:off x="1523999" y="6673334"/>
            <a:ext cx="1905000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600" dirty="0">
                <a:hlinkClick r:id="rId5"/>
              </a:rPr>
              <a:t>https://www.britannica.com/science/coral-bleaching</a:t>
            </a:r>
            <a:r>
              <a:rPr lang="en-AU" sz="600" dirty="0"/>
              <a:t>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121B51D-09C4-4A01-B5DE-273F72BB2A09}"/>
              </a:ext>
            </a:extLst>
          </p:cNvPr>
          <p:cNvSpPr/>
          <p:nvPr/>
        </p:nvSpPr>
        <p:spPr>
          <a:xfrm>
            <a:off x="6991350" y="1"/>
            <a:ext cx="3676650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spc="-10" dirty="0"/>
              <a:t>Bleaching due to the loss of Zooxanthellae under stress.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1B443585-05AD-6A58-1721-ACBCEEBBF3C2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2823112139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6790A0E7-1990-45BE-93DF-E823C5C5C9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4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24000" y="1275542"/>
            <a:ext cx="8412482" cy="467360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F14BE266-F411-439E-9C5A-7E8C69418CB6}"/>
              </a:ext>
            </a:extLst>
          </p:cNvPr>
          <p:cNvSpPr/>
          <p:nvPr/>
        </p:nvSpPr>
        <p:spPr>
          <a:xfrm>
            <a:off x="1524000" y="6704112"/>
            <a:ext cx="1651000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400" dirty="0"/>
              <a:t>http://coraldigest.org/index.php/CoralReproduction</a:t>
            </a:r>
          </a:p>
        </p:txBody>
      </p:sp>
      <p:pic>
        <p:nvPicPr>
          <p:cNvPr id="9226" name="Picture 10" descr="Image result for coral budding">
            <a:extLst>
              <a:ext uri="{FF2B5EF4-FFF2-40B4-BE49-F238E27FC236}">
                <a16:creationId xmlns:a16="http://schemas.microsoft.com/office/drawing/2014/main" id="{DD1A206B-5C25-4F16-B587-72B92A8EA8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610600" y="4851400"/>
            <a:ext cx="2057400" cy="200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6B8D39E7-4118-4F43-B3E5-3DA08CFD23A5}"/>
              </a:ext>
            </a:extLst>
          </p:cNvPr>
          <p:cNvSpPr txBox="1"/>
          <p:nvPr/>
        </p:nvSpPr>
        <p:spPr>
          <a:xfrm>
            <a:off x="9911082" y="4497731"/>
            <a:ext cx="619080" cy="261610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100" b="1" dirty="0"/>
              <a:t>Budding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3308A4D-5EF6-49AC-A400-5FEC3DF27F62}"/>
              </a:ext>
            </a:extLst>
          </p:cNvPr>
          <p:cNvSpPr/>
          <p:nvPr/>
        </p:nvSpPr>
        <p:spPr>
          <a:xfrm>
            <a:off x="8610600" y="4843035"/>
            <a:ext cx="1911350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400" dirty="0"/>
              <a:t>https://www.livingoceansfoundation.org/education/portal/course/reproduction/</a:t>
            </a:r>
          </a:p>
        </p:txBody>
      </p:sp>
      <p:pic>
        <p:nvPicPr>
          <p:cNvPr id="9228" name="Picture 12" descr="Related image">
            <a:extLst>
              <a:ext uri="{FF2B5EF4-FFF2-40B4-BE49-F238E27FC236}">
                <a16:creationId xmlns:a16="http://schemas.microsoft.com/office/drawing/2014/main" id="{5DEA23D6-1B40-49F0-8C05-E0DD61F9B9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945010" y="1"/>
            <a:ext cx="2733364" cy="181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605BDD5-75AF-4110-8676-AEA17735CFF3}"/>
              </a:ext>
            </a:extLst>
          </p:cNvPr>
          <p:cNvSpPr txBox="1"/>
          <p:nvPr/>
        </p:nvSpPr>
        <p:spPr>
          <a:xfrm>
            <a:off x="9525638" y="1901381"/>
            <a:ext cx="946093" cy="261610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100" b="1" dirty="0"/>
              <a:t>Fragmentation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2271946-FE14-4195-B7EC-B39A311AC767}"/>
              </a:ext>
            </a:extLst>
          </p:cNvPr>
          <p:cNvSpPr/>
          <p:nvPr/>
        </p:nvSpPr>
        <p:spPr>
          <a:xfrm>
            <a:off x="1832957" y="197665"/>
            <a:ext cx="5901343" cy="86177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b="1" spc="-10" dirty="0"/>
              <a:t>Reproduction</a:t>
            </a:r>
            <a:r>
              <a:rPr lang="en-AU" sz="2500" spc="-10" dirty="0"/>
              <a:t> occurs sexually (by spawning) or asexually (by budding and fragmentation)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7531DB8A-07FD-D618-83E0-9741F190C144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2860547272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Image result for coral reproduction bloom">
            <a:extLst>
              <a:ext uri="{FF2B5EF4-FFF2-40B4-BE49-F238E27FC236}">
                <a16:creationId xmlns:a16="http://schemas.microsoft.com/office/drawing/2014/main" id="{709210EC-29B1-4287-833F-F99133C6C3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1056068"/>
            <a:ext cx="9144000" cy="580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EECF48C-B463-4CF4-B6A6-995A54AE9887}"/>
              </a:ext>
            </a:extLst>
          </p:cNvPr>
          <p:cNvSpPr/>
          <p:nvPr/>
        </p:nvSpPr>
        <p:spPr>
          <a:xfrm>
            <a:off x="7524750" y="5038726"/>
            <a:ext cx="3143250" cy="181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52019E1-40A0-4CD5-A058-5E0496416F02}"/>
              </a:ext>
            </a:extLst>
          </p:cNvPr>
          <p:cNvSpPr/>
          <p:nvPr/>
        </p:nvSpPr>
        <p:spPr>
          <a:xfrm>
            <a:off x="1524000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400" dirty="0">
                <a:solidFill>
                  <a:schemeClr val="bg1"/>
                </a:solidFill>
              </a:rPr>
              <a:t>https://flowergarden.noaa.gov/education/spawningobservations.html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B2AB13F-F884-450C-9DB8-7D5FAA7AAB12}"/>
              </a:ext>
            </a:extLst>
          </p:cNvPr>
          <p:cNvSpPr txBox="1"/>
          <p:nvPr/>
        </p:nvSpPr>
        <p:spPr>
          <a:xfrm>
            <a:off x="8098731" y="141668"/>
            <a:ext cx="2198294" cy="400110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2000" b="1" dirty="0"/>
              <a:t>Coral spawning event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0D4903-FD44-4F76-AB5E-EB7DA431824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91426" y="5105400"/>
            <a:ext cx="3076575" cy="17526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8E21032-BDFC-48D7-A688-EE4BE8D8965D}"/>
              </a:ext>
            </a:extLst>
          </p:cNvPr>
          <p:cNvSpPr/>
          <p:nvPr/>
        </p:nvSpPr>
        <p:spPr>
          <a:xfrm>
            <a:off x="1626760" y="152592"/>
            <a:ext cx="4945490" cy="3385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1600" dirty="0">
                <a:hlinkClick r:id="rId4"/>
              </a:rPr>
              <a:t>https://oceanservice.noaa.gov/facts/coral-spawning.html</a:t>
            </a:r>
            <a:r>
              <a:rPr lang="en-AU" sz="1600" dirty="0"/>
              <a:t> 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09F5ECF9-43DD-F69A-9AEC-6A6E0831A163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149479697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seos-project.eu/modules/coralreefs/images/distribution%20worldmap.png">
            <a:extLst>
              <a:ext uri="{FF2B5EF4-FFF2-40B4-BE49-F238E27FC236}">
                <a16:creationId xmlns:a16="http://schemas.microsoft.com/office/drawing/2014/main" id="{7B6CB5DC-D8AE-4AF0-B973-F281DD7394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24000" y="3359594"/>
            <a:ext cx="9144000" cy="3498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Box 8">
            <a:extLst>
              <a:ext uri="{FF2B5EF4-FFF2-40B4-BE49-F238E27FC236}">
                <a16:creationId xmlns:a16="http://schemas.microsoft.com/office/drawing/2014/main" id="{2971C8C9-4404-478A-A340-76F59E8801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90655" y="938847"/>
            <a:ext cx="3801337" cy="738664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100" b="1" dirty="0">
                <a:solidFill>
                  <a:srgbClr val="000000"/>
                </a:solidFill>
              </a:rPr>
              <a:t>Need: </a:t>
            </a:r>
            <a:r>
              <a:rPr lang="en-AU" sz="2100" dirty="0">
                <a:solidFill>
                  <a:srgbClr val="000000"/>
                </a:solidFill>
              </a:rPr>
              <a:t>warm water, low turbidity,</a:t>
            </a:r>
            <a:br>
              <a:rPr lang="en-AU" sz="2100" dirty="0">
                <a:solidFill>
                  <a:srgbClr val="000000"/>
                </a:solidFill>
              </a:rPr>
            </a:br>
            <a:r>
              <a:rPr lang="en-AU" sz="2100" dirty="0">
                <a:solidFill>
                  <a:srgbClr val="000000"/>
                </a:solidFill>
              </a:rPr>
              <a:t>moving</a:t>
            </a:r>
            <a:r>
              <a:rPr lang="en-AU" dirty="0">
                <a:solidFill>
                  <a:srgbClr val="000000"/>
                </a:solidFill>
              </a:rPr>
              <a:t> </a:t>
            </a:r>
            <a:r>
              <a:rPr lang="en-AU" sz="2100" dirty="0">
                <a:solidFill>
                  <a:srgbClr val="000000"/>
                </a:solidFill>
              </a:rPr>
              <a:t>water,</a:t>
            </a:r>
            <a:r>
              <a:rPr lang="en-AU" dirty="0">
                <a:solidFill>
                  <a:srgbClr val="000000"/>
                </a:solidFill>
              </a:rPr>
              <a:t> </a:t>
            </a:r>
            <a:r>
              <a:rPr lang="en-AU" sz="2100" dirty="0">
                <a:solidFill>
                  <a:srgbClr val="000000"/>
                </a:solidFill>
              </a:rPr>
              <a:t>salty</a:t>
            </a:r>
            <a:r>
              <a:rPr lang="en-AU" dirty="0">
                <a:solidFill>
                  <a:srgbClr val="000000"/>
                </a:solidFill>
              </a:rPr>
              <a:t> </a:t>
            </a:r>
            <a:r>
              <a:rPr lang="en-AU" sz="2100" dirty="0">
                <a:solidFill>
                  <a:srgbClr val="000000"/>
                </a:solidFill>
              </a:rPr>
              <a:t>water, shelter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CF50821-3E38-4978-89A0-85062A49C24C}"/>
              </a:ext>
            </a:extLst>
          </p:cNvPr>
          <p:cNvSpPr/>
          <p:nvPr/>
        </p:nvSpPr>
        <p:spPr>
          <a:xfrm>
            <a:off x="1492042" y="671762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400" dirty="0"/>
              <a:t>http://www.seos-project.eu/modules/coralreefs/images/distribution%20worldmap.png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E2F04F7-CEF2-4205-A252-FDF2D882DBF4}"/>
              </a:ext>
            </a:extLst>
          </p:cNvPr>
          <p:cNvSpPr txBox="1"/>
          <p:nvPr/>
        </p:nvSpPr>
        <p:spPr>
          <a:xfrm>
            <a:off x="2927334" y="6323047"/>
            <a:ext cx="1192891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Indo-Pacific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BC7BD8-D2E3-4496-A3D8-5C150E56B64F}"/>
              </a:ext>
            </a:extLst>
          </p:cNvPr>
          <p:cNvSpPr txBox="1"/>
          <p:nvPr/>
        </p:nvSpPr>
        <p:spPr>
          <a:xfrm>
            <a:off x="8589312" y="6323047"/>
            <a:ext cx="1058431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W. Atlantic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F362189-9006-4B9F-9941-A93B6E532397}"/>
              </a:ext>
            </a:extLst>
          </p:cNvPr>
          <p:cNvSpPr/>
          <p:nvPr/>
        </p:nvSpPr>
        <p:spPr>
          <a:xfrm>
            <a:off x="2955274" y="4657726"/>
            <a:ext cx="4841257" cy="1581149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dirty="0"/>
              <a:t>4</a:t>
            </a:r>
          </a:p>
          <a:p>
            <a:pPr algn="ctr"/>
            <a:endParaRPr lang="en-AU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F9DE945-D04C-4CBA-A541-527850BFB556}"/>
              </a:ext>
            </a:extLst>
          </p:cNvPr>
          <p:cNvSpPr/>
          <p:nvPr/>
        </p:nvSpPr>
        <p:spPr>
          <a:xfrm>
            <a:off x="8619473" y="4657726"/>
            <a:ext cx="1301767" cy="1581149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dirty="0"/>
              <a:t>4</a:t>
            </a:r>
          </a:p>
          <a:p>
            <a:pPr algn="ctr"/>
            <a:endParaRPr lang="en-AU" dirty="0"/>
          </a:p>
        </p:txBody>
      </p:sp>
      <p:sp>
        <p:nvSpPr>
          <p:cNvPr id="10" name="Text Box 8">
            <a:extLst>
              <a:ext uri="{FF2B5EF4-FFF2-40B4-BE49-F238E27FC236}">
                <a16:creationId xmlns:a16="http://schemas.microsoft.com/office/drawing/2014/main" id="{FFA8E8CC-154D-4A1D-ADF0-4DA65FF597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90656" y="1826055"/>
            <a:ext cx="3801337" cy="138499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100" b="1" dirty="0"/>
              <a:t>Two key regions. </a:t>
            </a:r>
            <a:r>
              <a:rPr lang="en-AU" sz="2100" dirty="0"/>
              <a:t>Rare in tropical Atlantic of South America and Africa due to the influx of fresh water and silt from large rivers. </a:t>
            </a:r>
            <a:endParaRPr lang="en-AU" sz="2100" dirty="0">
              <a:solidFill>
                <a:srgbClr val="000000"/>
              </a:solidFill>
            </a:endParaRPr>
          </a:p>
        </p:txBody>
      </p:sp>
      <p:pic>
        <p:nvPicPr>
          <p:cNvPr id="13" name="Picture 2" descr="Image result for global map sst">
            <a:extLst>
              <a:ext uri="{FF2B5EF4-FFF2-40B4-BE49-F238E27FC236}">
                <a16:creationId xmlns:a16="http://schemas.microsoft.com/office/drawing/2014/main" id="{4000030C-6CB4-48B6-979E-8649588D12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604" t="9739" r="1520"/>
          <a:stretch/>
        </p:blipFill>
        <p:spPr bwMode="auto">
          <a:xfrm>
            <a:off x="5651384" y="1"/>
            <a:ext cx="5016616" cy="3241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E2C8C13-1B8F-4B92-816E-3CA2133B1874}"/>
              </a:ext>
            </a:extLst>
          </p:cNvPr>
          <p:cNvSpPr/>
          <p:nvPr/>
        </p:nvSpPr>
        <p:spPr>
          <a:xfrm>
            <a:off x="1725336" y="180700"/>
            <a:ext cx="2499468" cy="56497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Distribution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2C6830-1795-4332-ADE1-960F85EABE3B}"/>
              </a:ext>
            </a:extLst>
          </p:cNvPr>
          <p:cNvSpPr/>
          <p:nvPr/>
        </p:nvSpPr>
        <p:spPr>
          <a:xfrm>
            <a:off x="7764614" y="2728040"/>
            <a:ext cx="460382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sz="1000" b="1" dirty="0"/>
              <a:t>&gt;18°C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C95B2CA-1361-441E-8FDE-BF352598D58E}"/>
              </a:ext>
            </a:extLst>
          </p:cNvPr>
          <p:cNvCxnSpPr>
            <a:cxnSpLocks/>
          </p:cNvCxnSpPr>
          <p:nvPr/>
        </p:nvCxnSpPr>
        <p:spPr>
          <a:xfrm>
            <a:off x="8223251" y="2851150"/>
            <a:ext cx="1590883" cy="0"/>
          </a:xfrm>
          <a:prstGeom prst="straightConnector1">
            <a:avLst/>
          </a:prstGeom>
          <a:ln w="317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BB9EA49-0CAE-9FAA-CE38-6206EFDE7ECD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2961919328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42C0EF-A308-4D10-B601-6FCCDC17DCD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745674"/>
            <a:ext cx="9144000" cy="611232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A1058FF-A917-4100-BB4A-558F0B27B628}"/>
              </a:ext>
            </a:extLst>
          </p:cNvPr>
          <p:cNvSpPr/>
          <p:nvPr/>
        </p:nvSpPr>
        <p:spPr>
          <a:xfrm>
            <a:off x="1524000" y="4695826"/>
            <a:ext cx="3238500" cy="21621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44D9AB9-15DA-43C6-BE84-919DF2E523BF}"/>
              </a:ext>
            </a:extLst>
          </p:cNvPr>
          <p:cNvSpPr/>
          <p:nvPr/>
        </p:nvSpPr>
        <p:spPr>
          <a:xfrm>
            <a:off x="1725336" y="814968"/>
            <a:ext cx="771076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Can form at extreme depths (challenges = low light and cold) </a:t>
            </a:r>
          </a:p>
        </p:txBody>
      </p:sp>
      <p:pic>
        <p:nvPicPr>
          <p:cNvPr id="17410" name="Picture 2" descr="Image result for deep water coral">
            <a:extLst>
              <a:ext uri="{FF2B5EF4-FFF2-40B4-BE49-F238E27FC236}">
                <a16:creationId xmlns:a16="http://schemas.microsoft.com/office/drawing/2014/main" id="{6D738BA5-007E-4206-8885-8EF89D374F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2" y="4765119"/>
            <a:ext cx="3161723" cy="209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BF4CD20-4BB8-4C6E-BD36-F701359EA401}"/>
              </a:ext>
            </a:extLst>
          </p:cNvPr>
          <p:cNvSpPr/>
          <p:nvPr/>
        </p:nvSpPr>
        <p:spPr>
          <a:xfrm>
            <a:off x="1524000" y="6704112"/>
            <a:ext cx="2768600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400" dirty="0"/>
              <a:t>https://www.earthrangers.com/wildwire/risk/coral-reefs-of-canada-atlantic-deep-ocean-coral/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9BA3CEC-DB3B-44C1-A2E3-8885DDAA1B56}"/>
              </a:ext>
            </a:extLst>
          </p:cNvPr>
          <p:cNvSpPr/>
          <p:nvPr/>
        </p:nvSpPr>
        <p:spPr>
          <a:xfrm>
            <a:off x="1725336" y="180700"/>
            <a:ext cx="6828114" cy="5649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>
                <a:solidFill>
                  <a:srgbClr val="002060"/>
                </a:solidFill>
              </a:rPr>
              <a:t>The exception… Deep water corals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81EB69-7AA3-40AC-9982-B06A21706B11}"/>
              </a:ext>
            </a:extLst>
          </p:cNvPr>
          <p:cNvSpPr/>
          <p:nvPr/>
        </p:nvSpPr>
        <p:spPr>
          <a:xfrm>
            <a:off x="1725336" y="1342822"/>
            <a:ext cx="716466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Found at depths of 40 - 2000 m and in temperatures 4°C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B8561A5-8650-4EB1-8975-24B81B991AA6}"/>
              </a:ext>
            </a:extLst>
          </p:cNvPr>
          <p:cNvSpPr/>
          <p:nvPr/>
        </p:nvSpPr>
        <p:spPr>
          <a:xfrm>
            <a:off x="1725336" y="1876955"/>
            <a:ext cx="781236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Deep water corals form patches not true reefs - slow growing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47F76C-BA58-4651-B953-3D63F6C4145C}"/>
              </a:ext>
            </a:extLst>
          </p:cNvPr>
          <p:cNvSpPr/>
          <p:nvPr/>
        </p:nvSpPr>
        <p:spPr>
          <a:xfrm>
            <a:off x="1725336" y="2407913"/>
            <a:ext cx="835846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Do not typically support a community or have symbiotic algae but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4D3D01-BF68-4CB1-A024-BA712355898D}"/>
              </a:ext>
            </a:extLst>
          </p:cNvPr>
          <p:cNvSpPr/>
          <p:nvPr/>
        </p:nvSpPr>
        <p:spPr>
          <a:xfrm>
            <a:off x="1725336" y="2809179"/>
            <a:ext cx="682811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feed by capturing food particles from ocean currents.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D3DFE51F-19E9-480C-D880-527F313B1B60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553085344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0" descr="Image result for reef formation barrier">
            <a:extLst>
              <a:ext uri="{FF2B5EF4-FFF2-40B4-BE49-F238E27FC236}">
                <a16:creationId xmlns:a16="http://schemas.microsoft.com/office/drawing/2014/main" id="{51F1CC66-5BDA-4454-9732-7E699495FF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 bwMode="auto">
          <a:xfrm>
            <a:off x="4686300" y="2397567"/>
            <a:ext cx="2811110" cy="182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Image result for reef formation barrier">
            <a:extLst>
              <a:ext uri="{FF2B5EF4-FFF2-40B4-BE49-F238E27FC236}">
                <a16:creationId xmlns:a16="http://schemas.microsoft.com/office/drawing/2014/main" id="{9314A3C5-A226-4399-956B-725AE369DE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 bwMode="auto">
          <a:xfrm>
            <a:off x="1690654" y="2397567"/>
            <a:ext cx="2881346" cy="182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Image result for reef formation barrier">
            <a:extLst>
              <a:ext uri="{FF2B5EF4-FFF2-40B4-BE49-F238E27FC236}">
                <a16:creationId xmlns:a16="http://schemas.microsoft.com/office/drawing/2014/main" id="{AECD6E39-6018-47C2-AC3B-9939D61A32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611711" y="2397567"/>
            <a:ext cx="2889636" cy="182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 Box 8">
            <a:extLst>
              <a:ext uri="{FF2B5EF4-FFF2-40B4-BE49-F238E27FC236}">
                <a16:creationId xmlns:a16="http://schemas.microsoft.com/office/drawing/2014/main" id="{5118B707-4A81-4D62-9D0F-433507CC77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90654" y="938848"/>
            <a:ext cx="8432062" cy="1302921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457200" indent="-457200">
              <a:spcAft>
                <a:spcPts val="400"/>
              </a:spcAft>
              <a:buFont typeface="+mj-lt"/>
              <a:buAutoNum type="alphaLcPeriod"/>
            </a:pPr>
            <a:r>
              <a:rPr lang="en-AU" sz="2400" b="1" dirty="0">
                <a:solidFill>
                  <a:srgbClr val="000000"/>
                </a:solidFill>
              </a:rPr>
              <a:t>Fringing </a:t>
            </a:r>
            <a:r>
              <a:rPr lang="en-AU" sz="2400" dirty="0">
                <a:solidFill>
                  <a:srgbClr val="000000"/>
                </a:solidFill>
              </a:rPr>
              <a:t>- form borders along shorelines (continent or island);</a:t>
            </a:r>
          </a:p>
          <a:p>
            <a:pPr marL="457200" indent="-457200">
              <a:spcAft>
                <a:spcPts val="400"/>
              </a:spcAft>
              <a:buFont typeface="+mj-lt"/>
              <a:buAutoNum type="alphaLcPeriod"/>
            </a:pPr>
            <a:r>
              <a:rPr lang="en-AU" sz="2400" b="1" dirty="0">
                <a:solidFill>
                  <a:srgbClr val="000000"/>
                </a:solidFill>
              </a:rPr>
              <a:t>Barrier</a:t>
            </a:r>
            <a:r>
              <a:rPr lang="en-AU" sz="2400" dirty="0">
                <a:solidFill>
                  <a:srgbClr val="000000"/>
                </a:solidFill>
              </a:rPr>
              <a:t> - separated from the shoreline by a lagoon or ocean; </a:t>
            </a:r>
          </a:p>
          <a:p>
            <a:pPr marL="457200" indent="-457200">
              <a:spcAft>
                <a:spcPts val="400"/>
              </a:spcAft>
              <a:buFont typeface="+mj-lt"/>
              <a:buAutoNum type="alphaLcPeriod"/>
            </a:pPr>
            <a:r>
              <a:rPr lang="en-AU" sz="2400" b="1" dirty="0">
                <a:solidFill>
                  <a:srgbClr val="000000"/>
                </a:solidFill>
              </a:rPr>
              <a:t>Atoll</a:t>
            </a:r>
            <a:r>
              <a:rPr lang="en-AU" sz="2400" dirty="0">
                <a:solidFill>
                  <a:srgbClr val="000000"/>
                </a:solidFill>
              </a:rPr>
              <a:t> - ring shaped reefs, islands protrude above sea surface.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C14378-12AB-4C19-9939-8F06FBC62CFE}"/>
              </a:ext>
            </a:extLst>
          </p:cNvPr>
          <p:cNvSpPr/>
          <p:nvPr/>
        </p:nvSpPr>
        <p:spPr>
          <a:xfrm>
            <a:off x="1725336" y="180700"/>
            <a:ext cx="2357306" cy="56497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Reef types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24C7C46-E2DC-4397-B7C2-81AEF714C358}"/>
              </a:ext>
            </a:extLst>
          </p:cNvPr>
          <p:cNvSpPr/>
          <p:nvPr/>
        </p:nvSpPr>
        <p:spPr>
          <a:xfrm>
            <a:off x="9706102" y="4051386"/>
            <a:ext cx="795244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AU" sz="400" dirty="0"/>
              <a:t>https://www.unc.edu/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2D923C-3072-44BD-AD10-E9E0F23AAD7B}"/>
              </a:ext>
            </a:extLst>
          </p:cNvPr>
          <p:cNvSpPr txBox="1"/>
          <p:nvPr/>
        </p:nvSpPr>
        <p:spPr>
          <a:xfrm>
            <a:off x="1775444" y="3775776"/>
            <a:ext cx="32252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a.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9B3883F-39BB-4AF3-84C0-3255FAAE7BFB}"/>
              </a:ext>
            </a:extLst>
          </p:cNvPr>
          <p:cNvSpPr txBox="1"/>
          <p:nvPr/>
        </p:nvSpPr>
        <p:spPr>
          <a:xfrm>
            <a:off x="4759934" y="3775776"/>
            <a:ext cx="33054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b.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C2DDE6-CAF1-4205-82D9-5F846DE0D7B0}"/>
              </a:ext>
            </a:extLst>
          </p:cNvPr>
          <p:cNvSpPr txBox="1"/>
          <p:nvPr/>
        </p:nvSpPr>
        <p:spPr>
          <a:xfrm>
            <a:off x="7714257" y="3775776"/>
            <a:ext cx="31335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c.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02CC1A9-F0FB-4FEB-BD07-F783AD4978CC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82365" y="4365582"/>
            <a:ext cx="2889636" cy="236292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A205470-C1D3-4224-AA53-F9A170FD54F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4913600" y="4138284"/>
            <a:ext cx="2356510" cy="281111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4565F69-7AD7-413F-A9C7-D61590C575BB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11709" y="4365581"/>
            <a:ext cx="2889636" cy="235651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C774C8F-AAF0-4110-8520-719C77BF3FA1}"/>
              </a:ext>
            </a:extLst>
          </p:cNvPr>
          <p:cNvSpPr txBox="1"/>
          <p:nvPr/>
        </p:nvSpPr>
        <p:spPr>
          <a:xfrm>
            <a:off x="1775444" y="6285192"/>
            <a:ext cx="32252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a.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54B24E5-14D6-427F-93B5-7DCF89B938C2}"/>
              </a:ext>
            </a:extLst>
          </p:cNvPr>
          <p:cNvSpPr txBox="1"/>
          <p:nvPr/>
        </p:nvSpPr>
        <p:spPr>
          <a:xfrm>
            <a:off x="4759934" y="6285192"/>
            <a:ext cx="33054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b.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7544011-BA63-44B4-97E9-D08A6432BDA6}"/>
              </a:ext>
            </a:extLst>
          </p:cNvPr>
          <p:cNvSpPr txBox="1"/>
          <p:nvPr/>
        </p:nvSpPr>
        <p:spPr>
          <a:xfrm>
            <a:off x="7714257" y="6285192"/>
            <a:ext cx="31335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c.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62D9674-9C4D-A68F-A155-50285BDCA072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764055063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40" name="Picture 8" descr="Related image">
            <a:extLst>
              <a:ext uri="{FF2B5EF4-FFF2-40B4-BE49-F238E27FC236}">
                <a16:creationId xmlns:a16="http://schemas.microsoft.com/office/drawing/2014/main" id="{285797A3-4C6E-4647-B118-BFB6E52E11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691781" y="177731"/>
            <a:ext cx="3347207" cy="61083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a. Fringing reefs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8FFDC2-1086-4307-964F-D655CC059465}"/>
              </a:ext>
            </a:extLst>
          </p:cNvPr>
          <p:cNvSpPr txBox="1"/>
          <p:nvPr/>
        </p:nvSpPr>
        <p:spPr>
          <a:xfrm>
            <a:off x="1691781" y="957880"/>
            <a:ext cx="2695225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dirty="0"/>
              <a:t>e.g. Ningaloo Reef, WA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17A6927-63CC-4ABD-B1C0-039F02CA58B8}"/>
              </a:ext>
            </a:extLst>
          </p:cNvPr>
          <p:cNvSpPr/>
          <p:nvPr/>
        </p:nvSpPr>
        <p:spPr>
          <a:xfrm>
            <a:off x="1524000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400" dirty="0"/>
              <a:t>https://sundaysunset.com/products/ningaloo-reef-0067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9C01D7F9-14D6-4B98-B173-9CA9725C622E}"/>
              </a:ext>
            </a:extLst>
          </p:cNvPr>
          <p:cNvCxnSpPr>
            <a:cxnSpLocks/>
          </p:cNvCxnSpPr>
          <p:nvPr/>
        </p:nvCxnSpPr>
        <p:spPr>
          <a:xfrm>
            <a:off x="5836388" y="4582491"/>
            <a:ext cx="3514541" cy="0"/>
          </a:xfrm>
          <a:prstGeom prst="straightConnector1">
            <a:avLst/>
          </a:prstGeom>
          <a:ln w="41275">
            <a:solidFill>
              <a:srgbClr val="FFFF00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703405DE-BB93-4D07-B7FF-64DEB34C7DB5}"/>
              </a:ext>
            </a:extLst>
          </p:cNvPr>
          <p:cNvSpPr txBox="1"/>
          <p:nvPr/>
        </p:nvSpPr>
        <p:spPr>
          <a:xfrm>
            <a:off x="6803916" y="4754881"/>
            <a:ext cx="15875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dirty="0"/>
              <a:t>Joined to land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B581E4A-E156-4DD8-AF49-35B9E827707B}"/>
              </a:ext>
            </a:extLst>
          </p:cNvPr>
          <p:cNvSpPr/>
          <p:nvPr/>
        </p:nvSpPr>
        <p:spPr>
          <a:xfrm>
            <a:off x="1691781" y="1526210"/>
            <a:ext cx="4035104" cy="12003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230 km long: Australia’s largest fringing reef. Reef is separated by a 200 m - 5 km wide lagoon.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2EBCF57-618B-4369-AB36-C802C65042D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30847" y="1"/>
            <a:ext cx="2360324" cy="17240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4AC01A0-0E53-4E7E-BBB6-A6FF1092C4E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17112" y="1"/>
            <a:ext cx="2250888" cy="320992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6791EA0-71F9-4A37-B767-6C609874DBAA}"/>
              </a:ext>
            </a:extLst>
          </p:cNvPr>
          <p:cNvSpPr txBox="1"/>
          <p:nvPr/>
        </p:nvSpPr>
        <p:spPr>
          <a:xfrm>
            <a:off x="6568884" y="957879"/>
            <a:ext cx="42992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00" b="1" dirty="0">
                <a:solidFill>
                  <a:schemeClr val="bg1"/>
                </a:solidFill>
              </a:rPr>
              <a:t>Swell</a:t>
            </a:r>
          </a:p>
          <a:p>
            <a:endParaRPr lang="en-AU" sz="1000" b="1" dirty="0">
              <a:solidFill>
                <a:schemeClr val="bg1"/>
              </a:solidFill>
            </a:endParaRPr>
          </a:p>
          <a:p>
            <a:r>
              <a:rPr lang="en-AU" sz="1000" b="1" dirty="0">
                <a:solidFill>
                  <a:schemeClr val="bg1"/>
                </a:solidFill>
              </a:rPr>
              <a:t>IG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79611B9-1D43-45BD-82B7-4DAB7A3F03EC}"/>
              </a:ext>
            </a:extLst>
          </p:cNvPr>
          <p:cNvSpPr txBox="1"/>
          <p:nvPr/>
        </p:nvSpPr>
        <p:spPr>
          <a:xfrm>
            <a:off x="9751722" y="-1"/>
            <a:ext cx="760144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Pomeroy et al., 2012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7CE70A3D-BB69-AAF3-C672-9B949F87D23D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127475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0A57022-F111-4FA0-A5F2-9D5E5DF2C13E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2B79B9F-44EE-4D65-846F-AAA34A9DAD74}"/>
              </a:ext>
            </a:extLst>
          </p:cNvPr>
          <p:cNvSpPr txBox="1"/>
          <p:nvPr/>
        </p:nvSpPr>
        <p:spPr>
          <a:xfrm>
            <a:off x="10157924" y="6619474"/>
            <a:ext cx="478016" cy="1692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500" dirty="0">
                <a:solidFill>
                  <a:schemeClr val="bg1"/>
                </a:solidFill>
              </a:rPr>
              <a:t>NASA (2018)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264B96-627F-4F0C-9E30-1F4B5E26325F}"/>
              </a:ext>
            </a:extLst>
          </p:cNvPr>
          <p:cNvSpPr/>
          <p:nvPr/>
        </p:nvSpPr>
        <p:spPr>
          <a:xfrm>
            <a:off x="1691781" y="177731"/>
            <a:ext cx="3137394" cy="61083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b. Barrier reefs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DB6DF28-86D0-48FE-9D0D-8BEEE4E817D4}"/>
              </a:ext>
            </a:extLst>
          </p:cNvPr>
          <p:cNvSpPr txBox="1"/>
          <p:nvPr/>
        </p:nvSpPr>
        <p:spPr>
          <a:xfrm>
            <a:off x="1691780" y="957880"/>
            <a:ext cx="3270382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dirty="0"/>
              <a:t>e.g. Great Barrier Reef, QLD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7867AD2-58E4-43BD-829E-6962F675139D}"/>
              </a:ext>
            </a:extLst>
          </p:cNvPr>
          <p:cNvSpPr txBox="1"/>
          <p:nvPr/>
        </p:nvSpPr>
        <p:spPr>
          <a:xfrm>
            <a:off x="1691782" y="1515612"/>
            <a:ext cx="5877419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dirty="0"/>
              <a:t>World's largest coral reef system 344,400 km</a:t>
            </a:r>
            <a:r>
              <a:rPr lang="en-AU" sz="2400" baseline="30000" dirty="0"/>
              <a:t>2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3BA4AFDA-0E3D-160F-2076-94FB0FB5035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1185119878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71381DCD-1CB8-4141-B10B-5DBF892D176B}"/>
              </a:ext>
            </a:extLst>
          </p:cNvPr>
          <p:cNvSpPr/>
          <p:nvPr/>
        </p:nvSpPr>
        <p:spPr>
          <a:xfrm>
            <a:off x="1691781" y="177731"/>
            <a:ext cx="1765794" cy="61083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c. Atolls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4F7E6C0-508D-4145-843A-D6009FA043BB}"/>
              </a:ext>
            </a:extLst>
          </p:cNvPr>
          <p:cNvSpPr/>
          <p:nvPr/>
        </p:nvSpPr>
        <p:spPr>
          <a:xfrm>
            <a:off x="1691781" y="970473"/>
            <a:ext cx="7671295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Found in mid-ocean far continental shelves and large islands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B48F872-ED11-4025-8EB5-6C1887C9F3D8}"/>
              </a:ext>
            </a:extLst>
          </p:cNvPr>
          <p:cNvSpPr/>
          <p:nvPr/>
        </p:nvSpPr>
        <p:spPr>
          <a:xfrm>
            <a:off x="1691781" y="1522923"/>
            <a:ext cx="590917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A low, narrow crest enclosing a central lagoon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C148121-4757-4FCD-A98D-FFFBD3CD3DCF}"/>
              </a:ext>
            </a:extLst>
          </p:cNvPr>
          <p:cNvSpPr/>
          <p:nvPr/>
        </p:nvSpPr>
        <p:spPr>
          <a:xfrm>
            <a:off x="1691781" y="2075373"/>
            <a:ext cx="8757145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Most atolls are found in the Indo-Pacific zone on</a:t>
            </a:r>
            <a:r>
              <a:rPr lang="en-AU" sz="1600" dirty="0"/>
              <a:t> </a:t>
            </a:r>
            <a:r>
              <a:rPr lang="en-AU" sz="2400" dirty="0"/>
              <a:t>the</a:t>
            </a:r>
            <a:r>
              <a:rPr lang="en-AU" sz="1600" dirty="0"/>
              <a:t> </a:t>
            </a:r>
            <a:r>
              <a:rPr lang="en-AU" sz="2400" dirty="0"/>
              <a:t>Pacific Plate and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A114A6E-49C1-4596-B70D-97AEEEB1867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3092450"/>
            <a:ext cx="5448301" cy="376555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54D52D9-C747-4370-B26E-281976E8E30F}"/>
              </a:ext>
            </a:extLst>
          </p:cNvPr>
          <p:cNvSpPr/>
          <p:nvPr/>
        </p:nvSpPr>
        <p:spPr>
          <a:xfrm>
            <a:off x="2200276" y="3352800"/>
            <a:ext cx="1343025" cy="935672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F35EE13-AFA9-4F74-9E85-2A9E0E5EF79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51834" y="3092451"/>
            <a:ext cx="3616166" cy="376555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C969596-5F1D-4784-AD5F-0CC32D03E891}"/>
              </a:ext>
            </a:extLst>
          </p:cNvPr>
          <p:cNvSpPr txBox="1"/>
          <p:nvPr/>
        </p:nvSpPr>
        <p:spPr>
          <a:xfrm>
            <a:off x="7051834" y="6581002"/>
            <a:ext cx="2109424" cy="276999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200" dirty="0"/>
              <a:t>e.g. Bikini Atoll (with bomb crater)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28CAC8-E45C-4147-B87F-3819665E8EBF}"/>
              </a:ext>
            </a:extLst>
          </p:cNvPr>
          <p:cNvSpPr/>
          <p:nvPr/>
        </p:nvSpPr>
        <p:spPr>
          <a:xfrm>
            <a:off x="1691781" y="2467929"/>
            <a:ext cx="674737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are associated with volcanoes that form at hot spots.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ACEC0801-D7FE-98F9-3E4D-4EDA83F53DD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028166880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10B18B36-782F-4453-B7CD-B6013518CD9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62850" y="2510712"/>
            <a:ext cx="3105150" cy="362338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67ACCDB-56A8-4BF7-970F-77ED949DAB9E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5462148"/>
            <a:ext cx="6210298" cy="67195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5B7B273-1B26-4C94-9367-B824F6C203AD}"/>
              </a:ext>
            </a:extLst>
          </p:cNvPr>
          <p:cNvSpPr/>
          <p:nvPr/>
        </p:nvSpPr>
        <p:spPr>
          <a:xfrm>
            <a:off x="7676292" y="1"/>
            <a:ext cx="2991708" cy="2527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FDB69B-5D1D-4108-8EB3-8A489610A2F8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965783"/>
            <a:ext cx="6210300" cy="45896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622EAE-A7B9-4017-89BF-EEA836106BD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34298" y="122591"/>
            <a:ext cx="2638010" cy="189860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EE15F7F-27A1-4258-A045-C5EE7F3DD14B}"/>
              </a:ext>
            </a:extLst>
          </p:cNvPr>
          <p:cNvSpPr txBox="1"/>
          <p:nvPr/>
        </p:nvSpPr>
        <p:spPr>
          <a:xfrm>
            <a:off x="9865366" y="2326045"/>
            <a:ext cx="802634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600" dirty="0" err="1"/>
              <a:t>Oberle</a:t>
            </a:r>
            <a:r>
              <a:rPr lang="en-AU" sz="600" dirty="0"/>
              <a:t> et al., 2017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F4F9A4C-A03F-4A78-BAF0-F7A22C111AC0}"/>
              </a:ext>
            </a:extLst>
          </p:cNvPr>
          <p:cNvSpPr txBox="1"/>
          <p:nvPr/>
        </p:nvSpPr>
        <p:spPr>
          <a:xfrm>
            <a:off x="8236334" y="2068596"/>
            <a:ext cx="189826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000" dirty="0"/>
              <a:t> Freshwater	      Saltwater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CDF0BF2-BD19-4157-9FCB-64AFDECE07DD}"/>
              </a:ext>
            </a:extLst>
          </p:cNvPr>
          <p:cNvSpPr/>
          <p:nvPr/>
        </p:nvSpPr>
        <p:spPr>
          <a:xfrm>
            <a:off x="8115303" y="2124962"/>
            <a:ext cx="165599" cy="142443"/>
          </a:xfrm>
          <a:prstGeom prst="rect">
            <a:avLst/>
          </a:prstGeom>
          <a:solidFill>
            <a:srgbClr val="0086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EBA792C-B4B0-4ECC-B0ED-6BDD1C6056A2}"/>
              </a:ext>
            </a:extLst>
          </p:cNvPr>
          <p:cNvSpPr/>
          <p:nvPr/>
        </p:nvSpPr>
        <p:spPr>
          <a:xfrm>
            <a:off x="9127333" y="2128281"/>
            <a:ext cx="165599" cy="142443"/>
          </a:xfrm>
          <a:prstGeom prst="rect">
            <a:avLst/>
          </a:prstGeom>
          <a:solidFill>
            <a:srgbClr val="00ACD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dirty="0"/>
              <a:t> 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04FF73-8196-4DD2-A28F-9480E3541A80}"/>
              </a:ext>
            </a:extLst>
          </p:cNvPr>
          <p:cNvSpPr/>
          <p:nvPr/>
        </p:nvSpPr>
        <p:spPr>
          <a:xfrm>
            <a:off x="1696823" y="6284872"/>
            <a:ext cx="8829675" cy="41549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100" dirty="0"/>
              <a:t>Here a buoyant lens of fresh water (rainfall) sits atop of a more salt water layer.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8DDEAD4-ADA6-4397-B551-303FA4AC9E02}"/>
              </a:ext>
            </a:extLst>
          </p:cNvPr>
          <p:cNvSpPr/>
          <p:nvPr/>
        </p:nvSpPr>
        <p:spPr>
          <a:xfrm>
            <a:off x="1696822" y="177731"/>
            <a:ext cx="4232770" cy="61083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Atoll freshwater lens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FE38BE6A-5236-EE5C-0B46-4C4A3FF40E3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1427620645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79305DA-D620-47EF-8C85-D39CB4A4CA4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0"/>
            <a:ext cx="9144000" cy="33194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DF24F20-8BBD-4853-A3B4-D943058F3422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48251" y="3488193"/>
            <a:ext cx="5620751" cy="33698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C6D8D76-B0F1-49DF-A176-6459B6E29E8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1" y="2805222"/>
            <a:ext cx="4695825" cy="48566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1257316-0C6E-4768-BF8A-3B5F3B2643BE}"/>
              </a:ext>
            </a:extLst>
          </p:cNvPr>
          <p:cNvSpPr/>
          <p:nvPr/>
        </p:nvSpPr>
        <p:spPr>
          <a:xfrm>
            <a:off x="1685926" y="3488192"/>
            <a:ext cx="3228975" cy="163121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000" dirty="0"/>
              <a:t>Small overwash events cause an increase in salinity of the fresh water lens that returns to pre overwash conditions usually within one month.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705B9C4-88AC-46E3-B00A-04F1C5596C7B}"/>
              </a:ext>
            </a:extLst>
          </p:cNvPr>
          <p:cNvSpPr/>
          <p:nvPr/>
        </p:nvSpPr>
        <p:spPr>
          <a:xfrm>
            <a:off x="1685926" y="5288139"/>
            <a:ext cx="3228975" cy="132343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000" b="1" dirty="0"/>
              <a:t>Sea level rise: </a:t>
            </a:r>
            <a:r>
              <a:rPr lang="en-AU" sz="2000" dirty="0"/>
              <a:t>more frequent overwash and a higher base level may lead to full loss of the freshwater lens.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264885D-7F3E-4AC4-8C0C-64F4B6EFE117}"/>
              </a:ext>
            </a:extLst>
          </p:cNvPr>
          <p:cNvSpPr/>
          <p:nvPr/>
        </p:nvSpPr>
        <p:spPr>
          <a:xfrm>
            <a:off x="7172325" y="3614739"/>
            <a:ext cx="377826" cy="2124075"/>
          </a:xfrm>
          <a:prstGeom prst="rect">
            <a:avLst/>
          </a:prstGeom>
          <a:noFill/>
          <a:ln w="254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5CAF73-3879-4F94-B183-33CFE284102C}"/>
              </a:ext>
            </a:extLst>
          </p:cNvPr>
          <p:cNvSpPr txBox="1"/>
          <p:nvPr/>
        </p:nvSpPr>
        <p:spPr>
          <a:xfrm>
            <a:off x="7518125" y="3553962"/>
            <a:ext cx="657552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50" b="1" dirty="0">
                <a:solidFill>
                  <a:srgbClr val="002060"/>
                </a:solidFill>
              </a:rPr>
              <a:t>Overwash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D704EE1-FDB5-4F23-BE69-562C9F49FBCC}"/>
              </a:ext>
            </a:extLst>
          </p:cNvPr>
          <p:cNvSpPr txBox="1"/>
          <p:nvPr/>
        </p:nvSpPr>
        <p:spPr>
          <a:xfrm>
            <a:off x="5019676" y="3504234"/>
            <a:ext cx="4572000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700" dirty="0" err="1"/>
              <a:t>Oberle</a:t>
            </a:r>
            <a:r>
              <a:rPr lang="en-AU" sz="700" dirty="0"/>
              <a:t> et al., 2017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4F45D225-3BB7-54BE-DB1E-3F0EF7EE6241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353530346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637A7F1A-177C-4077-B33C-AD954E4DCF0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00921" y="4003234"/>
            <a:ext cx="5245181" cy="23903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57581D8-06FF-4370-B837-B1E53683C08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35919" y="147623"/>
            <a:ext cx="5324147" cy="18392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8A1096B-B195-4C1D-91E8-5B7C4086858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00921" y="2108368"/>
            <a:ext cx="5245181" cy="145779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9A0A43C-B504-40C9-8068-EE2B3D1F4F54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07392" y="6455800"/>
            <a:ext cx="5941523" cy="36846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7730592-0D20-4D4F-BC0A-0B2A77B97E33}"/>
              </a:ext>
            </a:extLst>
          </p:cNvPr>
          <p:cNvSpPr txBox="1"/>
          <p:nvPr/>
        </p:nvSpPr>
        <p:spPr>
          <a:xfrm>
            <a:off x="5355239" y="1896346"/>
            <a:ext cx="1332737" cy="276999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200" b="1" dirty="0"/>
              <a:t>(A) Current sea level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121F9C-5813-4932-B6E4-A9EE6A3E2B28}"/>
              </a:ext>
            </a:extLst>
          </p:cNvPr>
          <p:cNvSpPr txBox="1"/>
          <p:nvPr/>
        </p:nvSpPr>
        <p:spPr>
          <a:xfrm>
            <a:off x="5355239" y="3613180"/>
            <a:ext cx="1685461" cy="276999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200" b="1" dirty="0"/>
              <a:t>(B) Future higher sea level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3A92D1B-6E1E-49D1-A7B0-406D31012D2F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22101" y="1"/>
            <a:ext cx="3545899" cy="183929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4BB5E66-42AA-4D2A-B1F8-298710E68E51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35919" y="2173345"/>
            <a:ext cx="3627114" cy="104713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AEAD524-FE83-4153-A290-C9DBB18DA569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12841" y="4414840"/>
            <a:ext cx="3473893" cy="1961923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80D39853-5C49-4D1B-A7E4-2D53361E8D4E}"/>
              </a:ext>
            </a:extLst>
          </p:cNvPr>
          <p:cNvSpPr/>
          <p:nvPr/>
        </p:nvSpPr>
        <p:spPr>
          <a:xfrm>
            <a:off x="1712840" y="3516570"/>
            <a:ext cx="3417960" cy="7386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AU" sz="1050" b="1" dirty="0"/>
              <a:t>BELOW: </a:t>
            </a:r>
            <a:r>
              <a:rPr lang="en-AU" sz="1050" dirty="0"/>
              <a:t>Forecasted impact of annual wave-driven flooding events on ground water potability over 3 years for +0.4 m of SLR. Within 2 years of flooding, the island’s groundwater is no longer potable because of seawater contamination.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D1824304-53CD-422E-AE98-86F8A55BF460}"/>
              </a:ext>
            </a:extLst>
          </p:cNvPr>
          <p:cNvCxnSpPr/>
          <p:nvPr/>
        </p:nvCxnSpPr>
        <p:spPr>
          <a:xfrm flipV="1">
            <a:off x="2390775" y="4582399"/>
            <a:ext cx="2316616" cy="1009650"/>
          </a:xfrm>
          <a:prstGeom prst="straightConnector1">
            <a:avLst/>
          </a:prstGeom>
          <a:ln w="34925">
            <a:solidFill>
              <a:schemeClr val="tx1"/>
            </a:solidFill>
            <a:prstDash val="sysDash"/>
            <a:headEnd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9F66AC2B-B2CF-8FA0-A8F0-0F8B640E9A20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4197009949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758AB061-D72B-4CCC-92A9-CB834EC462FC}"/>
              </a:ext>
            </a:extLst>
          </p:cNvPr>
          <p:cNvGrpSpPr/>
          <p:nvPr/>
        </p:nvGrpSpPr>
        <p:grpSpPr>
          <a:xfrm>
            <a:off x="1524000" y="3825758"/>
            <a:ext cx="9144000" cy="3032242"/>
            <a:chOff x="0" y="3389104"/>
            <a:chExt cx="9144000" cy="3032242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A9D0CCAE-8BBB-46EB-9391-A38C3B92882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3389104"/>
              <a:ext cx="9144000" cy="3032242"/>
            </a:xfrm>
            <a:prstGeom prst="rect">
              <a:avLst/>
            </a:prstGeom>
          </p:spPr>
        </p:pic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1C502D6-651A-4620-9DA6-53B2B743AD4F}"/>
                </a:ext>
              </a:extLst>
            </p:cNvPr>
            <p:cNvGrpSpPr/>
            <p:nvPr/>
          </p:nvGrpSpPr>
          <p:grpSpPr>
            <a:xfrm>
              <a:off x="208072" y="3524529"/>
              <a:ext cx="8807621" cy="2767724"/>
              <a:chOff x="208072" y="3524529"/>
              <a:chExt cx="8807621" cy="2767724"/>
            </a:xfrm>
          </p:grpSpPr>
          <p:sp>
            <p:nvSpPr>
              <p:cNvPr id="4" name="Rectangle 23">
                <a:extLst>
                  <a:ext uri="{FF2B5EF4-FFF2-40B4-BE49-F238E27FC236}">
                    <a16:creationId xmlns:a16="http://schemas.microsoft.com/office/drawing/2014/main" id="{804687BE-C40D-4578-AB14-9775C54B56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478" y="4409432"/>
                <a:ext cx="1471237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Back-reef/Lagoon</a:t>
                </a:r>
              </a:p>
            </p:txBody>
          </p:sp>
          <p:sp>
            <p:nvSpPr>
              <p:cNvPr id="6" name="Rectangle 27">
                <a:extLst>
                  <a:ext uri="{FF2B5EF4-FFF2-40B4-BE49-F238E27FC236}">
                    <a16:creationId xmlns:a16="http://schemas.microsoft.com/office/drawing/2014/main" id="{C5232415-3EC3-4754-9436-534A6EAFDEC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8624049">
                <a:off x="4523048" y="4040623"/>
                <a:ext cx="861774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Crest</a:t>
                </a:r>
              </a:p>
            </p:txBody>
          </p:sp>
          <p:sp>
            <p:nvSpPr>
              <p:cNvPr id="8" name="Rectangle 29">
                <a:extLst>
                  <a:ext uri="{FF2B5EF4-FFF2-40B4-BE49-F238E27FC236}">
                    <a16:creationId xmlns:a16="http://schemas.microsoft.com/office/drawing/2014/main" id="{7A992B2B-D5A9-4B5C-8BBC-B60FA8BAE0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4059" y="4132707"/>
                <a:ext cx="998670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algn="ctr"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Outer Slope</a:t>
                </a:r>
              </a:p>
            </p:txBody>
          </p:sp>
          <p:sp>
            <p:nvSpPr>
              <p:cNvPr id="9" name="Rectangle 30">
                <a:extLst>
                  <a:ext uri="{FF2B5EF4-FFF2-40B4-BE49-F238E27FC236}">
                    <a16:creationId xmlns:a16="http://schemas.microsoft.com/office/drawing/2014/main" id="{3744E120-0C66-49A6-A99C-06FC91AA6E1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32734" y="4132083"/>
                <a:ext cx="800284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Fore-Reef</a:t>
                </a:r>
              </a:p>
            </p:txBody>
          </p:sp>
          <p:sp>
            <p:nvSpPr>
              <p:cNvPr id="10" name="Rectangle 23">
                <a:extLst>
                  <a:ext uri="{FF2B5EF4-FFF2-40B4-BE49-F238E27FC236}">
                    <a16:creationId xmlns:a16="http://schemas.microsoft.com/office/drawing/2014/main" id="{4E8F687F-76EA-4364-9D7A-7D5DD09AA1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8072" y="3524529"/>
                <a:ext cx="988156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chemeClr val="tx2"/>
                    </a:solidFill>
                  </a:rPr>
                  <a:t>Reef Zones:</a:t>
                </a:r>
              </a:p>
            </p:txBody>
          </p:sp>
          <p:sp>
            <p:nvSpPr>
              <p:cNvPr id="11" name="Rectangle 23">
                <a:extLst>
                  <a:ext uri="{FF2B5EF4-FFF2-40B4-BE49-F238E27FC236}">
                    <a16:creationId xmlns:a16="http://schemas.microsoft.com/office/drawing/2014/main" id="{9776C75C-169F-4AD3-B403-54AD4FF918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8072" y="5996065"/>
                <a:ext cx="8120465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 err="1">
                    <a:solidFill>
                      <a:srgbClr val="0070C0"/>
                    </a:solidFill>
                  </a:rPr>
                  <a:t>Lagoonward</a:t>
                </a:r>
                <a:r>
                  <a:rPr lang="en-AU" altLang="en-AU" b="1" dirty="0">
                    <a:solidFill>
                      <a:srgbClr val="0070C0"/>
                    </a:solidFill>
                  </a:rPr>
                  <a:t>				               Seaward	</a:t>
                </a:r>
                <a:r>
                  <a:rPr lang="en-AU" altLang="en-AU" sz="1500" b="1" dirty="0">
                    <a:solidFill>
                      <a:srgbClr val="0070C0"/>
                    </a:solidFill>
                  </a:rPr>
                  <a:t>	</a:t>
                </a:r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BC54E954-E552-472C-8503-B7582D57A9F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24000" y="6139245"/>
                <a:ext cx="3947160" cy="0"/>
              </a:xfrm>
              <a:prstGeom prst="straightConnector1">
                <a:avLst/>
              </a:prstGeom>
              <a:ln w="38100">
                <a:solidFill>
                  <a:srgbClr val="0070C0"/>
                </a:solidFill>
                <a:headEnd type="triangle" w="lg" len="lg"/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D47FB1E3-D2F3-4BBC-B897-8DCB3975EB0E}"/>
                  </a:ext>
                </a:extLst>
              </p:cNvPr>
              <p:cNvSpPr/>
              <p:nvPr/>
            </p:nvSpPr>
            <p:spPr>
              <a:xfrm>
                <a:off x="8210665" y="4745676"/>
                <a:ext cx="805028" cy="15465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AU" altLang="en-AU" sz="1350" b="1" dirty="0">
                    <a:solidFill>
                      <a:srgbClr val="002060"/>
                    </a:solidFill>
                  </a:rPr>
                  <a:t>Shallower</a:t>
                </a: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r>
                  <a:rPr lang="en-AU" altLang="en-AU" sz="1350" b="1" dirty="0">
                    <a:solidFill>
                      <a:srgbClr val="002060"/>
                    </a:solidFill>
                  </a:rPr>
                  <a:t>Deeper</a:t>
                </a:r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A374EB52-B5C1-4DED-A722-B4C8780AD6A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613180" y="5044440"/>
                <a:ext cx="0" cy="962140"/>
              </a:xfrm>
              <a:prstGeom prst="straightConnector1">
                <a:avLst/>
              </a:prstGeom>
              <a:ln w="34925">
                <a:solidFill>
                  <a:srgbClr val="002060"/>
                </a:solidFill>
                <a:headEnd type="triangle" w="lg" len="lg"/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157103C-7EBE-43DD-B3B4-4F6DE553BD0C}"/>
                  </a:ext>
                </a:extLst>
              </p:cNvPr>
              <p:cNvSpPr/>
              <p:nvPr/>
            </p:nvSpPr>
            <p:spPr>
              <a:xfrm>
                <a:off x="6623919" y="5252337"/>
                <a:ext cx="619080" cy="3231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AU" altLang="en-AU" sz="1500" b="1" dirty="0"/>
                  <a:t>Ocean</a:t>
                </a:r>
              </a:p>
            </p:txBody>
          </p:sp>
          <p:sp>
            <p:nvSpPr>
              <p:cNvPr id="24" name="Rectangle 27">
                <a:extLst>
                  <a:ext uri="{FF2B5EF4-FFF2-40B4-BE49-F238E27FC236}">
                    <a16:creationId xmlns:a16="http://schemas.microsoft.com/office/drawing/2014/main" id="{7DACBAD9-DA55-4974-A90F-1C7661DB1D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8624049">
                <a:off x="3808727" y="4090837"/>
                <a:ext cx="754758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Flat</a:t>
                </a:r>
              </a:p>
            </p:txBody>
          </p:sp>
        </p:grpSp>
      </p:grpSp>
      <p:pic>
        <p:nvPicPr>
          <p:cNvPr id="27" name="Picture 26">
            <a:extLst>
              <a:ext uri="{FF2B5EF4-FFF2-40B4-BE49-F238E27FC236}">
                <a16:creationId xmlns:a16="http://schemas.microsoft.com/office/drawing/2014/main" id="{18788660-63C8-429D-A4EA-86D98779B97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73563" y="1631470"/>
            <a:ext cx="994437" cy="220062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20B204F5-9B64-40BA-876F-7C0352DC8B94}"/>
              </a:ext>
            </a:extLst>
          </p:cNvPr>
          <p:cNvSpPr txBox="1"/>
          <p:nvPr/>
        </p:nvSpPr>
        <p:spPr>
          <a:xfrm>
            <a:off x="1704353" y="967009"/>
            <a:ext cx="5541773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2400" dirty="0"/>
              <a:t>Reefs show zonation due to an energy gradient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3E5DA35-3F1C-4DCC-9128-D767961ACD96}"/>
              </a:ext>
            </a:extLst>
          </p:cNvPr>
          <p:cNvSpPr/>
          <p:nvPr/>
        </p:nvSpPr>
        <p:spPr>
          <a:xfrm>
            <a:off x="1691781" y="177731"/>
            <a:ext cx="5205330" cy="61083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Reef geomorphic zonation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C94B8D29-6859-4FC0-9DE6-8AA9D2F6058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1631470"/>
            <a:ext cx="8212782" cy="220062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3209BFBA-C38B-4BD0-ABA7-48D9C362DD0A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58225" y="566"/>
            <a:ext cx="2009774" cy="1501812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6A64896B-F198-444B-AF94-B1C27BCA0C59}"/>
              </a:ext>
            </a:extLst>
          </p:cNvPr>
          <p:cNvSpPr txBox="1"/>
          <p:nvPr/>
        </p:nvSpPr>
        <p:spPr>
          <a:xfrm>
            <a:off x="8658225" y="767482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AE07575-C6E3-4BBE-AE8D-94D14B23BD2A}"/>
              </a:ext>
            </a:extLst>
          </p:cNvPr>
          <p:cNvSpPr txBox="1"/>
          <p:nvPr/>
        </p:nvSpPr>
        <p:spPr>
          <a:xfrm>
            <a:off x="10207520" y="767482"/>
            <a:ext cx="313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A’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5E781909-1165-4D97-9BA0-D3EE74C487ED}"/>
              </a:ext>
            </a:extLst>
          </p:cNvPr>
          <p:cNvCxnSpPr>
            <a:stCxn id="29" idx="3"/>
          </p:cNvCxnSpPr>
          <p:nvPr/>
        </p:nvCxnSpPr>
        <p:spPr>
          <a:xfrm>
            <a:off x="8953500" y="952148"/>
            <a:ext cx="1217281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6D88740D-FDD3-4072-AC18-E850C7EA48C8}"/>
              </a:ext>
            </a:extLst>
          </p:cNvPr>
          <p:cNvSpPr txBox="1"/>
          <p:nvPr/>
        </p:nvSpPr>
        <p:spPr>
          <a:xfrm>
            <a:off x="1660912" y="3362744"/>
            <a:ext cx="295274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A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09D8F95-BD6A-47A1-9BEF-BB5208372007}"/>
              </a:ext>
            </a:extLst>
          </p:cNvPr>
          <p:cNvSpPr txBox="1"/>
          <p:nvPr/>
        </p:nvSpPr>
        <p:spPr>
          <a:xfrm>
            <a:off x="10207520" y="3360732"/>
            <a:ext cx="313227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A’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6CB1DDD-D29D-4A7A-BBFD-6A97D968397D}"/>
              </a:ext>
            </a:extLst>
          </p:cNvPr>
          <p:cNvSpPr txBox="1"/>
          <p:nvPr/>
        </p:nvSpPr>
        <p:spPr>
          <a:xfrm>
            <a:off x="9804880" y="1686347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OCEAN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C9E069E-51C4-4FF8-AC74-90219E652BD6}"/>
              </a:ext>
            </a:extLst>
          </p:cNvPr>
          <p:cNvSpPr txBox="1"/>
          <p:nvPr/>
        </p:nvSpPr>
        <p:spPr>
          <a:xfrm>
            <a:off x="9962154" y="-16086"/>
            <a:ext cx="6351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400" b="1" dirty="0">
                <a:solidFill>
                  <a:schemeClr val="bg1"/>
                </a:solidFill>
              </a:rPr>
              <a:t>OCEAN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2D970F9-936B-4113-932A-E4316C86521F}"/>
              </a:ext>
            </a:extLst>
          </p:cNvPr>
          <p:cNvSpPr txBox="1"/>
          <p:nvPr/>
        </p:nvSpPr>
        <p:spPr>
          <a:xfrm>
            <a:off x="8634148" y="-9918"/>
            <a:ext cx="7455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400" b="1" dirty="0">
                <a:solidFill>
                  <a:schemeClr val="bg1"/>
                </a:solidFill>
              </a:rPr>
              <a:t>LAGOON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23335FF-FEE9-4C2A-9F60-062C7C723E09}"/>
              </a:ext>
            </a:extLst>
          </p:cNvPr>
          <p:cNvSpPr txBox="1"/>
          <p:nvPr/>
        </p:nvSpPr>
        <p:spPr>
          <a:xfrm>
            <a:off x="1563579" y="1790072"/>
            <a:ext cx="902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LAGOON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ACE20FC4-9785-ABDE-6A25-5F212D3D471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020082201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>
            <a:extLst>
              <a:ext uri="{FF2B5EF4-FFF2-40B4-BE49-F238E27FC236}">
                <a16:creationId xmlns:a16="http://schemas.microsoft.com/office/drawing/2014/main" id="{6C75CBCB-BA03-4153-9333-7473CFCC25D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-11991"/>
            <a:ext cx="8212782" cy="220062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6D1734B3-2C76-4C2D-8B45-BD7F74524DF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73563" y="-11991"/>
            <a:ext cx="994437" cy="2200620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C8A5F070-561F-44D3-84D3-E80ED759ADA8}"/>
              </a:ext>
            </a:extLst>
          </p:cNvPr>
          <p:cNvSpPr txBox="1"/>
          <p:nvPr/>
        </p:nvSpPr>
        <p:spPr>
          <a:xfrm>
            <a:off x="9804880" y="42886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OCEAN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958F970-0107-4CCC-B771-325019AA39A5}"/>
              </a:ext>
            </a:extLst>
          </p:cNvPr>
          <p:cNvGrpSpPr/>
          <p:nvPr/>
        </p:nvGrpSpPr>
        <p:grpSpPr>
          <a:xfrm>
            <a:off x="1524000" y="3825758"/>
            <a:ext cx="9144000" cy="3032242"/>
            <a:chOff x="0" y="3389104"/>
            <a:chExt cx="9144000" cy="3032242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C4614497-E236-4B8F-863F-30A328A8D73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3389104"/>
              <a:ext cx="9144000" cy="3032242"/>
            </a:xfrm>
            <a:prstGeom prst="rect">
              <a:avLst/>
            </a:prstGeom>
          </p:spPr>
        </p:pic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86584CEB-14D1-4F28-BF0E-20DDCD699D65}"/>
                </a:ext>
              </a:extLst>
            </p:cNvPr>
            <p:cNvGrpSpPr/>
            <p:nvPr/>
          </p:nvGrpSpPr>
          <p:grpSpPr>
            <a:xfrm>
              <a:off x="208072" y="3524529"/>
              <a:ext cx="8807621" cy="2767724"/>
              <a:chOff x="208072" y="3524529"/>
              <a:chExt cx="8807621" cy="2767724"/>
            </a:xfrm>
          </p:grpSpPr>
          <p:sp>
            <p:nvSpPr>
              <p:cNvPr id="8" name="Rectangle 23">
                <a:extLst>
                  <a:ext uri="{FF2B5EF4-FFF2-40B4-BE49-F238E27FC236}">
                    <a16:creationId xmlns:a16="http://schemas.microsoft.com/office/drawing/2014/main" id="{D1EFBC22-A24E-476A-A004-D0BAE0A8A6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478" y="4409432"/>
                <a:ext cx="1471237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Back-reef/Lagoon</a:t>
                </a:r>
              </a:p>
            </p:txBody>
          </p:sp>
          <p:sp>
            <p:nvSpPr>
              <p:cNvPr id="9" name="Rectangle 27">
                <a:extLst>
                  <a:ext uri="{FF2B5EF4-FFF2-40B4-BE49-F238E27FC236}">
                    <a16:creationId xmlns:a16="http://schemas.microsoft.com/office/drawing/2014/main" id="{F817DFF0-2601-49F6-A705-7CFB789040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8624049">
                <a:off x="4523048" y="4040623"/>
                <a:ext cx="861774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Crest</a:t>
                </a:r>
              </a:p>
            </p:txBody>
          </p:sp>
          <p:sp>
            <p:nvSpPr>
              <p:cNvPr id="10" name="Rectangle 29">
                <a:extLst>
                  <a:ext uri="{FF2B5EF4-FFF2-40B4-BE49-F238E27FC236}">
                    <a16:creationId xmlns:a16="http://schemas.microsoft.com/office/drawing/2014/main" id="{F2E99DFC-BCC0-4A6D-B7DA-07DBDD61C5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4059" y="4132707"/>
                <a:ext cx="998670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algn="ctr"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Outer Slope</a:t>
                </a:r>
              </a:p>
            </p:txBody>
          </p:sp>
          <p:sp>
            <p:nvSpPr>
              <p:cNvPr id="12" name="Rectangle 23">
                <a:extLst>
                  <a:ext uri="{FF2B5EF4-FFF2-40B4-BE49-F238E27FC236}">
                    <a16:creationId xmlns:a16="http://schemas.microsoft.com/office/drawing/2014/main" id="{63B7E716-D950-4C45-B4A5-4718AF1EA1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8072" y="3524529"/>
                <a:ext cx="988156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chemeClr val="tx2"/>
                    </a:solidFill>
                  </a:rPr>
                  <a:t>Reef Zones:</a:t>
                </a:r>
              </a:p>
            </p:txBody>
          </p:sp>
          <p:sp>
            <p:nvSpPr>
              <p:cNvPr id="13" name="Rectangle 23">
                <a:extLst>
                  <a:ext uri="{FF2B5EF4-FFF2-40B4-BE49-F238E27FC236}">
                    <a16:creationId xmlns:a16="http://schemas.microsoft.com/office/drawing/2014/main" id="{E7784B95-73F2-48F6-A570-E2C5F56962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8072" y="5996065"/>
                <a:ext cx="8120465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 err="1">
                    <a:solidFill>
                      <a:srgbClr val="0070C0"/>
                    </a:solidFill>
                  </a:rPr>
                  <a:t>Lagoonward</a:t>
                </a:r>
                <a:r>
                  <a:rPr lang="en-AU" altLang="en-AU" b="1" dirty="0">
                    <a:solidFill>
                      <a:srgbClr val="0070C0"/>
                    </a:solidFill>
                  </a:rPr>
                  <a:t>				               Seaward	</a:t>
                </a:r>
                <a:r>
                  <a:rPr lang="en-AU" altLang="en-AU" sz="1500" b="1" dirty="0">
                    <a:solidFill>
                      <a:srgbClr val="0070C0"/>
                    </a:solidFill>
                  </a:rPr>
                  <a:t>	</a:t>
                </a:r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02163F21-4B0F-4D94-B31E-8CF87394A30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24000" y="6139245"/>
                <a:ext cx="3947160" cy="0"/>
              </a:xfrm>
              <a:prstGeom prst="straightConnector1">
                <a:avLst/>
              </a:prstGeom>
              <a:ln w="38100">
                <a:solidFill>
                  <a:srgbClr val="0070C0"/>
                </a:solidFill>
                <a:headEnd type="triangle" w="lg" len="lg"/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11FFBAA4-397E-4B34-AC13-6C6CAF2209CE}"/>
                  </a:ext>
                </a:extLst>
              </p:cNvPr>
              <p:cNvSpPr/>
              <p:nvPr/>
            </p:nvSpPr>
            <p:spPr>
              <a:xfrm>
                <a:off x="8210665" y="4745676"/>
                <a:ext cx="805028" cy="15465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AU" altLang="en-AU" sz="1350" b="1" dirty="0">
                    <a:solidFill>
                      <a:srgbClr val="002060"/>
                    </a:solidFill>
                  </a:rPr>
                  <a:t>Shallower</a:t>
                </a: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r>
                  <a:rPr lang="en-AU" altLang="en-AU" sz="1350" b="1" dirty="0">
                    <a:solidFill>
                      <a:srgbClr val="002060"/>
                    </a:solidFill>
                  </a:rPr>
                  <a:t>Deeper</a:t>
                </a:r>
              </a:p>
            </p:txBody>
          </p: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AA5ECAE9-6516-40BD-9501-D8860BF53CA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613180" y="5044440"/>
                <a:ext cx="0" cy="962140"/>
              </a:xfrm>
              <a:prstGeom prst="straightConnector1">
                <a:avLst/>
              </a:prstGeom>
              <a:ln w="34925">
                <a:solidFill>
                  <a:srgbClr val="002060"/>
                </a:solidFill>
                <a:headEnd type="triangle" w="lg" len="lg"/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B7DD032D-9279-4EF3-9780-3B49D2BFBAFE}"/>
                  </a:ext>
                </a:extLst>
              </p:cNvPr>
              <p:cNvSpPr/>
              <p:nvPr/>
            </p:nvSpPr>
            <p:spPr>
              <a:xfrm>
                <a:off x="6623919" y="5252337"/>
                <a:ext cx="619080" cy="3231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AU" altLang="en-AU" sz="1500" b="1" dirty="0"/>
                  <a:t>Ocean</a:t>
                </a:r>
              </a:p>
            </p:txBody>
          </p:sp>
          <p:sp>
            <p:nvSpPr>
              <p:cNvPr id="18" name="Rectangle 27">
                <a:extLst>
                  <a:ext uri="{FF2B5EF4-FFF2-40B4-BE49-F238E27FC236}">
                    <a16:creationId xmlns:a16="http://schemas.microsoft.com/office/drawing/2014/main" id="{04F4807A-D8A9-49DC-9DD6-1F184C9AD8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8624049">
                <a:off x="3808727" y="4090837"/>
                <a:ext cx="754758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Flat</a:t>
                </a:r>
              </a:p>
            </p:txBody>
          </p:sp>
        </p:grpSp>
      </p:grp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EDDFAF5B-B273-4FBA-B425-BB6B37E06E01}"/>
              </a:ext>
            </a:extLst>
          </p:cNvPr>
          <p:cNvCxnSpPr>
            <a:cxnSpLocks/>
          </p:cNvCxnSpPr>
          <p:nvPr/>
        </p:nvCxnSpPr>
        <p:spPr>
          <a:xfrm>
            <a:off x="2958568" y="2671911"/>
            <a:ext cx="0" cy="2069720"/>
          </a:xfrm>
          <a:prstGeom prst="straightConnector1">
            <a:avLst/>
          </a:prstGeom>
          <a:ln w="50800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80E7B188-6FCA-4F8B-8DAF-6407B87803AE}"/>
              </a:ext>
            </a:extLst>
          </p:cNvPr>
          <p:cNvCxnSpPr>
            <a:cxnSpLocks/>
          </p:cNvCxnSpPr>
          <p:nvPr/>
        </p:nvCxnSpPr>
        <p:spPr>
          <a:xfrm>
            <a:off x="5889454" y="2671912"/>
            <a:ext cx="0" cy="1566271"/>
          </a:xfrm>
          <a:prstGeom prst="straightConnector1">
            <a:avLst/>
          </a:prstGeom>
          <a:ln w="50800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39043A29-E9FD-44EB-984D-BC878EA89DA7}"/>
              </a:ext>
            </a:extLst>
          </p:cNvPr>
          <p:cNvCxnSpPr>
            <a:cxnSpLocks/>
          </p:cNvCxnSpPr>
          <p:nvPr/>
        </p:nvCxnSpPr>
        <p:spPr>
          <a:xfrm>
            <a:off x="6897111" y="2671912"/>
            <a:ext cx="0" cy="1585995"/>
          </a:xfrm>
          <a:prstGeom prst="straightConnector1">
            <a:avLst/>
          </a:prstGeom>
          <a:ln w="50800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597AA571-171A-40DD-A6BA-7B93050C445A}"/>
              </a:ext>
            </a:extLst>
          </p:cNvPr>
          <p:cNvCxnSpPr>
            <a:cxnSpLocks/>
          </p:cNvCxnSpPr>
          <p:nvPr/>
        </p:nvCxnSpPr>
        <p:spPr>
          <a:xfrm>
            <a:off x="9305396" y="2671911"/>
            <a:ext cx="0" cy="1653586"/>
          </a:xfrm>
          <a:prstGeom prst="straightConnector1">
            <a:avLst/>
          </a:prstGeom>
          <a:ln w="50800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CAC9C1CC-2664-41E5-85F6-41F74040BC28}"/>
              </a:ext>
            </a:extLst>
          </p:cNvPr>
          <p:cNvSpPr txBox="1"/>
          <p:nvPr/>
        </p:nvSpPr>
        <p:spPr>
          <a:xfrm>
            <a:off x="2011834" y="3035863"/>
            <a:ext cx="171309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rgbClr val="C00000"/>
                </a:solidFill>
              </a:rPr>
              <a:t>Turbidity - stirring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AF5AF7B-24EE-4BDB-A627-102A8F8E1D57}"/>
              </a:ext>
            </a:extLst>
          </p:cNvPr>
          <p:cNvSpPr txBox="1"/>
          <p:nvPr/>
        </p:nvSpPr>
        <p:spPr>
          <a:xfrm>
            <a:off x="5169592" y="3035863"/>
            <a:ext cx="12137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rgbClr val="C00000"/>
                </a:solidFill>
              </a:rPr>
              <a:t>Light + heat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592923-0E25-4563-8379-A1AA48631FA9}"/>
              </a:ext>
            </a:extLst>
          </p:cNvPr>
          <p:cNvSpPr txBox="1"/>
          <p:nvPr/>
        </p:nvSpPr>
        <p:spPr>
          <a:xfrm>
            <a:off x="6631633" y="3042673"/>
            <a:ext cx="167802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rgbClr val="C00000"/>
                </a:solidFill>
              </a:rPr>
              <a:t>High wave energy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DCE4A45-EC16-4B44-B34E-DD3317192812}"/>
              </a:ext>
            </a:extLst>
          </p:cNvPr>
          <p:cNvSpPr txBox="1"/>
          <p:nvPr/>
        </p:nvSpPr>
        <p:spPr>
          <a:xfrm>
            <a:off x="8738687" y="3035863"/>
            <a:ext cx="156280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rgbClr val="C00000"/>
                </a:solidFill>
              </a:rPr>
              <a:t>Decreasing light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E64E3B6D-6088-459B-BD4C-F3EAEE232F48}"/>
              </a:ext>
            </a:extLst>
          </p:cNvPr>
          <p:cNvSpPr txBox="1"/>
          <p:nvPr/>
        </p:nvSpPr>
        <p:spPr>
          <a:xfrm>
            <a:off x="9092887" y="3358903"/>
            <a:ext cx="119814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rgbClr val="C00000"/>
                </a:solidFill>
              </a:rPr>
              <a:t>and warmth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948478-E44C-4E04-A70F-23D2B8F03427}"/>
              </a:ext>
            </a:extLst>
          </p:cNvPr>
          <p:cNvSpPr txBox="1"/>
          <p:nvPr/>
        </p:nvSpPr>
        <p:spPr>
          <a:xfrm>
            <a:off x="1732072" y="2360972"/>
            <a:ext cx="2132892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Deep water, low energy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B6CE05E-1A9C-46B0-A55A-0776CFB5E963}"/>
              </a:ext>
            </a:extLst>
          </p:cNvPr>
          <p:cNvSpPr txBox="1"/>
          <p:nvPr/>
        </p:nvSpPr>
        <p:spPr>
          <a:xfrm>
            <a:off x="5169592" y="2360972"/>
            <a:ext cx="112659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Wave bores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C6D5726-0B63-406C-A8B8-AFE5C34AB11B}"/>
              </a:ext>
            </a:extLst>
          </p:cNvPr>
          <p:cNvSpPr txBox="1"/>
          <p:nvPr/>
        </p:nvSpPr>
        <p:spPr>
          <a:xfrm>
            <a:off x="6631632" y="2367782"/>
            <a:ext cx="139749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Wave breaking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253908A-55A0-45FA-AE3E-7B5756CB4CE4}"/>
              </a:ext>
            </a:extLst>
          </p:cNvPr>
          <p:cNvSpPr txBox="1"/>
          <p:nvPr/>
        </p:nvSpPr>
        <p:spPr>
          <a:xfrm>
            <a:off x="8391832" y="2360972"/>
            <a:ext cx="168283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No wave breaking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A7EE21C7-84C2-4BF5-B986-AA9D7A1E324C}"/>
              </a:ext>
            </a:extLst>
          </p:cNvPr>
          <p:cNvSpPr txBox="1"/>
          <p:nvPr/>
        </p:nvSpPr>
        <p:spPr>
          <a:xfrm>
            <a:off x="1652360" y="148283"/>
            <a:ext cx="5525743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2400" dirty="0"/>
              <a:t>Coral morphology changes across a reef profile</a:t>
            </a:r>
          </a:p>
        </p:txBody>
      </p:sp>
      <p:sp>
        <p:nvSpPr>
          <p:cNvPr id="41" name="Rectangle 30">
            <a:extLst>
              <a:ext uri="{FF2B5EF4-FFF2-40B4-BE49-F238E27FC236}">
                <a16:creationId xmlns:a16="http://schemas.microsoft.com/office/drawing/2014/main" id="{7C150395-0FB7-4572-B157-0C5E1BD064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56734" y="4568738"/>
            <a:ext cx="800284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dirty="0">
                <a:solidFill>
                  <a:srgbClr val="FF0000"/>
                </a:solidFill>
              </a:rPr>
              <a:t>Fore-Reef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B8831F2E-9A29-4860-8433-68B4D3CBDF65}"/>
              </a:ext>
            </a:extLst>
          </p:cNvPr>
          <p:cNvSpPr txBox="1"/>
          <p:nvPr/>
        </p:nvSpPr>
        <p:spPr>
          <a:xfrm>
            <a:off x="1665151" y="706791"/>
            <a:ext cx="3652218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2400" dirty="0"/>
              <a:t>Response to different stresses.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094232F-AA61-481A-A965-83F88DCF98F4}"/>
              </a:ext>
            </a:extLst>
          </p:cNvPr>
          <p:cNvSpPr txBox="1"/>
          <p:nvPr/>
        </p:nvSpPr>
        <p:spPr>
          <a:xfrm>
            <a:off x="1563579" y="1790072"/>
            <a:ext cx="902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LAGOON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50E920D4-54B0-91A3-1B6D-7AC85EAF9657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1494415559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90C03941-7DB4-4869-9DCC-9BF566F9998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53581" y="69796"/>
            <a:ext cx="8258175" cy="3658700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758AB061-D72B-4CCC-92A9-CB834EC462FC}"/>
              </a:ext>
            </a:extLst>
          </p:cNvPr>
          <p:cNvGrpSpPr/>
          <p:nvPr/>
        </p:nvGrpSpPr>
        <p:grpSpPr>
          <a:xfrm>
            <a:off x="1524000" y="3825758"/>
            <a:ext cx="9144000" cy="3032242"/>
            <a:chOff x="0" y="3389104"/>
            <a:chExt cx="9144000" cy="3032242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A9D0CCAE-8BBB-46EB-9391-A38C3B92882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3389104"/>
              <a:ext cx="9144000" cy="3032242"/>
            </a:xfrm>
            <a:prstGeom prst="rect">
              <a:avLst/>
            </a:prstGeom>
          </p:spPr>
        </p:pic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1C502D6-651A-4620-9DA6-53B2B743AD4F}"/>
                </a:ext>
              </a:extLst>
            </p:cNvPr>
            <p:cNvGrpSpPr/>
            <p:nvPr/>
          </p:nvGrpSpPr>
          <p:grpSpPr>
            <a:xfrm>
              <a:off x="208072" y="3524529"/>
              <a:ext cx="8807621" cy="2767724"/>
              <a:chOff x="208072" y="3524529"/>
              <a:chExt cx="8807621" cy="2767724"/>
            </a:xfrm>
          </p:grpSpPr>
          <p:sp>
            <p:nvSpPr>
              <p:cNvPr id="4" name="Rectangle 23">
                <a:extLst>
                  <a:ext uri="{FF2B5EF4-FFF2-40B4-BE49-F238E27FC236}">
                    <a16:creationId xmlns:a16="http://schemas.microsoft.com/office/drawing/2014/main" id="{804687BE-C40D-4578-AB14-9775C54B56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478" y="4409432"/>
                <a:ext cx="1471237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Back-reef/Lagoon</a:t>
                </a:r>
              </a:p>
            </p:txBody>
          </p:sp>
          <p:sp>
            <p:nvSpPr>
              <p:cNvPr id="6" name="Rectangle 27">
                <a:extLst>
                  <a:ext uri="{FF2B5EF4-FFF2-40B4-BE49-F238E27FC236}">
                    <a16:creationId xmlns:a16="http://schemas.microsoft.com/office/drawing/2014/main" id="{C5232415-3EC3-4754-9436-534A6EAFDEC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8624049">
                <a:off x="4523048" y="4040623"/>
                <a:ext cx="861774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Crest</a:t>
                </a:r>
              </a:p>
            </p:txBody>
          </p:sp>
          <p:sp>
            <p:nvSpPr>
              <p:cNvPr id="8" name="Rectangle 29">
                <a:extLst>
                  <a:ext uri="{FF2B5EF4-FFF2-40B4-BE49-F238E27FC236}">
                    <a16:creationId xmlns:a16="http://schemas.microsoft.com/office/drawing/2014/main" id="{7A992B2B-D5A9-4B5C-8BBC-B60FA8BAE0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4059" y="4132707"/>
                <a:ext cx="998670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algn="ctr"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Outer Slope</a:t>
                </a:r>
              </a:p>
            </p:txBody>
          </p:sp>
          <p:sp>
            <p:nvSpPr>
              <p:cNvPr id="9" name="Rectangle 30">
                <a:extLst>
                  <a:ext uri="{FF2B5EF4-FFF2-40B4-BE49-F238E27FC236}">
                    <a16:creationId xmlns:a16="http://schemas.microsoft.com/office/drawing/2014/main" id="{3744E120-0C66-49A6-A99C-06FC91AA6E1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30518" y="4150868"/>
                <a:ext cx="849400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front</a:t>
                </a:r>
              </a:p>
            </p:txBody>
          </p:sp>
          <p:sp>
            <p:nvSpPr>
              <p:cNvPr id="10" name="Rectangle 23">
                <a:extLst>
                  <a:ext uri="{FF2B5EF4-FFF2-40B4-BE49-F238E27FC236}">
                    <a16:creationId xmlns:a16="http://schemas.microsoft.com/office/drawing/2014/main" id="{4E8F687F-76EA-4364-9D7A-7D5DD09AA1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8072" y="3524529"/>
                <a:ext cx="988156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chemeClr val="tx2"/>
                    </a:solidFill>
                  </a:rPr>
                  <a:t>Reef Zones:</a:t>
                </a:r>
              </a:p>
            </p:txBody>
          </p:sp>
          <p:sp>
            <p:nvSpPr>
              <p:cNvPr id="11" name="Rectangle 23">
                <a:extLst>
                  <a:ext uri="{FF2B5EF4-FFF2-40B4-BE49-F238E27FC236}">
                    <a16:creationId xmlns:a16="http://schemas.microsoft.com/office/drawing/2014/main" id="{9776C75C-169F-4AD3-B403-54AD4FF918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8072" y="5996065"/>
                <a:ext cx="8120465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 err="1">
                    <a:solidFill>
                      <a:srgbClr val="0070C0"/>
                    </a:solidFill>
                  </a:rPr>
                  <a:t>Lagoonward</a:t>
                </a:r>
                <a:r>
                  <a:rPr lang="en-AU" altLang="en-AU" b="1" dirty="0">
                    <a:solidFill>
                      <a:srgbClr val="0070C0"/>
                    </a:solidFill>
                  </a:rPr>
                  <a:t>				               Seaward	</a:t>
                </a:r>
                <a:r>
                  <a:rPr lang="en-AU" altLang="en-AU" sz="1500" b="1" dirty="0">
                    <a:solidFill>
                      <a:srgbClr val="0070C0"/>
                    </a:solidFill>
                  </a:rPr>
                  <a:t>	</a:t>
                </a:r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BC54E954-E552-472C-8503-B7582D57A9F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24000" y="6139245"/>
                <a:ext cx="3947160" cy="0"/>
              </a:xfrm>
              <a:prstGeom prst="straightConnector1">
                <a:avLst/>
              </a:prstGeom>
              <a:ln w="38100">
                <a:solidFill>
                  <a:srgbClr val="0070C0"/>
                </a:solidFill>
                <a:headEnd type="triangle" w="lg" len="lg"/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D47FB1E3-D2F3-4BBC-B897-8DCB3975EB0E}"/>
                  </a:ext>
                </a:extLst>
              </p:cNvPr>
              <p:cNvSpPr/>
              <p:nvPr/>
            </p:nvSpPr>
            <p:spPr>
              <a:xfrm>
                <a:off x="8210665" y="4745676"/>
                <a:ext cx="805028" cy="15465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AU" altLang="en-AU" sz="1350" b="1" dirty="0">
                    <a:solidFill>
                      <a:srgbClr val="002060"/>
                    </a:solidFill>
                  </a:rPr>
                  <a:t>Shallower</a:t>
                </a: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r>
                  <a:rPr lang="en-AU" altLang="en-AU" sz="1350" b="1" dirty="0">
                    <a:solidFill>
                      <a:srgbClr val="002060"/>
                    </a:solidFill>
                  </a:rPr>
                  <a:t>Deeper</a:t>
                </a:r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A374EB52-B5C1-4DED-A722-B4C8780AD6A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613180" y="5044440"/>
                <a:ext cx="0" cy="962140"/>
              </a:xfrm>
              <a:prstGeom prst="straightConnector1">
                <a:avLst/>
              </a:prstGeom>
              <a:ln w="34925">
                <a:solidFill>
                  <a:srgbClr val="002060"/>
                </a:solidFill>
                <a:headEnd type="triangle" w="lg" len="lg"/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" name="Rectangle 27">
                <a:extLst>
                  <a:ext uri="{FF2B5EF4-FFF2-40B4-BE49-F238E27FC236}">
                    <a16:creationId xmlns:a16="http://schemas.microsoft.com/office/drawing/2014/main" id="{7DACBAD9-DA55-4974-A90F-1C7661DB1D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8624049">
                <a:off x="3808727" y="4090837"/>
                <a:ext cx="754758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Flat</a:t>
                </a:r>
              </a:p>
            </p:txBody>
          </p:sp>
        </p:grpSp>
      </p:grpSp>
      <p:sp>
        <p:nvSpPr>
          <p:cNvPr id="19" name="Rectangle 32">
            <a:extLst>
              <a:ext uri="{FF2B5EF4-FFF2-40B4-BE49-F238E27FC236}">
                <a16:creationId xmlns:a16="http://schemas.microsoft.com/office/drawing/2014/main" id="{CC7AE967-B1C1-4682-AED3-B15B403E58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2705" y="5345392"/>
            <a:ext cx="904799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i="1" dirty="0">
                <a:solidFill>
                  <a:schemeClr val="accent2"/>
                </a:solidFill>
              </a:rPr>
              <a:t>Encrusting</a:t>
            </a:r>
            <a:endParaRPr lang="en-AU" altLang="en-AU" b="1" dirty="0">
              <a:solidFill>
                <a:schemeClr val="accent2"/>
              </a:solidFill>
            </a:endParaRPr>
          </a:p>
        </p:txBody>
      </p:sp>
      <p:sp>
        <p:nvSpPr>
          <p:cNvPr id="20" name="Rectangle 33">
            <a:extLst>
              <a:ext uri="{FF2B5EF4-FFF2-40B4-BE49-F238E27FC236}">
                <a16:creationId xmlns:a16="http://schemas.microsoft.com/office/drawing/2014/main" id="{853B0E4A-D447-4FB0-B7D5-0E116AEEEF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8862" y="5327743"/>
            <a:ext cx="653128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i="1" dirty="0">
                <a:solidFill>
                  <a:schemeClr val="accent2"/>
                </a:solidFill>
              </a:rPr>
              <a:t>Massive</a:t>
            </a:r>
            <a:endParaRPr lang="en-AU" altLang="en-AU" b="1" dirty="0">
              <a:solidFill>
                <a:schemeClr val="accent2"/>
              </a:solidFill>
            </a:endParaRPr>
          </a:p>
        </p:txBody>
      </p:sp>
      <p:sp>
        <p:nvSpPr>
          <p:cNvPr id="21" name="Rectangle 34">
            <a:extLst>
              <a:ext uri="{FF2B5EF4-FFF2-40B4-BE49-F238E27FC236}">
                <a16:creationId xmlns:a16="http://schemas.microsoft.com/office/drawing/2014/main" id="{7F76E4BC-1175-4798-AAF2-1F763142EB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45006" y="5639246"/>
            <a:ext cx="863378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i="1" dirty="0">
                <a:solidFill>
                  <a:schemeClr val="accent2"/>
                </a:solidFill>
              </a:rPr>
              <a:t>Branching</a:t>
            </a:r>
            <a:endParaRPr lang="en-AU" altLang="en-AU" b="1" dirty="0">
              <a:solidFill>
                <a:schemeClr val="accent2"/>
              </a:solidFill>
            </a:endParaRPr>
          </a:p>
        </p:txBody>
      </p:sp>
      <p:sp>
        <p:nvSpPr>
          <p:cNvPr id="23" name="Rectangle 35">
            <a:extLst>
              <a:ext uri="{FF2B5EF4-FFF2-40B4-BE49-F238E27FC236}">
                <a16:creationId xmlns:a16="http://schemas.microsoft.com/office/drawing/2014/main" id="{6F5A6CF2-C476-4352-B31A-3F07AE8AAA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51990" y="6204999"/>
            <a:ext cx="785215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i="1" dirty="0">
                <a:solidFill>
                  <a:schemeClr val="accent2"/>
                </a:solidFill>
              </a:rPr>
              <a:t>Plate-like</a:t>
            </a:r>
            <a:endParaRPr lang="en-AU" altLang="en-AU" b="1" dirty="0">
              <a:solidFill>
                <a:schemeClr val="accent2"/>
              </a:solidFill>
            </a:endParaRPr>
          </a:p>
        </p:txBody>
      </p:sp>
      <p:sp>
        <p:nvSpPr>
          <p:cNvPr id="27" name="Rectangle 36">
            <a:extLst>
              <a:ext uri="{FF2B5EF4-FFF2-40B4-BE49-F238E27FC236}">
                <a16:creationId xmlns:a16="http://schemas.microsoft.com/office/drawing/2014/main" id="{DF55E1C0-1683-4607-917C-7994221A90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89168" y="5873657"/>
            <a:ext cx="1643399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i="1" dirty="0">
                <a:solidFill>
                  <a:schemeClr val="accent2"/>
                </a:solidFill>
              </a:rPr>
              <a:t>Globular/Branching</a:t>
            </a:r>
            <a:endParaRPr lang="en-AU" altLang="en-AU" b="1" dirty="0">
              <a:solidFill>
                <a:schemeClr val="accent2"/>
              </a:solidFill>
            </a:endParaRPr>
          </a:p>
        </p:txBody>
      </p:sp>
      <p:sp>
        <p:nvSpPr>
          <p:cNvPr id="28" name="Rectangle 33">
            <a:extLst>
              <a:ext uri="{FF2B5EF4-FFF2-40B4-BE49-F238E27FC236}">
                <a16:creationId xmlns:a16="http://schemas.microsoft.com/office/drawing/2014/main" id="{A9BA83AC-FBC5-4D62-A7A1-84E8A45F1C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9701" y="5217639"/>
            <a:ext cx="527388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i="1" dirty="0">
                <a:solidFill>
                  <a:schemeClr val="accent2"/>
                </a:solidFill>
              </a:rPr>
              <a:t>Algae </a:t>
            </a:r>
            <a:endParaRPr lang="en-AU" altLang="en-AU" b="1" dirty="0">
              <a:solidFill>
                <a:schemeClr val="accent2"/>
              </a:solidFill>
            </a:endParaRPr>
          </a:p>
        </p:txBody>
      </p:sp>
      <p:sp>
        <p:nvSpPr>
          <p:cNvPr id="30" name="Rectangle 30">
            <a:extLst>
              <a:ext uri="{FF2B5EF4-FFF2-40B4-BE49-F238E27FC236}">
                <a16:creationId xmlns:a16="http://schemas.microsoft.com/office/drawing/2014/main" id="{C480ED79-EFA8-4708-A3AB-4677ADD1DA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73034" y="4594003"/>
            <a:ext cx="751039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dirty="0">
                <a:solidFill>
                  <a:srgbClr val="FF0000"/>
                </a:solidFill>
              </a:rPr>
              <a:t>Fore reef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90241BB-B7E6-9A21-9CF5-775AC94E8214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1014534048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14" descr="Image result for branching coral">
            <a:extLst>
              <a:ext uri="{FF2B5EF4-FFF2-40B4-BE49-F238E27FC236}">
                <a16:creationId xmlns:a16="http://schemas.microsoft.com/office/drawing/2014/main" id="{1F3CFDA9-FAEE-4FB2-9362-E7D63B52F1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60133" y="-1"/>
            <a:ext cx="3107867" cy="1883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2" descr="Image result for reef crest">
            <a:extLst>
              <a:ext uri="{FF2B5EF4-FFF2-40B4-BE49-F238E27FC236}">
                <a16:creationId xmlns:a16="http://schemas.microsoft.com/office/drawing/2014/main" id="{A4709BF7-9124-42F8-AE36-03768D0077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441648" y="0"/>
            <a:ext cx="3010713" cy="1883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Image result for reef crest">
            <a:extLst>
              <a:ext uri="{FF2B5EF4-FFF2-40B4-BE49-F238E27FC236}">
                <a16:creationId xmlns:a16="http://schemas.microsoft.com/office/drawing/2014/main" id="{F8C596A5-E544-43BA-820A-50A661D588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926" t="16494" r="1874" b="5623"/>
          <a:stretch/>
        </p:blipFill>
        <p:spPr bwMode="auto">
          <a:xfrm>
            <a:off x="1524000" y="3901317"/>
            <a:ext cx="9144000" cy="2956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DFB8F03-C80B-4CA2-82F7-B4F1DE102E4C}"/>
              </a:ext>
            </a:extLst>
          </p:cNvPr>
          <p:cNvSpPr/>
          <p:nvPr/>
        </p:nvSpPr>
        <p:spPr>
          <a:xfrm>
            <a:off x="4484689" y="5659120"/>
            <a:ext cx="1135062" cy="665480"/>
          </a:xfrm>
          <a:prstGeom prst="rect">
            <a:avLst/>
          </a:prstGeom>
          <a:solidFill>
            <a:srgbClr val="CBCB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33794" name="Picture 2" descr="Image result for plate like coral">
            <a:extLst>
              <a:ext uri="{FF2B5EF4-FFF2-40B4-BE49-F238E27FC236}">
                <a16:creationId xmlns:a16="http://schemas.microsoft.com/office/drawing/2014/main" id="{E2AE121C-0134-4D24-9446-BC03188F9A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1" y="1"/>
            <a:ext cx="2809875" cy="189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796" name="Picture 4" descr="Image result for plate like coral">
            <a:extLst>
              <a:ext uri="{FF2B5EF4-FFF2-40B4-BE49-F238E27FC236}">
                <a16:creationId xmlns:a16="http://schemas.microsoft.com/office/drawing/2014/main" id="{51EE49BA-3BBF-411C-B95C-FBAF468EB7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1" y="1974850"/>
            <a:ext cx="2809875" cy="189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455ABCB-E81B-4824-B28B-5E38DF09D135}"/>
              </a:ext>
            </a:extLst>
          </p:cNvPr>
          <p:cNvSpPr/>
          <p:nvPr/>
        </p:nvSpPr>
        <p:spPr>
          <a:xfrm>
            <a:off x="10028082" y="6673334"/>
            <a:ext cx="598241" cy="1846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sz="600" dirty="0"/>
              <a:t>Nicholas, 2009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0DDD83-3B9B-4F1B-89F7-1EF4B7D1FC2B}"/>
              </a:ext>
            </a:extLst>
          </p:cNvPr>
          <p:cNvSpPr txBox="1"/>
          <p:nvPr/>
        </p:nvSpPr>
        <p:spPr>
          <a:xfrm>
            <a:off x="3381214" y="5991861"/>
            <a:ext cx="1242648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Drowning depth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549FD3D-97D2-4C72-B2FB-D1D6665D6EB0}"/>
              </a:ext>
            </a:extLst>
          </p:cNvPr>
          <p:cNvSpPr txBox="1"/>
          <p:nvPr/>
        </p:nvSpPr>
        <p:spPr>
          <a:xfrm>
            <a:off x="1524000" y="1"/>
            <a:ext cx="748346" cy="307777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Platelike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C44B41-5577-4845-9A31-097CE816A330}"/>
              </a:ext>
            </a:extLst>
          </p:cNvPr>
          <p:cNvSpPr txBox="1"/>
          <p:nvPr/>
        </p:nvSpPr>
        <p:spPr>
          <a:xfrm>
            <a:off x="1523999" y="1974850"/>
            <a:ext cx="748346" cy="307777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Platelike</a:t>
            </a:r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530AF0C2-6835-473F-97B8-2B09F2E8447B}"/>
              </a:ext>
            </a:extLst>
          </p:cNvPr>
          <p:cNvSpPr/>
          <p:nvPr/>
        </p:nvSpPr>
        <p:spPr>
          <a:xfrm>
            <a:off x="2676526" y="3901317"/>
            <a:ext cx="257175" cy="1504120"/>
          </a:xfrm>
          <a:custGeom>
            <a:avLst/>
            <a:gdLst>
              <a:gd name="connsiteX0" fmla="*/ 257175 w 257175"/>
              <a:gd name="connsiteY0" fmla="*/ 1447800 h 1447800"/>
              <a:gd name="connsiteX1" fmla="*/ 0 w 257175"/>
              <a:gd name="connsiteY1" fmla="*/ 1447800 h 1447800"/>
              <a:gd name="connsiteX2" fmla="*/ 0 w 257175"/>
              <a:gd name="connsiteY2" fmla="*/ 0 h 1447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7175" h="1447800">
                <a:moveTo>
                  <a:pt x="257175" y="1447800"/>
                </a:moveTo>
                <a:lnTo>
                  <a:pt x="0" y="1447800"/>
                </a:lnTo>
                <a:lnTo>
                  <a:pt x="0" y="0"/>
                </a:lnTo>
              </a:path>
            </a:pathLst>
          </a:custGeom>
          <a:noFill/>
          <a:ln w="38100">
            <a:solidFill>
              <a:srgbClr val="FF0000"/>
            </a:solidFill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19" name="Picture 6" descr="Image result for encrusting coral">
            <a:extLst>
              <a:ext uri="{FF2B5EF4-FFF2-40B4-BE49-F238E27FC236}">
                <a16:creationId xmlns:a16="http://schemas.microsoft.com/office/drawing/2014/main" id="{D2B85CC3-09BC-494D-8038-C26BC64717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41648" y="1974849"/>
            <a:ext cx="3010713" cy="1883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DEC0101-37FF-4B89-829D-1985E4940569}"/>
              </a:ext>
            </a:extLst>
          </p:cNvPr>
          <p:cNvSpPr txBox="1"/>
          <p:nvPr/>
        </p:nvSpPr>
        <p:spPr>
          <a:xfrm>
            <a:off x="4441648" y="1974850"/>
            <a:ext cx="887679" cy="307777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Encrusting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E939BC7-22B6-4999-B340-25CCF1E335BC}"/>
              </a:ext>
            </a:extLst>
          </p:cNvPr>
          <p:cNvCxnSpPr>
            <a:cxnSpLocks/>
          </p:cNvCxnSpPr>
          <p:nvPr/>
        </p:nvCxnSpPr>
        <p:spPr>
          <a:xfrm flipV="1">
            <a:off x="4834447" y="3858848"/>
            <a:ext cx="0" cy="535353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3D67D296-89A6-4C25-AE46-67C5BE89AC8F}"/>
              </a:ext>
            </a:extLst>
          </p:cNvPr>
          <p:cNvSpPr txBox="1"/>
          <p:nvPr/>
        </p:nvSpPr>
        <p:spPr>
          <a:xfrm>
            <a:off x="9740311" y="-2"/>
            <a:ext cx="857799" cy="307777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Branching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0604069-D48B-4E5F-A6B9-2CB4C709696B}"/>
              </a:ext>
            </a:extLst>
          </p:cNvPr>
          <p:cNvSpPr txBox="1"/>
          <p:nvPr/>
        </p:nvSpPr>
        <p:spPr>
          <a:xfrm>
            <a:off x="4435008" y="1007"/>
            <a:ext cx="548548" cy="307777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Algae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89B37BD7-FE54-4C47-911E-E0D6A6C6FD7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60132" y="1963373"/>
            <a:ext cx="3102540" cy="1895475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5C5F2996-207F-444D-AA08-E6A87CA0F2BB}"/>
              </a:ext>
            </a:extLst>
          </p:cNvPr>
          <p:cNvSpPr txBox="1"/>
          <p:nvPr/>
        </p:nvSpPr>
        <p:spPr>
          <a:xfrm>
            <a:off x="7560133" y="1949252"/>
            <a:ext cx="744243" cy="307777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Globular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62B4376-5E20-4AA5-A642-C4DE99F39F6D}"/>
              </a:ext>
            </a:extLst>
          </p:cNvPr>
          <p:cNvSpPr/>
          <p:nvPr/>
        </p:nvSpPr>
        <p:spPr>
          <a:xfrm>
            <a:off x="6991360" y="3638550"/>
            <a:ext cx="829070" cy="704850"/>
          </a:xfrm>
          <a:custGeom>
            <a:avLst/>
            <a:gdLst>
              <a:gd name="connsiteX0" fmla="*/ 0 w 742950"/>
              <a:gd name="connsiteY0" fmla="*/ 781050 h 781050"/>
              <a:gd name="connsiteX1" fmla="*/ 342900 w 742950"/>
              <a:gd name="connsiteY1" fmla="*/ 781050 h 781050"/>
              <a:gd name="connsiteX2" fmla="*/ 342900 w 742950"/>
              <a:gd name="connsiteY2" fmla="*/ 0 h 781050"/>
              <a:gd name="connsiteX3" fmla="*/ 742950 w 742950"/>
              <a:gd name="connsiteY3" fmla="*/ 0 h 781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2950" h="781050">
                <a:moveTo>
                  <a:pt x="0" y="781050"/>
                </a:moveTo>
                <a:lnTo>
                  <a:pt x="342900" y="781050"/>
                </a:lnTo>
                <a:lnTo>
                  <a:pt x="342900" y="0"/>
                </a:lnTo>
                <a:lnTo>
                  <a:pt x="742950" y="0"/>
                </a:lnTo>
              </a:path>
            </a:pathLst>
          </a:custGeom>
          <a:noFill/>
          <a:ln w="38100">
            <a:solidFill>
              <a:srgbClr val="FF0000"/>
            </a:solidFill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F79C4A2-F292-060D-C9BB-DB9F77E4C473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739181539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9227C4A-1198-632C-0308-98286DB81D0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07434"/>
            <a:ext cx="12192000" cy="51816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3924A06-2533-68FE-6815-A6208AD97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93366"/>
            <a:ext cx="8110728" cy="4572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Coastal ecosystems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3FE44-803A-0FCA-D29B-EB40225C3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58300" y="5530377"/>
            <a:ext cx="3084793" cy="1280160"/>
          </a:xfrm>
        </p:spPr>
        <p:txBody>
          <a:bodyPr/>
          <a:lstStyle/>
          <a:p>
            <a:r>
              <a:rPr lang="en-US" sz="4000" dirty="0">
                <a:solidFill>
                  <a:schemeClr val="bg1"/>
                </a:solidFill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476144720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9227C4A-1198-632C-0308-98286DB81D0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07434"/>
            <a:ext cx="12192000" cy="51816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3924A06-2533-68FE-6815-A6208AD97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93366"/>
            <a:ext cx="8110728" cy="4572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Coastal ecosystems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3FE44-803A-0FCA-D29B-EB40225C3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58300" y="5530377"/>
            <a:ext cx="3084793" cy="1280160"/>
          </a:xfrm>
        </p:spPr>
        <p:txBody>
          <a:bodyPr/>
          <a:lstStyle/>
          <a:p>
            <a:r>
              <a:rPr lang="en-US" sz="4000" dirty="0">
                <a:solidFill>
                  <a:schemeClr val="bg1"/>
                </a:solidFill>
              </a:rPr>
              <a:t>Rocky coasts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2328736-42DE-41D4-E9E4-B4E6519B1BC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74665" y="263454"/>
            <a:ext cx="3636335" cy="4545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560381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4A4E4C44-5D0A-449A-8BE0-C98280BE10F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72325" y="1555719"/>
            <a:ext cx="3495675" cy="249240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9219B9F-CB45-4D8A-A60D-F54A976D87B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1" y="2733050"/>
            <a:ext cx="5534025" cy="412495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40706" y="929421"/>
            <a:ext cx="87105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Result of marine erosion and subaerial weathering [purely erosional]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40706" y="201336"/>
            <a:ext cx="480614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4400" b="1" dirty="0"/>
              <a:t>Rocky coasts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5F43BFD-EDBC-4C1F-8582-51FD53B22207}"/>
              </a:ext>
            </a:extLst>
          </p:cNvPr>
          <p:cNvSpPr txBox="1"/>
          <p:nvPr/>
        </p:nvSpPr>
        <p:spPr>
          <a:xfrm>
            <a:off x="1740707" y="1505386"/>
            <a:ext cx="5317319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Landward retreat of bedrock at the shore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398464A-66F6-4F33-8B7E-E9D52C840DD9}"/>
              </a:ext>
            </a:extLst>
          </p:cNvPr>
          <p:cNvSpPr txBox="1"/>
          <p:nvPr/>
        </p:nvSpPr>
        <p:spPr>
          <a:xfrm>
            <a:off x="1740707" y="2094051"/>
            <a:ext cx="5317319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Rock strength vs weathering and erosion.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1F508BB-5132-4EBA-B885-5400B20F58B0}"/>
              </a:ext>
            </a:extLst>
          </p:cNvPr>
          <p:cNvSpPr/>
          <p:nvPr/>
        </p:nvSpPr>
        <p:spPr>
          <a:xfrm>
            <a:off x="5250439" y="6461647"/>
            <a:ext cx="1729222" cy="30777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AU" sz="1400" b="1" dirty="0"/>
              <a:t>Sea stacks and cliffs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9E5492B7-9DFE-4826-B311-68756AF17C3D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72326" y="4149224"/>
            <a:ext cx="3495675" cy="270877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0A941BE8-27A8-45BA-9DDC-B8968AE35920}"/>
              </a:ext>
            </a:extLst>
          </p:cNvPr>
          <p:cNvSpPr/>
          <p:nvPr/>
        </p:nvSpPr>
        <p:spPr>
          <a:xfrm>
            <a:off x="7248526" y="4236334"/>
            <a:ext cx="1433947" cy="30777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AU" sz="1400" b="1" dirty="0"/>
              <a:t>Shore platforms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02E346D-A9C6-4C63-AA82-9DD0797B7D17}"/>
              </a:ext>
            </a:extLst>
          </p:cNvPr>
          <p:cNvSpPr/>
          <p:nvPr/>
        </p:nvSpPr>
        <p:spPr>
          <a:xfrm>
            <a:off x="9601201" y="3637010"/>
            <a:ext cx="981075" cy="30777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AU" sz="1400" b="1" dirty="0"/>
              <a:t>Sea arches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2FE983B-D374-4270-98E8-286C5FAE9A07}"/>
              </a:ext>
            </a:extLst>
          </p:cNvPr>
          <p:cNvSpPr/>
          <p:nvPr/>
        </p:nvSpPr>
        <p:spPr>
          <a:xfrm>
            <a:off x="1740706" y="2642825"/>
            <a:ext cx="5002995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80 % of global coastlines (Emery, 1982) 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2DE03CD2-9228-71EE-AF4F-57BBBB766566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1971255444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835E2EF-625A-48BF-BBE8-E39B404BF2B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990600"/>
            <a:ext cx="9144000" cy="58674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FA598B2-03EC-46D2-AF7A-5ADE931A0876}"/>
              </a:ext>
            </a:extLst>
          </p:cNvPr>
          <p:cNvSpPr/>
          <p:nvPr/>
        </p:nvSpPr>
        <p:spPr>
          <a:xfrm>
            <a:off x="1759756" y="201336"/>
            <a:ext cx="399334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Cliffs and platforms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B53EBD-EF77-4B4C-A4C6-C5FFFBB979B1}"/>
              </a:ext>
            </a:extLst>
          </p:cNvPr>
          <p:cNvSpPr/>
          <p:nvPr/>
        </p:nvSpPr>
        <p:spPr>
          <a:xfrm>
            <a:off x="1524000" y="6656664"/>
            <a:ext cx="4572000" cy="18466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600" dirty="0">
                <a:hlinkClick r:id="rId3"/>
              </a:rPr>
              <a:t>https://www.internetgeography.net/topics/cliffs-wave-cut-platforms/</a:t>
            </a:r>
            <a:r>
              <a:rPr lang="en-AU" sz="600" dirty="0"/>
              <a:t>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6985A66-B884-479F-992A-8DCC85A9AD3D}"/>
              </a:ext>
            </a:extLst>
          </p:cNvPr>
          <p:cNvSpPr/>
          <p:nvPr/>
        </p:nvSpPr>
        <p:spPr>
          <a:xfrm>
            <a:off x="6096000" y="6471999"/>
            <a:ext cx="4470400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1200" dirty="0"/>
              <a:t>Cliff and wave-cut platform along the coast of </a:t>
            </a:r>
            <a:r>
              <a:rPr lang="en-AU" sz="1200" dirty="0" err="1"/>
              <a:t>Southerndown</a:t>
            </a:r>
            <a:r>
              <a:rPr lang="en-AU" sz="1200" dirty="0"/>
              <a:t>, Wales.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1D164B2-DFDD-4020-8D3F-339624B1CED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38902" y="1"/>
            <a:ext cx="4229098" cy="2435197"/>
          </a:xfrm>
          <a:prstGeom prst="rect">
            <a:avLst/>
          </a:prstGeom>
        </p:spPr>
      </p:pic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F7F87F2F-7052-311E-7AEF-086534249647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3331796289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FC17F7F-1F2D-4FEF-A7AF-B11D656BF4D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1778939"/>
            <a:ext cx="9144000" cy="468925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586024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Controls on cliff erosion rates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D00412-8BFE-4284-9AD6-203533283E80}"/>
              </a:ext>
            </a:extLst>
          </p:cNvPr>
          <p:cNvSpPr txBox="1"/>
          <p:nvPr/>
        </p:nvSpPr>
        <p:spPr>
          <a:xfrm>
            <a:off x="1740706" y="963285"/>
            <a:ext cx="671749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b="1" dirty="0"/>
              <a:t>Rock strength vs weathering and erosion processes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DFDFCE4-D69B-4183-A72A-CD35E4DACA9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6434453"/>
            <a:ext cx="9144000" cy="38773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9B3CC3F-18BD-49EF-AB07-7DEE5F59D955}"/>
              </a:ext>
            </a:extLst>
          </p:cNvPr>
          <p:cNvSpPr/>
          <p:nvPr/>
        </p:nvSpPr>
        <p:spPr>
          <a:xfrm>
            <a:off x="7759744" y="2598712"/>
            <a:ext cx="1752403" cy="2616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en-AU" sz="1100" dirty="0"/>
              <a:t>Strength due to crystallisation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1C7CC0-FDF4-4E29-BDEE-64AE963DC088}"/>
              </a:ext>
            </a:extLst>
          </p:cNvPr>
          <p:cNvSpPr/>
          <p:nvPr/>
        </p:nvSpPr>
        <p:spPr>
          <a:xfrm>
            <a:off x="8001044" y="2958845"/>
            <a:ext cx="1112805" cy="2616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en-AU" sz="1100" dirty="0"/>
              <a:t>Chemical bonding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6FCD799-01AD-49C2-897D-20848B4F83E4}"/>
              </a:ext>
            </a:extLst>
          </p:cNvPr>
          <p:cNvSpPr/>
          <p:nvPr/>
        </p:nvSpPr>
        <p:spPr>
          <a:xfrm>
            <a:off x="9031934" y="5296311"/>
            <a:ext cx="349776" cy="2616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en-AU" sz="1100" dirty="0"/>
              <a:t>Till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58484671-6B49-B88D-CCE3-5D9AA6EDC16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2AB63B4-62D2-4F44-8BCC-5E884C62638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2"/>
          <a:stretch/>
        </p:blipFill>
        <p:spPr>
          <a:xfrm>
            <a:off x="1619693" y="1341840"/>
            <a:ext cx="9144000" cy="461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750002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2DA4275-DCB2-4CB1-95C1-AB24809EB941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EB42A3C-E206-4471-8A6B-749ACF14D6FA}"/>
              </a:ext>
            </a:extLst>
          </p:cNvPr>
          <p:cNvSpPr/>
          <p:nvPr/>
        </p:nvSpPr>
        <p:spPr>
          <a:xfrm>
            <a:off x="4630513" y="6519446"/>
            <a:ext cx="5603072" cy="338554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1600" b="1" dirty="0"/>
              <a:t>NZ Quaternary glacial till sea cliff </a:t>
            </a:r>
            <a:r>
              <a:rPr lang="en-AU" sz="1600" dirty="0"/>
              <a:t>- soft and crumbly - clasts in a matrix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C89F2A2-38D7-45E3-AA15-94802CC7CC10}"/>
              </a:ext>
            </a:extLst>
          </p:cNvPr>
          <p:cNvSpPr/>
          <p:nvPr/>
        </p:nvSpPr>
        <p:spPr>
          <a:xfrm>
            <a:off x="1759756" y="201336"/>
            <a:ext cx="199309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Soft rock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D2E02CE4-2518-15DD-F581-07771434F8F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4252723141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B09FE6D-CD05-4B3F-BBE2-E014276058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1"/>
            <a:ext cx="9144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4817749-E900-4DAD-AEB3-1FCA0332788A}"/>
              </a:ext>
            </a:extLst>
          </p:cNvPr>
          <p:cNvSpPr/>
          <p:nvPr/>
        </p:nvSpPr>
        <p:spPr>
          <a:xfrm>
            <a:off x="1524001" y="4546833"/>
            <a:ext cx="3187817" cy="23111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8DB7E0A-BE5D-496B-A78A-27516F703985}"/>
              </a:ext>
            </a:extLst>
          </p:cNvPr>
          <p:cNvSpPr/>
          <p:nvPr/>
        </p:nvSpPr>
        <p:spPr>
          <a:xfrm>
            <a:off x="1759756" y="201336"/>
            <a:ext cx="199309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Soft rock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0C15DDD-0D97-4939-8360-20970623F294}"/>
              </a:ext>
            </a:extLst>
          </p:cNvPr>
          <p:cNvSpPr/>
          <p:nvPr/>
        </p:nvSpPr>
        <p:spPr>
          <a:xfrm>
            <a:off x="6001274" y="6519445"/>
            <a:ext cx="4198009" cy="338554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1600" b="1" dirty="0"/>
              <a:t>UK boulder clay (type of till) cliff at Holderness Coast</a:t>
            </a:r>
            <a:endParaRPr lang="en-AU" sz="1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3AF613B-9A53-45C2-A094-870E7EAD2D5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3470" t="-3111" r="-2852" b="-1174"/>
          <a:stretch/>
        </p:blipFill>
        <p:spPr>
          <a:xfrm>
            <a:off x="7408082" y="0"/>
            <a:ext cx="3259919" cy="411480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11D46E6-37AC-4636-BD7C-DB9DCFA68345}"/>
              </a:ext>
            </a:extLst>
          </p:cNvPr>
          <p:cNvSpPr txBox="1"/>
          <p:nvPr/>
        </p:nvSpPr>
        <p:spPr>
          <a:xfrm>
            <a:off x="9716364" y="3759201"/>
            <a:ext cx="862736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AU" sz="700" dirty="0" err="1"/>
              <a:t>Pye</a:t>
            </a:r>
            <a:r>
              <a:rPr lang="en-AU" sz="700" dirty="0"/>
              <a:t> and </a:t>
            </a:r>
            <a:r>
              <a:rPr lang="en-AU" sz="700" dirty="0" err="1"/>
              <a:t>Blott</a:t>
            </a:r>
            <a:r>
              <a:rPr lang="en-AU" sz="700" dirty="0"/>
              <a:t> (2015)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DC97A04-AD1B-4491-87E5-B987C8255A67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1" y="4622800"/>
            <a:ext cx="3116507" cy="2235200"/>
          </a:xfrm>
          <a:prstGeom prst="rect">
            <a:avLst/>
          </a:prstGeo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92F7278D-1088-4C7F-A78F-BD501DD2699F}"/>
              </a:ext>
            </a:extLst>
          </p:cNvPr>
          <p:cNvCxnSpPr>
            <a:cxnSpLocks/>
          </p:cNvCxnSpPr>
          <p:nvPr/>
        </p:nvCxnSpPr>
        <p:spPr>
          <a:xfrm flipH="1">
            <a:off x="9966960" y="1173480"/>
            <a:ext cx="289560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F5409643-6CBE-E11B-3C54-6F4FB844B3D6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3834440799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1046B8B-D178-455C-9D17-71DE85D2D3B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9144000" cy="630013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533BDBE-F9DB-4E48-9945-70257C6C6C24}"/>
              </a:ext>
            </a:extLst>
          </p:cNvPr>
          <p:cNvSpPr/>
          <p:nvPr/>
        </p:nvSpPr>
        <p:spPr>
          <a:xfrm>
            <a:off x="1759756" y="201336"/>
            <a:ext cx="2943673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Resistant rock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78F83EF-B5CF-44D7-9120-F31A38B7E209}"/>
              </a:ext>
            </a:extLst>
          </p:cNvPr>
          <p:cNvSpPr/>
          <p:nvPr/>
        </p:nvSpPr>
        <p:spPr>
          <a:xfrm>
            <a:off x="2216899" y="6419011"/>
            <a:ext cx="7692362" cy="338554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1600" b="1" dirty="0"/>
              <a:t>Granite cliffs (Wilson’s Promontory VIC) - more resistant if less fractures or cracks (i.e. weak spots). </a:t>
            </a:r>
            <a:endParaRPr lang="en-AU" sz="1600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7084FD6A-FA0F-DCA8-68B7-8208E8AF4AB1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1911552601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FF3E9CFC-45D8-477A-BA0C-F1156D63E74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1" y="-1"/>
            <a:ext cx="9144000" cy="515302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7" y="201336"/>
            <a:ext cx="3088469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Toe armouring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CDF801-7CEB-4749-975C-2FECC4176A5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81488" y="5249138"/>
            <a:ext cx="6386513" cy="16088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CA564E-B663-4DFF-B642-A221C0871ED5}"/>
              </a:ext>
            </a:extLst>
          </p:cNvPr>
          <p:cNvSpPr txBox="1"/>
          <p:nvPr/>
        </p:nvSpPr>
        <p:spPr>
          <a:xfrm>
            <a:off x="4281488" y="6629484"/>
            <a:ext cx="84510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800" dirty="0" err="1"/>
              <a:t>Sunamura</a:t>
            </a:r>
            <a:r>
              <a:rPr lang="en-AU" sz="800" dirty="0"/>
              <a:t> (1983)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24F6BD1-8197-423D-A73C-5D9E1D202948}"/>
              </a:ext>
            </a:extLst>
          </p:cNvPr>
          <p:cNvSpPr txBox="1"/>
          <p:nvPr/>
        </p:nvSpPr>
        <p:spPr>
          <a:xfrm>
            <a:off x="1759756" y="969492"/>
            <a:ext cx="6223101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Debris can </a:t>
            </a:r>
            <a:r>
              <a:rPr lang="en-AU" sz="2400" u="sng" dirty="0"/>
              <a:t>temporarily</a:t>
            </a:r>
            <a:r>
              <a:rPr lang="en-AU" sz="2400" dirty="0"/>
              <a:t> reduce toe undercutting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BA093EA-623C-47C4-B9BA-596546BF826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5249138"/>
            <a:ext cx="2757487" cy="1608862"/>
          </a:xfrm>
          <a:prstGeom prst="rect">
            <a:avLst/>
          </a:prstGeom>
        </p:spPr>
      </p:pic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146E73DF-55C5-4943-BA81-2F8A18FEC857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2211045583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FC6E3DD-0135-4D8A-B620-93AF2237019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2781300"/>
            <a:ext cx="9144000" cy="40767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9E6DECD-C425-4CB3-867A-35E1584A47F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696203" y="1"/>
            <a:ext cx="2971798" cy="27051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929CDD9-5B64-4DAE-BE55-C54A949853A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2" y="1"/>
            <a:ext cx="3038474" cy="27051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F92C27E-CB9B-47F7-A768-362B91B3A5D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29152" y="1"/>
            <a:ext cx="3000374" cy="270748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092504C-FB96-4394-A2F1-524F448B6BF5}"/>
              </a:ext>
            </a:extLst>
          </p:cNvPr>
          <p:cNvSpPr/>
          <p:nvPr/>
        </p:nvSpPr>
        <p:spPr>
          <a:xfrm>
            <a:off x="1620707" y="2350786"/>
            <a:ext cx="1109599" cy="26161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AU" sz="1100" b="1" dirty="0" err="1"/>
              <a:t>Happisburgh</a:t>
            </a:r>
            <a:r>
              <a:rPr lang="en-AU" sz="1100" b="1" dirty="0"/>
              <a:t> (UK)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EB101776-E191-D56D-710B-149702099E11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2793423804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759755" y="979755"/>
            <a:ext cx="414574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An erosional rocky bench in the intertidal zone [wave-cut]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332659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Shore platforms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7B8498-46A7-4E85-8416-5003379CDDB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2574765"/>
            <a:ext cx="9144000" cy="428323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74ABBAD-3FEA-409F-AF4A-7C95ACADBB5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4236" t="-12072" r="-4000" b="-7024"/>
          <a:stretch/>
        </p:blipFill>
        <p:spPr>
          <a:xfrm>
            <a:off x="6096001" y="0"/>
            <a:ext cx="4571999" cy="2374242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49D810A-AD97-44D5-A247-0B022631F0F2}"/>
              </a:ext>
            </a:extLst>
          </p:cNvPr>
          <p:cNvSpPr txBox="1"/>
          <p:nvPr/>
        </p:nvSpPr>
        <p:spPr>
          <a:xfrm>
            <a:off x="1759756" y="1938725"/>
            <a:ext cx="4145745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Can be sloping or horizontal.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85D923D-2D53-4B16-91F6-B457C0382C36}"/>
              </a:ext>
            </a:extLst>
          </p:cNvPr>
          <p:cNvSpPr/>
          <p:nvPr/>
        </p:nvSpPr>
        <p:spPr>
          <a:xfrm>
            <a:off x="1759756" y="2525417"/>
            <a:ext cx="7953375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Extends from the cliff toe offshore to the limit of wave erosion.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46E1BC49-20B3-3E42-DA0D-AFE9F0639386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197029084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FEC8BAC-8FE6-48FF-9B2D-8A1B7E815B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6318A1E-E025-40F5-8DA0-B81E4278738C}"/>
              </a:ext>
            </a:extLst>
          </p:cNvPr>
          <p:cNvSpPr/>
          <p:nvPr/>
        </p:nvSpPr>
        <p:spPr>
          <a:xfrm>
            <a:off x="6286500" y="1"/>
            <a:ext cx="4381500" cy="2390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FD5E02-5A7D-4D2E-AFAB-8654D102357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81750" y="0"/>
            <a:ext cx="4286250" cy="2324100"/>
          </a:xfrm>
          <a:prstGeom prst="rect">
            <a:avLst/>
          </a:prstGeom>
        </p:spPr>
      </p:pic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FCD139D8-74D9-B5B1-F4A9-70E8D7507D69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3559336578"/>
      </p:ext>
    </p:extLst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FC0329B2-2B4B-42AC-AA17-68E65941B2C5}"/>
              </a:ext>
            </a:extLst>
          </p:cNvPr>
          <p:cNvSpPr txBox="1"/>
          <p:nvPr/>
        </p:nvSpPr>
        <p:spPr>
          <a:xfrm>
            <a:off x="1295400" y="6551816"/>
            <a:ext cx="251863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50" dirty="0"/>
              <a:t>https://ncgsk.weebly.com/21-investigation.html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Rocky Coast Ecosystem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ABB8ADC-DAA5-EE7A-01C7-3E280E964E38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  <p:pic>
        <p:nvPicPr>
          <p:cNvPr id="8196" name="Picture 4" descr="Picture">
            <a:extLst>
              <a:ext uri="{FF2B5EF4-FFF2-40B4-BE49-F238E27FC236}">
                <a16:creationId xmlns:a16="http://schemas.microsoft.com/office/drawing/2014/main" id="{BE1CC0F0-2C8E-7EB2-A373-9584BF9810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12010" y="912160"/>
            <a:ext cx="8158350" cy="5740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210755"/>
      </p:ext>
    </p:extLst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FC0329B2-2B4B-42AC-AA17-68E65941B2C5}"/>
              </a:ext>
            </a:extLst>
          </p:cNvPr>
          <p:cNvSpPr txBox="1"/>
          <p:nvPr/>
        </p:nvSpPr>
        <p:spPr>
          <a:xfrm>
            <a:off x="1295400" y="6551816"/>
            <a:ext cx="251863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50" dirty="0"/>
              <a:t>https://ncgsk.weebly.com/21-investigation.html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Rocky Coast Ecosystem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ABB8ADC-DAA5-EE7A-01C7-3E280E964E38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  <p:pic>
        <p:nvPicPr>
          <p:cNvPr id="8196" name="Picture 4" descr="Picture">
            <a:extLst>
              <a:ext uri="{FF2B5EF4-FFF2-40B4-BE49-F238E27FC236}">
                <a16:creationId xmlns:a16="http://schemas.microsoft.com/office/drawing/2014/main" id="{BE1CC0F0-2C8E-7EB2-A373-9584BF9810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12010" y="912160"/>
            <a:ext cx="8158350" cy="5740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BF67C79-7CB9-FA0A-1128-BF9899E7930C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82116" y="912160"/>
            <a:ext cx="4593447" cy="3433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404708"/>
      </p:ext>
    </p:extLst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Rocky Coast Ecosystem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ABB8ADC-DAA5-EE7A-01C7-3E280E964E38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BF67C79-7CB9-FA0A-1128-BF9899E7930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82116" y="912160"/>
            <a:ext cx="4593447" cy="34331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30DF3F8-8D20-9ECA-DD77-AA1BBEA3C926}"/>
              </a:ext>
            </a:extLst>
          </p:cNvPr>
          <p:cNvSpPr txBox="1"/>
          <p:nvPr/>
        </p:nvSpPr>
        <p:spPr>
          <a:xfrm>
            <a:off x="877438" y="6223084"/>
            <a:ext cx="6093724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https://www.bbc.com/news/science-environment-41665459</a:t>
            </a:r>
          </a:p>
        </p:txBody>
      </p:sp>
      <p:pic>
        <p:nvPicPr>
          <p:cNvPr id="9218" name="Picture 2" descr="Drilling">
            <a:extLst>
              <a:ext uri="{FF2B5EF4-FFF2-40B4-BE49-F238E27FC236}">
                <a16:creationId xmlns:a16="http://schemas.microsoft.com/office/drawing/2014/main" id="{F17BF7A6-5FB9-3134-5481-B0F9BE2E11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27851" y="381000"/>
            <a:ext cx="5380630" cy="3859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493AA6D-6579-24D1-75B7-034C46500E86}"/>
              </a:ext>
            </a:extLst>
          </p:cNvPr>
          <p:cNvSpPr/>
          <p:nvPr/>
        </p:nvSpPr>
        <p:spPr>
          <a:xfrm>
            <a:off x="6286501" y="4345283"/>
            <a:ext cx="5737178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“Drilling holes in boulders can make a difference</a:t>
            </a:r>
          </a:p>
          <a:p>
            <a:r>
              <a:rPr lang="en-AU" sz="2400" dirty="0"/>
              <a:t>for marine life”</a:t>
            </a:r>
          </a:p>
        </p:txBody>
      </p:sp>
    </p:spTree>
    <p:extLst>
      <p:ext uri="{BB962C8B-B14F-4D97-AF65-F5344CB8AC3E}">
        <p14:creationId xmlns:p14="http://schemas.microsoft.com/office/powerpoint/2010/main" val="135599103"/>
      </p:ext>
    </p:extLst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Rocky Coast Ecosystem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ABB8ADC-DAA5-EE7A-01C7-3E280E964E38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0DF3F8-8D20-9ECA-DD77-AA1BBEA3C926}"/>
              </a:ext>
            </a:extLst>
          </p:cNvPr>
          <p:cNvSpPr txBox="1"/>
          <p:nvPr/>
        </p:nvSpPr>
        <p:spPr>
          <a:xfrm>
            <a:off x="877438" y="6223084"/>
            <a:ext cx="6093724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https://www.bbc.com/news/science-environment-41665459</a:t>
            </a:r>
          </a:p>
        </p:txBody>
      </p:sp>
      <p:pic>
        <p:nvPicPr>
          <p:cNvPr id="9218" name="Picture 2" descr="Drilling">
            <a:extLst>
              <a:ext uri="{FF2B5EF4-FFF2-40B4-BE49-F238E27FC236}">
                <a16:creationId xmlns:a16="http://schemas.microsoft.com/office/drawing/2014/main" id="{F17BF7A6-5FB9-3134-5481-B0F9BE2E11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27851" y="381000"/>
            <a:ext cx="5380630" cy="3859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Hole">
            <a:extLst>
              <a:ext uri="{FF2B5EF4-FFF2-40B4-BE49-F238E27FC236}">
                <a16:creationId xmlns:a16="http://schemas.microsoft.com/office/drawing/2014/main" id="{6216E656-1D39-443A-B64F-D81438742B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95350" y="3385435"/>
            <a:ext cx="5010150" cy="2818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F52C9A5-8950-CBCF-DB4D-94BAA664C08D}"/>
              </a:ext>
            </a:extLst>
          </p:cNvPr>
          <p:cNvSpPr/>
          <p:nvPr/>
        </p:nvSpPr>
        <p:spPr>
          <a:xfrm>
            <a:off x="6286501" y="4345283"/>
            <a:ext cx="5737178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“Drilling holes in boulders can make a difference</a:t>
            </a:r>
          </a:p>
          <a:p>
            <a:r>
              <a:rPr lang="en-AU" sz="2400" dirty="0"/>
              <a:t>for marine life”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C4298B1-0366-8519-68BF-143A8F2C118F}"/>
              </a:ext>
            </a:extLst>
          </p:cNvPr>
          <p:cNvSpPr/>
          <p:nvPr/>
        </p:nvSpPr>
        <p:spPr>
          <a:xfrm>
            <a:off x="1233984" y="1068894"/>
            <a:ext cx="4862016" cy="230832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“</a:t>
            </a:r>
            <a:r>
              <a:rPr lang="en-US" sz="2400" b="0" i="0" dirty="0">
                <a:solidFill>
                  <a:srgbClr val="141414"/>
                </a:solidFill>
                <a:effectLst/>
              </a:rPr>
              <a:t>There is a real global issue of governments creating sea </a:t>
            </a:r>
            <a:r>
              <a:rPr lang="en-US" sz="2400" b="0" i="0" dirty="0" err="1">
                <a:solidFill>
                  <a:srgbClr val="141414"/>
                </a:solidFill>
                <a:effectLst/>
              </a:rPr>
              <a:t>defences</a:t>
            </a:r>
            <a:r>
              <a:rPr lang="en-US" sz="2400" b="0" i="0" dirty="0">
                <a:solidFill>
                  <a:srgbClr val="141414"/>
                </a:solidFill>
                <a:effectLst/>
              </a:rPr>
              <a:t>, sea walls and other coastal infrastructure that are less good for wildlife than the nature they are replacing</a:t>
            </a:r>
            <a:r>
              <a:rPr lang="en-AU" sz="2400" dirty="0"/>
              <a:t>” - </a:t>
            </a:r>
            <a:r>
              <a:rPr lang="en-AU" sz="2400" b="0" i="0" dirty="0">
                <a:solidFill>
                  <a:srgbClr val="141414"/>
                </a:solidFill>
                <a:effectLst/>
              </a:rPr>
              <a:t>Dr Pippa Moore</a:t>
            </a:r>
            <a:endParaRPr lang="en-AU" sz="2400" dirty="0"/>
          </a:p>
        </p:txBody>
      </p:sp>
    </p:spTree>
    <p:extLst>
      <p:ext uri="{BB962C8B-B14F-4D97-AF65-F5344CB8AC3E}">
        <p14:creationId xmlns:p14="http://schemas.microsoft.com/office/powerpoint/2010/main" val="1598437153"/>
      </p:ext>
    </p:extLst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0698B7C-239B-4469-96B5-BD3A5440350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2352296"/>
            <a:ext cx="9144000" cy="450570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1FAF28D-F74E-49E7-90A3-8E8D744667E9}"/>
              </a:ext>
            </a:extLst>
          </p:cNvPr>
          <p:cNvSpPr/>
          <p:nvPr/>
        </p:nvSpPr>
        <p:spPr>
          <a:xfrm>
            <a:off x="1663802" y="549739"/>
            <a:ext cx="8661298" cy="7694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200" b="1" dirty="0">
                <a:cs typeface="Arial" panose="020B0604020202020204" pitchFamily="34" charset="0"/>
              </a:rPr>
              <a:t>50 % of global population </a:t>
            </a:r>
            <a:r>
              <a:rPr lang="en-AU" sz="2200" dirty="0">
                <a:cs typeface="Arial" panose="020B0604020202020204" pitchFamily="34" charset="0"/>
              </a:rPr>
              <a:t>lives in the coastal zone (</a:t>
            </a:r>
            <a:r>
              <a:rPr lang="en-AU" sz="2200" dirty="0"/>
              <a:t>Small &amp; Nicholls, 2003)</a:t>
            </a:r>
            <a:endParaRPr lang="en-AU" sz="2200" dirty="0">
              <a:cs typeface="Arial" panose="020B0604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8EE6909-964A-455A-96D6-D1C392F50971}"/>
              </a:ext>
            </a:extLst>
          </p:cNvPr>
          <p:cNvSpPr/>
          <p:nvPr/>
        </p:nvSpPr>
        <p:spPr>
          <a:xfrm>
            <a:off x="1663802" y="1399971"/>
            <a:ext cx="8559698" cy="7694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200" b="1" dirty="0">
                <a:cs typeface="Arial" panose="020B0604020202020204" pitchFamily="34" charset="0"/>
              </a:rPr>
              <a:t>85 % of Australians </a:t>
            </a:r>
            <a:r>
              <a:rPr lang="en-AU" sz="2200" dirty="0">
                <a:cs typeface="Arial" panose="020B0604020202020204" pitchFamily="34" charset="0"/>
              </a:rPr>
              <a:t>live within 50 km of the coast (Harvey &amp; Caton, 2010)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F18CB77-27F4-4C7B-9629-95A0CD236E39}"/>
              </a:ext>
            </a:extLst>
          </p:cNvPr>
          <p:cNvSpPr/>
          <p:nvPr/>
        </p:nvSpPr>
        <p:spPr>
          <a:xfrm>
            <a:off x="1663802" y="946001"/>
            <a:ext cx="8559697" cy="43088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200" dirty="0">
                <a:cs typeface="Arial" panose="020B0604020202020204" pitchFamily="34" charset="0"/>
              </a:rPr>
              <a:t>Coastal population density is </a:t>
            </a:r>
            <a:r>
              <a:rPr lang="en-AU" sz="2200" b="1" dirty="0">
                <a:cs typeface="Arial" panose="020B0604020202020204" pitchFamily="34" charset="0"/>
              </a:rPr>
              <a:t>3 x higher </a:t>
            </a:r>
            <a:r>
              <a:rPr lang="en-AU" sz="2200" dirty="0">
                <a:cs typeface="Arial" panose="020B0604020202020204" pitchFamily="34" charset="0"/>
              </a:rPr>
              <a:t>than the global average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545CB7D-8E91-4C7A-B5F6-568454A2124B}"/>
              </a:ext>
            </a:extLst>
          </p:cNvPr>
          <p:cNvSpPr/>
          <p:nvPr/>
        </p:nvSpPr>
        <p:spPr>
          <a:xfrm>
            <a:off x="1663803" y="1784692"/>
            <a:ext cx="9568304" cy="43088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200" b="1" dirty="0">
                <a:cs typeface="Arial" panose="020B0604020202020204" pitchFamily="34" charset="0"/>
              </a:rPr>
              <a:t>¾ of the global population </a:t>
            </a:r>
            <a:r>
              <a:rPr lang="en-AU" sz="2200" dirty="0">
                <a:cs typeface="Arial" panose="020B0604020202020204" pitchFamily="34" charset="0"/>
              </a:rPr>
              <a:t>will reside in the coastal zone by 2025.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E9FDD943-26C7-BE3E-8D32-9C9ABDC76B7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ISSUES</a:t>
            </a:r>
          </a:p>
        </p:txBody>
      </p:sp>
    </p:spTree>
    <p:extLst>
      <p:ext uri="{BB962C8B-B14F-4D97-AF65-F5344CB8AC3E}">
        <p14:creationId xmlns:p14="http://schemas.microsoft.com/office/powerpoint/2010/main" val="307499380"/>
      </p:ext>
    </p:extLst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541ED08-1C48-447A-A41B-FE45E8B228A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96363" y="924523"/>
            <a:ext cx="6399272" cy="171970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59F8310-44C5-4C0C-B271-681032FFA87D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2490828"/>
            <a:ext cx="9885528" cy="3939002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2D299A54-886C-4871-B0A0-A3EB150BCA69}"/>
              </a:ext>
            </a:extLst>
          </p:cNvPr>
          <p:cNvSpPr txBox="1"/>
          <p:nvPr/>
        </p:nvSpPr>
        <p:spPr>
          <a:xfrm>
            <a:off x="1524000" y="6488668"/>
            <a:ext cx="9144000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dirty="0">
                <a:hlinkClick r:id="rId5"/>
              </a:rPr>
              <a:t>https://www.ipcc.ch/site/assets/uploads/sites/3/2019/11/08_SROCC_Ch04_FINAL.pdf</a:t>
            </a:r>
            <a:r>
              <a:rPr lang="en-AU" dirty="0"/>
              <a:t> 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A741CFB-AF66-48FD-86D6-35E3E2FCC434}"/>
              </a:ext>
            </a:extLst>
          </p:cNvPr>
          <p:cNvSpPr/>
          <p:nvPr/>
        </p:nvSpPr>
        <p:spPr>
          <a:xfrm>
            <a:off x="1765852" y="277891"/>
            <a:ext cx="8678867" cy="800219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ctr"/>
            <a:r>
              <a:rPr lang="en-AU" sz="2300" dirty="0">
                <a:cs typeface="Arial" panose="020B0604020202020204" pitchFamily="34" charset="0"/>
              </a:rPr>
              <a:t>Rates of</a:t>
            </a:r>
            <a:r>
              <a:rPr lang="en-AU" dirty="0">
                <a:cs typeface="Arial" panose="020B0604020202020204" pitchFamily="34" charset="0"/>
              </a:rPr>
              <a:t> </a:t>
            </a:r>
            <a:r>
              <a:rPr lang="en-AU" sz="2300" dirty="0">
                <a:cs typeface="Arial" panose="020B0604020202020204" pitchFamily="34" charset="0"/>
              </a:rPr>
              <a:t>change are increasing</a:t>
            </a:r>
            <a:r>
              <a:rPr lang="en-AU" dirty="0">
                <a:cs typeface="Arial" panose="020B0604020202020204" pitchFamily="34" charset="0"/>
              </a:rPr>
              <a:t> </a:t>
            </a:r>
            <a:r>
              <a:rPr lang="en-AU" sz="2300" dirty="0">
                <a:cs typeface="Arial" panose="020B0604020202020204" pitchFamily="34" charset="0"/>
              </a:rPr>
              <a:t>-</a:t>
            </a:r>
            <a:r>
              <a:rPr lang="en-AU" dirty="0">
                <a:cs typeface="Arial" panose="020B0604020202020204" pitchFamily="34" charset="0"/>
              </a:rPr>
              <a:t> </a:t>
            </a:r>
            <a:r>
              <a:rPr lang="en-AU" sz="2300" dirty="0">
                <a:cs typeface="Arial" panose="020B0604020202020204" pitchFamily="34" charset="0"/>
              </a:rPr>
              <a:t>makes this a very relevant topic</a:t>
            </a:r>
            <a:r>
              <a:rPr lang="en-AU" dirty="0">
                <a:cs typeface="Arial" panose="020B0604020202020204" pitchFamily="34" charset="0"/>
              </a:rPr>
              <a:t> </a:t>
            </a:r>
            <a:r>
              <a:rPr lang="en-AU" sz="2300" dirty="0">
                <a:cs typeface="Arial" panose="020B0604020202020204" pitchFamily="34" charset="0"/>
              </a:rPr>
              <a:t>and job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CCD52C97-915F-65CA-EF6C-91D2B6643643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ISSUES</a:t>
            </a:r>
          </a:p>
        </p:txBody>
      </p:sp>
    </p:spTree>
    <p:extLst>
      <p:ext uri="{BB962C8B-B14F-4D97-AF65-F5344CB8AC3E}">
        <p14:creationId xmlns:p14="http://schemas.microsoft.com/office/powerpoint/2010/main" val="2609374628"/>
      </p:ext>
    </p:extLst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6EE5057-4447-4141-948A-0C634B280C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6425" y="920490"/>
            <a:ext cx="8439150" cy="573405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AB5579B-2009-4A1E-82DB-1F77C4C2A7E7}"/>
              </a:ext>
            </a:extLst>
          </p:cNvPr>
          <p:cNvSpPr/>
          <p:nvPr/>
        </p:nvSpPr>
        <p:spPr>
          <a:xfrm>
            <a:off x="1929351" y="169089"/>
            <a:ext cx="8329662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AU" sz="2600" b="1" dirty="0"/>
              <a:t>People can also affect beach stability over multiple scales</a:t>
            </a:r>
            <a:endParaRPr lang="en-US" sz="2600" b="1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32F3F5C4-6D40-F8C4-5475-EE08F6EBBEAE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ISSUES</a:t>
            </a:r>
          </a:p>
        </p:txBody>
      </p:sp>
    </p:spTree>
    <p:extLst>
      <p:ext uri="{BB962C8B-B14F-4D97-AF65-F5344CB8AC3E}">
        <p14:creationId xmlns:p14="http://schemas.microsoft.com/office/powerpoint/2010/main" val="2043031656"/>
      </p:ext>
    </p:extLst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 descr="Sandy Coast Landforms (U.S. National Park Service)">
            <a:extLst>
              <a:ext uri="{FF2B5EF4-FFF2-40B4-BE49-F238E27FC236}">
                <a16:creationId xmlns:a16="http://schemas.microsoft.com/office/drawing/2014/main" id="{01C8E95F-E5C1-FF98-6BB1-2FC86E9C87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95400" y="0"/>
            <a:ext cx="1012873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D81186A-5A0E-4D7F-888A-D87F2613593A}"/>
              </a:ext>
            </a:extLst>
          </p:cNvPr>
          <p:cNvSpPr/>
          <p:nvPr/>
        </p:nvSpPr>
        <p:spPr>
          <a:xfrm>
            <a:off x="1769099" y="199055"/>
            <a:ext cx="21210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Summary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7044EB3-9394-46AE-80B3-E39ECE86B1B5}"/>
              </a:ext>
            </a:extLst>
          </p:cNvPr>
          <p:cNvSpPr/>
          <p:nvPr/>
        </p:nvSpPr>
        <p:spPr>
          <a:xfrm>
            <a:off x="1769099" y="1055803"/>
            <a:ext cx="8729219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Need a good understanding of </a:t>
            </a:r>
            <a:r>
              <a:rPr lang="en-AU" sz="2600" b="1" dirty="0">
                <a:cs typeface="Calibri"/>
              </a:rPr>
              <a:t>large-scale</a:t>
            </a:r>
            <a:r>
              <a:rPr lang="en-AU" sz="2600" dirty="0">
                <a:cs typeface="Calibri"/>
              </a:rPr>
              <a:t> controls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D5C406-5AD4-4A75-8C18-1CA412ED39A8}"/>
              </a:ext>
            </a:extLst>
          </p:cNvPr>
          <p:cNvSpPr/>
          <p:nvPr/>
        </p:nvSpPr>
        <p:spPr>
          <a:xfrm>
            <a:off x="1769099" y="2157773"/>
            <a:ext cx="8578391" cy="89255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b="1" dirty="0">
                <a:cs typeface="Calibri"/>
              </a:rPr>
              <a:t>Briefly</a:t>
            </a:r>
            <a:r>
              <a:rPr lang="en-AU" sz="2600" dirty="0">
                <a:cs typeface="Calibri"/>
              </a:rPr>
              <a:t> explored estuaries, mangroves, salt marshes, coral reefs and rocky coasts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941F66A-3D3B-43BA-8CA2-F814935356B2}"/>
              </a:ext>
            </a:extLst>
          </p:cNvPr>
          <p:cNvSpPr/>
          <p:nvPr/>
        </p:nvSpPr>
        <p:spPr>
          <a:xfrm>
            <a:off x="1759673" y="1548568"/>
            <a:ext cx="8729219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and </a:t>
            </a:r>
            <a:r>
              <a:rPr lang="en-AU" sz="2600" b="1" dirty="0">
                <a:cs typeface="Calibri"/>
              </a:rPr>
              <a:t>regional scale </a:t>
            </a:r>
            <a:r>
              <a:rPr lang="en-AU" sz="2600" dirty="0">
                <a:cs typeface="Calibri"/>
              </a:rPr>
              <a:t>processes (waves vs tides)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1BB62B-800F-4BD8-8F45-EFE9B603A45A}"/>
              </a:ext>
            </a:extLst>
          </p:cNvPr>
          <p:cNvSpPr/>
          <p:nvPr/>
        </p:nvSpPr>
        <p:spPr>
          <a:xfrm>
            <a:off x="1769099" y="3205862"/>
            <a:ext cx="8342721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Looked at some common management issues and interventions.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489E37EF-8D44-4369-A90F-E0E705E6743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1607167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9" grpId="0" animBg="1"/>
    </p:bld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 descr="Sandy Coast Landforms (U.S. National Park Service)">
            <a:extLst>
              <a:ext uri="{FF2B5EF4-FFF2-40B4-BE49-F238E27FC236}">
                <a16:creationId xmlns:a16="http://schemas.microsoft.com/office/drawing/2014/main" id="{01C8E95F-E5C1-FF98-6BB1-2FC86E9C87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95400" y="0"/>
            <a:ext cx="1012873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D81186A-5A0E-4D7F-888A-D87F2613593A}"/>
              </a:ext>
            </a:extLst>
          </p:cNvPr>
          <p:cNvSpPr/>
          <p:nvPr/>
        </p:nvSpPr>
        <p:spPr>
          <a:xfrm>
            <a:off x="1769099" y="199055"/>
            <a:ext cx="21210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Summary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7044EB3-9394-46AE-80B3-E39ECE86B1B5}"/>
              </a:ext>
            </a:extLst>
          </p:cNvPr>
          <p:cNvSpPr/>
          <p:nvPr/>
        </p:nvSpPr>
        <p:spPr>
          <a:xfrm>
            <a:off x="1769099" y="1055803"/>
            <a:ext cx="8729219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Need a good understanding of </a:t>
            </a:r>
            <a:r>
              <a:rPr lang="en-AU" sz="2600" b="1" dirty="0">
                <a:cs typeface="Calibri"/>
              </a:rPr>
              <a:t>large scale</a:t>
            </a:r>
            <a:r>
              <a:rPr lang="en-AU" sz="2600" dirty="0">
                <a:cs typeface="Calibri"/>
              </a:rPr>
              <a:t> controls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D5C406-5AD4-4A75-8C18-1CA412ED39A8}"/>
              </a:ext>
            </a:extLst>
          </p:cNvPr>
          <p:cNvSpPr/>
          <p:nvPr/>
        </p:nvSpPr>
        <p:spPr>
          <a:xfrm>
            <a:off x="1769099" y="2157773"/>
            <a:ext cx="8578391" cy="89255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b="1" dirty="0">
                <a:cs typeface="Calibri"/>
              </a:rPr>
              <a:t>Briefly</a:t>
            </a:r>
            <a:r>
              <a:rPr lang="en-AU" sz="2600" dirty="0">
                <a:cs typeface="Calibri"/>
              </a:rPr>
              <a:t> explored estuaries, mangroves, salt marshes, coral reefs and rocky coasts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C576E26-5DC5-404F-911F-F85F47AB286A}"/>
              </a:ext>
            </a:extLst>
          </p:cNvPr>
          <p:cNvSpPr/>
          <p:nvPr/>
        </p:nvSpPr>
        <p:spPr>
          <a:xfrm>
            <a:off x="1759671" y="5776459"/>
            <a:ext cx="3987537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Feel free to ask any questions!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941F66A-3D3B-43BA-8CA2-F814935356B2}"/>
              </a:ext>
            </a:extLst>
          </p:cNvPr>
          <p:cNvSpPr/>
          <p:nvPr/>
        </p:nvSpPr>
        <p:spPr>
          <a:xfrm>
            <a:off x="1759673" y="1548568"/>
            <a:ext cx="8729219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and </a:t>
            </a:r>
            <a:r>
              <a:rPr lang="en-AU" sz="2600" b="1" dirty="0">
                <a:cs typeface="Calibri"/>
              </a:rPr>
              <a:t>regional scale </a:t>
            </a:r>
            <a:r>
              <a:rPr lang="en-AU" sz="2600" dirty="0">
                <a:cs typeface="Calibri"/>
              </a:rPr>
              <a:t>processes (waves vs tides)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1BB62B-800F-4BD8-8F45-EFE9B603A45A}"/>
              </a:ext>
            </a:extLst>
          </p:cNvPr>
          <p:cNvSpPr/>
          <p:nvPr/>
        </p:nvSpPr>
        <p:spPr>
          <a:xfrm>
            <a:off x="1769099" y="3205862"/>
            <a:ext cx="8342721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Looked at some common management issues and interventions.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489E37EF-8D44-4369-A90F-E0E705E6743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2056807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9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Scientific Discovery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96D3ED"/>
      </a:accent1>
      <a:accent2>
        <a:srgbClr val="C7DBE1"/>
      </a:accent2>
      <a:accent3>
        <a:srgbClr val="688EBD"/>
      </a:accent3>
      <a:accent4>
        <a:srgbClr val="BCE5DD"/>
      </a:accent4>
      <a:accent5>
        <a:srgbClr val="66DDCC"/>
      </a:accent5>
      <a:accent6>
        <a:srgbClr val="E0CE61"/>
      </a:accent6>
      <a:hlink>
        <a:srgbClr val="0563C1"/>
      </a:hlink>
      <a:folHlink>
        <a:srgbClr val="954F72"/>
      </a:folHlink>
    </a:clrScheme>
    <a:fontScheme name="Custom 36">
      <a:majorFont>
        <a:latin typeface="Posterama"/>
        <a:ea typeface=""/>
        <a:cs typeface=""/>
      </a:majorFont>
      <a:minorFont>
        <a:latin typeface="Daytona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cientific-Discovery_Win32_EF_v4" id="{D94798B6-E450-4518-8015-6EE17CD1412B}" vid="{16A04E6B-C80A-471C-86D6-D49E9EAD763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E8B3377-22F1-4153-96F0-CC2E4BE41C5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EB2FABB-45EC-440E-B647-8CA57BA45AC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9746342-5E84-430E-9251-61001F208E7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{4C0D8D0A-9907-484D-8840-E41FD016F5B3}tf67061901_win32</Template>
  <TotalTime>1072</TotalTime>
  <Words>8329</Words>
  <Application>Microsoft Office PowerPoint</Application>
  <PresentationFormat>Widescreen</PresentationFormat>
  <Paragraphs>1032</Paragraphs>
  <Slides>137</Slides>
  <Notes>67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137</vt:i4>
      </vt:variant>
    </vt:vector>
  </HeadingPairs>
  <TitlesOfParts>
    <vt:vector size="146" baseType="lpstr">
      <vt:lpstr>ElsevierGulliver</vt:lpstr>
      <vt:lpstr>Geneva</vt:lpstr>
      <vt:lpstr>Rosalind Serif</vt:lpstr>
      <vt:lpstr>Arial</vt:lpstr>
      <vt:lpstr>Arial</vt:lpstr>
      <vt:lpstr>Calibri</vt:lpstr>
      <vt:lpstr>Daytona Condensed Light</vt:lpstr>
      <vt:lpstr>Posterama</vt:lpstr>
      <vt:lpstr>Office Theme</vt:lpstr>
      <vt:lpstr>Coastal, Marine and wildlife conservation</vt:lpstr>
      <vt:lpstr>oUTLINE</vt:lpstr>
      <vt:lpstr>PowerPoint Presentation</vt:lpstr>
      <vt:lpstr>PowerPoint Presentation</vt:lpstr>
      <vt:lpstr>PowerPoint Presentation</vt:lpstr>
      <vt:lpstr>PowerPoint Presentation</vt:lpstr>
      <vt:lpstr>INTRO</vt:lpstr>
      <vt:lpstr>INTRO</vt:lpstr>
      <vt:lpstr>INTRO</vt:lpstr>
      <vt:lpstr>INTRO</vt:lpstr>
      <vt:lpstr>INTRO</vt:lpstr>
      <vt:lpstr>INTRO</vt:lpstr>
      <vt:lpstr>INTRO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Large Scale Coastal Controls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oUTLINE</vt:lpstr>
      <vt:lpstr>Coastal ecosystems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Coastal ecosystems</vt:lpstr>
      <vt:lpstr>Global Distribution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Coastal ecosystems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Coastal ecosystems</vt:lpstr>
      <vt:lpstr>Coastal ecosystems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Coastal ecosystem Management</dc:title>
  <dc:creator>Alissa</dc:creator>
  <cp:lastModifiedBy>Alissa Flatley</cp:lastModifiedBy>
  <cp:revision>36</cp:revision>
  <dcterms:created xsi:type="dcterms:W3CDTF">2023-03-27T03:45:04Z</dcterms:created>
  <dcterms:modified xsi:type="dcterms:W3CDTF">2023-08-28T15:51:33Z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