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308" r:id="rId3"/>
    <p:sldId id="309" r:id="rId4"/>
    <p:sldId id="310" r:id="rId5"/>
    <p:sldId id="311" r:id="rId6"/>
    <p:sldId id="312" r:id="rId7"/>
    <p:sldId id="289" r:id="rId8"/>
    <p:sldId id="31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9" autoAdjust="0"/>
    <p:restoredTop sz="94660"/>
  </p:normalViewPr>
  <p:slideViewPr>
    <p:cSldViewPr snapToGrid="0">
      <p:cViewPr>
        <p:scale>
          <a:sx n="93" d="100"/>
          <a:sy n="93" d="100"/>
        </p:scale>
        <p:origin x="66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17F12-5855-47C4-BB2F-4048D11EF0E7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D904F-02B6-40F9-B928-9E7869F6C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406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17F12-5855-47C4-BB2F-4048D11EF0E7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D904F-02B6-40F9-B928-9E7869F6C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731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17F12-5855-47C4-BB2F-4048D11EF0E7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D904F-02B6-40F9-B928-9E7869F6C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487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17F12-5855-47C4-BB2F-4048D11EF0E7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D904F-02B6-40F9-B928-9E7869F6C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342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17F12-5855-47C4-BB2F-4048D11EF0E7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D904F-02B6-40F9-B928-9E7869F6C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212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17F12-5855-47C4-BB2F-4048D11EF0E7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D904F-02B6-40F9-B928-9E7869F6C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469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17F12-5855-47C4-BB2F-4048D11EF0E7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D904F-02B6-40F9-B928-9E7869F6C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130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17F12-5855-47C4-BB2F-4048D11EF0E7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D904F-02B6-40F9-B928-9E7869F6C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654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17F12-5855-47C4-BB2F-4048D11EF0E7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D904F-02B6-40F9-B928-9E7869F6C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682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17F12-5855-47C4-BB2F-4048D11EF0E7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D904F-02B6-40F9-B928-9E7869F6C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190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17F12-5855-47C4-BB2F-4048D11EF0E7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D904F-02B6-40F9-B928-9E7869F6C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043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17F12-5855-47C4-BB2F-4048D11EF0E7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D904F-02B6-40F9-B928-9E7869F6C01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54449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17F12-5855-47C4-BB2F-4048D11EF0E7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D904F-02B6-40F9-B928-9E7869F6C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4422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17F12-5855-47C4-BB2F-4048D11EF0E7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D904F-02B6-40F9-B928-9E7869F6C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5017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17F12-5855-47C4-BB2F-4048D11EF0E7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D904F-02B6-40F9-B928-9E7869F6C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0473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17F12-5855-47C4-BB2F-4048D11EF0E7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D904F-02B6-40F9-B928-9E7869F6C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2817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17F12-5855-47C4-BB2F-4048D11EF0E7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D904F-02B6-40F9-B928-9E7869F6C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731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3017F12-5855-47C4-BB2F-4048D11EF0E7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FD904F-02B6-40F9-B928-9E7869F6C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4776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D73D8-7154-73AB-5CA0-C0BAD7387E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How to structure the Literature Review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17D2C-6AF9-480F-4471-20D4A738393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4399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0918A-6F2C-5EDB-AF1C-7BAE6F666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your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A0113-3DD1-31D7-E52E-0F1968B0C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  <a:defRPr/>
            </a:pPr>
            <a:br>
              <a:rPr lang="en-GB" sz="2800" b="1" dirty="0">
                <a:latin typeface="Comic Sans MS" pitchFamily="66" charset="0"/>
              </a:rPr>
            </a:br>
            <a:r>
              <a:rPr lang="en-GB" sz="2800" b="1" dirty="0">
                <a:latin typeface="Comic Sans MS" pitchFamily="66" charset="0"/>
              </a:rPr>
              <a:t>Introduction</a:t>
            </a:r>
          </a:p>
          <a:p>
            <a:pPr>
              <a:buNone/>
              <a:defRPr/>
            </a:pPr>
            <a:br>
              <a:rPr lang="en-GB" sz="2800" dirty="0">
                <a:latin typeface="Comic Sans MS" pitchFamily="66" charset="0"/>
              </a:rPr>
            </a:br>
            <a:r>
              <a:rPr lang="en-GB" sz="2800" dirty="0">
                <a:latin typeface="Comic Sans MS" pitchFamily="66" charset="0"/>
              </a:rPr>
              <a:t>The introduction should:</a:t>
            </a:r>
            <a:br>
              <a:rPr lang="en-GB" sz="2800" dirty="0">
                <a:latin typeface="Comic Sans MS" pitchFamily="66" charset="0"/>
              </a:rPr>
            </a:br>
            <a:endParaRPr lang="en-GB" sz="2800" dirty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  <a:defRPr/>
            </a:pPr>
            <a:r>
              <a:rPr lang="en-GB" sz="2800" dirty="0">
                <a:latin typeface="Comic Sans MS" pitchFamily="66" charset="0"/>
              </a:rPr>
              <a:t>define your topic and provide an appropriate context for reviewing the literature</a:t>
            </a:r>
            <a:br>
              <a:rPr lang="en-GB" sz="2800" dirty="0">
                <a:latin typeface="Comic Sans MS" pitchFamily="66" charset="0"/>
              </a:rPr>
            </a:br>
            <a:endParaRPr lang="en-GB" sz="2800" dirty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  <a:defRPr/>
            </a:pPr>
            <a:r>
              <a:rPr lang="en-GB" sz="2800" dirty="0">
                <a:latin typeface="Comic Sans MS" pitchFamily="66" charset="0"/>
              </a:rPr>
              <a:t>establish your reasons  for reviewing this literature</a:t>
            </a:r>
            <a:br>
              <a:rPr lang="en-GB" sz="2800" dirty="0">
                <a:latin typeface="Comic Sans MS" pitchFamily="66" charset="0"/>
              </a:rPr>
            </a:br>
            <a:endParaRPr lang="en-GB" sz="2800" dirty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  <a:defRPr/>
            </a:pPr>
            <a:r>
              <a:rPr lang="en-GB" sz="2800" dirty="0">
                <a:latin typeface="Comic Sans MS" pitchFamily="66" charset="0"/>
              </a:rPr>
              <a:t>explain the structure of the review</a:t>
            </a:r>
          </a:p>
          <a:p>
            <a:pPr>
              <a:buFont typeface="Wingdings" pitchFamily="2" charset="2"/>
              <a:buChar char="Ø"/>
              <a:defRPr/>
            </a:pPr>
            <a:endParaRPr lang="en-GB" sz="2800" dirty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  <a:defRPr/>
            </a:pPr>
            <a:r>
              <a:rPr lang="en-GB" sz="2800" dirty="0">
                <a:latin typeface="Comic Sans MS" pitchFamily="66" charset="0"/>
              </a:rPr>
              <a:t>What are the origins and definitions of this topic?</a:t>
            </a:r>
          </a:p>
          <a:p>
            <a:pPr marL="0" indent="0">
              <a:buNone/>
              <a:defRPr/>
            </a:pPr>
            <a:endParaRPr lang="en-GB" sz="2800" dirty="0">
              <a:latin typeface="Comic Sans MS" pitchFamily="66" charset="0"/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800" dirty="0">
                <a:latin typeface="Comic Sans MS" pitchFamily="66" charset="0"/>
              </a:rPr>
              <a:t>How does this relate to my focus within the topic?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718444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A4F71-2F1C-391D-A84C-95E82B4D0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your Review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76E6A-1352-7100-FA3B-51DEB0B1E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None/>
              <a:defRPr/>
            </a:pPr>
            <a:r>
              <a:rPr lang="en-GB" sz="2800" b="1" dirty="0">
                <a:latin typeface="Comic Sans MS" pitchFamily="66" charset="0"/>
              </a:rPr>
              <a:t>Main Body</a:t>
            </a:r>
          </a:p>
          <a:p>
            <a:pPr>
              <a:lnSpc>
                <a:spcPct val="120000"/>
              </a:lnSpc>
              <a:buNone/>
              <a:defRPr/>
            </a:pPr>
            <a:r>
              <a:rPr lang="en-GB" sz="2800" dirty="0">
                <a:latin typeface="Comic Sans MS" pitchFamily="66" charset="0"/>
              </a:rPr>
              <a:t>	The middle or main body should:</a:t>
            </a:r>
            <a:br>
              <a:rPr lang="en-GB" sz="2800" dirty="0">
                <a:latin typeface="Comic Sans MS" pitchFamily="66" charset="0"/>
              </a:rPr>
            </a:br>
            <a:endParaRPr lang="en-GB" sz="2800" dirty="0">
              <a:latin typeface="Comic Sans MS" pitchFamily="66" charset="0"/>
            </a:endParaRPr>
          </a:p>
          <a:p>
            <a:pPr>
              <a:lnSpc>
                <a:spcPct val="120000"/>
              </a:lnSpc>
              <a:defRPr/>
            </a:pPr>
            <a:r>
              <a:rPr lang="en-GB" sz="2800" dirty="0">
                <a:latin typeface="Comic Sans MS" pitchFamily="66" charset="0"/>
              </a:rPr>
              <a:t>organise the literature according to common themes;</a:t>
            </a:r>
            <a:br>
              <a:rPr lang="en-GB" sz="2800" dirty="0">
                <a:latin typeface="Comic Sans MS" pitchFamily="66" charset="0"/>
              </a:rPr>
            </a:br>
            <a:endParaRPr lang="en-GB" sz="2800" dirty="0">
              <a:latin typeface="Comic Sans MS" pitchFamily="66" charset="0"/>
            </a:endParaRPr>
          </a:p>
          <a:p>
            <a:pPr>
              <a:lnSpc>
                <a:spcPct val="120000"/>
              </a:lnSpc>
              <a:defRPr/>
            </a:pPr>
            <a:r>
              <a:rPr lang="en-GB" sz="2800" dirty="0">
                <a:latin typeface="Comic Sans MS" pitchFamily="66" charset="0"/>
              </a:rPr>
              <a:t>move from a general, wider view of the literature being reviewed to the specific focus of your research (an inverted triangle)</a:t>
            </a:r>
          </a:p>
          <a:p>
            <a:pPr>
              <a:lnSpc>
                <a:spcPct val="120000"/>
              </a:lnSpc>
              <a:defRPr/>
            </a:pPr>
            <a:endParaRPr lang="en-GB" sz="2800" dirty="0">
              <a:latin typeface="Comic Sans MS" pitchFamily="66" charset="0"/>
            </a:endParaRPr>
          </a:p>
          <a:p>
            <a:pPr>
              <a:lnSpc>
                <a:spcPct val="120000"/>
              </a:lnSpc>
              <a:defRPr/>
            </a:pPr>
            <a:r>
              <a:rPr lang="en-GB" sz="2800" dirty="0">
                <a:latin typeface="Comic Sans MS" pitchFamily="66" charset="0"/>
              </a:rPr>
              <a:t>be dictated  by topic areas, controversial issues or by questions to which there are varying approaches and theories. </a:t>
            </a:r>
          </a:p>
          <a:p>
            <a:pPr>
              <a:lnSpc>
                <a:spcPct val="120000"/>
              </a:lnSpc>
              <a:defRPr/>
            </a:pPr>
            <a:endParaRPr lang="en-GB" sz="2800" dirty="0">
              <a:latin typeface="Comic Sans MS" pitchFamily="66" charset="0"/>
            </a:endParaRPr>
          </a:p>
          <a:p>
            <a:pPr>
              <a:lnSpc>
                <a:spcPct val="120000"/>
              </a:lnSpc>
              <a:defRPr/>
            </a:pPr>
            <a:r>
              <a:rPr lang="en-GB" sz="2800" dirty="0">
                <a:latin typeface="Comic Sans MS" pitchFamily="66" charset="0"/>
              </a:rPr>
              <a:t> discuss what the different literature argues within each section, remembering to link this to your own purpose.</a:t>
            </a:r>
          </a:p>
          <a:p>
            <a:pPr>
              <a:lnSpc>
                <a:spcPct val="120000"/>
              </a:lnSpc>
              <a:buNone/>
              <a:defRPr/>
            </a:pPr>
            <a:endParaRPr lang="en-GB" sz="2800" dirty="0">
              <a:latin typeface="Comic Sans MS" pitchFamily="66" charset="0"/>
            </a:endParaRPr>
          </a:p>
          <a:p>
            <a:pPr>
              <a:lnSpc>
                <a:spcPct val="120000"/>
              </a:lnSpc>
              <a:defRPr/>
            </a:pPr>
            <a:r>
              <a:rPr lang="en-GB" sz="2800" dirty="0">
                <a:latin typeface="Comic Sans MS" pitchFamily="66" charset="0"/>
              </a:rPr>
              <a:t>have headings (even if they are removed later) which link together the different sections. This gives a focus to your analysis, as you can group similar studies together and compare and contrast their approaches, any weaknesses or strengths in their methods, and their findings.</a:t>
            </a:r>
          </a:p>
          <a:p>
            <a:r>
              <a:rPr lang="en-GB" sz="2800" dirty="0">
                <a:latin typeface="Comic Sans MS" pitchFamily="66" charset="0"/>
              </a:rPr>
              <a:t>spend most time discussing those studies which have most direct relevance to your research.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912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DA168-FE4F-2C83-8EFA-633ABD097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your review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CF105-0F27-EBB4-F3E7-D689832274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altLang="en-US" sz="2800" dirty="0">
                <a:latin typeface="Comic Sans MS" panose="030F0702030302020204" pitchFamily="66" charset="0"/>
              </a:rPr>
              <a:t>What are the major issues and debates?</a:t>
            </a:r>
          </a:p>
          <a:p>
            <a:r>
              <a:rPr lang="en-GB" altLang="en-US" sz="2800" dirty="0">
                <a:latin typeface="Comic Sans MS" panose="030F0702030302020204" pitchFamily="66" charset="0"/>
              </a:rPr>
              <a:t>What are the main questions and ideas that have been researched to date?</a:t>
            </a:r>
          </a:p>
          <a:p>
            <a:r>
              <a:rPr lang="en-GB" altLang="en-US" sz="2800" dirty="0">
                <a:latin typeface="Comic Sans MS" panose="030F0702030302020204" pitchFamily="66" charset="0"/>
              </a:rPr>
              <a:t>What are the key theoretical and conceptual ideas?</a:t>
            </a:r>
          </a:p>
          <a:p>
            <a:r>
              <a:rPr lang="en-GB" altLang="en-US" sz="2800" dirty="0">
                <a:latin typeface="Comic Sans MS" panose="030F0702030302020204" pitchFamily="66" charset="0"/>
              </a:rPr>
              <a:t>How has the literature increased knowledge and understanding of the topic?</a:t>
            </a:r>
          </a:p>
          <a:p>
            <a:r>
              <a:rPr lang="en-GB" altLang="en-US" sz="2800" dirty="0">
                <a:latin typeface="Comic Sans MS" panose="030F0702030302020204" pitchFamily="66" charset="0"/>
              </a:rPr>
              <a:t>What are the main sources that support my line of argument?</a:t>
            </a:r>
          </a:p>
          <a:p>
            <a:r>
              <a:rPr lang="en-GB" altLang="en-US" sz="2800" dirty="0">
                <a:latin typeface="Comic Sans MS" panose="030F0702030302020204" pitchFamily="66" charset="0"/>
              </a:rPr>
              <a:t>What are the main sources that question my line of argument?</a:t>
            </a:r>
          </a:p>
          <a:p>
            <a:r>
              <a:rPr lang="en-GB" altLang="en-US" sz="2800" dirty="0">
                <a:latin typeface="Comic Sans MS" panose="030F0702030302020204" pitchFamily="66" charset="0"/>
              </a:rPr>
              <a:t>Are there any areas that have not been explored previously in the literature?</a:t>
            </a:r>
          </a:p>
          <a:p>
            <a:r>
              <a:rPr lang="en-GB" altLang="en-US" sz="3200" b="1" dirty="0">
                <a:latin typeface="Comic Sans MS" panose="030F0702030302020204" pitchFamily="66" charset="0"/>
              </a:rPr>
              <a:t>Etc…..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9015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6512E-B054-B7EA-7E23-B7F6A7C7D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B608D-C121-73B4-7478-1B2014ACF1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altLang="en-US" sz="2800" dirty="0">
                <a:latin typeface="Comic Sans MS" panose="030F0702030302020204" pitchFamily="66" charset="0"/>
              </a:rPr>
              <a:t>What are the major issues and debates?</a:t>
            </a:r>
          </a:p>
          <a:p>
            <a:r>
              <a:rPr lang="en-GB" altLang="en-US" sz="2800" dirty="0">
                <a:latin typeface="Comic Sans MS" panose="030F0702030302020204" pitchFamily="66" charset="0"/>
              </a:rPr>
              <a:t>What are the main questions and ideas that have been researched to date?</a:t>
            </a:r>
          </a:p>
          <a:p>
            <a:r>
              <a:rPr lang="en-GB" altLang="en-US" sz="2800" dirty="0">
                <a:latin typeface="Comic Sans MS" panose="030F0702030302020204" pitchFamily="66" charset="0"/>
              </a:rPr>
              <a:t>What are the key theoretical and conceptual ideas?</a:t>
            </a:r>
          </a:p>
          <a:p>
            <a:r>
              <a:rPr lang="en-GB" altLang="en-US" sz="2800" dirty="0">
                <a:latin typeface="Comic Sans MS" panose="030F0702030302020204" pitchFamily="66" charset="0"/>
              </a:rPr>
              <a:t>How has the literature increased knowledge and understanding of the topic?</a:t>
            </a:r>
          </a:p>
          <a:p>
            <a:r>
              <a:rPr lang="en-GB" altLang="en-US" sz="2800" dirty="0">
                <a:latin typeface="Comic Sans MS" panose="030F0702030302020204" pitchFamily="66" charset="0"/>
              </a:rPr>
              <a:t>What are the main sources that support my line of argument?</a:t>
            </a:r>
          </a:p>
          <a:p>
            <a:r>
              <a:rPr lang="en-GB" altLang="en-US" sz="2800" dirty="0">
                <a:latin typeface="Comic Sans MS" panose="030F0702030302020204" pitchFamily="66" charset="0"/>
              </a:rPr>
              <a:t>What are the main sources that question my line of argument?</a:t>
            </a:r>
          </a:p>
          <a:p>
            <a:r>
              <a:rPr lang="en-GB" altLang="en-US" sz="2800" dirty="0">
                <a:latin typeface="Comic Sans MS" panose="030F0702030302020204" pitchFamily="66" charset="0"/>
              </a:rPr>
              <a:t>Are there any areas that have not been explored previously in the literature?</a:t>
            </a:r>
          </a:p>
          <a:p>
            <a:r>
              <a:rPr lang="en-GB" altLang="en-US" sz="3200" b="1" dirty="0">
                <a:latin typeface="Comic Sans MS" panose="030F0702030302020204" pitchFamily="66" charset="0"/>
              </a:rPr>
              <a:t>Etc…..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3030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C4AEE-880A-81F5-1E54-F7A9BFBF3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C7165-3423-BA0E-322C-73EFCE0A73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altLang="en-US" sz="2800" dirty="0">
                <a:latin typeface="Comic Sans MS" panose="030F0702030302020204" pitchFamily="66" charset="0"/>
              </a:rPr>
              <a:t>What are the major issues and debates?</a:t>
            </a:r>
          </a:p>
          <a:p>
            <a:r>
              <a:rPr lang="en-GB" altLang="en-US" sz="2800" dirty="0">
                <a:latin typeface="Comic Sans MS" panose="030F0702030302020204" pitchFamily="66" charset="0"/>
              </a:rPr>
              <a:t>What are the main questions and ideas that have been researched to date?</a:t>
            </a:r>
          </a:p>
          <a:p>
            <a:r>
              <a:rPr lang="en-GB" altLang="en-US" sz="2800" dirty="0">
                <a:latin typeface="Comic Sans MS" panose="030F0702030302020204" pitchFamily="66" charset="0"/>
              </a:rPr>
              <a:t>What are the key theoretical and conceptual ideas?</a:t>
            </a:r>
          </a:p>
          <a:p>
            <a:r>
              <a:rPr lang="en-GB" altLang="en-US" sz="2800" dirty="0">
                <a:latin typeface="Comic Sans MS" panose="030F0702030302020204" pitchFamily="66" charset="0"/>
              </a:rPr>
              <a:t>How has the literature increased knowledge and understanding of the topic?</a:t>
            </a:r>
          </a:p>
          <a:p>
            <a:r>
              <a:rPr lang="en-GB" altLang="en-US" sz="2800" dirty="0">
                <a:latin typeface="Comic Sans MS" panose="030F0702030302020204" pitchFamily="66" charset="0"/>
              </a:rPr>
              <a:t>What are the main sources that support my line of argument?</a:t>
            </a:r>
          </a:p>
          <a:p>
            <a:r>
              <a:rPr lang="en-GB" altLang="en-US" sz="2800" dirty="0">
                <a:latin typeface="Comic Sans MS" panose="030F0702030302020204" pitchFamily="66" charset="0"/>
              </a:rPr>
              <a:t>What are the main sources that question my line of argument?</a:t>
            </a:r>
          </a:p>
          <a:p>
            <a:r>
              <a:rPr lang="en-GB" altLang="en-US" sz="2800" dirty="0">
                <a:latin typeface="Comic Sans MS" panose="030F0702030302020204" pitchFamily="66" charset="0"/>
              </a:rPr>
              <a:t>Are there any areas that have not been explored previously in the literature?</a:t>
            </a:r>
          </a:p>
          <a:p>
            <a:r>
              <a:rPr lang="en-GB" altLang="en-US" sz="3200" b="1" dirty="0">
                <a:latin typeface="Comic Sans MS" panose="030F0702030302020204" pitchFamily="66" charset="0"/>
              </a:rPr>
              <a:t>Etc…..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5896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690E8CC8-7BAA-D389-3CE3-DFEE890DD6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>
                <a:latin typeface="Comic Sans MS" panose="030F0702030302020204" pitchFamily="66" charset="0"/>
              </a:rPr>
              <a:t>Structuring your review 3</a:t>
            </a:r>
            <a:endParaRPr lang="en-GB" altLang="en-US" sz="3600"/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494120B4-B60C-076C-6635-7D8E244BA6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1200" y="1600200"/>
            <a:ext cx="8229600" cy="4852988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000" b="1" dirty="0">
                <a:latin typeface="Comic Sans MS" panose="030F0702030302020204" pitchFamily="66" charset="0"/>
              </a:rPr>
              <a:t>Conclusion</a:t>
            </a:r>
            <a:endParaRPr lang="en-GB" altLang="en-US" sz="2000" dirty="0">
              <a:latin typeface="Comic Sans MS" panose="030F0702030302020204" pitchFamily="66" charset="0"/>
            </a:endParaRP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sz="2000" dirty="0">
                <a:latin typeface="Comic Sans MS" panose="030F0702030302020204" pitchFamily="66" charset="0"/>
              </a:rPr>
              <a:t>The conclusion should:</a:t>
            </a:r>
            <a:br>
              <a:rPr lang="en-GB" altLang="en-US" sz="2000" dirty="0">
                <a:latin typeface="Comic Sans MS" panose="030F0702030302020204" pitchFamily="66" charset="0"/>
              </a:rPr>
            </a:br>
            <a:endParaRPr lang="en-GB" altLang="en-US" sz="2000" dirty="0">
              <a:latin typeface="Comic Sans MS" panose="030F0702030302020204" pitchFamily="66" charset="0"/>
            </a:endParaRPr>
          </a:p>
          <a:p>
            <a:pPr eaLnBrk="1" hangingPunct="1"/>
            <a:r>
              <a:rPr lang="en-GB" altLang="en-US" sz="2000" dirty="0">
                <a:latin typeface="Comic Sans MS" panose="030F0702030302020204" pitchFamily="66" charset="0"/>
              </a:rPr>
              <a:t>summarise the important aspects of the existing body of literature as related to your topic</a:t>
            </a:r>
            <a:br>
              <a:rPr lang="en-GB" altLang="en-US" sz="2000" dirty="0">
                <a:latin typeface="Comic Sans MS" panose="030F0702030302020204" pitchFamily="66" charset="0"/>
              </a:rPr>
            </a:br>
            <a:endParaRPr lang="en-GB" altLang="en-US" sz="2000" dirty="0">
              <a:latin typeface="Comic Sans MS" panose="030F0702030302020204" pitchFamily="66" charset="0"/>
            </a:endParaRPr>
          </a:p>
          <a:p>
            <a:pPr eaLnBrk="1" hangingPunct="1"/>
            <a:r>
              <a:rPr lang="en-GB" altLang="en-US" sz="2000" dirty="0">
                <a:latin typeface="Comic Sans MS" panose="030F0702030302020204" pitchFamily="66" charset="0"/>
              </a:rPr>
              <a:t>evaluate the current state of the literature reviewed</a:t>
            </a:r>
            <a:br>
              <a:rPr lang="en-GB" altLang="en-US" sz="2000" dirty="0">
                <a:latin typeface="Comic Sans MS" panose="030F0702030302020204" pitchFamily="66" charset="0"/>
              </a:rPr>
            </a:br>
            <a:endParaRPr lang="en-GB" altLang="en-US" sz="2000" dirty="0">
              <a:latin typeface="Comic Sans MS" panose="030F0702030302020204" pitchFamily="66" charset="0"/>
            </a:endParaRPr>
          </a:p>
          <a:p>
            <a:pPr eaLnBrk="1" hangingPunct="1"/>
            <a:r>
              <a:rPr lang="en-GB" altLang="en-US" sz="2000" dirty="0">
                <a:latin typeface="Comic Sans MS" panose="030F0702030302020204" pitchFamily="66" charset="0"/>
              </a:rPr>
              <a:t>identify significant flaws or gaps in existing knowledge</a:t>
            </a:r>
            <a:br>
              <a:rPr lang="en-GB" altLang="en-US" sz="2000" dirty="0">
                <a:latin typeface="Comic Sans MS" panose="030F0702030302020204" pitchFamily="66" charset="0"/>
              </a:rPr>
            </a:br>
            <a:endParaRPr lang="en-GB" altLang="en-US" sz="2000" dirty="0">
              <a:latin typeface="Comic Sans MS" panose="030F0702030302020204" pitchFamily="66" charset="0"/>
            </a:endParaRPr>
          </a:p>
          <a:p>
            <a:pPr eaLnBrk="1" hangingPunct="1"/>
            <a:r>
              <a:rPr lang="en-GB" altLang="en-US" sz="2000" dirty="0">
                <a:latin typeface="Comic Sans MS" panose="030F0702030302020204" pitchFamily="66" charset="0"/>
              </a:rPr>
              <a:t>outline areas for future study</a:t>
            </a:r>
          </a:p>
          <a:p>
            <a:pPr eaLnBrk="1" hangingPunct="1"/>
            <a:endParaRPr lang="en-GB" altLang="en-US" sz="2000" dirty="0">
              <a:latin typeface="Comic Sans MS" panose="030F0702030302020204" pitchFamily="66" charset="0"/>
            </a:endParaRPr>
          </a:p>
          <a:p>
            <a:pPr eaLnBrk="1" hangingPunct="1"/>
            <a:r>
              <a:rPr lang="en-GB" altLang="en-US" sz="2000" dirty="0">
                <a:latin typeface="Comic Sans MS" panose="030F0702030302020204" pitchFamily="66" charset="0"/>
              </a:rPr>
              <a:t>provide a critical summary that leads up to and justifies your research questions and or hypothesis</a:t>
            </a:r>
            <a:br>
              <a:rPr lang="en-GB" altLang="en-US" sz="2000" dirty="0">
                <a:latin typeface="Comic Sans MS" panose="030F0702030302020204" pitchFamily="66" charset="0"/>
              </a:rPr>
            </a:br>
            <a:br>
              <a:rPr lang="en-GB" altLang="en-US" sz="2000" dirty="0">
                <a:latin typeface="Comic Sans MS" panose="030F0702030302020204" pitchFamily="66" charset="0"/>
              </a:rPr>
            </a:br>
            <a:r>
              <a:rPr lang="en-GB" altLang="en-US" sz="2000" dirty="0">
                <a:latin typeface="Comic Sans MS" panose="030F0702030302020204" pitchFamily="66" charset="0"/>
              </a:rPr>
              <a:t>.</a:t>
            </a:r>
          </a:p>
          <a:p>
            <a:pPr eaLnBrk="1" hangingPunct="1"/>
            <a:endParaRPr lang="en-GB" altLang="en-US" sz="2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DB8C8B-DF35-151E-F920-A54A1B97A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Helen Lee 21/02/18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BBDE4-3E98-88D1-31B7-3212AEFC3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your review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52329-2D13-D6B1-BA33-AE2C70A56A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800" b="1" dirty="0">
                <a:latin typeface="Comic Sans MS" panose="030F0702030302020204" pitchFamily="66" charset="0"/>
              </a:rPr>
              <a:t>Conclusion</a:t>
            </a:r>
            <a:endParaRPr lang="en-GB" altLang="en-US" sz="2800" dirty="0">
              <a:latin typeface="Comic Sans MS" panose="030F0702030302020204" pitchFamily="66" charset="0"/>
            </a:endParaRP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sz="2800" dirty="0">
                <a:latin typeface="Comic Sans MS" panose="030F0702030302020204" pitchFamily="66" charset="0"/>
              </a:rPr>
              <a:t>The conclusion should:</a:t>
            </a:r>
            <a:br>
              <a:rPr lang="en-GB" altLang="en-US" sz="2800" dirty="0">
                <a:latin typeface="Comic Sans MS" panose="030F0702030302020204" pitchFamily="66" charset="0"/>
              </a:rPr>
            </a:br>
            <a:endParaRPr lang="en-GB" altLang="en-US" sz="2800" dirty="0">
              <a:latin typeface="Comic Sans MS" panose="030F0702030302020204" pitchFamily="66" charset="0"/>
            </a:endParaRPr>
          </a:p>
          <a:p>
            <a:pPr eaLnBrk="1" hangingPunct="1"/>
            <a:r>
              <a:rPr lang="en-GB" altLang="en-US" sz="2800" dirty="0">
                <a:latin typeface="Comic Sans MS" panose="030F0702030302020204" pitchFamily="66" charset="0"/>
              </a:rPr>
              <a:t>summarise the important aspects of the existing body of literature as related to your topic</a:t>
            </a:r>
            <a:br>
              <a:rPr lang="en-GB" altLang="en-US" sz="2800" dirty="0">
                <a:latin typeface="Comic Sans MS" panose="030F0702030302020204" pitchFamily="66" charset="0"/>
              </a:rPr>
            </a:br>
            <a:endParaRPr lang="en-GB" altLang="en-US" sz="2800" dirty="0">
              <a:latin typeface="Comic Sans MS" panose="030F0702030302020204" pitchFamily="66" charset="0"/>
            </a:endParaRPr>
          </a:p>
          <a:p>
            <a:pPr eaLnBrk="1" hangingPunct="1"/>
            <a:r>
              <a:rPr lang="en-GB" altLang="en-US" sz="2800" dirty="0">
                <a:latin typeface="Comic Sans MS" panose="030F0702030302020204" pitchFamily="66" charset="0"/>
              </a:rPr>
              <a:t>evaluate the current state of the literature reviewed</a:t>
            </a:r>
            <a:br>
              <a:rPr lang="en-GB" altLang="en-US" sz="2800" dirty="0">
                <a:latin typeface="Comic Sans MS" panose="030F0702030302020204" pitchFamily="66" charset="0"/>
              </a:rPr>
            </a:br>
            <a:endParaRPr lang="en-GB" altLang="en-US" sz="2800" dirty="0">
              <a:latin typeface="Comic Sans MS" panose="030F0702030302020204" pitchFamily="66" charset="0"/>
            </a:endParaRPr>
          </a:p>
          <a:p>
            <a:pPr eaLnBrk="1" hangingPunct="1"/>
            <a:r>
              <a:rPr lang="en-GB" altLang="en-US" sz="2800" dirty="0">
                <a:latin typeface="Comic Sans MS" panose="030F0702030302020204" pitchFamily="66" charset="0"/>
              </a:rPr>
              <a:t>identify significant flaws or gaps in existing knowledge</a:t>
            </a:r>
            <a:br>
              <a:rPr lang="en-GB" altLang="en-US" sz="2800" dirty="0">
                <a:latin typeface="Comic Sans MS" panose="030F0702030302020204" pitchFamily="66" charset="0"/>
              </a:rPr>
            </a:br>
            <a:endParaRPr lang="en-GB" altLang="en-US" sz="2800" dirty="0">
              <a:latin typeface="Comic Sans MS" panose="030F0702030302020204" pitchFamily="66" charset="0"/>
            </a:endParaRPr>
          </a:p>
          <a:p>
            <a:pPr eaLnBrk="1" hangingPunct="1"/>
            <a:r>
              <a:rPr lang="en-GB" altLang="en-US" sz="2800" dirty="0">
                <a:latin typeface="Comic Sans MS" panose="030F0702030302020204" pitchFamily="66" charset="0"/>
              </a:rPr>
              <a:t>outline areas for future study</a:t>
            </a:r>
          </a:p>
          <a:p>
            <a:pPr eaLnBrk="1" hangingPunct="1"/>
            <a:endParaRPr lang="en-GB" altLang="en-US" sz="2800" dirty="0">
              <a:latin typeface="Comic Sans MS" panose="030F0702030302020204" pitchFamily="66" charset="0"/>
            </a:endParaRPr>
          </a:p>
          <a:p>
            <a:pPr eaLnBrk="1" hangingPunct="1"/>
            <a:r>
              <a:rPr lang="en-GB" altLang="en-US" sz="2800" dirty="0">
                <a:latin typeface="Comic Sans MS" panose="030F0702030302020204" pitchFamily="66" charset="0"/>
              </a:rPr>
              <a:t>provide a critical summary that leads up to and justifies your research questions and or hypothesis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08592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612</Words>
  <Application>Microsoft Office PowerPoint</Application>
  <PresentationFormat>Widescreen</PresentationFormat>
  <Paragraphs>69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Century Gothic</vt:lpstr>
      <vt:lpstr>Comic Sans MS</vt:lpstr>
      <vt:lpstr>Wingdings</vt:lpstr>
      <vt:lpstr>Wingdings 3</vt:lpstr>
      <vt:lpstr>Ion</vt:lpstr>
      <vt:lpstr>How to structure the Literature Review</vt:lpstr>
      <vt:lpstr>Structuring your review</vt:lpstr>
      <vt:lpstr>Structuring your Review 2</vt:lpstr>
      <vt:lpstr>Structuring your review 3</vt:lpstr>
      <vt:lpstr>Other considerations</vt:lpstr>
      <vt:lpstr>Possible Features</vt:lpstr>
      <vt:lpstr>Structuring your review 3</vt:lpstr>
      <vt:lpstr>Structuring your review 3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structure the Literature Review</dc:title>
  <dc:creator>Catherine Slade</dc:creator>
  <cp:lastModifiedBy>Catherine Slade</cp:lastModifiedBy>
  <cp:revision>1</cp:revision>
  <dcterms:created xsi:type="dcterms:W3CDTF">2023-11-28T09:24:11Z</dcterms:created>
  <dcterms:modified xsi:type="dcterms:W3CDTF">2023-11-28T09:50:56Z</dcterms:modified>
</cp:coreProperties>
</file>