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83" r:id="rId6"/>
    <p:sldId id="271" r:id="rId7"/>
    <p:sldId id="279" r:id="rId8"/>
    <p:sldId id="281" r:id="rId9"/>
    <p:sldId id="280" r:id="rId10"/>
    <p:sldId id="257" r:id="rId11"/>
    <p:sldId id="275" r:id="rId12"/>
    <p:sldId id="276" r:id="rId13"/>
    <p:sldId id="2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  <p14:sldId id="283"/>
          </p14:sldIdLst>
        </p14:section>
        <p14:section name="Design, Morph, Annotate, Work Together, Tell Me" id="{B9B51309-D148-4332-87C2-07BE32FBCA3B}">
          <p14:sldIdLst>
            <p14:sldId id="271"/>
            <p14:sldId id="279"/>
            <p14:sldId id="281"/>
            <p14:sldId id="280"/>
            <p14:sldId id="257"/>
            <p14:sldId id="275"/>
            <p14:sldId id="276"/>
          </p14:sldIdLst>
        </p14:section>
        <p14:section name="Learn More" id="{2CC34DB2-6590-42C0-AD4B-A04C6060184E}">
          <p14:sldIdLst>
            <p14:sldId id="28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41" autoAdjust="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20-03-13T00:17:53.592" idx="1">
    <p:pos x="4119" y="2149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</a:t>
            </a:r>
            <a:r>
              <a:rPr lang="en-US" baseline="0" dirty="0"/>
              <a:t>Slide Show mode, select the arrows to visit links.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78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go.microsoft.com/fwlink/?LinkId=617172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hyperlink" Target="https://go.microsoft.com/fwlink/?linkid=854609" TargetMode="External"/><Relationship Id="rId4" Type="http://schemas.openxmlformats.org/officeDocument/2006/relationships/hyperlink" Target="http://go.microsoft.com/fwlink/?LinkId=6233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64323"/>
            <a:ext cx="10515600" cy="6707467"/>
          </a:xfrm>
        </p:spPr>
        <p:txBody>
          <a:bodyPr anchor="ctr" anchorCtr="0">
            <a:normAutofit fontScale="90000"/>
          </a:bodyPr>
          <a:lstStyle/>
          <a:p>
            <a:r>
              <a:rPr lang="en-GB" b="1" dirty="0"/>
              <a:t>Module name: Understanding and Engaging in the Customer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Module code: bmsk_5003               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Lecturer name: </a:t>
            </a:r>
            <a:r>
              <a:rPr lang="en-GB" b="1" dirty="0" err="1"/>
              <a:t>Vajira</a:t>
            </a:r>
            <a:r>
              <a:rPr lang="en-GB" b="1" dirty="0"/>
              <a:t> </a:t>
            </a:r>
            <a:r>
              <a:rPr lang="en-GB" b="1" dirty="0" err="1"/>
              <a:t>Balasuriya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Student Name: </a:t>
            </a:r>
            <a:r>
              <a:rPr lang="en-GB" b="1" dirty="0" err="1"/>
              <a:t>Eidran</a:t>
            </a:r>
            <a:r>
              <a:rPr lang="en-GB" b="1" dirty="0"/>
              <a:t> Hussain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Student ID: 1711192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r>
              <a:rPr lang="en-GB" b="1" dirty="0"/>
              <a:t> </a:t>
            </a:r>
            <a:br>
              <a:rPr lang="en-GB" dirty="0"/>
            </a:b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855620" y="3247938"/>
            <a:ext cx="4471754" cy="74096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DFE5E-C194-4BC6-8382-A29D7FA2B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3A45-B8C0-490E-832F-2FDA6E5B743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This PowerPoint is going to be based on the report that has been conducted by Asda on ethics and sustainability </a:t>
            </a:r>
          </a:p>
          <a:p>
            <a:r>
              <a:rPr lang="en-GB" dirty="0"/>
              <a:t>This PowerPoint will also indicate how Asda implement factors such as building customer relations, manage equality etc.</a:t>
            </a:r>
          </a:p>
          <a:p>
            <a:r>
              <a:rPr lang="en-GB" dirty="0"/>
              <a:t>It will also highlight how it can improve factors in order to run a successful business. </a:t>
            </a:r>
          </a:p>
        </p:txBody>
      </p:sp>
    </p:spTree>
    <p:extLst>
      <p:ext uri="{BB962C8B-B14F-4D97-AF65-F5344CB8AC3E}">
        <p14:creationId xmlns:p14="http://schemas.microsoft.com/office/powerpoint/2010/main" val="2677366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Ethics 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10" y="1524708"/>
            <a:ext cx="4321704" cy="3871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01904F-A7C7-47FC-8399-9154475DE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722" y="3048000"/>
            <a:ext cx="8666921" cy="169627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EE7F83A-AE36-48F2-BA31-22EDE11BD8EA}"/>
              </a:ext>
            </a:extLst>
          </p:cNvPr>
          <p:cNvSpPr/>
          <p:nvPr/>
        </p:nvSpPr>
        <p:spPr>
          <a:xfrm>
            <a:off x="2729947" y="4934561"/>
            <a:ext cx="589721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. A strong ethical standard in the workplace helps create strong working relationships between the staff and the management,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61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Sustainability </a:t>
            </a: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How it works:</a:t>
            </a:r>
          </a:p>
        </p:txBody>
      </p:sp>
      <p:grpSp>
        <p:nvGrpSpPr>
          <p:cNvPr id="18" name="Group 17" descr="Small circle with number 1 inside  indicating step 1"/>
          <p:cNvGrpSpPr/>
          <p:nvPr/>
        </p:nvGrpSpPr>
        <p:grpSpPr bwMode="blackWhite">
          <a:xfrm>
            <a:off x="531552" y="1917997"/>
            <a:ext cx="558179" cy="409838"/>
            <a:chOff x="6953426" y="711274"/>
            <a:chExt cx="558179" cy="409838"/>
          </a:xfrm>
        </p:grpSpPr>
        <p:sp>
          <p:nvSpPr>
            <p:cNvPr id="19" name="Oval 18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TextBox 19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1" name="Content Placeholder 17"/>
          <p:cNvSpPr txBox="1">
            <a:spLocks/>
          </p:cNvSpPr>
          <p:nvPr/>
        </p:nvSpPr>
        <p:spPr>
          <a:xfrm>
            <a:off x="1056513" y="1958189"/>
            <a:ext cx="4585731" cy="596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cs typeface="Segoe UI"/>
            </a:endParaRPr>
          </a:p>
        </p:txBody>
      </p:sp>
      <p:grpSp>
        <p:nvGrpSpPr>
          <p:cNvPr id="33" name="Group 32" descr="Small circle with number 2 inside  indicating step 2"/>
          <p:cNvGrpSpPr/>
          <p:nvPr/>
        </p:nvGrpSpPr>
        <p:grpSpPr bwMode="blackWhite">
          <a:xfrm>
            <a:off x="531552" y="2804257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TextBox 34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36" name="Content Placeholder 17"/>
          <p:cNvSpPr txBox="1">
            <a:spLocks/>
          </p:cNvSpPr>
          <p:nvPr/>
        </p:nvSpPr>
        <p:spPr>
          <a:xfrm>
            <a:off x="1056513" y="2844450"/>
            <a:ext cx="4504252" cy="10658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is also an important aspect to focus on as ASDA aim to compete with big businesses e.g. Tesco Aldi </a:t>
            </a:r>
            <a:b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" name="Group 21" descr="Small circle with number 3 inside  indicating step 3"/>
          <p:cNvGrpSpPr/>
          <p:nvPr/>
        </p:nvGrpSpPr>
        <p:grpSpPr bwMode="blackWhite">
          <a:xfrm>
            <a:off x="531552" y="4208299"/>
            <a:ext cx="558179" cy="409838"/>
            <a:chOff x="6953426" y="711274"/>
            <a:chExt cx="558179" cy="409838"/>
          </a:xfrm>
        </p:grpSpPr>
        <p:sp>
          <p:nvSpPr>
            <p:cNvPr id="24" name="Oval 2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TextBox 29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2" name="Content Placeholder 17"/>
          <p:cNvSpPr txBox="1">
            <a:spLocks/>
          </p:cNvSpPr>
          <p:nvPr/>
        </p:nvSpPr>
        <p:spPr>
          <a:xfrm>
            <a:off x="1056513" y="4236460"/>
            <a:ext cx="4504252" cy="761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keep on top and survive as a business for a long term</a:t>
            </a:r>
          </a:p>
        </p:txBody>
      </p:sp>
      <p:sp>
        <p:nvSpPr>
          <p:cNvPr id="40" name="Content Placeholder 17"/>
          <p:cNvSpPr txBox="1">
            <a:spLocks/>
          </p:cNvSpPr>
          <p:nvPr/>
        </p:nvSpPr>
        <p:spPr>
          <a:xfrm>
            <a:off x="1056513" y="5177572"/>
            <a:ext cx="4504252" cy="5635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F672B2-6BB6-49A0-82A1-5ED64998D135}"/>
              </a:ext>
            </a:extLst>
          </p:cNvPr>
          <p:cNvSpPr/>
          <p:nvPr/>
        </p:nvSpPr>
        <p:spPr>
          <a:xfrm>
            <a:off x="1109240" y="180989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Sustainability encourages businesses to frame decisions in terms of years and decades rather than short business terms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To keep good relationships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431010"/>
            <a:ext cx="4557164" cy="47908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5871D4-1826-47AF-A759-941748A23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885" y="2148131"/>
            <a:ext cx="9541565" cy="91976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334B7-8FDA-4B64-BE7A-C1546607248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15619" y="3292779"/>
            <a:ext cx="3613622" cy="263841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Keep changing discounts on different products so more customers are targeted </a:t>
            </a:r>
          </a:p>
        </p:txBody>
      </p:sp>
    </p:spTree>
    <p:extLst>
      <p:ext uri="{BB962C8B-B14F-4D97-AF65-F5344CB8AC3E}">
        <p14:creationId xmlns:p14="http://schemas.microsoft.com/office/powerpoint/2010/main" val="95803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Customer relationship management </a:t>
            </a:r>
          </a:p>
        </p:txBody>
      </p:sp>
      <p:sp>
        <p:nvSpPr>
          <p:cNvPr id="30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/>
          </a:p>
          <a:p>
            <a:pPr marL="0" indent="0">
              <a:spcAft>
                <a:spcPts val="2000"/>
              </a:spcAft>
              <a:buNone/>
            </a:pPr>
            <a:endParaRPr lang="en-US" dirty="0"/>
          </a:p>
        </p:txBody>
      </p:sp>
      <p:grpSp>
        <p:nvGrpSpPr>
          <p:cNvPr id="13" name="Group 12" descr="Small circle with number 1 inside  indicating step 1"/>
          <p:cNvGrpSpPr/>
          <p:nvPr/>
        </p:nvGrpSpPr>
        <p:grpSpPr bwMode="blackWhite">
          <a:xfrm>
            <a:off x="558723" y="1917997"/>
            <a:ext cx="558179" cy="409838"/>
            <a:chOff x="6953426" y="711274"/>
            <a:chExt cx="558179" cy="409838"/>
          </a:xfrm>
        </p:grpSpPr>
        <p:sp>
          <p:nvSpPr>
            <p:cNvPr id="14" name="Oval 1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TextBox 14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16" name="Content Placeholder 17"/>
          <p:cNvSpPr txBox="1">
            <a:spLocks/>
          </p:cNvSpPr>
          <p:nvPr/>
        </p:nvSpPr>
        <p:spPr>
          <a:xfrm>
            <a:off x="1066037" y="1955855"/>
            <a:ext cx="4869174" cy="940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Managing customer relationship very important to survive for long term</a:t>
            </a:r>
          </a:p>
        </p:txBody>
      </p:sp>
      <p:grpSp>
        <p:nvGrpSpPr>
          <p:cNvPr id="18" name="Group 17" descr="Small circle with number 2 inside  indicating step 2"/>
          <p:cNvGrpSpPr/>
          <p:nvPr/>
        </p:nvGrpSpPr>
        <p:grpSpPr bwMode="blackWhite">
          <a:xfrm>
            <a:off x="558723" y="2896735"/>
            <a:ext cx="558179" cy="409838"/>
            <a:chOff x="6953426" y="711274"/>
            <a:chExt cx="558179" cy="409838"/>
          </a:xfrm>
        </p:grpSpPr>
        <p:sp>
          <p:nvSpPr>
            <p:cNvPr id="23" name="Oval 22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5" name="Content Placeholder 17"/>
          <p:cNvSpPr txBox="1">
            <a:spLocks/>
          </p:cNvSpPr>
          <p:nvPr/>
        </p:nvSpPr>
        <p:spPr>
          <a:xfrm>
            <a:off x="1066038" y="2936927"/>
            <a:ext cx="4585723" cy="1456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Managing customer relationship in a good way encourages more customers to shop with ASDA regular </a:t>
            </a:r>
          </a:p>
        </p:txBody>
      </p:sp>
      <p:grpSp>
        <p:nvGrpSpPr>
          <p:cNvPr id="26" name="Group 25" descr="Small circle with number 3 inside  indicating step 3"/>
          <p:cNvGrpSpPr/>
          <p:nvPr/>
        </p:nvGrpSpPr>
        <p:grpSpPr bwMode="blackWhite">
          <a:xfrm>
            <a:off x="557319" y="4344232"/>
            <a:ext cx="558179" cy="409838"/>
            <a:chOff x="6953426" y="711274"/>
            <a:chExt cx="558179" cy="409838"/>
          </a:xfrm>
        </p:grpSpPr>
        <p:sp>
          <p:nvSpPr>
            <p:cNvPr id="27" name="Oval 2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TextBox 27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76799" y="4360521"/>
            <a:ext cx="4585722" cy="1110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Not managing customer relationship can result in customers not satisfied and can result in losing regular customers  </a:t>
            </a:r>
          </a:p>
        </p:txBody>
      </p:sp>
      <p:sp>
        <p:nvSpPr>
          <p:cNvPr id="17" name="Content Placeholder 17"/>
          <p:cNvSpPr txBox="1">
            <a:spLocks/>
          </p:cNvSpPr>
          <p:nvPr/>
        </p:nvSpPr>
        <p:spPr>
          <a:xfrm>
            <a:off x="628962" y="5832234"/>
            <a:ext cx="3449878" cy="6929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cxnSp>
        <p:nvCxnSpPr>
          <p:cNvPr id="20" name="Straight Connector 19" descr="Light grey line separating Morph text and images"/>
          <p:cNvCxnSpPr/>
          <p:nvPr/>
        </p:nvCxnSpPr>
        <p:spPr>
          <a:xfrm>
            <a:off x="6296866" y="1472431"/>
            <a:ext cx="0" cy="4892634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 descr="Large, blue circle with a small light blue circle inside"/>
          <p:cNvSpPr/>
          <p:nvPr/>
        </p:nvSpPr>
        <p:spPr>
          <a:xfrm>
            <a:off x="7287932" y="1934287"/>
            <a:ext cx="3827244" cy="3743233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u="sng" kern="0" dirty="0">
                <a:solidFill>
                  <a:sysClr val="windowText" lastClr="000000"/>
                </a:solidFill>
              </a:rPr>
              <a:t>Customer relationship </a:t>
            </a:r>
            <a:endParaRPr kumimoji="0" lang="en-US" sz="2400" b="1" i="0" u="sng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Oval 10" descr="Small light blue circle inside a large dark blue circle"/>
          <p:cNvSpPr/>
          <p:nvPr/>
        </p:nvSpPr>
        <p:spPr bwMode="ltGray">
          <a:xfrm>
            <a:off x="8127089" y="4357177"/>
            <a:ext cx="2148929" cy="73794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management</a:t>
            </a:r>
          </a:p>
        </p:txBody>
      </p:sp>
    </p:spTree>
    <p:extLst>
      <p:ext uri="{BB962C8B-B14F-4D97-AF65-F5344CB8AC3E}">
        <p14:creationId xmlns:p14="http://schemas.microsoft.com/office/powerpoint/2010/main" val="2596833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Managing quality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391478"/>
            <a:ext cx="4653241" cy="401780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 is very important as ASDA sells food products </a:t>
            </a:r>
            <a:b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and have a reputation to defend as they compete with giant competitors</a:t>
            </a:r>
          </a:p>
        </p:txBody>
      </p:sp>
      <p:grpSp>
        <p:nvGrpSpPr>
          <p:cNvPr id="33" name="Group 32" descr="Small circle with number 1 inside indicating step 1"/>
          <p:cNvGrpSpPr/>
          <p:nvPr/>
        </p:nvGrpSpPr>
        <p:grpSpPr bwMode="blackWhite">
          <a:xfrm>
            <a:off x="558723" y="4531632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TextBox 34" descr="Number 1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42" name="Content Placeholder 17"/>
          <p:cNvSpPr txBox="1">
            <a:spLocks/>
          </p:cNvSpPr>
          <p:nvPr/>
        </p:nvSpPr>
        <p:spPr>
          <a:xfrm>
            <a:off x="1066039" y="4571824"/>
            <a:ext cx="2696774" cy="9925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Poor quality can lead to loss of sales </a:t>
            </a:r>
          </a:p>
        </p:txBody>
      </p:sp>
      <p:grpSp>
        <p:nvGrpSpPr>
          <p:cNvPr id="36" name="Group 35" descr="Small circle with number 2 inside indicating step 2"/>
          <p:cNvGrpSpPr/>
          <p:nvPr/>
        </p:nvGrpSpPr>
        <p:grpSpPr bwMode="blackWhite">
          <a:xfrm>
            <a:off x="4249102" y="4531632"/>
            <a:ext cx="558179" cy="409838"/>
            <a:chOff x="6953426" y="711274"/>
            <a:chExt cx="558179" cy="409838"/>
          </a:xfrm>
        </p:grpSpPr>
        <p:sp>
          <p:nvSpPr>
            <p:cNvPr id="37" name="Oval 3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TextBox 37" descr="Number 2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4571824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Poor quality can lead to unhappy customers </a:t>
            </a:r>
          </a:p>
        </p:txBody>
      </p:sp>
      <p:grpSp>
        <p:nvGrpSpPr>
          <p:cNvPr id="39" name="Group 38" descr="Small circle with number 3 inside  indicating step 3"/>
          <p:cNvGrpSpPr/>
          <p:nvPr/>
        </p:nvGrpSpPr>
        <p:grpSpPr bwMode="blackWhite">
          <a:xfrm>
            <a:off x="7930921" y="4531632"/>
            <a:ext cx="558179" cy="409838"/>
            <a:chOff x="6953426" y="711274"/>
            <a:chExt cx="558179" cy="409838"/>
          </a:xfrm>
        </p:grpSpPr>
        <p:sp>
          <p:nvSpPr>
            <p:cNvPr id="40" name="Oval 3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TextBox 40" descr="Number 3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4571824"/>
            <a:ext cx="2658635" cy="6977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Reducing wastage can help in good quality and help the environment </a:t>
            </a:r>
          </a:p>
        </p:txBody>
      </p:sp>
    </p:spTree>
    <p:extLst>
      <p:ext uri="{BB962C8B-B14F-4D97-AF65-F5344CB8AC3E}">
        <p14:creationId xmlns:p14="http://schemas.microsoft.com/office/powerpoint/2010/main" val="13286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Important aspects 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3038970" y="5068775"/>
            <a:ext cx="5110161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4" name="Group 3" descr="Small circle with number 1 inside  indicating step 1"/>
          <p:cNvGrpSpPr/>
          <p:nvPr/>
        </p:nvGrpSpPr>
        <p:grpSpPr bwMode="blackWhite">
          <a:xfrm>
            <a:off x="558723" y="2638502"/>
            <a:ext cx="558179" cy="409838"/>
            <a:chOff x="6953426" y="711274"/>
            <a:chExt cx="558179" cy="409838"/>
          </a:xfrm>
        </p:grpSpPr>
        <p:sp>
          <p:nvSpPr>
            <p:cNvPr id="2" name="Oval 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" name="TextBox 2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66039" y="2678694"/>
            <a:ext cx="3121671" cy="4676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512763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None/>
            </a:pP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Reduce wastage 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25" name="Text Box 16" descr="Select me"/>
          <p:cNvSpPr txBox="1"/>
          <p:nvPr/>
        </p:nvSpPr>
        <p:spPr>
          <a:xfrm rot="21077122">
            <a:off x="6147094" y="1764344"/>
            <a:ext cx="1334770" cy="1805758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 xmlns=""/>
            </a:ext>
          </a:extLst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200"/>
              </a:spcAft>
              <a:tabLst>
                <a:tab pos="4931410" algn="l"/>
              </a:tabLst>
            </a:pPr>
            <a:r>
              <a:rPr lang="en-US" sz="4400" b="1" kern="1000" spc="100" dirty="0">
                <a:solidFill>
                  <a:srgbClr val="D24726"/>
                </a:solidFill>
                <a:latin typeface="Segoe UI Semibold" panose="020B0702040204020203" pitchFamily="34" charset="0"/>
                <a:ea typeface="SimHei" panose="02010609060101010101" pitchFamily="49" charset="-122"/>
                <a:cs typeface="Times New Roman" panose="02020603050405020304" pitchFamily="18" charset="0"/>
              </a:rPr>
              <a:t>Any questions?</a:t>
            </a:r>
            <a:endParaRPr lang="en-US" sz="4400" b="1" kern="1400" dirty="0">
              <a:solidFill>
                <a:srgbClr val="D24726"/>
              </a:solidFill>
              <a:effectLst/>
              <a:latin typeface="Segoe UI Light" panose="020B0502040204020203" pitchFamily="34" charset="0"/>
              <a:ea typeface="SimHei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3" name="Picture 22" descr="Robo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2581" y="1670024"/>
            <a:ext cx="2775459" cy="45318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19" name="Group 18" descr="Small circle with number 2 inside  indicating step 2"/>
          <p:cNvGrpSpPr/>
          <p:nvPr/>
        </p:nvGrpSpPr>
        <p:grpSpPr bwMode="blackWhite">
          <a:xfrm>
            <a:off x="558723" y="3312993"/>
            <a:ext cx="558179" cy="409838"/>
            <a:chOff x="6953426" y="711274"/>
            <a:chExt cx="558179" cy="409838"/>
          </a:xfrm>
        </p:grpSpPr>
        <p:sp>
          <p:nvSpPr>
            <p:cNvPr id="20" name="Oval 1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2" name="Content Placeholder 17"/>
          <p:cNvSpPr txBox="1">
            <a:spLocks/>
          </p:cNvSpPr>
          <p:nvPr/>
        </p:nvSpPr>
        <p:spPr>
          <a:xfrm>
            <a:off x="1066039" y="3353185"/>
            <a:ext cx="3504072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Keeping top quality products </a:t>
            </a:r>
          </a:p>
        </p:txBody>
      </p:sp>
      <p:grpSp>
        <p:nvGrpSpPr>
          <p:cNvPr id="31" name="Group 30" descr="Small circle with number 3 inside  indicating step 3"/>
          <p:cNvGrpSpPr/>
          <p:nvPr/>
        </p:nvGrpSpPr>
        <p:grpSpPr bwMode="blackWhite">
          <a:xfrm>
            <a:off x="557319" y="4263506"/>
            <a:ext cx="558179" cy="409838"/>
            <a:chOff x="6953426" y="711274"/>
            <a:chExt cx="558179" cy="409838"/>
          </a:xfrm>
        </p:grpSpPr>
        <p:sp>
          <p:nvSpPr>
            <p:cNvPr id="32" name="Oval 3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TextBox 32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4" name="Content Placeholder 17"/>
          <p:cNvSpPr txBox="1">
            <a:spLocks/>
          </p:cNvSpPr>
          <p:nvPr/>
        </p:nvSpPr>
        <p:spPr>
          <a:xfrm>
            <a:off x="1064636" y="4303697"/>
            <a:ext cx="2134038" cy="144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low competitive prices </a:t>
            </a:r>
          </a:p>
        </p:txBody>
      </p:sp>
    </p:spTree>
    <p:extLst>
      <p:ext uri="{BB962C8B-B14F-4D97-AF65-F5344CB8AC3E}">
        <p14:creationId xmlns:p14="http://schemas.microsoft.com/office/powerpoint/2010/main" val="72766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Explore without leaving your slides</a:t>
            </a:r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541609" y="1296100"/>
            <a:ext cx="6093106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Smart Lookup brings research directly in to PowerPoint.</a:t>
            </a:r>
            <a:b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Try it:</a:t>
            </a:r>
          </a:p>
        </p:txBody>
      </p:sp>
      <p:pic>
        <p:nvPicPr>
          <p:cNvPr id="18" name="Picture 17" descr="Three pictures showing the Smart Lookup feature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08" y="2144574"/>
            <a:ext cx="11129521" cy="3198055"/>
          </a:xfrm>
          <a:prstGeom prst="rect">
            <a:avLst/>
          </a:prstGeom>
        </p:spPr>
      </p:pic>
      <p:grpSp>
        <p:nvGrpSpPr>
          <p:cNvPr id="33" name="Group 32" descr="Small circle with number 1 inside  indicating step 1"/>
          <p:cNvGrpSpPr/>
          <p:nvPr/>
        </p:nvGrpSpPr>
        <p:grpSpPr bwMode="blackWhite">
          <a:xfrm>
            <a:off x="558723" y="5233381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TextBox 34" descr="Number 1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42" name="Content Placeholder 17"/>
          <p:cNvSpPr txBox="1">
            <a:spLocks/>
          </p:cNvSpPr>
          <p:nvPr/>
        </p:nvSpPr>
        <p:spPr>
          <a:xfrm>
            <a:off x="1066038" y="5273573"/>
            <a:ext cx="2919669" cy="1298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Right-click in the word </a:t>
            </a:r>
            <a:r>
              <a:rPr lang="en-US" i="1" dirty="0">
                <a:solidFill>
                  <a:srgbClr val="D2472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office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in the following phrase: </a:t>
            </a:r>
            <a:r>
              <a:rPr lang="en-US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office furniture</a:t>
            </a:r>
          </a:p>
        </p:txBody>
      </p:sp>
      <p:grpSp>
        <p:nvGrpSpPr>
          <p:cNvPr id="36" name="Group 35" descr="Small circle with number 2 inside  indicating step 2"/>
          <p:cNvGrpSpPr/>
          <p:nvPr/>
        </p:nvGrpSpPr>
        <p:grpSpPr bwMode="blackWhite">
          <a:xfrm>
            <a:off x="4249102" y="5233381"/>
            <a:ext cx="558179" cy="409838"/>
            <a:chOff x="6953426" y="711274"/>
            <a:chExt cx="558179" cy="409838"/>
          </a:xfrm>
        </p:grpSpPr>
        <p:sp>
          <p:nvSpPr>
            <p:cNvPr id="37" name="Oval 3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TextBox 37" descr="Number 2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5273573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Choose </a:t>
            </a:r>
            <a:r>
              <a:rPr lang="en-US" dirty="0">
                <a:solidFill>
                  <a:srgbClr val="D24726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Smart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cs typeface="Segoe UI"/>
              </a:rPr>
              <a:t> </a:t>
            </a:r>
            <a:r>
              <a:rPr lang="en-US" dirty="0">
                <a:solidFill>
                  <a:srgbClr val="D24726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Lookup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, and notice that results are contextual for that phrase, not </a:t>
            </a:r>
            <a:r>
              <a:rPr lang="en-US" sz="1800" dirty="0">
                <a:latin typeface="Segoe UI" panose="020B0502040204020203" pitchFamily="34" charset="0"/>
                <a:cs typeface="Segoe UI" panose="020B0502040204020203" pitchFamily="34" charset="0"/>
              </a:rPr>
              <a:t>Microsoft Office apps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endParaRPr lang="en-US" dirty="0">
              <a:solidFill>
                <a:srgbClr val="D2472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9" name="Group 38" descr="Small circle with number 3 inside  indicating step 3"/>
          <p:cNvGrpSpPr/>
          <p:nvPr/>
        </p:nvGrpSpPr>
        <p:grpSpPr bwMode="blackWhite">
          <a:xfrm>
            <a:off x="7930921" y="5233381"/>
            <a:ext cx="558179" cy="409838"/>
            <a:chOff x="6953426" y="711274"/>
            <a:chExt cx="558179" cy="409838"/>
          </a:xfrm>
        </p:grpSpPr>
        <p:sp>
          <p:nvSpPr>
            <p:cNvPr id="40" name="Oval 3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TextBox 40" descr="Number 3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5273573"/>
            <a:ext cx="3107336" cy="1341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Just for fun, try Smart Lookup again by right-clicking in the word </a:t>
            </a:r>
            <a:r>
              <a:rPr lang="en-US" i="1" dirty="0">
                <a:solidFill>
                  <a:srgbClr val="D24726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Office</a:t>
            </a:r>
            <a:r>
              <a:rPr lang="en-US" dirty="0"/>
              <a:t> 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in Step 2.</a:t>
            </a:r>
          </a:p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3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More questions about PowerPoint?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1" y="2614427"/>
            <a:ext cx="9442648" cy="3978275"/>
          </a:xfrm>
        </p:spPr>
        <p:txBody>
          <a:bodyPr>
            <a:normAutofit/>
          </a:bodyPr>
          <a:lstStyle/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  <a:t>Select the </a:t>
            </a:r>
            <a:r>
              <a:rPr lang="en-US" sz="2000" dirty="0">
                <a:solidFill>
                  <a:srgbClr val="D24726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Tell Me                   </a:t>
            </a: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  <a:t>button and type what you want to know.</a:t>
            </a:r>
            <a:b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r>
              <a:rPr lang="en-US" sz="2000" u="sng" dirty="0">
                <a:latin typeface="Segoe UI Light" panose="020B0502040204020203" pitchFamily="34" charset="0"/>
                <a:cs typeface="Segoe UI Light" panose="020B0502040204020203" pitchFamily="34" charset="0"/>
                <a:hlinkClick r:id="rId3" tooltip="Visit the PowerPoint team blog"/>
              </a:rPr>
              <a:t>Visit the PowerPoint team blog</a:t>
            </a: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  <a:hlinkClick r:id="rId4" tooltip="Go to free PowerPoint training"/>
              </a:rPr>
              <a:t>Go to free PowerPoint training</a:t>
            </a: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  <a:hlinkClick r:id="rId5" tooltip="Give feedback about this tour"/>
              </a:rPr>
              <a:t>Give feedback about this tour</a:t>
            </a: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2" name="Picture 1" descr="Tell Me button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981" y="2350333"/>
            <a:ext cx="1269672" cy="1189747"/>
          </a:xfrm>
          <a:prstGeom prst="rect">
            <a:avLst/>
          </a:prstGeom>
        </p:spPr>
      </p:pic>
      <p:pic>
        <p:nvPicPr>
          <p:cNvPr id="11" name="Picture 10" descr="Tell Me box suggestions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066" y="2761488"/>
            <a:ext cx="2476156" cy="2001277"/>
          </a:xfrm>
          <a:prstGeom prst="rect">
            <a:avLst/>
          </a:prstGeom>
        </p:spPr>
      </p:pic>
      <p:pic>
        <p:nvPicPr>
          <p:cNvPr id="8" name="Picture 7" descr="Arrow pointing right with a hyperlink to the PowerPoint team blog. Select the image to visit the PowerPoint team blog ">
            <a:hlinkClick r:id="rId3" tooltip="Select here to visit the PowerPoint team blog.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398" y="3566804"/>
            <a:ext cx="661940" cy="661940"/>
          </a:xfrm>
          <a:prstGeom prst="rect">
            <a:avLst/>
          </a:prstGeom>
        </p:spPr>
      </p:pic>
      <p:pic>
        <p:nvPicPr>
          <p:cNvPr id="7" name="Picture 6" descr="Arrow pointing right with a hyperlink to free PowerPoint training. Select the image to access free PowerPoint training">
            <a:hlinkClick r:id="rId4" tooltip="Select here to go to free PowerPoint training.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398" y="4252716"/>
            <a:ext cx="661940" cy="661940"/>
          </a:xfrm>
          <a:prstGeom prst="rect">
            <a:avLst/>
          </a:prstGeom>
        </p:spPr>
      </p:pic>
      <p:pic>
        <p:nvPicPr>
          <p:cNvPr id="12" name="Picture 11" descr="Arrow pointing right with a hyperlink to give feedback about this tour. Select the image to give feedback about this tour">
            <a:hlinkClick r:id="rId5" tooltip="Select here to give feedback about this tour."/>
            <a:extLst>
              <a:ext uri="{FF2B5EF4-FFF2-40B4-BE49-F238E27FC236}">
                <a16:creationId xmlns:a16="http://schemas.microsoft.com/office/drawing/2014/main" id="{BA92070A-4E3D-4794-84A9-83B8DDF3A12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398" y="4944145"/>
            <a:ext cx="661940" cy="6619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1611" y="5738132"/>
            <a:ext cx="61939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SELECT THE ARROW WHEN IN SLIDE SHOW MODE</a:t>
            </a:r>
          </a:p>
        </p:txBody>
      </p:sp>
    </p:spTree>
    <p:extLst>
      <p:ext uri="{BB962C8B-B14F-4D97-AF65-F5344CB8AC3E}">
        <p14:creationId xmlns:p14="http://schemas.microsoft.com/office/powerpoint/2010/main" val="893025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108_Welcome to Powerpoint 2016_CLR_v2" id="{CAB9082A-965C-42BE-8170-C940D3319B60}" vid="{82B84162-888A-4FD2-BEC9-B29B6DB2C7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8a52e8c320b9a064ae3583ae3861c9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8020cb39231a0945110f9cd888b521a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0072C5-DDE0-4258-BA7A-4D4B80DFA63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D7FC771-7DFE-49DA-B577-71181BFBCB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EE8C63A-4744-4DE4-BB49-0FF0B5375C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{E75C844A-016F-4FBD-A991-30199BB07F88}tf10001108</Template>
  <TotalTime>0</TotalTime>
  <Words>460</Words>
  <Application>Microsoft Office PowerPoint</Application>
  <PresentationFormat>Widescreen</PresentationFormat>
  <Paragraphs>61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Segoe UI</vt:lpstr>
      <vt:lpstr>Segoe UI Light</vt:lpstr>
      <vt:lpstr>Segoe UI Semibold</vt:lpstr>
      <vt:lpstr>WelcomeDoc</vt:lpstr>
      <vt:lpstr>Module name: Understanding and Engaging in the Customer     Module code: bmsk_5003                    Lecturer name: Vajira Balasuriya     Student Name: Eidran Hussain     Student ID: 1711192       </vt:lpstr>
      <vt:lpstr>Introduction </vt:lpstr>
      <vt:lpstr>Ethics </vt:lpstr>
      <vt:lpstr>Sustainability </vt:lpstr>
      <vt:lpstr>To keep good relationships </vt:lpstr>
      <vt:lpstr>Customer relationship management </vt:lpstr>
      <vt:lpstr>Managing quality </vt:lpstr>
      <vt:lpstr>Important aspects </vt:lpstr>
      <vt:lpstr>Explore without leaving your slides</vt:lpstr>
      <vt:lpstr>More questions about PowerPoint?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2020-03-12T21:40:30Z</dcterms:created>
  <dcterms:modified xsi:type="dcterms:W3CDTF">2020-03-13T00:26:12Z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