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  <p:sldMasterId id="2147483720" r:id="rId2"/>
  </p:sldMasterIdLst>
  <p:sldIdLst>
    <p:sldId id="257" r:id="rId3"/>
    <p:sldId id="299" r:id="rId4"/>
    <p:sldId id="300" r:id="rId5"/>
    <p:sldId id="301" r:id="rId6"/>
    <p:sldId id="302" r:id="rId7"/>
    <p:sldId id="303" r:id="rId8"/>
    <p:sldId id="304" r:id="rId9"/>
    <p:sldId id="305" r:id="rId10"/>
    <p:sldId id="306" r:id="rId11"/>
    <p:sldId id="307" r:id="rId12"/>
    <p:sldId id="308" r:id="rId13"/>
    <p:sldId id="323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40" autoAdjust="0"/>
    <p:restoredTop sz="94660"/>
  </p:normalViewPr>
  <p:slideViewPr>
    <p:cSldViewPr snapToGrid="0">
      <p:cViewPr varScale="1">
        <p:scale>
          <a:sx n="63" d="100"/>
          <a:sy n="63" d="100"/>
        </p:scale>
        <p:origin x="72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9" name="Group 88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90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0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1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2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3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4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5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6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7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8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9" name="Group 8"/>
          <p:cNvGrpSpPr/>
          <p:nvPr/>
        </p:nvGrpSpPr>
        <p:grpSpPr>
          <a:xfrm>
            <a:off x="1669293" y="1186483"/>
            <a:ext cx="8848345" cy="4477933"/>
            <a:chOff x="1669293" y="1186483"/>
            <a:chExt cx="8848345" cy="4477933"/>
          </a:xfrm>
        </p:grpSpPr>
        <p:sp>
          <p:nvSpPr>
            <p:cNvPr id="39" name="Rectangle 38"/>
            <p:cNvSpPr/>
            <p:nvPr/>
          </p:nvSpPr>
          <p:spPr>
            <a:xfrm>
              <a:off x="1674042" y="1186483"/>
              <a:ext cx="8843596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0" name="Isosceles Triangle 39"/>
            <p:cNvSpPr/>
            <p:nvPr/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1" name="Rectangle 40"/>
            <p:cNvSpPr/>
            <p:nvPr/>
          </p:nvSpPr>
          <p:spPr>
            <a:xfrm>
              <a:off x="1669293" y="1991156"/>
              <a:ext cx="8845667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9236" y="2075504"/>
            <a:ext cx="8679915" cy="1748729"/>
          </a:xfrm>
        </p:spPr>
        <p:txBody>
          <a:bodyPr bIns="0" anchor="b">
            <a:normAutofit/>
          </a:bodyPr>
          <a:lstStyle>
            <a:lvl1pPr algn="ctr">
              <a:lnSpc>
                <a:spcPct val="80000"/>
              </a:lnSpc>
              <a:defRPr sz="5400" spc="-150"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9237" y="3906266"/>
            <a:ext cx="8673427" cy="1322587"/>
          </a:xfrm>
        </p:spPr>
        <p:txBody>
          <a:bodyPr tIns="0">
            <a:normAutofit/>
          </a:bodyPr>
          <a:lstStyle>
            <a:lvl1pPr marL="0" indent="0" algn="ctr">
              <a:lnSpc>
                <a:spcPct val="100000"/>
              </a:lnSpc>
              <a:buNone/>
              <a:defRPr sz="1800" b="0">
                <a:solidFill>
                  <a:srgbClr val="FFFEFF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 vert="horz" lIns="91440" tIns="45720" rIns="91440" bIns="45720" rtlCol="0" anchor="ctr"/>
          <a:lstStyle>
            <a:lvl1pPr>
              <a:defRPr lang="en-US"/>
            </a:lvl1pPr>
          </a:lstStyle>
          <a:p>
            <a:fld id="{44933E83-417A-4D46-B19A-16910B3CE94B}" type="datetimeFigureOut">
              <a:rPr lang="en-GB" smtClean="0"/>
              <a:t>03/08/2026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>
            <a:lvl1pPr algn="ctr">
              <a:defRPr/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97C962EE-1155-49DA-A3A9-A3AE3EB7B2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55716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0" name="Group 79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81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0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1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7" name="Group 26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8" name="Rectangle 27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1" y="2349925"/>
            <a:ext cx="3498979" cy="2456442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18447" y="803186"/>
            <a:ext cx="6281873" cy="5248622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33E83-417A-4D46-B19A-16910B3CE94B}" type="datetimeFigureOut">
              <a:rPr lang="en-GB" smtClean="0"/>
              <a:t>03/08/2026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C962EE-1155-49DA-A3A9-A3AE3EB7B2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74848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Group 76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78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9" name="Group 8"/>
          <p:cNvGrpSpPr/>
          <p:nvPr/>
        </p:nvGrpSpPr>
        <p:grpSpPr>
          <a:xfrm>
            <a:off x="3259545" y="1186483"/>
            <a:ext cx="5666145" cy="4477933"/>
            <a:chOff x="3259545" y="1186483"/>
            <a:chExt cx="5666145" cy="4477933"/>
          </a:xfrm>
        </p:grpSpPr>
        <p:sp>
          <p:nvSpPr>
            <p:cNvPr id="99" name="Rectangle 98"/>
            <p:cNvSpPr/>
            <p:nvPr/>
          </p:nvSpPr>
          <p:spPr>
            <a:xfrm>
              <a:off x="3259545" y="1186483"/>
              <a:ext cx="5657881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0" name="Isosceles Triangle 39"/>
            <p:cNvSpPr/>
            <p:nvPr/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1" name="Rectangle 100"/>
            <p:cNvSpPr/>
            <p:nvPr/>
          </p:nvSpPr>
          <p:spPr>
            <a:xfrm>
              <a:off x="3259545" y="1991156"/>
              <a:ext cx="5666145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44216" y="2074730"/>
            <a:ext cx="5490224" cy="1689390"/>
          </a:xfrm>
        </p:spPr>
        <p:txBody>
          <a:bodyPr bIns="0" anchor="b">
            <a:normAutofit/>
          </a:bodyPr>
          <a:lstStyle>
            <a:lvl1pPr algn="ctr">
              <a:defRPr sz="4400"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344215" y="3846851"/>
            <a:ext cx="5490223" cy="1383770"/>
          </a:xfrm>
        </p:spPr>
        <p:txBody>
          <a:bodyPr tIns="0">
            <a:normAutofit/>
          </a:bodyPr>
          <a:lstStyle>
            <a:lvl1pPr marL="0" indent="0" algn="ctr">
              <a:buNone/>
              <a:defRPr sz="1800">
                <a:solidFill>
                  <a:srgbClr val="FFFE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44933E83-417A-4D46-B19A-16910B3CE94B}" type="datetimeFigureOut">
              <a:rPr lang="en-GB" smtClean="0"/>
              <a:t>03/08/2026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>
            <a:lvl1pPr algn="ctr">
              <a:defRPr/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97C962EE-1155-49DA-A3A9-A3AE3EB7B2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54374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" name="Group 36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38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39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0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1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2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4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5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7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8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9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0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1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2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3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4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5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6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7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8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59" name="Group 58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60" name="Rectangle 59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1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2" name="Rectangle 61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9000" y="2339669"/>
            <a:ext cx="3500828" cy="2470065"/>
          </a:xfrm>
        </p:spPr>
        <p:txBody>
          <a:bodyPr lIns="91440" tIns="91440" rIns="91440" bIns="91440"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20878" y="803187"/>
            <a:ext cx="6269591" cy="238265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18447" y="3672162"/>
            <a:ext cx="6272022" cy="238358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44933E83-417A-4D46-B19A-16910B3CE94B}" type="datetimeFigureOut">
              <a:rPr lang="en-GB" smtClean="0"/>
              <a:t>03/08/2026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97C962EE-1155-49DA-A3A9-A3AE3EB7B2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46344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" name="Group 38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40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1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2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4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5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7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8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9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0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1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2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3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4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5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6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7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8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9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60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61" name="Group 60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62" name="Rectangle 61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3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4" name="Rectangle 63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9001" y="2363915"/>
            <a:ext cx="3500828" cy="2460497"/>
          </a:xfrm>
        </p:spPr>
        <p:txBody>
          <a:bodyPr lIns="91440" tIns="91440" rIns="91440" bIns="91440"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25137" y="803185"/>
            <a:ext cx="6265088" cy="685800"/>
          </a:xfr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25305" y="1488985"/>
            <a:ext cx="6264350" cy="169685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18653" y="3665887"/>
            <a:ext cx="6264414" cy="685800"/>
          </a:xfr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18447" y="4351687"/>
            <a:ext cx="6265588" cy="17040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44933E83-417A-4D46-B19A-16910B3CE94B}" type="datetimeFigureOut">
              <a:rPr lang="en-GB" smtClean="0"/>
              <a:t>03/08/2026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97C962EE-1155-49DA-A3A9-A3AE3EB7B2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55074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Group 76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8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4" name="Group 23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5" name="Rectangle 24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6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2" y="2349925"/>
            <a:ext cx="3501196" cy="2456442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33E83-417A-4D46-B19A-16910B3CE94B}" type="datetimeFigureOut">
              <a:rPr lang="en-GB" smtClean="0"/>
              <a:t>03/08/2026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C962EE-1155-49DA-A3A9-A3AE3EB7B2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92696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44933E83-417A-4D46-B19A-16910B3CE94B}" type="datetimeFigureOut">
              <a:rPr lang="en-GB" smtClean="0"/>
              <a:t>03/08/2026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97C962EE-1155-49DA-A3A9-A3AE3EB7B2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06545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4" name="Group 73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5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6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1" name="Group 20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2" name="Rectangle 21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Rectangle 32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1" y="2352026"/>
            <a:ext cx="3501197" cy="1223298"/>
          </a:xfrm>
        </p:spPr>
        <p:txBody>
          <a:bodyPr bIns="0" anchor="b">
            <a:noAutofit/>
          </a:bodyPr>
          <a:lstStyle>
            <a:lvl1pPr algn="ctr">
              <a:defRPr sz="3200"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09983" y="802809"/>
            <a:ext cx="6275035" cy="5249940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8631" y="3580186"/>
            <a:ext cx="3501197" cy="1221164"/>
          </a:xfrm>
        </p:spPr>
        <p:txBody>
          <a:bodyPr/>
          <a:lstStyle>
            <a:lvl1pPr marL="0" indent="0" algn="ctr">
              <a:buNone/>
              <a:defRPr sz="1600">
                <a:solidFill>
                  <a:srgbClr val="FFFE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33E83-417A-4D46-B19A-16910B3CE94B}" type="datetimeFigureOut">
              <a:rPr lang="en-GB" smtClean="0"/>
              <a:t>03/08/2026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C962EE-1155-49DA-A3A9-A3AE3EB7B2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16178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3" name="Group 72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81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76" name="Group 75"/>
          <p:cNvGrpSpPr/>
          <p:nvPr/>
        </p:nvGrpSpPr>
        <p:grpSpPr>
          <a:xfrm>
            <a:off x="805336" y="1698331"/>
            <a:ext cx="5941540" cy="3470421"/>
            <a:chOff x="805336" y="1698331"/>
            <a:chExt cx="5941540" cy="3470421"/>
          </a:xfrm>
        </p:grpSpPr>
        <p:sp>
          <p:nvSpPr>
            <p:cNvPr id="77" name="Rectangle 76"/>
            <p:cNvSpPr/>
            <p:nvPr/>
          </p:nvSpPr>
          <p:spPr>
            <a:xfrm>
              <a:off x="805336" y="1698331"/>
              <a:ext cx="5941540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8" name="Isosceles Triangle 9"/>
            <p:cNvSpPr/>
            <p:nvPr/>
          </p:nvSpPr>
          <p:spPr>
            <a:xfrm rot="10800000">
              <a:off x="3618113" y="4896349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9" name="Rectangle 78"/>
            <p:cNvSpPr/>
            <p:nvPr/>
          </p:nvSpPr>
          <p:spPr>
            <a:xfrm>
              <a:off x="805336" y="2274403"/>
              <a:ext cx="5941540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43510" y="0"/>
            <a:ext cx="4648490" cy="6858000"/>
          </a:xfrm>
          <a:solidFill>
            <a:schemeClr val="bg1">
              <a:lumMod val="65000"/>
              <a:lumOff val="3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5443" y="2360255"/>
            <a:ext cx="5776646" cy="1178032"/>
          </a:xfrm>
        </p:spPr>
        <p:txBody>
          <a:bodyPr bIns="0" anchor="b">
            <a:normAutofit/>
          </a:bodyPr>
          <a:lstStyle>
            <a:lvl1pPr>
              <a:defRPr sz="3600"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5443" y="3545012"/>
            <a:ext cx="5776646" cy="1274198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rgbClr val="FFFE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44933E83-417A-4D46-B19A-16910B3CE94B}" type="datetimeFigureOut">
              <a:rPr lang="en-GB" smtClean="0"/>
              <a:t>03/08/2026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5942203" cy="320040"/>
          </a:xfr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828377" y="320040"/>
            <a:ext cx="914400" cy="320040"/>
          </a:xfrm>
        </p:spPr>
        <p:txBody>
          <a:bodyPr/>
          <a:lstStyle/>
          <a:p>
            <a:fld id="{97C962EE-1155-49DA-A3A9-A3AE3EB7B2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20754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" name="Group 74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6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2" name="Group 21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3" name="Rectangle 22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4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2" y="2349925"/>
            <a:ext cx="3501196" cy="2456441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09983" y="794719"/>
            <a:ext cx="6275035" cy="525709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33E83-417A-4D46-B19A-16910B3CE94B}" type="datetimeFigureOut">
              <a:rPr lang="en-GB" smtClean="0"/>
              <a:t>03/08/2026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C962EE-1155-49DA-A3A9-A3AE3EB7B2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06587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" name="Group 74"/>
          <p:cNvGrpSpPr/>
          <p:nvPr/>
        </p:nvGrpSpPr>
        <p:grpSpPr>
          <a:xfrm flipH="1">
            <a:off x="0" y="0"/>
            <a:ext cx="12584114" cy="6853238"/>
            <a:chOff x="-417513" y="0"/>
            <a:chExt cx="12584114" cy="6853238"/>
          </a:xfrm>
        </p:grpSpPr>
        <p:sp>
          <p:nvSpPr>
            <p:cNvPr id="76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2" name="Group 21"/>
          <p:cNvGrpSpPr/>
          <p:nvPr/>
        </p:nvGrpSpPr>
        <p:grpSpPr>
          <a:xfrm>
            <a:off x="7718948" y="1699589"/>
            <a:ext cx="3674476" cy="3470421"/>
            <a:chOff x="697883" y="1816768"/>
            <a:chExt cx="3674476" cy="3470421"/>
          </a:xfrm>
        </p:grpSpPr>
        <p:sp>
          <p:nvSpPr>
            <p:cNvPr id="23" name="Rectangle 22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4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807437" y="2349925"/>
            <a:ext cx="3501195" cy="2456442"/>
          </a:xfrm>
        </p:spPr>
        <p:txBody>
          <a:bodyPr vert="eaVert"/>
          <a:lstStyle>
            <a:lvl1pPr algn="l">
              <a:lnSpc>
                <a:spcPct val="80000"/>
              </a:lnSpc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02747" y="798444"/>
            <a:ext cx="6268622" cy="5257303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44933E83-417A-4D46-B19A-16910B3CE94B}" type="datetimeFigureOut">
              <a:rPr lang="en-GB" smtClean="0"/>
              <a:t>03/08/2026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97C962EE-1155-49DA-A3A9-A3AE3EB7B2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617874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9980" y="882376"/>
            <a:ext cx="996696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7200" b="1" cap="all" baseline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3869634"/>
            <a:ext cx="8767860" cy="1388165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4933E83-417A-4D46-B19A-16910B3CE94B}" type="datetimeFigureOut">
              <a:rPr lang="en-GB" smtClean="0"/>
              <a:t>03/08/2026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97C962EE-1155-49DA-A3A9-A3AE3EB7B291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>
            <a:off x="1978660" y="3733800"/>
            <a:ext cx="8229601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7161510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33E83-417A-4D46-B19A-16910B3CE94B}" type="datetimeFigureOut">
              <a:rPr lang="en-GB" smtClean="0"/>
              <a:t>03/08/2026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C962EE-1155-49DA-A3A9-A3AE3EB7B2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081563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6424" y="1173575"/>
            <a:ext cx="996696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7200" b="0" cap="all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09928" y="4154520"/>
            <a:ext cx="8769096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2200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33E83-417A-4D46-B19A-16910B3CE94B}" type="datetimeFigureOut">
              <a:rPr lang="en-GB" smtClean="0"/>
              <a:t>03/08/2026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C962EE-1155-49DA-A3A9-A3AE3EB7B291}" type="slidenum">
              <a:rPr lang="en-GB" smtClean="0"/>
              <a:t>‹#›</a:t>
            </a:fld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>
            <a:off x="1981200" y="4020408"/>
            <a:ext cx="82296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8675909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3000" y="2057399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7612" y="2057400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33E83-417A-4D46-B19A-16910B3CE94B}" type="datetimeFigureOut">
              <a:rPr lang="en-GB" smtClean="0"/>
              <a:t>03/08/2026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C962EE-1155-49DA-A3A9-A3AE3EB7B2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57741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01511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3000" y="2721483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9173" y="1999032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9173" y="2719322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33E83-417A-4D46-B19A-16910B3CE94B}" type="datetimeFigureOut">
              <a:rPr lang="en-GB" smtClean="0"/>
              <a:t>03/08/2026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C962EE-1155-49DA-A3A9-A3AE3EB7B2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708501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33E83-417A-4D46-B19A-16910B3CE94B}" type="datetimeFigureOut">
              <a:rPr lang="en-GB" smtClean="0"/>
              <a:t>03/08/2026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C962EE-1155-49DA-A3A9-A3AE3EB7B2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314057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33E83-417A-4D46-B19A-16910B3CE94B}" type="datetimeFigureOut">
              <a:rPr lang="en-GB" smtClean="0"/>
              <a:t>03/08/2026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C962EE-1155-49DA-A3A9-A3AE3EB7B2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849745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52159" y="1097280"/>
            <a:ext cx="5212080" cy="46634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301752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33E83-417A-4D46-B19A-16910B3CE94B}" type="datetimeFigureOut">
              <a:rPr lang="en-GB" smtClean="0"/>
              <a:t>03/08/2026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C962EE-1155-49DA-A3A9-A3AE3EB7B2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861969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13248" y="1069847"/>
            <a:ext cx="6099048" cy="4800600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33E83-417A-4D46-B19A-16910B3CE94B}" type="datetimeFigureOut">
              <a:rPr lang="en-GB" smtClean="0"/>
              <a:t>03/08/2026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C962EE-1155-49DA-A3A9-A3AE3EB7B2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567239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33E83-417A-4D46-B19A-16910B3CE94B}" type="datetimeFigureOut">
              <a:rPr lang="en-GB" smtClean="0"/>
              <a:t>03/08/2026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C962EE-1155-49DA-A3A9-A3AE3EB7B2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438746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324100" cy="54102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762000"/>
            <a:ext cx="7429500" cy="541020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33E83-417A-4D46-B19A-16910B3CE94B}" type="datetimeFigureOut">
              <a:rPr lang="en-GB" smtClean="0"/>
              <a:t>03/08/2026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C962EE-1155-49DA-A3A9-A3AE3EB7B2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52203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91161" y="2358391"/>
            <a:ext cx="3498667" cy="2456485"/>
          </a:xfrm>
          <a:prstGeom prst="rect">
            <a:avLst/>
          </a:prstGeom>
        </p:spPr>
        <p:txBody>
          <a:bodyPr vert="horz" lIns="228600" tIns="228600" rIns="228600" bIns="22860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34982" y="794719"/>
            <a:ext cx="5950036" cy="52570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6</a:t>
            </a:r>
          </a:p>
          <a:p>
            <a:pPr lvl="6"/>
            <a:r>
              <a:rPr lang="en-US" dirty="0"/>
              <a:t>7</a:t>
            </a:r>
          </a:p>
          <a:p>
            <a:pPr lvl="7"/>
            <a:r>
              <a:rPr lang="en-US" dirty="0"/>
              <a:t>8</a:t>
            </a:r>
          </a:p>
          <a:p>
            <a:pPr lvl="8"/>
            <a:r>
              <a:rPr lang="en-US" dirty="0"/>
              <a:t>9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04672" y="320040"/>
            <a:ext cx="3657600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933E83-417A-4D46-B19A-16910B3CE94B}" type="datetimeFigureOut">
              <a:rPr lang="en-GB" smtClean="0"/>
              <a:t>03/08/2026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04672" y="6227064"/>
            <a:ext cx="10588752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69880" y="320040"/>
            <a:ext cx="914400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C962EE-1155-49DA-A3A9-A3AE3EB7B2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12188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defTabSz="914400" rtl="0" eaLnBrk="1" latinLnBrk="0" hangingPunct="1">
        <a:lnSpc>
          <a:spcPct val="85000"/>
        </a:lnSpc>
        <a:spcBef>
          <a:spcPct val="0"/>
        </a:spcBef>
        <a:buNone/>
        <a:defRPr sz="4000" b="0" i="0" kern="1200" cap="none" spc="-15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4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/>
                </a:solidFill>
              </a:defRPr>
            </a:lvl1pPr>
          </a:lstStyle>
          <a:p>
            <a:fld id="{44933E83-417A-4D46-B19A-16910B3CE94B}" type="datetimeFigureOut">
              <a:rPr lang="en-GB" smtClean="0"/>
              <a:t>03/08/2026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97C962EE-1155-49DA-A3A9-A3AE3EB7B2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38044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182880" algn="l" defTabSz="914400" rtl="0" eaLnBrk="1" latinLnBrk="0" hangingPunct="1">
        <a:lnSpc>
          <a:spcPct val="90000"/>
        </a:lnSpc>
        <a:spcBef>
          <a:spcPts val="1400"/>
        </a:spcBef>
        <a:buClr>
          <a:schemeClr val="accent1"/>
        </a:buClr>
        <a:buSzPct val="80000"/>
        <a:buFont typeface="Corbel" pitchFamily="34" charset="0"/>
        <a:buChar char="•"/>
        <a:defRPr sz="22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hcahealthcare.co.uk/services/departments/maternity/our-maternity-services/consultant-led-delivery" TargetMode="External"/><Relationship Id="rId13" Type="http://schemas.openxmlformats.org/officeDocument/2006/relationships/hyperlink" Target="https://pmc.ncbi.nlm.nih.gov/articles/PMC11497630/" TargetMode="External"/><Relationship Id="rId18" Type="http://schemas.openxmlformats.org/officeDocument/2006/relationships/hyperlink" Target="https://www.researchgate.net/profile/Esi-Aidoo/publication/390321913_Advancing_precision_medicine_and_health_education_for_chronic_disease_prevention_in_vulnerable_maternal_and_child_populations/links/67ea0b9449e91c0feacc840e/Advancing-precision-medicine-and-health-education-for-chronic-disease-prevention-in-vulnerable-maternal-and-child-populations.pdf" TargetMode="External"/><Relationship Id="rId3" Type="http://schemas.openxmlformats.org/officeDocument/2006/relationships/hyperlink" Target="https://www.cliniindia.com/ethical-considerations-in-clinical-research/" TargetMode="External"/><Relationship Id="rId21" Type="http://schemas.openxmlformats.org/officeDocument/2006/relationships/hyperlink" Target="https://www.frontiersin.org/journals/psychiatry/articles/10.3389/fpsyt.2026.1847854/pdf" TargetMode="External"/><Relationship Id="rId7" Type="http://schemas.openxmlformats.org/officeDocument/2006/relationships/hyperlink" Target="https://www.idagent.com/blog/data-breach-duplicate/" TargetMode="External"/><Relationship Id="rId12" Type="http://schemas.openxmlformats.org/officeDocument/2006/relationships/hyperlink" Target="https://www.researchgate.net/profile/Diyaolu-Christianah/publication/391657545_Multi-agent_AI_Systems_for_Adaptive_Culturally-Concordant_Care_Routing_in_Postpartum_Depression_Across_Medicaid-_Dependent_Populations/links/6821500560241d51402929c2/Multi-agent-AI-Systems-for-Adaptive-Culturally-Concordant-Care-Routing-in-Postpartum-Depression-Across-Medicaid-Dependent-Populations.pdf" TargetMode="External"/><Relationship Id="rId17" Type="http://schemas.openxmlformats.org/officeDocument/2006/relationships/hyperlink" Target="https://www.frontiersin.org/journals/medicine/articles/10.3389/fmed.2024.1379852/pdf" TargetMode="External"/><Relationship Id="rId2" Type="http://schemas.openxmlformats.org/officeDocument/2006/relationships/hyperlink" Target="https://www.akto.io/blog/ai-governance-framework" TargetMode="External"/><Relationship Id="rId16" Type="http://schemas.openxmlformats.org/officeDocument/2006/relationships/hyperlink" Target="https://www.researchgate.net/profile/Ilaha-Aliyeva-3/publication/399796120_Communication_Methodology_and_Mutual_Exchange/links/6968df795cc49c35ce7def7f/Communication-Methodology-and-Mutual-Exchange.pdf#page=385" TargetMode="External"/><Relationship Id="rId20" Type="http://schemas.openxmlformats.org/officeDocument/2006/relationships/hyperlink" Target="https://d1wqtxts1xzle7.cloudfront.net/124803169/Mindful_of_machines-libre.pdf?1759167106=&amp;response-content-disposition=inline%3B+filename%3DMental_Health_AI_Rights_and_the_Role_for.pdf&amp;Expires=1785496120&amp;Signature=VPjpxGCJLTt0P778tb0FCCZXuVNNCJILE~zdxg15tNjW5XENSPx~LnH3rgHxeCCO0uMrIVClTjtKkGhbrYCJowEQ1z5I9KXJHBSg2Wo01~TST7PaAW~BmreptdbUzOeh1I7~V5ItQHCkw3IkqEp3M2E2yRhPMoJ-EKV4QEt3tBiN-CS8vwCiWqPzdk2okiOMeJHHiE0WLgRjUdTTFalTf0G2OJXJUBsFaVkKs-~Eie6PVNVP5PA~aprbUVMuKEbkTLX~D5YnN2uBEtNzQKdLuEwfa0oAwEReuJdubNkzM8nSqMepKYgGQ1baAoUtJ-9hiebeKproqQTKM6laHzucdg__&amp;Key-Pair-Id=APKAJLOHF5GGSLRBV4ZA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mdpi.com/2076-3417/16/3/1511" TargetMode="External"/><Relationship Id="rId11" Type="http://schemas.openxmlformats.org/officeDocument/2006/relationships/hyperlink" Target="https://www.nationalhealthexecutive.com/articles/ai-improving-efficiency-and-patient-care" TargetMode="External"/><Relationship Id="rId5" Type="http://schemas.openxmlformats.org/officeDocument/2006/relationships/hyperlink" Target="https://post.parliament.uk/research-briefings/post-pn-0519/" TargetMode="External"/><Relationship Id="rId15" Type="http://schemas.openxmlformats.org/officeDocument/2006/relationships/hyperlink" Target="https://pmc.ncbi.nlm.nih.gov/articles/PMC12607305/" TargetMode="External"/><Relationship Id="rId10" Type="http://schemas.openxmlformats.org/officeDocument/2006/relationships/hyperlink" Target="https://health.clevelandclinic.org/ai-in-healthcare" TargetMode="External"/><Relationship Id="rId19" Type="http://schemas.openxmlformats.org/officeDocument/2006/relationships/hyperlink" Target="https://assets.cureus.com/uploads/review_article/pdf/353315/20250606-110762-peu2so.pdf" TargetMode="External"/><Relationship Id="rId4" Type="http://schemas.openxmlformats.org/officeDocument/2006/relationships/hyperlink" Target="https://emerj.com/artificial-intelligence-in-telemedicine-and-telehealth/" TargetMode="External"/><Relationship Id="rId9" Type="http://schemas.openxmlformats.org/officeDocument/2006/relationships/hyperlink" Target="https://timesofindia.indiatimes.com/technology/tech-news/why-the-internet-keeps-going-down-every-few-weeks/articleshow/125479192.cms" TargetMode="External"/><Relationship Id="rId14" Type="http://schemas.openxmlformats.org/officeDocument/2006/relationships/hyperlink" Target="https://journals.sagepub.com/doi/pdf/10.1177/20552076231211551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1691" y="796746"/>
            <a:ext cx="6928340" cy="5164439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Programme: MSc Public Health and Social Care in Practice </a:t>
            </a:r>
            <a:br>
              <a:rPr lang="en-US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Module Name: Population Health and Digital Health Promotion</a:t>
            </a:r>
            <a:br>
              <a:rPr lang="en-US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Module Code: LCHS7009</a:t>
            </a:r>
            <a:br>
              <a:rPr lang="en-US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Lecturer: Diola </a:t>
            </a:r>
            <a:r>
              <a:rPr lang="en-GB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Bijlhout</a:t>
            </a:r>
            <a:r>
              <a:rPr lang="en-GB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br>
              <a:rPr lang="en-GB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Assignment Title: Component 3 Group Project Presentation</a:t>
            </a:r>
            <a:br>
              <a:rPr lang="en-GB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Student Name: </a:t>
            </a:r>
            <a:r>
              <a:rPr lang="en-GB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Amiben</a:t>
            </a:r>
            <a:r>
              <a:rPr lang="en-GB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kinteshkumar</a:t>
            </a:r>
            <a:r>
              <a:rPr lang="en-GB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patel</a:t>
            </a:r>
            <a:br>
              <a:rPr lang="en-GB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Student ID : 2526924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06350" y="4739054"/>
            <a:ext cx="4933259" cy="1888129"/>
          </a:xfrm>
        </p:spPr>
        <p:txBody>
          <a:bodyPr>
            <a:normAutofit/>
          </a:bodyPr>
          <a:lstStyle/>
          <a:p>
            <a:pPr marL="45720" indent="0" algn="just">
              <a:lnSpc>
                <a:spcPct val="150000"/>
              </a:lnSpc>
              <a:buNone/>
            </a:pPr>
            <a:r>
              <a:rPr lang="en-US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Chosen Group: Digital telehealth technology intervention for Postnatal depression among 25-45 targeted age groups.</a:t>
            </a:r>
            <a:endParaRPr lang="en-GB" sz="1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1692" y="293141"/>
            <a:ext cx="2514936" cy="141465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13305" y="293141"/>
            <a:ext cx="2626304" cy="238496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09801" y="316164"/>
            <a:ext cx="1838236" cy="7408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60919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1800" b="1" dirty="0">
                <a:latin typeface="Arial" panose="020B0604020202020204" pitchFamily="34" charset="0"/>
                <a:cs typeface="Arial" panose="020B0604020202020204" pitchFamily="34" charset="0"/>
              </a:rPr>
              <a:t>Successful Implementation Needs more than Technology</a:t>
            </a:r>
            <a:b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 algn="just">
              <a:lnSpc>
                <a:spcPct val="150000"/>
              </a:lnSpc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To make the intervention successful, collaborative stakeholder engagement, organisational readiness and ethical governance required.</a:t>
            </a:r>
          </a:p>
          <a:p>
            <a:pPr lvl="0" algn="just">
              <a:lnSpc>
                <a:spcPct val="150000"/>
              </a:lnSpc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Successful implementation needs balancing the postnatal depression patient-care, regulatory compliance and equitable access throughout the intervention process (Zhang et al., 2024).</a:t>
            </a:r>
          </a:p>
          <a:p>
            <a:pPr lvl="0" algn="just">
              <a:lnSpc>
                <a:spcPct val="150000"/>
              </a:lnSpc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This section evaluates the implementing barriers, governance considerations that encourage healthcare organisations to adopt AI-enabled telehealth within the NHS maternity services.</a:t>
            </a:r>
          </a:p>
          <a:p>
            <a:pPr algn="just">
              <a:lnSpc>
                <a:spcPct val="150000"/>
              </a:lnSpc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5374" y="3847131"/>
            <a:ext cx="3776869" cy="29114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20012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1800" b="1" dirty="0">
                <a:latin typeface="Arial" panose="020B0604020202020204" pitchFamily="34" charset="0"/>
                <a:cs typeface="Arial" panose="020B0604020202020204" pitchFamily="34" charset="0"/>
              </a:rPr>
              <a:t>Key stakeholder Supporting Implementation</a:t>
            </a:r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42502" y="591151"/>
            <a:ext cx="6281873" cy="4457927"/>
          </a:xfrm>
        </p:spPr>
        <p:txBody>
          <a:bodyPr>
            <a:normAutofit/>
          </a:bodyPr>
          <a:lstStyle/>
          <a:p>
            <a:pPr lvl="0" algn="just">
              <a:lnSpc>
                <a:spcPct val="150000"/>
              </a:lnSpc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Families, health visitors and GPs will collaboratively facilitate early postal depression symptoms.</a:t>
            </a:r>
          </a:p>
          <a:p>
            <a:pPr lvl="0" algn="just">
              <a:lnSpc>
                <a:spcPct val="150000"/>
              </a:lnSpc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Mental health specialists, NHS organisations and digital software providers provide governance, implementation oversight and funding (Morris et al., 2023). </a:t>
            </a:r>
          </a:p>
          <a:p>
            <a:pPr lvl="0" algn="just">
              <a:lnSpc>
                <a:spcPct val="150000"/>
              </a:lnSpc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NHS support and voluntary support will strengthen intervention accessibility by eliminating social stigma by AI enabled telehealth for continuous health monitoring. </a:t>
            </a:r>
          </a:p>
          <a:p>
            <a:pPr algn="just">
              <a:lnSpc>
                <a:spcPct val="150000"/>
              </a:lnSpc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2366" y="255818"/>
            <a:ext cx="3790121" cy="2564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52193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1800" b="1" dirty="0">
                <a:latin typeface="Arial" panose="020B0604020202020204" pitchFamily="34" charset="0"/>
                <a:cs typeface="Arial" panose="020B0604020202020204" pitchFamily="34" charset="0"/>
              </a:rPr>
              <a:t>Stakeholder Roles in Intervention Delivery</a:t>
            </a:r>
            <a:b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algn="just">
              <a:lnSpc>
                <a:spcPct val="150000"/>
              </a:lnSpc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AI-enabled telehealth will provide routine mental health screening, educating mothers to reduce postnatal depression (Monaci et al., 2025).</a:t>
            </a:r>
          </a:p>
          <a:p>
            <a:pPr lvl="0" algn="just">
              <a:lnSpc>
                <a:spcPct val="150000"/>
              </a:lnSpc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Mental health professionals and General practitioners will interpret clinical information to showcase the transparent treatment process through AI enabled telehealth.</a:t>
            </a:r>
          </a:p>
          <a:p>
            <a:pPr lvl="0" algn="just">
              <a:lnSpc>
                <a:spcPct val="150000"/>
              </a:lnSpc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AI-enabled telehealth developers will secure digital platforms and ensure compliance with NHS information governance standards.</a:t>
            </a:r>
          </a:p>
          <a:p>
            <a:pPr algn="just">
              <a:lnSpc>
                <a:spcPct val="150000"/>
              </a:lnSpc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2480" y="1016425"/>
            <a:ext cx="3680460" cy="19117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0491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1800" b="1" dirty="0">
                <a:latin typeface="Arial" panose="020B0604020202020204" pitchFamily="34" charset="0"/>
                <a:cs typeface="Arial" panose="020B0604020202020204" pitchFamily="34" charset="0"/>
              </a:rPr>
              <a:t>Organisational and Operational barriers</a:t>
            </a:r>
            <a:b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lvl="0" algn="just">
              <a:lnSpc>
                <a:spcPct val="160000"/>
              </a:lnSpc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Workforce shortage, increased service demand and limited financial resources might arise to comply with the AI enabled telehealth that will eliminate organisational ability for effective digital intervention implementation.</a:t>
            </a:r>
          </a:p>
          <a:p>
            <a:pPr lvl="0" algn="just">
              <a:lnSpc>
                <a:spcPct val="160000"/>
              </a:lnSpc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Continuous technological advancement reduces health professional interest rate due to rapid upgradation of new technologies, which may erode their productivity level (Challoumis, 2024).</a:t>
            </a:r>
          </a:p>
          <a:p>
            <a:pPr lvl="0" algn="just">
              <a:lnSpc>
                <a:spcPct val="160000"/>
              </a:lnSpc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Poor implementation among AI enabled telehealth and existing NHS electronic health records might eliminate clinical efficiency and increase the depression of the mother simultaneously.</a:t>
            </a:r>
          </a:p>
          <a:p>
            <a:pPr algn="just">
              <a:lnSpc>
                <a:spcPct val="160000"/>
              </a:lnSpc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0501" y="450574"/>
            <a:ext cx="3735237" cy="25340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6219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sz="1800" b="1" dirty="0">
                <a:latin typeface="Arial" panose="020B0604020202020204" pitchFamily="34" charset="0"/>
                <a:cs typeface="Arial" panose="020B0604020202020204" pitchFamily="34" charset="0"/>
              </a:rPr>
              <a:t>Community and Patient Barriers</a:t>
            </a:r>
            <a:b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 algn="just">
              <a:lnSpc>
                <a:spcPct val="150000"/>
              </a:lnSpc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Mental health stigma, cultural belief might reduce the mothers motivation level from emerging with digital psychological support services due to lack of poor knowledge of AI enabled telehealth technology.</a:t>
            </a:r>
          </a:p>
          <a:p>
            <a:pPr lvl="0" algn="just">
              <a:lnSpc>
                <a:spcPct val="150000"/>
              </a:lnSpc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Socio economic inequalities, inadequate AI telehealth technology experts might restrict equitable participation among the postnatal women across the communities.</a:t>
            </a:r>
          </a:p>
          <a:p>
            <a:pPr lvl="0" algn="just">
              <a:lnSpc>
                <a:spcPct val="150000"/>
              </a:lnSpc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Poor AI implementation, data privacy might erode the patient trust on the firm that negatively affects the intervention.</a:t>
            </a:r>
          </a:p>
          <a:p>
            <a:pPr algn="just">
              <a:lnSpc>
                <a:spcPct val="150000"/>
              </a:lnSpc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1877" y="4048774"/>
            <a:ext cx="3710609" cy="2471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04933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sz="1800" b="1" dirty="0">
                <a:latin typeface="Arial" panose="020B0604020202020204" pitchFamily="34" charset="0"/>
                <a:cs typeface="Arial" panose="020B0604020202020204" pitchFamily="34" charset="0"/>
              </a:rPr>
              <a:t>Digital Implementation and Technical Barriers</a:t>
            </a:r>
            <a:b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 algn="just">
              <a:lnSpc>
                <a:spcPct val="150000"/>
              </a:lnSpc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AI-enabled telehealth might deliver inaccurate recommendations when untrained employees comply with this technology which negatively affects the patient's healthcare.</a:t>
            </a:r>
          </a:p>
          <a:p>
            <a:pPr lvl="0" algn="just">
              <a:lnSpc>
                <a:spcPct val="150000"/>
              </a:lnSpc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Poor interoperability between cybersecurity breaches and system failures might erode continuity of safe clinical decision-making processes (Luidold and Jungbauer, 2024).</a:t>
            </a:r>
          </a:p>
          <a:p>
            <a:pPr lvl="0" algn="just">
              <a:lnSpc>
                <a:spcPct val="150000"/>
              </a:lnSpc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Over relies on the AI might reduce the clinical judgement, showcasing the importance of Healthcare professional oversights throughout the intervention.</a:t>
            </a:r>
          </a:p>
          <a:p>
            <a:pPr algn="just">
              <a:lnSpc>
                <a:spcPct val="150000"/>
              </a:lnSpc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1039" y="718276"/>
            <a:ext cx="3863341" cy="22291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085912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1800" b="1" dirty="0">
                <a:latin typeface="Arial" panose="020B0604020202020204" pitchFamily="34" charset="0"/>
                <a:cs typeface="Arial" panose="020B0604020202020204" pitchFamily="34" charset="0"/>
              </a:rPr>
              <a:t>Legal Consideration for AI-enabled </a:t>
            </a:r>
            <a:br>
              <a:rPr lang="en-US" sz="18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1800" b="1" dirty="0">
                <a:latin typeface="Arial" panose="020B0604020202020204" pitchFamily="34" charset="0"/>
                <a:cs typeface="Arial" panose="020B0604020202020204" pitchFamily="34" charset="0"/>
              </a:rPr>
              <a:t>Telehealth</a:t>
            </a:r>
            <a:b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 algn="just">
              <a:lnSpc>
                <a:spcPct val="150000"/>
              </a:lnSpc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This AI-enabled telehealth venture might face data breaches issues, system glitch and inaccurate output due to lack of skilled employees.</a:t>
            </a:r>
          </a:p>
          <a:p>
            <a:pPr lvl="0" algn="just">
              <a:lnSpc>
                <a:spcPct val="150000"/>
              </a:lnSpc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AI enabled telehealth for postnatal depression can face algorithms bias, a lack of human empathy, third party sharing and clinical bias</a:t>
            </a:r>
          </a:p>
          <a:p>
            <a:pPr lvl="0" algn="just">
              <a:lnSpc>
                <a:spcPct val="150000"/>
              </a:lnSpc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Poor internet infrastructure, low device access and digital literacy limit care for the postnatal mothers (Aldosari, 2025).</a:t>
            </a:r>
          </a:p>
          <a:p>
            <a:pPr algn="just">
              <a:lnSpc>
                <a:spcPct val="150000"/>
              </a:lnSpc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1102" y="263659"/>
            <a:ext cx="3721385" cy="20862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213543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1800" b="1" dirty="0">
                <a:latin typeface="Arial" panose="020B0604020202020204" pitchFamily="34" charset="0"/>
                <a:cs typeface="Arial" panose="020B0604020202020204" pitchFamily="34" charset="0"/>
              </a:rPr>
              <a:t>Ethical Consideration in Digital Mental </a:t>
            </a:r>
            <a:br>
              <a:rPr lang="en-US" sz="18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1800" b="1" dirty="0">
                <a:latin typeface="Arial" panose="020B0604020202020204" pitchFamily="34" charset="0"/>
                <a:cs typeface="Arial" panose="020B0604020202020204" pitchFamily="34" charset="0"/>
              </a:rPr>
              <a:t>Healthcare</a:t>
            </a:r>
            <a:b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 algn="just">
              <a:lnSpc>
                <a:spcPct val="150000"/>
              </a:lnSpc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Ethical consideration in AI enabled healthcare for postnatal depression might face on protecting the patient data from theft, Data glitches and the loss of human empathy (Nunnelley, 2025).</a:t>
            </a:r>
          </a:p>
          <a:p>
            <a:pPr lvl="0" algn="just">
              <a:lnSpc>
                <a:spcPct val="150000"/>
              </a:lnSpc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Automated screening tools may misinterpret a mother’s true emotional state, missing severe depression or false-flagging normal stress.</a:t>
            </a:r>
          </a:p>
          <a:p>
            <a:pPr lvl="0" algn="just">
              <a:lnSpc>
                <a:spcPct val="150000"/>
              </a:lnSpc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Postnatal recovery relies on deep empathy and human connection which remotes apps fail to deliver through the AI enabled telehealth technology (Yang and Lin, 2026).</a:t>
            </a:r>
          </a:p>
          <a:p>
            <a:pPr algn="just">
              <a:lnSpc>
                <a:spcPct val="150000"/>
              </a:lnSpc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2753" y="0"/>
            <a:ext cx="3746238" cy="2349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914183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29" y="3025786"/>
            <a:ext cx="3498979" cy="2456442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1800" b="1" dirty="0">
                <a:latin typeface="Arial" panose="020B0604020202020204" pitchFamily="34" charset="0"/>
                <a:cs typeface="Arial" panose="020B0604020202020204" pitchFamily="34" charset="0"/>
              </a:rPr>
              <a:t>Strategies to Overcome Implementation Barriers</a:t>
            </a:r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 algn="just">
              <a:lnSpc>
                <a:spcPct val="150000"/>
              </a:lnSpc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Transparent AI governance and regular Algorithms eliminates bias while strengthening the depressive postnatal patient trust and safety (Diyaolu, 2025).</a:t>
            </a:r>
          </a:p>
          <a:p>
            <a:pPr lvl="0" algn="just">
              <a:lnSpc>
                <a:spcPct val="150000"/>
              </a:lnSpc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Workforce training, stakeholder collaboration and sustainable NHS investment collectively enhance long term intervention Scalability and Effectiveness.</a:t>
            </a:r>
          </a:p>
          <a:p>
            <a:pPr lvl="0" algn="just">
              <a:lnSpc>
                <a:spcPct val="150000"/>
              </a:lnSpc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Multilingual resources and technical support enhance engagement and accessibility across the diverse postnatal populations across the UK (Diyaolu, 2025).</a:t>
            </a:r>
          </a:p>
          <a:p>
            <a:pPr algn="just">
              <a:lnSpc>
                <a:spcPct val="150000"/>
              </a:lnSpc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3214" y="1139017"/>
            <a:ext cx="3692106" cy="24768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560443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1800" b="1" dirty="0">
                <a:latin typeface="Arial" panose="020B0604020202020204" pitchFamily="34" charset="0"/>
                <a:cs typeface="Arial" panose="020B0604020202020204" pitchFamily="34" charset="0"/>
              </a:rPr>
              <a:t>Transition and Key message</a:t>
            </a:r>
            <a:b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 algn="just">
              <a:lnSpc>
                <a:spcPct val="150000"/>
              </a:lnSpc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Successful AI implementation relies on organisational readiness, ethical governance and effective management.</a:t>
            </a:r>
          </a:p>
          <a:p>
            <a:pPr lvl="0" algn="just">
              <a:lnSpc>
                <a:spcPct val="150000"/>
              </a:lnSpc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Patient privacy, healthcare equity enhances the depression of postnatal patients’ strength that enhance the chances of cure of their diseases.</a:t>
            </a:r>
          </a:p>
          <a:p>
            <a:pPr lvl="0" algn="just">
              <a:lnSpc>
                <a:spcPct val="150000"/>
              </a:lnSpc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This presentation highly focuses sustainability, future recommendation that contributes to enhancing maternal public health across the UK.</a:t>
            </a:r>
          </a:p>
          <a:p>
            <a:pPr algn="just">
              <a:lnSpc>
                <a:spcPct val="150000"/>
              </a:lnSpc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4983" y="437322"/>
            <a:ext cx="3746274" cy="27034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744564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1800" b="1" dirty="0">
                <a:latin typeface="Arial" panose="020B0604020202020204" pitchFamily="34" charset="0"/>
                <a:cs typeface="Arial" panose="020B0604020202020204" pitchFamily="34" charset="0"/>
              </a:rPr>
              <a:t>References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62409" y="953835"/>
            <a:ext cx="6281873" cy="5248622"/>
          </a:xfrm>
        </p:spPr>
        <p:txBody>
          <a:bodyPr>
            <a:noAutofit/>
          </a:bodyPr>
          <a:lstStyle/>
          <a:p>
            <a:pPr algn="just">
              <a:lnSpc>
                <a:spcPct val="100000"/>
              </a:lnSpc>
            </a:pPr>
            <a:r>
              <a:rPr lang="en-GB" sz="550" dirty="0" err="1">
                <a:latin typeface="Arial" panose="020B0604020202020204" pitchFamily="34" charset="0"/>
                <a:cs typeface="Arial" panose="020B0604020202020204" pitchFamily="34" charset="0"/>
              </a:rPr>
              <a:t>Bhagyashree</a:t>
            </a:r>
            <a:r>
              <a:rPr lang="en-GB" sz="550" dirty="0">
                <a:latin typeface="Arial" panose="020B0604020202020204" pitchFamily="34" charset="0"/>
                <a:cs typeface="Arial" panose="020B0604020202020204" pitchFamily="34" charset="0"/>
              </a:rPr>
              <a:t>, (2026), </a:t>
            </a:r>
            <a:r>
              <a:rPr lang="en-GB" sz="550" i="1" dirty="0">
                <a:latin typeface="Arial" panose="020B0604020202020204" pitchFamily="34" charset="0"/>
                <a:cs typeface="Arial" panose="020B0604020202020204" pitchFamily="34" charset="0"/>
              </a:rPr>
              <a:t>AI Governance Framework: Building Responsible AI Systems, </a:t>
            </a:r>
            <a:r>
              <a:rPr lang="en-GB" sz="550" dirty="0">
                <a:latin typeface="Arial" panose="020B0604020202020204" pitchFamily="34" charset="0"/>
                <a:cs typeface="Arial" panose="020B0604020202020204" pitchFamily="34" charset="0"/>
              </a:rPr>
              <a:t>Available at: </a:t>
            </a:r>
            <a:r>
              <a:rPr lang="en-GB" sz="550" u="sng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https://www.akto.io/blog/ai-governance-framework</a:t>
            </a:r>
            <a:endParaRPr lang="en-GB" sz="55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00000"/>
              </a:lnSpc>
            </a:pPr>
            <a:r>
              <a:rPr lang="en-GB" sz="550" dirty="0">
                <a:latin typeface="Arial" panose="020B0604020202020204" pitchFamily="34" charset="0"/>
                <a:cs typeface="Arial" panose="020B0604020202020204" pitchFamily="34" charset="0"/>
              </a:rPr>
              <a:t>Clinical India, (2025), Ethical Considerations in Clinical Research, Available </a:t>
            </a:r>
            <a:r>
              <a:rPr lang="en-GB" sz="550" dirty="0" err="1">
                <a:latin typeface="Arial" panose="020B0604020202020204" pitchFamily="34" charset="0"/>
                <a:cs typeface="Arial" panose="020B0604020202020204" pitchFamily="34" charset="0"/>
              </a:rPr>
              <a:t>at:</a:t>
            </a:r>
            <a:r>
              <a:rPr lang="en-GB" sz="550" u="sng" dirty="0" err="1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</a:t>
            </a:r>
            <a:r>
              <a:rPr lang="en-GB" sz="550" u="sng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://www.cliniindia.com/ethical-considerations-in-clinical-research/</a:t>
            </a:r>
            <a:endParaRPr lang="en-GB" sz="55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00000"/>
              </a:lnSpc>
            </a:pPr>
            <a:r>
              <a:rPr lang="en-GB" sz="550" dirty="0" err="1">
                <a:latin typeface="Arial" panose="020B0604020202020204" pitchFamily="34" charset="0"/>
                <a:cs typeface="Arial" panose="020B0604020202020204" pitchFamily="34" charset="0"/>
              </a:rPr>
              <a:t>Faggella</a:t>
            </a:r>
            <a:r>
              <a:rPr lang="en-GB" sz="550" dirty="0">
                <a:latin typeface="Arial" panose="020B0604020202020204" pitchFamily="34" charset="0"/>
                <a:cs typeface="Arial" panose="020B0604020202020204" pitchFamily="34" charset="0"/>
              </a:rPr>
              <a:t>, (2018), </a:t>
            </a:r>
            <a:r>
              <a:rPr lang="en-GB" sz="550" i="1" dirty="0">
                <a:latin typeface="Arial" panose="020B0604020202020204" pitchFamily="34" charset="0"/>
                <a:cs typeface="Arial" panose="020B0604020202020204" pitchFamily="34" charset="0"/>
              </a:rPr>
              <a:t>Artificial intelligence in Telemedicine and Telehealth – 4 Current Applications,</a:t>
            </a:r>
            <a:r>
              <a:rPr lang="en-GB" sz="550" dirty="0">
                <a:latin typeface="Arial" panose="020B0604020202020204" pitchFamily="34" charset="0"/>
                <a:cs typeface="Arial" panose="020B0604020202020204" pitchFamily="34" charset="0"/>
              </a:rPr>
              <a:t> Available </a:t>
            </a:r>
            <a:r>
              <a:rPr lang="en-GB" sz="550" dirty="0" err="1">
                <a:latin typeface="Arial" panose="020B0604020202020204" pitchFamily="34" charset="0"/>
                <a:cs typeface="Arial" panose="020B0604020202020204" pitchFamily="34" charset="0"/>
              </a:rPr>
              <a:t>at:</a:t>
            </a:r>
            <a:r>
              <a:rPr lang="en-GB" sz="550" u="sng" dirty="0" err="1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</a:t>
            </a:r>
            <a:r>
              <a:rPr lang="en-GB" sz="550" u="sng" dirty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://emerj.com/artificial-intelligence-in-telemedicine-and-telehealth/</a:t>
            </a:r>
            <a:endParaRPr lang="en-GB" sz="55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00000"/>
              </a:lnSpc>
            </a:pPr>
            <a:r>
              <a:rPr lang="en-GB" sz="550" dirty="0">
                <a:latin typeface="Arial" panose="020B0604020202020204" pitchFamily="34" charset="0"/>
                <a:cs typeface="Arial" panose="020B0604020202020204" pitchFamily="34" charset="0"/>
              </a:rPr>
              <a:t>Bunn S., and Crane, J.,(2016), </a:t>
            </a:r>
            <a:r>
              <a:rPr lang="en-GB" sz="550" i="1" dirty="0">
                <a:latin typeface="Arial" panose="020B0604020202020204" pitchFamily="34" charset="0"/>
                <a:cs typeface="Arial" panose="020B0604020202020204" pitchFamily="34" charset="0"/>
              </a:rPr>
              <a:t>Electronic Health Records,</a:t>
            </a:r>
            <a:r>
              <a:rPr lang="en-GB" sz="550" dirty="0">
                <a:latin typeface="Arial" panose="020B0604020202020204" pitchFamily="34" charset="0"/>
                <a:cs typeface="Arial" panose="020B0604020202020204" pitchFamily="34" charset="0"/>
              </a:rPr>
              <a:t> Available </a:t>
            </a:r>
            <a:r>
              <a:rPr lang="en-GB" sz="550" dirty="0" err="1">
                <a:latin typeface="Arial" panose="020B0604020202020204" pitchFamily="34" charset="0"/>
                <a:cs typeface="Arial" panose="020B0604020202020204" pitchFamily="34" charset="0"/>
              </a:rPr>
              <a:t>at:</a:t>
            </a:r>
            <a:r>
              <a:rPr lang="en-GB" sz="550" u="sng" dirty="0" err="1"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https</a:t>
            </a:r>
            <a:r>
              <a:rPr lang="en-GB" sz="550" u="sng" dirty="0"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://post.parliament.uk/research-briefings/post-pn-0519/</a:t>
            </a:r>
            <a:endParaRPr lang="en-GB" sz="55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00000"/>
              </a:lnSpc>
            </a:pPr>
            <a:r>
              <a:rPr lang="en-GB" sz="550" dirty="0">
                <a:latin typeface="Arial" panose="020B0604020202020204" pitchFamily="34" charset="0"/>
                <a:cs typeface="Arial" panose="020B0604020202020204" pitchFamily="34" charset="0"/>
              </a:rPr>
              <a:t>MDPI, (2026), A Comprehensive Survey of Cybersecurity Threats and Data Privacy Issues in Healthcare Systems, Available </a:t>
            </a:r>
            <a:r>
              <a:rPr lang="en-GB" sz="550" dirty="0" err="1">
                <a:latin typeface="Arial" panose="020B0604020202020204" pitchFamily="34" charset="0"/>
                <a:cs typeface="Arial" panose="020B0604020202020204" pitchFamily="34" charset="0"/>
              </a:rPr>
              <a:t>at:</a:t>
            </a:r>
            <a:r>
              <a:rPr lang="en-GB" sz="550" u="sng" dirty="0" err="1"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https</a:t>
            </a:r>
            <a:r>
              <a:rPr lang="en-GB" sz="550" u="sng" dirty="0"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://www.mdpi.com/2076-3417/16/3/1511</a:t>
            </a:r>
            <a:endParaRPr lang="en-GB" sz="55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00000"/>
              </a:lnSpc>
            </a:pPr>
            <a:r>
              <a:rPr lang="en-GB" sz="550" dirty="0">
                <a:latin typeface="Arial" panose="020B0604020202020204" pitchFamily="34" charset="0"/>
                <a:cs typeface="Arial" panose="020B0604020202020204" pitchFamily="34" charset="0"/>
              </a:rPr>
              <a:t>IDA, (2024), What Is a Data Breach and How to Prevent It?, Available </a:t>
            </a:r>
            <a:r>
              <a:rPr lang="en-GB" sz="550" dirty="0" err="1">
                <a:latin typeface="Arial" panose="020B0604020202020204" pitchFamily="34" charset="0"/>
                <a:cs typeface="Arial" panose="020B0604020202020204" pitchFamily="34" charset="0"/>
              </a:rPr>
              <a:t>at:</a:t>
            </a:r>
            <a:r>
              <a:rPr lang="en-GB" sz="550" u="sng" dirty="0" err="1">
                <a:latin typeface="Arial" panose="020B0604020202020204" pitchFamily="34" charset="0"/>
                <a:cs typeface="Arial" panose="020B0604020202020204" pitchFamily="34" charset="0"/>
                <a:hlinkClick r:id="rId7"/>
              </a:rPr>
              <a:t>https</a:t>
            </a:r>
            <a:r>
              <a:rPr lang="en-GB" sz="550" u="sng" dirty="0">
                <a:latin typeface="Arial" panose="020B0604020202020204" pitchFamily="34" charset="0"/>
                <a:cs typeface="Arial" panose="020B0604020202020204" pitchFamily="34" charset="0"/>
                <a:hlinkClick r:id="rId7"/>
              </a:rPr>
              <a:t>://www.idagent.com/blog/data-breach-duplicate/</a:t>
            </a:r>
            <a:endParaRPr lang="en-GB" sz="55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00000"/>
              </a:lnSpc>
            </a:pPr>
            <a:r>
              <a:rPr lang="en-GB" sz="550" dirty="0">
                <a:latin typeface="Arial" panose="020B0604020202020204" pitchFamily="34" charset="0"/>
                <a:cs typeface="Arial" panose="020B0604020202020204" pitchFamily="34" charset="0"/>
              </a:rPr>
              <a:t>HCA, (2026), </a:t>
            </a:r>
            <a:r>
              <a:rPr lang="en-GB" sz="550" i="1" dirty="0">
                <a:latin typeface="Arial" panose="020B0604020202020204" pitchFamily="34" charset="0"/>
                <a:cs typeface="Arial" panose="020B0604020202020204" pitchFamily="34" charset="0"/>
              </a:rPr>
              <a:t>Exceptional maternity care with a consultant obstetrician, </a:t>
            </a:r>
            <a:r>
              <a:rPr lang="en-GB" sz="550" dirty="0">
                <a:latin typeface="Arial" panose="020B0604020202020204" pitchFamily="34" charset="0"/>
                <a:cs typeface="Arial" panose="020B0604020202020204" pitchFamily="34" charset="0"/>
              </a:rPr>
              <a:t>Available </a:t>
            </a:r>
            <a:r>
              <a:rPr lang="en-GB" sz="550" dirty="0" err="1">
                <a:latin typeface="Arial" panose="020B0604020202020204" pitchFamily="34" charset="0"/>
                <a:cs typeface="Arial" panose="020B0604020202020204" pitchFamily="34" charset="0"/>
              </a:rPr>
              <a:t>at:</a:t>
            </a:r>
            <a:r>
              <a:rPr lang="en-GB" sz="550" u="sng" dirty="0" err="1">
                <a:latin typeface="Arial" panose="020B0604020202020204" pitchFamily="34" charset="0"/>
                <a:cs typeface="Arial" panose="020B0604020202020204" pitchFamily="34" charset="0"/>
                <a:hlinkClick r:id="rId8"/>
              </a:rPr>
              <a:t>https</a:t>
            </a:r>
            <a:r>
              <a:rPr lang="en-GB" sz="550" u="sng" dirty="0">
                <a:latin typeface="Arial" panose="020B0604020202020204" pitchFamily="34" charset="0"/>
                <a:cs typeface="Arial" panose="020B0604020202020204" pitchFamily="34" charset="0"/>
                <a:hlinkClick r:id="rId8"/>
              </a:rPr>
              <a:t>://www.hcahealthcare.co.uk/services/departments/maternity/our-maternity-services/consultant-led-delivery</a:t>
            </a:r>
            <a:endParaRPr lang="en-GB" sz="55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00000"/>
              </a:lnSpc>
            </a:pPr>
            <a:r>
              <a:rPr lang="en-GB" sz="550" dirty="0">
                <a:latin typeface="Arial" panose="020B0604020202020204" pitchFamily="34" charset="0"/>
                <a:cs typeface="Arial" panose="020B0604020202020204" pitchFamily="34" charset="0"/>
              </a:rPr>
              <a:t>TOI, (2026), </a:t>
            </a:r>
            <a:r>
              <a:rPr lang="en-GB" sz="550" i="1" dirty="0">
                <a:latin typeface="Arial" panose="020B0604020202020204" pitchFamily="34" charset="0"/>
                <a:cs typeface="Arial" panose="020B0604020202020204" pitchFamily="34" charset="0"/>
              </a:rPr>
              <a:t>Why the internet keeps going down every few weeks</a:t>
            </a:r>
            <a:r>
              <a:rPr lang="en-GB" sz="550" dirty="0">
                <a:latin typeface="Arial" panose="020B0604020202020204" pitchFamily="34" charset="0"/>
                <a:cs typeface="Arial" panose="020B0604020202020204" pitchFamily="34" charset="0"/>
              </a:rPr>
              <a:t>, Available </a:t>
            </a:r>
            <a:r>
              <a:rPr lang="en-GB" sz="550" dirty="0" err="1">
                <a:latin typeface="Arial" panose="020B0604020202020204" pitchFamily="34" charset="0"/>
                <a:cs typeface="Arial" panose="020B0604020202020204" pitchFamily="34" charset="0"/>
              </a:rPr>
              <a:t>at:</a:t>
            </a:r>
            <a:r>
              <a:rPr lang="en-GB" sz="550" u="sng" dirty="0" err="1">
                <a:latin typeface="Arial" panose="020B0604020202020204" pitchFamily="34" charset="0"/>
                <a:cs typeface="Arial" panose="020B0604020202020204" pitchFamily="34" charset="0"/>
                <a:hlinkClick r:id="rId9"/>
              </a:rPr>
              <a:t>https</a:t>
            </a:r>
            <a:r>
              <a:rPr lang="en-GB" sz="550" u="sng" dirty="0">
                <a:latin typeface="Arial" panose="020B0604020202020204" pitchFamily="34" charset="0"/>
                <a:cs typeface="Arial" panose="020B0604020202020204" pitchFamily="34" charset="0"/>
                <a:hlinkClick r:id="rId9"/>
              </a:rPr>
              <a:t>://timesofindia.indiatimes.com/technology/tech-news/why-the-internet-keeps-going-down-every-few-weeks/</a:t>
            </a:r>
            <a:r>
              <a:rPr lang="en-GB" sz="550" u="sng" dirty="0" err="1">
                <a:latin typeface="Arial" panose="020B0604020202020204" pitchFamily="34" charset="0"/>
                <a:cs typeface="Arial" panose="020B0604020202020204" pitchFamily="34" charset="0"/>
                <a:hlinkClick r:id="rId9"/>
              </a:rPr>
              <a:t>articleshow</a:t>
            </a:r>
            <a:r>
              <a:rPr lang="en-GB" sz="550" u="sng" dirty="0">
                <a:latin typeface="Arial" panose="020B0604020202020204" pitchFamily="34" charset="0"/>
                <a:cs typeface="Arial" panose="020B0604020202020204" pitchFamily="34" charset="0"/>
                <a:hlinkClick r:id="rId9"/>
              </a:rPr>
              <a:t>/125479192.cms</a:t>
            </a:r>
            <a:endParaRPr lang="en-GB" sz="55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00000"/>
              </a:lnSpc>
            </a:pPr>
            <a:r>
              <a:rPr lang="en-GB" sz="550" dirty="0">
                <a:latin typeface="Arial" panose="020B0604020202020204" pitchFamily="34" charset="0"/>
                <a:cs typeface="Arial" panose="020B0604020202020204" pitchFamily="34" charset="0"/>
              </a:rPr>
              <a:t>Cleveland Clinic, (2026), </a:t>
            </a:r>
            <a:r>
              <a:rPr lang="en-GB" sz="550" i="1" dirty="0">
                <a:latin typeface="Arial" panose="020B0604020202020204" pitchFamily="34" charset="0"/>
                <a:cs typeface="Arial" panose="020B0604020202020204" pitchFamily="34" charset="0"/>
              </a:rPr>
              <a:t>How AI Is Being Used in Healthcare — and What It Means for You,</a:t>
            </a:r>
            <a:r>
              <a:rPr lang="en-GB" sz="550" dirty="0">
                <a:latin typeface="Arial" panose="020B0604020202020204" pitchFamily="34" charset="0"/>
                <a:cs typeface="Arial" panose="020B0604020202020204" pitchFamily="34" charset="0"/>
              </a:rPr>
              <a:t> Available </a:t>
            </a:r>
            <a:r>
              <a:rPr lang="en-GB" sz="550" dirty="0" err="1">
                <a:latin typeface="Arial" panose="020B0604020202020204" pitchFamily="34" charset="0"/>
                <a:cs typeface="Arial" panose="020B0604020202020204" pitchFamily="34" charset="0"/>
              </a:rPr>
              <a:t>at:</a:t>
            </a:r>
            <a:r>
              <a:rPr lang="en-GB" sz="550" u="sng" dirty="0" err="1">
                <a:latin typeface="Arial" panose="020B0604020202020204" pitchFamily="34" charset="0"/>
                <a:cs typeface="Arial" panose="020B0604020202020204" pitchFamily="34" charset="0"/>
                <a:hlinkClick r:id="rId10"/>
              </a:rPr>
              <a:t>https</a:t>
            </a:r>
            <a:r>
              <a:rPr lang="en-GB" sz="550" u="sng" dirty="0">
                <a:latin typeface="Arial" panose="020B0604020202020204" pitchFamily="34" charset="0"/>
                <a:cs typeface="Arial" panose="020B0604020202020204" pitchFamily="34" charset="0"/>
                <a:hlinkClick r:id="rId10"/>
              </a:rPr>
              <a:t>://health.clevelandclinic.org/</a:t>
            </a:r>
            <a:r>
              <a:rPr lang="en-GB" sz="550" u="sng" dirty="0" err="1">
                <a:latin typeface="Arial" panose="020B0604020202020204" pitchFamily="34" charset="0"/>
                <a:cs typeface="Arial" panose="020B0604020202020204" pitchFamily="34" charset="0"/>
                <a:hlinkClick r:id="rId10"/>
              </a:rPr>
              <a:t>ai</a:t>
            </a:r>
            <a:r>
              <a:rPr lang="en-GB" sz="550" u="sng" dirty="0">
                <a:latin typeface="Arial" panose="020B0604020202020204" pitchFamily="34" charset="0"/>
                <a:cs typeface="Arial" panose="020B0604020202020204" pitchFamily="34" charset="0"/>
                <a:hlinkClick r:id="rId10"/>
              </a:rPr>
              <a:t>-in-healthcare</a:t>
            </a:r>
            <a:endParaRPr lang="en-GB" sz="55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00000"/>
              </a:lnSpc>
            </a:pPr>
            <a:r>
              <a:rPr lang="en-GB" sz="550" dirty="0">
                <a:latin typeface="Arial" panose="020B0604020202020204" pitchFamily="34" charset="0"/>
                <a:cs typeface="Arial" panose="020B0604020202020204" pitchFamily="34" charset="0"/>
              </a:rPr>
              <a:t>NHE, (2025), </a:t>
            </a:r>
            <a:r>
              <a:rPr lang="en-GB" sz="550" i="1" dirty="0">
                <a:latin typeface="Arial" panose="020B0604020202020204" pitchFamily="34" charset="0"/>
                <a:cs typeface="Arial" panose="020B0604020202020204" pitchFamily="34" charset="0"/>
              </a:rPr>
              <a:t>AI improving efficiency and patient care,</a:t>
            </a:r>
            <a:r>
              <a:rPr lang="en-GB" sz="550" dirty="0">
                <a:latin typeface="Arial" panose="020B0604020202020204" pitchFamily="34" charset="0"/>
                <a:cs typeface="Arial" panose="020B0604020202020204" pitchFamily="34" charset="0"/>
              </a:rPr>
              <a:t> Available </a:t>
            </a:r>
            <a:r>
              <a:rPr lang="en-GB" sz="550" dirty="0" err="1">
                <a:latin typeface="Arial" panose="020B0604020202020204" pitchFamily="34" charset="0"/>
                <a:cs typeface="Arial" panose="020B0604020202020204" pitchFamily="34" charset="0"/>
              </a:rPr>
              <a:t>at:</a:t>
            </a:r>
            <a:r>
              <a:rPr lang="en-GB" sz="550" u="sng" dirty="0" err="1">
                <a:latin typeface="Arial" panose="020B0604020202020204" pitchFamily="34" charset="0"/>
                <a:cs typeface="Arial" panose="020B0604020202020204" pitchFamily="34" charset="0"/>
                <a:hlinkClick r:id="rId11"/>
              </a:rPr>
              <a:t>https</a:t>
            </a:r>
            <a:r>
              <a:rPr lang="en-GB" sz="550" u="sng" dirty="0">
                <a:latin typeface="Arial" panose="020B0604020202020204" pitchFamily="34" charset="0"/>
                <a:cs typeface="Arial" panose="020B0604020202020204" pitchFamily="34" charset="0"/>
                <a:hlinkClick r:id="rId11"/>
              </a:rPr>
              <a:t>://www.nationalhealthexecutive.com/articles/ai-improving-efficiency-and-patient-care</a:t>
            </a:r>
            <a:endParaRPr lang="en-GB" sz="55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00000"/>
              </a:lnSpc>
            </a:pPr>
            <a:r>
              <a:rPr lang="en-GB" sz="550" dirty="0" err="1">
                <a:latin typeface="Arial" panose="020B0604020202020204" pitchFamily="34" charset="0"/>
                <a:cs typeface="Arial" panose="020B0604020202020204" pitchFamily="34" charset="0"/>
              </a:rPr>
              <a:t>Diyaolu</a:t>
            </a:r>
            <a:r>
              <a:rPr lang="en-GB" sz="550" dirty="0">
                <a:latin typeface="Arial" panose="020B0604020202020204" pitchFamily="34" charset="0"/>
                <a:cs typeface="Arial" panose="020B0604020202020204" pitchFamily="34" charset="0"/>
              </a:rPr>
              <a:t>, C., (2025). Multi-agent AI systems for adaptive, culturally-concordant care routing in postpartum depression across </a:t>
            </a:r>
            <a:r>
              <a:rPr lang="en-GB" sz="550" dirty="0" err="1">
                <a:latin typeface="Arial" panose="020B0604020202020204" pitchFamily="34" charset="0"/>
                <a:cs typeface="Arial" panose="020B0604020202020204" pitchFamily="34" charset="0"/>
              </a:rPr>
              <a:t>medicaid</a:t>
            </a:r>
            <a:r>
              <a:rPr lang="en-GB" sz="550" dirty="0">
                <a:latin typeface="Arial" panose="020B0604020202020204" pitchFamily="34" charset="0"/>
                <a:cs typeface="Arial" panose="020B0604020202020204" pitchFamily="34" charset="0"/>
              </a:rPr>
              <a:t>-dependent populations. </a:t>
            </a:r>
            <a:r>
              <a:rPr lang="en-GB" sz="550" i="1" dirty="0" err="1">
                <a:latin typeface="Arial" panose="020B0604020202020204" pitchFamily="34" charset="0"/>
                <a:cs typeface="Arial" panose="020B0604020202020204" pitchFamily="34" charset="0"/>
              </a:rPr>
              <a:t>Int</a:t>
            </a:r>
            <a:r>
              <a:rPr lang="en-GB" sz="550" i="1" dirty="0">
                <a:latin typeface="Arial" panose="020B0604020202020204" pitchFamily="34" charset="0"/>
                <a:cs typeface="Arial" panose="020B0604020202020204" pitchFamily="34" charset="0"/>
              </a:rPr>
              <a:t> J </a:t>
            </a:r>
            <a:r>
              <a:rPr lang="en-GB" sz="550" i="1" dirty="0" err="1">
                <a:latin typeface="Arial" panose="020B0604020202020204" pitchFamily="34" charset="0"/>
                <a:cs typeface="Arial" panose="020B0604020202020204" pitchFamily="34" charset="0"/>
              </a:rPr>
              <a:t>Adv</a:t>
            </a:r>
            <a:r>
              <a:rPr lang="en-GB" sz="550" i="1" dirty="0">
                <a:latin typeface="Arial" panose="020B0604020202020204" pitchFamily="34" charset="0"/>
                <a:cs typeface="Arial" panose="020B0604020202020204" pitchFamily="34" charset="0"/>
              </a:rPr>
              <a:t> Res </a:t>
            </a:r>
            <a:r>
              <a:rPr lang="en-GB" sz="550" i="1" dirty="0" err="1">
                <a:latin typeface="Arial" panose="020B0604020202020204" pitchFamily="34" charset="0"/>
                <a:cs typeface="Arial" panose="020B0604020202020204" pitchFamily="34" charset="0"/>
              </a:rPr>
              <a:t>Publ</a:t>
            </a:r>
            <a:r>
              <a:rPr lang="en-GB" sz="550" i="1" dirty="0">
                <a:latin typeface="Arial" panose="020B0604020202020204" pitchFamily="34" charset="0"/>
                <a:cs typeface="Arial" panose="020B0604020202020204" pitchFamily="34" charset="0"/>
              </a:rPr>
              <a:t> Rev</a:t>
            </a:r>
            <a:r>
              <a:rPr lang="en-GB" sz="55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550" i="1" dirty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en-GB" sz="550" dirty="0">
                <a:latin typeface="Arial" panose="020B0604020202020204" pitchFamily="34" charset="0"/>
                <a:cs typeface="Arial" panose="020B0604020202020204" pitchFamily="34" charset="0"/>
              </a:rPr>
              <a:t>, pp.1-20. Available </a:t>
            </a:r>
            <a:r>
              <a:rPr lang="en-GB" sz="550" dirty="0" err="1">
                <a:latin typeface="Arial" panose="020B0604020202020204" pitchFamily="34" charset="0"/>
                <a:cs typeface="Arial" panose="020B0604020202020204" pitchFamily="34" charset="0"/>
              </a:rPr>
              <a:t>at:</a:t>
            </a:r>
            <a:r>
              <a:rPr lang="en-GB" sz="550" u="sng" dirty="0" err="1">
                <a:latin typeface="Arial" panose="020B0604020202020204" pitchFamily="34" charset="0"/>
                <a:cs typeface="Arial" panose="020B0604020202020204" pitchFamily="34" charset="0"/>
                <a:hlinkClick r:id="rId12"/>
              </a:rPr>
              <a:t>https</a:t>
            </a:r>
            <a:r>
              <a:rPr lang="en-GB" sz="550" u="sng" dirty="0">
                <a:latin typeface="Arial" panose="020B0604020202020204" pitchFamily="34" charset="0"/>
                <a:cs typeface="Arial" panose="020B0604020202020204" pitchFamily="34" charset="0"/>
                <a:hlinkClick r:id="rId12"/>
              </a:rPr>
              <a:t>://www.researchgate.net/profile/Diyaolu-Christianah/publication/391657545_Multi-agent_AI_Systems_for_Adaptive_Culturally-Concordant_Care_Routing_in_Postpartum_Depression_Across_Medicaid-_Dependent_Populations/links/6821500560241d51402929c2/Multi-agent-AI-Systems-for-Adaptive-Culturally-Concordant-Care-Routing-in-Postpartum-Depression-Across-Medicaid-Dependent-Populations.pdf</a:t>
            </a:r>
            <a:endParaRPr lang="en-GB" sz="55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00000"/>
              </a:lnSpc>
            </a:pPr>
            <a:r>
              <a:rPr lang="en-GB" sz="550" dirty="0">
                <a:latin typeface="Arial" panose="020B0604020202020204" pitchFamily="34" charset="0"/>
                <a:cs typeface="Arial" panose="020B0604020202020204" pitchFamily="34" charset="0"/>
              </a:rPr>
              <a:t>Zhang, Y., Joly, R., </a:t>
            </a:r>
            <a:r>
              <a:rPr lang="en-GB" sz="550" dirty="0" err="1">
                <a:latin typeface="Arial" panose="020B0604020202020204" pitchFamily="34" charset="0"/>
                <a:cs typeface="Arial" panose="020B0604020202020204" pitchFamily="34" charset="0"/>
              </a:rPr>
              <a:t>Beecy</a:t>
            </a:r>
            <a:r>
              <a:rPr lang="en-GB" sz="550" dirty="0">
                <a:latin typeface="Arial" panose="020B0604020202020204" pitchFamily="34" charset="0"/>
                <a:cs typeface="Arial" panose="020B0604020202020204" pitchFamily="34" charset="0"/>
              </a:rPr>
              <a:t>, A.N., Principe, S., </a:t>
            </a:r>
            <a:r>
              <a:rPr lang="en-GB" sz="550" dirty="0" err="1">
                <a:latin typeface="Arial" panose="020B0604020202020204" pitchFamily="34" charset="0"/>
                <a:cs typeface="Arial" panose="020B0604020202020204" pitchFamily="34" charset="0"/>
              </a:rPr>
              <a:t>Satpathy</a:t>
            </a:r>
            <a:r>
              <a:rPr lang="en-GB" sz="550" dirty="0">
                <a:latin typeface="Arial" panose="020B0604020202020204" pitchFamily="34" charset="0"/>
                <a:cs typeface="Arial" panose="020B0604020202020204" pitchFamily="34" charset="0"/>
              </a:rPr>
              <a:t>, S., Gore, A., Reilly, T., Lang, M., </a:t>
            </a:r>
            <a:r>
              <a:rPr lang="en-GB" sz="550" dirty="0" err="1">
                <a:latin typeface="Arial" panose="020B0604020202020204" pitchFamily="34" charset="0"/>
                <a:cs typeface="Arial" panose="020B0604020202020204" pitchFamily="34" charset="0"/>
              </a:rPr>
              <a:t>Sathi</a:t>
            </a:r>
            <a:r>
              <a:rPr lang="en-GB" sz="550" dirty="0">
                <a:latin typeface="Arial" panose="020B0604020202020204" pitchFamily="34" charset="0"/>
                <a:cs typeface="Arial" panose="020B0604020202020204" pitchFamily="34" charset="0"/>
              </a:rPr>
              <a:t>, N., </a:t>
            </a:r>
            <a:r>
              <a:rPr lang="en-GB" sz="550" dirty="0" err="1">
                <a:latin typeface="Arial" panose="020B0604020202020204" pitchFamily="34" charset="0"/>
                <a:cs typeface="Arial" panose="020B0604020202020204" pitchFamily="34" charset="0"/>
              </a:rPr>
              <a:t>Uy</a:t>
            </a:r>
            <a:r>
              <a:rPr lang="en-GB" sz="550" dirty="0">
                <a:latin typeface="Arial" panose="020B0604020202020204" pitchFamily="34" charset="0"/>
                <a:cs typeface="Arial" panose="020B0604020202020204" pitchFamily="34" charset="0"/>
              </a:rPr>
              <a:t>, C. and Adams, M., (2024). Implementation of a machine learning risk prediction model for postpartum depression in the electronic health records. AMIA Summits on Translational Science Proceedings, (2024), p.1057. Available </a:t>
            </a:r>
            <a:r>
              <a:rPr lang="en-GB" sz="550" dirty="0" err="1">
                <a:latin typeface="Arial" panose="020B0604020202020204" pitchFamily="34" charset="0"/>
                <a:cs typeface="Arial" panose="020B0604020202020204" pitchFamily="34" charset="0"/>
              </a:rPr>
              <a:t>at:</a:t>
            </a:r>
            <a:r>
              <a:rPr lang="en-GB" sz="550" u="sng" dirty="0" err="1">
                <a:latin typeface="Arial" panose="020B0604020202020204" pitchFamily="34" charset="0"/>
                <a:cs typeface="Arial" panose="020B0604020202020204" pitchFamily="34" charset="0"/>
                <a:hlinkClick r:id="rId13"/>
              </a:rPr>
              <a:t>https</a:t>
            </a:r>
            <a:r>
              <a:rPr lang="en-GB" sz="550" u="sng" dirty="0">
                <a:latin typeface="Arial" panose="020B0604020202020204" pitchFamily="34" charset="0"/>
                <a:cs typeface="Arial" panose="020B0604020202020204" pitchFamily="34" charset="0"/>
                <a:hlinkClick r:id="rId13"/>
              </a:rPr>
              <a:t>://pmc.ncbi.nlm.nih.gov/articles/PMC11497630/</a:t>
            </a:r>
            <a:endParaRPr lang="en-GB" sz="55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00000"/>
              </a:lnSpc>
            </a:pPr>
            <a:r>
              <a:rPr lang="en-GB" sz="550" dirty="0">
                <a:latin typeface="Arial" panose="020B0604020202020204" pitchFamily="34" charset="0"/>
                <a:cs typeface="Arial" panose="020B0604020202020204" pitchFamily="34" charset="0"/>
              </a:rPr>
              <a:t>Morris, A.C., Ibrahim, Z., </a:t>
            </a:r>
            <a:r>
              <a:rPr lang="en-GB" sz="550" dirty="0" err="1">
                <a:latin typeface="Arial" panose="020B0604020202020204" pitchFamily="34" charset="0"/>
                <a:cs typeface="Arial" panose="020B0604020202020204" pitchFamily="34" charset="0"/>
              </a:rPr>
              <a:t>Moghraby</a:t>
            </a:r>
            <a:r>
              <a:rPr lang="en-GB" sz="550" dirty="0">
                <a:latin typeface="Arial" panose="020B0604020202020204" pitchFamily="34" charset="0"/>
                <a:cs typeface="Arial" panose="020B0604020202020204" pitchFamily="34" charset="0"/>
              </a:rPr>
              <a:t>, O.S., </a:t>
            </a:r>
            <a:r>
              <a:rPr lang="en-GB" sz="550" dirty="0" err="1">
                <a:latin typeface="Arial" panose="020B0604020202020204" pitchFamily="34" charset="0"/>
                <a:cs typeface="Arial" panose="020B0604020202020204" pitchFamily="34" charset="0"/>
              </a:rPr>
              <a:t>Stringaris</a:t>
            </a:r>
            <a:r>
              <a:rPr lang="en-GB" sz="550" dirty="0">
                <a:latin typeface="Arial" panose="020B0604020202020204" pitchFamily="34" charset="0"/>
                <a:cs typeface="Arial" panose="020B0604020202020204" pitchFamily="34" charset="0"/>
              </a:rPr>
              <a:t>, A., Grant, I.M., </a:t>
            </a:r>
            <a:r>
              <a:rPr lang="en-GB" sz="550" dirty="0" err="1">
                <a:latin typeface="Arial" panose="020B0604020202020204" pitchFamily="34" charset="0"/>
                <a:cs typeface="Arial" panose="020B0604020202020204" pitchFamily="34" charset="0"/>
              </a:rPr>
              <a:t>Zalewski</a:t>
            </a:r>
            <a:r>
              <a:rPr lang="en-GB" sz="550" dirty="0">
                <a:latin typeface="Arial" panose="020B0604020202020204" pitchFamily="34" charset="0"/>
                <a:cs typeface="Arial" panose="020B0604020202020204" pitchFamily="34" charset="0"/>
              </a:rPr>
              <a:t>, L., McClellan, S., Moriarty, G., </a:t>
            </a:r>
            <a:r>
              <a:rPr lang="en-GB" sz="550" dirty="0" err="1">
                <a:latin typeface="Arial" panose="020B0604020202020204" pitchFamily="34" charset="0"/>
                <a:cs typeface="Arial" panose="020B0604020202020204" pitchFamily="34" charset="0"/>
              </a:rPr>
              <a:t>Simonoff</a:t>
            </a:r>
            <a:r>
              <a:rPr lang="en-GB" sz="550" dirty="0">
                <a:latin typeface="Arial" panose="020B0604020202020204" pitchFamily="34" charset="0"/>
                <a:cs typeface="Arial" panose="020B0604020202020204" pitchFamily="34" charset="0"/>
              </a:rPr>
              <a:t>, E., Dobson, R.J. and Downs, J., (2023). Moving from development to implementation of digital innovations within the NHS: </a:t>
            </a:r>
            <a:r>
              <a:rPr lang="en-GB" sz="550" dirty="0" err="1">
                <a:latin typeface="Arial" panose="020B0604020202020204" pitchFamily="34" charset="0"/>
                <a:cs typeface="Arial" panose="020B0604020202020204" pitchFamily="34" charset="0"/>
              </a:rPr>
              <a:t>myHealthE</a:t>
            </a:r>
            <a:r>
              <a:rPr lang="en-GB" sz="550" dirty="0">
                <a:latin typeface="Arial" panose="020B0604020202020204" pitchFamily="34" charset="0"/>
                <a:cs typeface="Arial" panose="020B0604020202020204" pitchFamily="34" charset="0"/>
              </a:rPr>
              <a:t>, a remote monitoring system for tracking patient outcomes in child and adolescent mental health services. Digital Health, 9, p.20552076231211551. Available </a:t>
            </a:r>
            <a:r>
              <a:rPr lang="en-GB" sz="550" dirty="0" err="1">
                <a:latin typeface="Arial" panose="020B0604020202020204" pitchFamily="34" charset="0"/>
                <a:cs typeface="Arial" panose="020B0604020202020204" pitchFamily="34" charset="0"/>
              </a:rPr>
              <a:t>at:</a:t>
            </a:r>
            <a:r>
              <a:rPr lang="en-GB" sz="550" u="sng" dirty="0" err="1">
                <a:latin typeface="Arial" panose="020B0604020202020204" pitchFamily="34" charset="0"/>
                <a:cs typeface="Arial" panose="020B0604020202020204" pitchFamily="34" charset="0"/>
                <a:hlinkClick r:id="rId14"/>
              </a:rPr>
              <a:t>https</a:t>
            </a:r>
            <a:r>
              <a:rPr lang="en-GB" sz="550" u="sng" dirty="0">
                <a:latin typeface="Arial" panose="020B0604020202020204" pitchFamily="34" charset="0"/>
                <a:cs typeface="Arial" panose="020B0604020202020204" pitchFamily="34" charset="0"/>
                <a:hlinkClick r:id="rId14"/>
              </a:rPr>
              <a:t>://journals.sagepub.com/</a:t>
            </a:r>
            <a:r>
              <a:rPr lang="en-GB" sz="550" u="sng" dirty="0" err="1">
                <a:latin typeface="Arial" panose="020B0604020202020204" pitchFamily="34" charset="0"/>
                <a:cs typeface="Arial" panose="020B0604020202020204" pitchFamily="34" charset="0"/>
                <a:hlinkClick r:id="rId14"/>
              </a:rPr>
              <a:t>doi</a:t>
            </a:r>
            <a:r>
              <a:rPr lang="en-GB" sz="550" u="sng" dirty="0">
                <a:latin typeface="Arial" panose="020B0604020202020204" pitchFamily="34" charset="0"/>
                <a:cs typeface="Arial" panose="020B0604020202020204" pitchFamily="34" charset="0"/>
                <a:hlinkClick r:id="rId14"/>
              </a:rPr>
              <a:t>/pdf/10.1177/20552076231211551</a:t>
            </a:r>
            <a:endParaRPr lang="en-GB" sz="55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00000"/>
              </a:lnSpc>
            </a:pPr>
            <a:r>
              <a:rPr lang="en-GB" sz="550" dirty="0" err="1">
                <a:latin typeface="Arial" panose="020B0604020202020204" pitchFamily="34" charset="0"/>
                <a:cs typeface="Arial" panose="020B0604020202020204" pitchFamily="34" charset="0"/>
              </a:rPr>
              <a:t>Monaci</a:t>
            </a:r>
            <a:r>
              <a:rPr lang="en-GB" sz="550" dirty="0">
                <a:latin typeface="Arial" panose="020B0604020202020204" pitchFamily="34" charset="0"/>
                <a:cs typeface="Arial" panose="020B0604020202020204" pitchFamily="34" charset="0"/>
              </a:rPr>
              <a:t>, M., </a:t>
            </a:r>
            <a:r>
              <a:rPr lang="en-GB" sz="550" dirty="0" err="1">
                <a:latin typeface="Arial" panose="020B0604020202020204" pitchFamily="34" charset="0"/>
                <a:cs typeface="Arial" panose="020B0604020202020204" pitchFamily="34" charset="0"/>
              </a:rPr>
              <a:t>Javaher</a:t>
            </a:r>
            <a:r>
              <a:rPr lang="en-GB" sz="550" dirty="0">
                <a:latin typeface="Arial" panose="020B0604020202020204" pitchFamily="34" charset="0"/>
                <a:cs typeface="Arial" panose="020B0604020202020204" pitchFamily="34" charset="0"/>
              </a:rPr>
              <a:t>, S. and </a:t>
            </a:r>
            <a:r>
              <a:rPr lang="en-GB" sz="550" dirty="0" err="1">
                <a:latin typeface="Arial" panose="020B0604020202020204" pitchFamily="34" charset="0"/>
                <a:cs typeface="Arial" panose="020B0604020202020204" pitchFamily="34" charset="0"/>
              </a:rPr>
              <a:t>Barello</a:t>
            </a:r>
            <a:r>
              <a:rPr lang="en-GB" sz="550" dirty="0">
                <a:latin typeface="Arial" panose="020B0604020202020204" pitchFamily="34" charset="0"/>
                <a:cs typeface="Arial" panose="020B0604020202020204" pitchFamily="34" charset="0"/>
              </a:rPr>
              <a:t>, S., (2025), October. Open Notes in Mental Health: A Scoping Review of Stakeholder Experiences and Implications for Clinical Practice. In Healthcare (Vol. 13, No. 21, p. 2777). Available at: </a:t>
            </a:r>
            <a:r>
              <a:rPr lang="en-GB" sz="550" u="sng" dirty="0">
                <a:latin typeface="Arial" panose="020B0604020202020204" pitchFamily="34" charset="0"/>
                <a:cs typeface="Arial" panose="020B0604020202020204" pitchFamily="34" charset="0"/>
                <a:hlinkClick r:id="rId15"/>
              </a:rPr>
              <a:t>https://pmc.ncbi.nlm.nih.gov/articles/PMC12607305/</a:t>
            </a:r>
            <a:endParaRPr lang="en-GB" sz="55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00000"/>
              </a:lnSpc>
            </a:pPr>
            <a:r>
              <a:rPr lang="en-GB" sz="550" dirty="0" err="1">
                <a:latin typeface="Arial" panose="020B0604020202020204" pitchFamily="34" charset="0"/>
                <a:cs typeface="Arial" panose="020B0604020202020204" pitchFamily="34" charset="0"/>
              </a:rPr>
              <a:t>Challoumis</a:t>
            </a:r>
            <a:r>
              <a:rPr lang="en-GB" sz="550" dirty="0">
                <a:latin typeface="Arial" panose="020B0604020202020204" pitchFamily="34" charset="0"/>
                <a:cs typeface="Arial" panose="020B0604020202020204" pitchFamily="34" charset="0"/>
              </a:rPr>
              <a:t>, C., (2024), September. What challenges does AI present to the Cycle of Money and </a:t>
            </a:r>
            <a:r>
              <a:rPr lang="en-GB" sz="550" dirty="0" err="1">
                <a:latin typeface="Arial" panose="020B0604020202020204" pitchFamily="34" charset="0"/>
                <a:cs typeface="Arial" panose="020B0604020202020204" pitchFamily="34" charset="0"/>
              </a:rPr>
              <a:t>economocracy</a:t>
            </a:r>
            <a:r>
              <a:rPr lang="en-GB" sz="550" dirty="0">
                <a:latin typeface="Arial" panose="020B0604020202020204" pitchFamily="34" charset="0"/>
                <a:cs typeface="Arial" panose="020B0604020202020204" pitchFamily="34" charset="0"/>
              </a:rPr>
              <a:t>. In XIII International Scientific Conference (pp. 384-418). Available </a:t>
            </a:r>
            <a:r>
              <a:rPr lang="en-GB" sz="550" dirty="0" err="1">
                <a:latin typeface="Arial" panose="020B0604020202020204" pitchFamily="34" charset="0"/>
                <a:cs typeface="Arial" panose="020B0604020202020204" pitchFamily="34" charset="0"/>
              </a:rPr>
              <a:t>at:</a:t>
            </a:r>
            <a:r>
              <a:rPr lang="en-GB" sz="550" u="sng" dirty="0" err="1">
                <a:latin typeface="Arial" panose="020B0604020202020204" pitchFamily="34" charset="0"/>
                <a:cs typeface="Arial" panose="020B0604020202020204" pitchFamily="34" charset="0"/>
                <a:hlinkClick r:id="rId16"/>
              </a:rPr>
              <a:t>https</a:t>
            </a:r>
            <a:r>
              <a:rPr lang="en-GB" sz="550" u="sng" dirty="0">
                <a:latin typeface="Arial" panose="020B0604020202020204" pitchFamily="34" charset="0"/>
                <a:cs typeface="Arial" panose="020B0604020202020204" pitchFamily="34" charset="0"/>
                <a:hlinkClick r:id="rId16"/>
              </a:rPr>
              <a:t>://www.researchgate.net/profile/Ilaha-Aliyeva-3/publication/399796120_Communication_Methodology_and_Mutual_Exchange/links/6968df795cc49c35ce7def7f/Communication-Methodology-and-Mutual-Exchange.pdf#page=385</a:t>
            </a:r>
            <a:endParaRPr lang="en-GB" sz="55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00000"/>
              </a:lnSpc>
            </a:pPr>
            <a:r>
              <a:rPr lang="en-GB" sz="550" dirty="0" err="1">
                <a:latin typeface="Arial" panose="020B0604020202020204" pitchFamily="34" charset="0"/>
                <a:cs typeface="Arial" panose="020B0604020202020204" pitchFamily="34" charset="0"/>
              </a:rPr>
              <a:t>Luidold</a:t>
            </a:r>
            <a:r>
              <a:rPr lang="en-GB" sz="550" dirty="0">
                <a:latin typeface="Arial" panose="020B0604020202020204" pitchFamily="34" charset="0"/>
                <a:cs typeface="Arial" panose="020B0604020202020204" pitchFamily="34" charset="0"/>
              </a:rPr>
              <a:t>, C. and </a:t>
            </a:r>
            <a:r>
              <a:rPr lang="en-GB" sz="550" dirty="0" err="1">
                <a:latin typeface="Arial" panose="020B0604020202020204" pitchFamily="34" charset="0"/>
                <a:cs typeface="Arial" panose="020B0604020202020204" pitchFamily="34" charset="0"/>
              </a:rPr>
              <a:t>Jungbauer</a:t>
            </a:r>
            <a:r>
              <a:rPr lang="en-GB" sz="550" dirty="0">
                <a:latin typeface="Arial" panose="020B0604020202020204" pitchFamily="34" charset="0"/>
                <a:cs typeface="Arial" panose="020B0604020202020204" pitchFamily="34" charset="0"/>
              </a:rPr>
              <a:t>, C., (2024). Cybersecurity policy framework requirements for the establishment of highly interoperable and interconnected health data spaces. Frontiers in Medicine, 11, p.1379852. Available </a:t>
            </a:r>
            <a:r>
              <a:rPr lang="en-GB" sz="550" dirty="0" err="1">
                <a:latin typeface="Arial" panose="020B0604020202020204" pitchFamily="34" charset="0"/>
                <a:cs typeface="Arial" panose="020B0604020202020204" pitchFamily="34" charset="0"/>
              </a:rPr>
              <a:t>at:</a:t>
            </a:r>
            <a:r>
              <a:rPr lang="en-GB" sz="550" u="sng" dirty="0" err="1">
                <a:latin typeface="Arial" panose="020B0604020202020204" pitchFamily="34" charset="0"/>
                <a:cs typeface="Arial" panose="020B0604020202020204" pitchFamily="34" charset="0"/>
                <a:hlinkClick r:id="rId17"/>
              </a:rPr>
              <a:t>https</a:t>
            </a:r>
            <a:r>
              <a:rPr lang="en-GB" sz="550" u="sng" dirty="0">
                <a:latin typeface="Arial" panose="020B0604020202020204" pitchFamily="34" charset="0"/>
                <a:cs typeface="Arial" panose="020B0604020202020204" pitchFamily="34" charset="0"/>
                <a:hlinkClick r:id="rId17"/>
              </a:rPr>
              <a:t>://www.frontiersin.org/journals/medicine/articles/10.3389/fmed.2024.1379852/pdf</a:t>
            </a:r>
            <a:endParaRPr lang="en-GB" sz="55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00000"/>
              </a:lnSpc>
            </a:pPr>
            <a:r>
              <a:rPr lang="en-GB" sz="550" dirty="0" err="1">
                <a:latin typeface="Arial" panose="020B0604020202020204" pitchFamily="34" charset="0"/>
                <a:cs typeface="Arial" panose="020B0604020202020204" pitchFamily="34" charset="0"/>
              </a:rPr>
              <a:t>Aidoo</a:t>
            </a:r>
            <a:r>
              <a:rPr lang="en-GB" sz="550" dirty="0">
                <a:latin typeface="Arial" panose="020B0604020202020204" pitchFamily="34" charset="0"/>
                <a:cs typeface="Arial" panose="020B0604020202020204" pitchFamily="34" charset="0"/>
              </a:rPr>
              <a:t>, E.M., (2025). Advancing precision medicine and health education for chronic disease prevention in vulnerable maternal and child populations. World Journal of Advanced Research and Reviews, 25(2), pp.2355-76. Available </a:t>
            </a:r>
            <a:r>
              <a:rPr lang="en-GB" sz="550" dirty="0" err="1">
                <a:latin typeface="Arial" panose="020B0604020202020204" pitchFamily="34" charset="0"/>
                <a:cs typeface="Arial" panose="020B0604020202020204" pitchFamily="34" charset="0"/>
              </a:rPr>
              <a:t>at:</a:t>
            </a:r>
            <a:r>
              <a:rPr lang="en-GB" sz="550" u="sng" dirty="0" err="1">
                <a:latin typeface="Arial" panose="020B0604020202020204" pitchFamily="34" charset="0"/>
                <a:cs typeface="Arial" panose="020B0604020202020204" pitchFamily="34" charset="0"/>
                <a:hlinkClick r:id="rId18"/>
              </a:rPr>
              <a:t>https</a:t>
            </a:r>
            <a:r>
              <a:rPr lang="en-GB" sz="550" u="sng" dirty="0">
                <a:latin typeface="Arial" panose="020B0604020202020204" pitchFamily="34" charset="0"/>
                <a:cs typeface="Arial" panose="020B0604020202020204" pitchFamily="34" charset="0"/>
                <a:hlinkClick r:id="rId18"/>
              </a:rPr>
              <a:t>://www.researchgate.net/profile/Esi-Aidoo/publication/390321913_Advancing_precision_medicine_and_health_education_for_chronic_disease_prevention_in_vulnerable_maternal_and_child_populations/links/67ea0b9449e91c0feacc840e/Advancing-precision-medicine-and-health-education-for-chronic-disease-prevention-in-vulnerable-maternal-and-child-populations.pdf</a:t>
            </a:r>
            <a:endParaRPr lang="en-GB" sz="55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00000"/>
              </a:lnSpc>
            </a:pPr>
            <a:r>
              <a:rPr lang="en-GB" sz="550" dirty="0" err="1">
                <a:latin typeface="Arial" panose="020B0604020202020204" pitchFamily="34" charset="0"/>
                <a:cs typeface="Arial" panose="020B0604020202020204" pitchFamily="34" charset="0"/>
              </a:rPr>
              <a:t>Aldosari</a:t>
            </a:r>
            <a:r>
              <a:rPr lang="en-GB" sz="550" dirty="0">
                <a:latin typeface="Arial" panose="020B0604020202020204" pitchFamily="34" charset="0"/>
                <a:cs typeface="Arial" panose="020B0604020202020204" pitchFamily="34" charset="0"/>
              </a:rPr>
              <a:t>, B., (2025). Cybersecurity in healthcare: New threat to patient safety. </a:t>
            </a:r>
            <a:r>
              <a:rPr lang="en-GB" sz="550" dirty="0" err="1">
                <a:latin typeface="Arial" panose="020B0604020202020204" pitchFamily="34" charset="0"/>
                <a:cs typeface="Arial" panose="020B0604020202020204" pitchFamily="34" charset="0"/>
              </a:rPr>
              <a:t>Cureus</a:t>
            </a:r>
            <a:r>
              <a:rPr lang="en-GB" sz="550" dirty="0">
                <a:latin typeface="Arial" panose="020B0604020202020204" pitchFamily="34" charset="0"/>
                <a:cs typeface="Arial" panose="020B0604020202020204" pitchFamily="34" charset="0"/>
              </a:rPr>
              <a:t>, 17(5). Available </a:t>
            </a:r>
            <a:r>
              <a:rPr lang="en-GB" sz="550" dirty="0" err="1">
                <a:latin typeface="Arial" panose="020B0604020202020204" pitchFamily="34" charset="0"/>
                <a:cs typeface="Arial" panose="020B0604020202020204" pitchFamily="34" charset="0"/>
              </a:rPr>
              <a:t>at:</a:t>
            </a:r>
            <a:r>
              <a:rPr lang="en-GB" sz="550" u="sng" dirty="0" err="1">
                <a:latin typeface="Arial" panose="020B0604020202020204" pitchFamily="34" charset="0"/>
                <a:cs typeface="Arial" panose="020B0604020202020204" pitchFamily="34" charset="0"/>
                <a:hlinkClick r:id="rId19"/>
              </a:rPr>
              <a:t>https</a:t>
            </a:r>
            <a:r>
              <a:rPr lang="en-GB" sz="550" u="sng" dirty="0">
                <a:latin typeface="Arial" panose="020B0604020202020204" pitchFamily="34" charset="0"/>
                <a:cs typeface="Arial" panose="020B0604020202020204" pitchFamily="34" charset="0"/>
                <a:hlinkClick r:id="rId19"/>
              </a:rPr>
              <a:t>://assets.cureus.com/uploads/</a:t>
            </a:r>
            <a:r>
              <a:rPr lang="en-GB" sz="550" u="sng" dirty="0" err="1">
                <a:latin typeface="Arial" panose="020B0604020202020204" pitchFamily="34" charset="0"/>
                <a:cs typeface="Arial" panose="020B0604020202020204" pitchFamily="34" charset="0"/>
                <a:hlinkClick r:id="rId19"/>
              </a:rPr>
              <a:t>review_article</a:t>
            </a:r>
            <a:r>
              <a:rPr lang="en-GB" sz="550" u="sng" dirty="0">
                <a:latin typeface="Arial" panose="020B0604020202020204" pitchFamily="34" charset="0"/>
                <a:cs typeface="Arial" panose="020B0604020202020204" pitchFamily="34" charset="0"/>
                <a:hlinkClick r:id="rId19"/>
              </a:rPr>
              <a:t>/pdf/353315/20250606-110762-peu2so.pdf</a:t>
            </a:r>
            <a:endParaRPr lang="en-GB" sz="55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00000"/>
              </a:lnSpc>
            </a:pPr>
            <a:r>
              <a:rPr lang="en-GB" sz="550" dirty="0" err="1">
                <a:latin typeface="Arial" panose="020B0604020202020204" pitchFamily="34" charset="0"/>
                <a:cs typeface="Arial" panose="020B0604020202020204" pitchFamily="34" charset="0"/>
              </a:rPr>
              <a:t>Nunnelley</a:t>
            </a:r>
            <a:r>
              <a:rPr lang="en-GB" sz="550" dirty="0">
                <a:latin typeface="Arial" panose="020B0604020202020204" pitchFamily="34" charset="0"/>
                <a:cs typeface="Arial" panose="020B0604020202020204" pitchFamily="34" charset="0"/>
              </a:rPr>
              <a:t>, S., (2025). Mindful of Machines: Mental Health AI, Rights, and the Role for Law. Available </a:t>
            </a:r>
            <a:r>
              <a:rPr lang="en-GB" sz="550" dirty="0" err="1">
                <a:latin typeface="Arial" panose="020B0604020202020204" pitchFamily="34" charset="0"/>
                <a:cs typeface="Arial" panose="020B0604020202020204" pitchFamily="34" charset="0"/>
              </a:rPr>
              <a:t>at:</a:t>
            </a:r>
            <a:r>
              <a:rPr lang="en-GB" sz="550" u="sng" dirty="0" err="1">
                <a:latin typeface="Arial" panose="020B0604020202020204" pitchFamily="34" charset="0"/>
                <a:cs typeface="Arial" panose="020B0604020202020204" pitchFamily="34" charset="0"/>
                <a:hlinkClick r:id="rId20"/>
              </a:rPr>
              <a:t>https</a:t>
            </a:r>
            <a:r>
              <a:rPr lang="en-GB" sz="550" u="sng" dirty="0">
                <a:latin typeface="Arial" panose="020B0604020202020204" pitchFamily="34" charset="0"/>
                <a:cs typeface="Arial" panose="020B0604020202020204" pitchFamily="34" charset="0"/>
                <a:hlinkClick r:id="rId20"/>
              </a:rPr>
              <a:t>://d1wqtxts1xzle7.cloudfront.net/124803169/Mindful_of_machines-libre.pdf?1759167106=&amp;response-content-disposition=inline%3B+filename%3DMental_Health_AI_Rights_and_the_Role_for.pdf&amp;Expires=1785496120&amp;Signature=VPjpxGCJLTt0P778tb0FCCZXuVNNCJILE~zdxg15tNjW5XENSPx~LnH3rgHxeCCO0uMrIVClTjtKkGhbrYCJowEQ1z5I9KXJHBSg2Wo01~TST7PaAW~BmreptdbUzOeh1I7~V5ItQHCkw3IkqEp3M2E2yRhPMoJ-EKV4QEt3tBiN-CS8vwCiWqPzdk2okiOMeJHHiE0WLgRjUdTTFalTf0G2OJXJUBsFaVkKs-~Eie6PVNVP5PA~aprbUVMuKEbkTLX~D5YnN2uBEtNzQKdLuEwfa0oAwEReuJdubNkzM8nSqMepKYgGQ1baAoUtJ-9hiebeKproqQTKM6laHzucdg__&amp;Key-Pair-Id=APKAJLOHF5GGSLRBV4ZA</a:t>
            </a:r>
            <a:endParaRPr lang="en-GB" sz="55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00000"/>
              </a:lnSpc>
            </a:pPr>
            <a:r>
              <a:rPr lang="en-GB" sz="550" dirty="0">
                <a:latin typeface="Arial" panose="020B0604020202020204" pitchFamily="34" charset="0"/>
                <a:cs typeface="Arial" panose="020B0604020202020204" pitchFamily="34" charset="0"/>
              </a:rPr>
              <a:t>Yang, H. and Lin, D.M., (2026). Conversational AI for perinatal mental health: promise, limits, and a human-AI stepped-care framework. Frontiers in Psychiatry, 17, p.1847854. Available </a:t>
            </a:r>
            <a:r>
              <a:rPr lang="en-GB" sz="550" dirty="0" err="1">
                <a:latin typeface="Arial" panose="020B0604020202020204" pitchFamily="34" charset="0"/>
                <a:cs typeface="Arial" panose="020B0604020202020204" pitchFamily="34" charset="0"/>
              </a:rPr>
              <a:t>at:</a:t>
            </a:r>
            <a:r>
              <a:rPr lang="en-GB" sz="550" u="sng" dirty="0" err="1">
                <a:latin typeface="Arial" panose="020B0604020202020204" pitchFamily="34" charset="0"/>
                <a:cs typeface="Arial" panose="020B0604020202020204" pitchFamily="34" charset="0"/>
                <a:hlinkClick r:id="rId21"/>
              </a:rPr>
              <a:t>https</a:t>
            </a:r>
            <a:r>
              <a:rPr lang="en-GB" sz="550" u="sng" dirty="0">
                <a:latin typeface="Arial" panose="020B0604020202020204" pitchFamily="34" charset="0"/>
                <a:cs typeface="Arial" panose="020B0604020202020204" pitchFamily="34" charset="0"/>
                <a:hlinkClick r:id="rId21"/>
              </a:rPr>
              <a:t>://www.frontiersin.org/journals/psychiatry/articles/10.3389/fpsyt.2026.1847854/pdf</a:t>
            </a:r>
            <a:endParaRPr lang="en-GB" sz="55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00000"/>
              </a:lnSpc>
            </a:pPr>
            <a:br>
              <a:rPr lang="en-GB" sz="55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sz="5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9815874"/>
      </p:ext>
    </p:extLst>
  </p:cSld>
  <p:clrMapOvr>
    <a:masterClrMapping/>
  </p:clrMapOvr>
</p:sld>
</file>

<file path=ppt/theme/theme1.xml><?xml version="1.0" encoding="utf-8"?>
<a:theme xmlns:a="http://schemas.openxmlformats.org/drawingml/2006/main" name="2_Atlas">
  <a:themeElements>
    <a:clrScheme name="Violet">
      <a:dk1>
        <a:sysClr val="windowText" lastClr="000000"/>
      </a:dk1>
      <a:lt1>
        <a:sysClr val="window" lastClr="FFFFFF"/>
      </a:lt1>
      <a:dk2>
        <a:srgbClr val="373545"/>
      </a:dk2>
      <a:lt2>
        <a:srgbClr val="DCD8DC"/>
      </a:lt2>
      <a:accent1>
        <a:srgbClr val="AD84C6"/>
      </a:accent1>
      <a:accent2>
        <a:srgbClr val="8784C7"/>
      </a:accent2>
      <a:accent3>
        <a:srgbClr val="5D739A"/>
      </a:accent3>
      <a:accent4>
        <a:srgbClr val="6997AF"/>
      </a:accent4>
      <a:accent5>
        <a:srgbClr val="84ACB6"/>
      </a:accent5>
      <a:accent6>
        <a:srgbClr val="6F8183"/>
      </a:accent6>
      <a:hlink>
        <a:srgbClr val="69A020"/>
      </a:hlink>
      <a:folHlink>
        <a:srgbClr val="8C8C8C"/>
      </a:folHlink>
    </a:clrScheme>
    <a:fontScheme name="Atlas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tlas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alpha val="60000"/>
                <a:satMod val="109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4000"/>
                <a:satMod val="130000"/>
                <a:lumMod val="92000"/>
              </a:schemeClr>
            </a:gs>
            <a:gs pos="100000">
              <a:schemeClr val="phClr">
                <a:shade val="76000"/>
                <a:satMod val="130000"/>
                <a:lumMod val="88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0000"/>
            </a:schemeClr>
          </a:solidFill>
          <a:prstDash val="solid"/>
        </a:ln>
        <a:ln w="15875" cap="flat" cmpd="sng" algn="ctr">
          <a:solidFill>
            <a:schemeClr val="phClr">
              <a:shade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>
            <a:bevelT w="0" h="0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10000">
              <a:schemeClr val="phClr">
                <a:tint val="94000"/>
                <a:lumMod val="116000"/>
              </a:schemeClr>
            </a:gs>
            <a:gs pos="100000">
              <a:schemeClr val="phClr">
                <a:tint val="98000"/>
                <a:shade val="86000"/>
                <a:satMod val="90000"/>
                <a:lumMod val="88000"/>
              </a:schemeClr>
            </a:gs>
          </a:gsLst>
          <a:path path="circle">
            <a:fillToRect l="50000" t="15000" r="50000" b="169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tlas" id="{5156B0E4-0EB1-49FE-A26B-15F6F698AEC6}" vid="{C0CB9708-C445-4049-9D7F-4C8684E69AF3}"/>
    </a:ext>
  </a:extLst>
</a:theme>
</file>

<file path=ppt/theme/theme2.xml><?xml version="1.0" encoding="utf-8"?>
<a:theme xmlns:a="http://schemas.openxmlformats.org/drawingml/2006/main" name="Basi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Basis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sis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sis" id="{5665723A-49BA-4B57-8411-A56F8F207965}" vid="{90E45F77-AEFC-46EF-A7C1-5B338C297B0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3527</TotalTime>
  <Words>1908</Words>
  <Application>Microsoft Office PowerPoint</Application>
  <PresentationFormat>Widescreen</PresentationFormat>
  <Paragraphs>64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12</vt:i4>
      </vt:variant>
    </vt:vector>
  </HeadingPairs>
  <TitlesOfParts>
    <vt:vector size="19" baseType="lpstr">
      <vt:lpstr>Arial</vt:lpstr>
      <vt:lpstr>Calibri Light</vt:lpstr>
      <vt:lpstr>Corbel</vt:lpstr>
      <vt:lpstr>Rockwell</vt:lpstr>
      <vt:lpstr>Wingdings</vt:lpstr>
      <vt:lpstr>2_Atlas</vt:lpstr>
      <vt:lpstr>Basis</vt:lpstr>
      <vt:lpstr>Programme: MSc Public Health and Social Care in Practice  Module Name: Population Health and Digital Health Promotion Module Code: LCHS7009 Lecturer: Diola Bijlhout  Assignment Title: Component 3 Group Project Presentation Student Name: Amiben kinteshkumar patel Student ID : 2526924</vt:lpstr>
      <vt:lpstr>Successful Implementation Needs more than Technology </vt:lpstr>
      <vt:lpstr>Key stakeholder Supporting Implementation</vt:lpstr>
      <vt:lpstr>Stakeholder Roles in Intervention Delivery </vt:lpstr>
      <vt:lpstr>Organisational and Operational barriers </vt:lpstr>
      <vt:lpstr>Community and Patient Barriers </vt:lpstr>
      <vt:lpstr>Digital Implementation and Technical Barriers </vt:lpstr>
      <vt:lpstr>Legal Consideration for AI-enabled  Telehealth </vt:lpstr>
      <vt:lpstr>Ethical Consideration in Digital Mental  Healthcare </vt:lpstr>
      <vt:lpstr>Strategies to Overcome Implementation Barriers</vt:lpstr>
      <vt:lpstr>Transition and Key message 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ModifiedBy>amipatel18082003@gmail.com</cp:lastModifiedBy>
  <cp:revision>2</cp:revision>
  <dcterms:created xsi:type="dcterms:W3CDTF">2026-07-23T08:00:46Z</dcterms:created>
  <dcterms:modified xsi:type="dcterms:W3CDTF">2026-08-03T11:33:58Z</dcterms:modified>
</cp:coreProperties>
</file>