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85" r:id="rId11"/>
    <p:sldId id="266" r:id="rId12"/>
    <p:sldId id="284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83" r:id="rId22"/>
    <p:sldId id="276" r:id="rId23"/>
    <p:sldId id="275" r:id="rId24"/>
    <p:sldId id="277" r:id="rId25"/>
    <p:sldId id="278" r:id="rId26"/>
    <p:sldId id="279" r:id="rId27"/>
    <p:sldId id="280" r:id="rId28"/>
    <p:sldId id="282" r:id="rId29"/>
    <p:sldId id="281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829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4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751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81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21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61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451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272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3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23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633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814D5-7A24-409A-BBFC-6FD8F7E49C4E}" type="datetimeFigureOut">
              <a:rPr lang="en-GB" smtClean="0"/>
              <a:t>05/02/2017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472B8-D2A2-4810-817E-F5D794875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392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direct.com/science/article/pii/S037722179900020X" TargetMode="External"/><Relationship Id="rId2" Type="http://schemas.openxmlformats.org/officeDocument/2006/relationships/hyperlink" Target="http://www.sciencedirect.com/science/article/pii/S0377221707011356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neumann.hec.ca/sites/cours/6-060-00/MK_entreprise.pdf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692697"/>
            <a:ext cx="7776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WAREHOUSE MANAGEMENT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Warehouse Design &amp; Management Systems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03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95" y="188640"/>
            <a:ext cx="8804893" cy="5031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301208"/>
            <a:ext cx="577215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3132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7469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741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886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7376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8968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8964488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9685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56984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6960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260648"/>
            <a:ext cx="878497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Points to consider: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Gather as much data as you can/as possible and analyse it.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Look at your long term strategy outward five years and beyond to build in some contingency for change or flexibility.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Concentrate on the capability and capacity of the building, capacity in M³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Design with a view to using existing MHE capabilities &amp; storage media, consider change when absolutely necessary.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H &amp; S aspects of staff which should be a priority in the design.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Design with a view to reducing movement within the Warehouse.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standardising packaging for both movement &amp; storage.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and work within local building regulations and be conscious of floor loading.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Remember the warehouse has an outside as well.</a:t>
            </a:r>
          </a:p>
        </p:txBody>
      </p:sp>
    </p:spTree>
    <p:extLst>
      <p:ext uri="{BB962C8B-B14F-4D97-AF65-F5344CB8AC3E}">
        <p14:creationId xmlns:p14="http://schemas.microsoft.com/office/powerpoint/2010/main" val="1107411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548680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Who or what is involved: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Requirement (what is the business to undertake – cross dock, bonded, decoupling point, returns facility).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Throughput levels and likely storage capabilities.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Service requirements/levels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Any value added services required.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Government Agencies (H&amp;S Inspectorate – Environmental Agencies – Home Office, HMRC, Local Authority (Fire Service- Planning department)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Insurance Company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Specialist Contractors – Racking, crane, IT etc.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Ruston A, Croucher P &amp; Baker P (2015) The Handbook of Logistics and Distribution Management, 5</a:t>
            </a:r>
            <a:r>
              <a:rPr lang="en-GB" baseline="30000" dirty="0" smtClean="0"/>
              <a:t>th</a:t>
            </a:r>
            <a:r>
              <a:rPr lang="en-GB" dirty="0" smtClean="0"/>
              <a:t> Edition, Chartered Institute of Logistics and Transport, Kogan Page, London.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905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188640"/>
            <a:ext cx="88569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Data: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Traffic in [Vehicle offloading]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Receipts area. – Quantities checks &amp; packaging condition.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Bulk or deep storage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Pick faces/Fast moving/Detailed picking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Packaging area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Distribution area [Items held awaiting transport]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Traffic Out [Vehicle loading area for despatch]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in use area [Bulk packaging, pallets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MHE area [Charging area, etc.]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Warehouse Offices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Restrooms for staff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Canteen/Food preparation area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Ablutions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Locker rooms for staff.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Disability access &amp; work area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Nos of operatives employed.</a:t>
            </a:r>
          </a:p>
        </p:txBody>
      </p:sp>
    </p:spTree>
    <p:extLst>
      <p:ext uri="{BB962C8B-B14F-4D97-AF65-F5344CB8AC3E}">
        <p14:creationId xmlns:p14="http://schemas.microsoft.com/office/powerpoint/2010/main" val="212900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871296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Cost per transaction: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[A transaction is any activity generated by WMS to produce a work activity (Receipt, Replenishment, Pick &amp; Pack)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Running costs/number of transactions undertaken per day/week/month/year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Transactions per hour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of transactions undertaken/working hours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Transactions per productive hour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of transactions undertaken/(working hrs less non working hrs (such as smoking, training non value added time away from production lines)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607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548680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Example of space calculation for receipt &amp; despatch area.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Space =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1"/>
            <a:ext cx="748883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680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76470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 vehicles per day, 26 pallets per load, pallet size 1.2 x1.0 metres and takes 45 minutes per load to unload. 30 minutes to check each load. Site operation 8 hour shift pattern.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327150" y="3291681"/>
          <a:ext cx="6489700" cy="1143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1079500"/>
                <a:gridCol w="1016000"/>
                <a:gridCol w="812800"/>
                <a:gridCol w="1155700"/>
                <a:gridCol w="12065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Number of Loads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Hours to unload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Time to shift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Number of pallets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Space per pallet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1.25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(1.2 x 1)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(.45 +.5)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Shift pattern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Pallet diamentions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8424936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52396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8964488" cy="4295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54452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Gwynne R (2014) Chartered Institute of Logistics &amp; Transport, Kogan Page London.</a:t>
            </a:r>
          </a:p>
          <a:p>
            <a:r>
              <a:rPr lang="en-GB" dirty="0" smtClean="0"/>
              <a:t>Page 209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043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568951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5589240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Gwynne R (2014) Chartered Institute of Logistics &amp; Transport, Kogan Page London.</a:t>
            </a:r>
          </a:p>
          <a:p>
            <a:pPr algn="just"/>
            <a:r>
              <a:rPr lang="en-GB" dirty="0" smtClean="0"/>
              <a:t>Page 214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7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496944" cy="4820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5536" y="580526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Gwynne R (2014) Chartered Institute of Logistics &amp; Transport, Kogan Page London.</a:t>
            </a:r>
          </a:p>
          <a:p>
            <a:r>
              <a:rPr lang="en-GB" dirty="0" smtClean="0"/>
              <a:t>Page 216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347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8568952" cy="496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5949280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Gwynne R (2014) Chartered Institute of Logistics &amp; Transport, Kogan Page London.</a:t>
            </a:r>
          </a:p>
          <a:p>
            <a:r>
              <a:rPr lang="en-GB" dirty="0" smtClean="0"/>
              <a:t>Page 216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00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3"/>
            <a:ext cx="8856984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704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784976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16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260648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benefits of a Warehouse management System?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 data quickly.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Co-ordinates movement within the warehouse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Manages large numbers of transactions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Produces reports.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improve competitiveness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Real time stock visibility &amp; traceability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improve productivity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Reduces human error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replenish fast picking areas automatically.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Minimises paperwork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Provides remote data visibility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49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537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784975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926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12967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616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640960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65840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12968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72041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8496944" cy="4506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913" y="4838700"/>
            <a:ext cx="2924175" cy="1902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8565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88640"/>
            <a:ext cx="849694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www.sciencedirect.com/science/article/pii/S0377221707011356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www.sciencedirect.com/science/article/pii/S037722179900020X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neumann.hec.ca/sites/cours/6-060-00/MK_entreprise.pdf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5701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568952" cy="5332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404664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357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635</Words>
  <Application>Microsoft Office PowerPoint</Application>
  <PresentationFormat>On-screen Show (4:3)</PresentationFormat>
  <Paragraphs>104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23</cp:revision>
  <dcterms:created xsi:type="dcterms:W3CDTF">2017-02-03T16:36:54Z</dcterms:created>
  <dcterms:modified xsi:type="dcterms:W3CDTF">2017-02-05T17:15:57Z</dcterms:modified>
</cp:coreProperties>
</file>