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handoutMasterIdLst>
    <p:handoutMasterId r:id="rId5"/>
  </p:handoutMasterIdLst>
  <p:sldIdLst>
    <p:sldId id="256" r:id="rId2"/>
    <p:sldId id="257" r:id="rId3"/>
  </p:sldIdLst>
  <p:sldSz cx="43891200" cy="32918400"/>
  <p:notesSz cx="6858000" cy="9144000"/>
  <p:defaultTextStyle>
    <a:defPPr>
      <a:defRPr lang="en-US"/>
    </a:defPPr>
    <a:lvl1pPr marL="0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1pPr>
    <a:lvl2pPr marL="1843430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2pPr>
    <a:lvl3pPr marL="3686861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3pPr>
    <a:lvl4pPr marL="5530291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4pPr>
    <a:lvl5pPr marL="737372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5pPr>
    <a:lvl6pPr marL="921715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6pPr>
    <a:lvl7pPr marL="1106058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7pPr>
    <a:lvl8pPr marL="12904013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8pPr>
    <a:lvl9pPr marL="14747443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69" autoAdjust="0"/>
    <p:restoredTop sz="75139" autoAdjust="0"/>
  </p:normalViewPr>
  <p:slideViewPr>
    <p:cSldViewPr snapToGrid="0">
      <p:cViewPr>
        <p:scale>
          <a:sx n="30" d="100"/>
          <a:sy n="30" d="100"/>
        </p:scale>
        <p:origin x="24" y="-201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5" d="100"/>
          <a:sy n="65" d="100"/>
        </p:scale>
        <p:origin x="2796" y="6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C0B079-A316-4C9B-B165-DF9EA8325D2C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A0EAE6-B4B6-49B7-9049-B371250BE0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466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F28AB8-57D1-494F-9851-055AD867E790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C7F044-5458-4B2E-BFA0-52AAA1C52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808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C7F044-5458-4B2E-BFA0-52AAA1C529D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6155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C7F044-5458-4B2E-BFA0-52AAA1C529D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311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1" name="Text Placeholder 6"/>
          <p:cNvSpPr>
            <a:spLocks noGrp="1"/>
          </p:cNvSpPr>
          <p:nvPr>
            <p:ph type="body" sz="quarter" idx="36"/>
          </p:nvPr>
        </p:nvSpPr>
        <p:spPr bwMode="auto">
          <a:xfrm>
            <a:off x="1158240" y="4093905"/>
            <a:ext cx="30174412" cy="64633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3600">
                <a:solidFill>
                  <a:schemeClr val="bg1">
                    <a:lumMod val="75000"/>
                  </a:schemeClr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1143000" y="5669280"/>
            <a:ext cx="12801600" cy="128016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9" hasCustomPrompt="1"/>
          </p:nvPr>
        </p:nvSpPr>
        <p:spPr bwMode="ltGray">
          <a:xfrm>
            <a:off x="1143000" y="7114032"/>
            <a:ext cx="12801600" cy="2732574"/>
          </a:xfrm>
          <a:solidFill>
            <a:schemeClr val="tx2">
              <a:lumMod val="10000"/>
              <a:lumOff val="90000"/>
            </a:schemeClr>
          </a:solidFill>
        </p:spPr>
        <p:txBody>
          <a:bodyPr lIns="365760" rIns="365760" anchor="ctr">
            <a:noAutofit/>
          </a:bodyPr>
          <a:lstStyle>
            <a:lvl1pPr marL="0" indent="0">
              <a:spcBef>
                <a:spcPts val="1200"/>
              </a:spcBef>
              <a:buFont typeface="Arial" panose="020B0604020202020204" pitchFamily="34" charset="0"/>
              <a:buNone/>
              <a:defRPr sz="4400" baseline="0"/>
            </a:lvl1pPr>
            <a:lvl2pPr marL="571500" indent="-571500">
              <a:spcBef>
                <a:spcPts val="1200"/>
              </a:spcBef>
              <a:buFont typeface="Arial" panose="020B0604020202020204" pitchFamily="34" charset="0"/>
              <a:buChar char="•"/>
              <a:defRPr sz="4400"/>
            </a:lvl2pPr>
            <a:lvl3pPr marL="571500" indent="-571500">
              <a:spcBef>
                <a:spcPts val="1200"/>
              </a:spcBef>
              <a:buFont typeface="Arial" panose="020B0604020202020204" pitchFamily="34" charset="0"/>
              <a:buChar char="•"/>
              <a:defRPr sz="4400"/>
            </a:lvl3pPr>
            <a:lvl4pPr marL="0" indent="0">
              <a:spcBef>
                <a:spcPts val="1200"/>
              </a:spcBef>
              <a:buNone/>
              <a:defRPr sz="4400"/>
            </a:lvl4pPr>
            <a:lvl5pPr marL="0" indent="0">
              <a:spcBef>
                <a:spcPts val="1200"/>
              </a:spcBef>
              <a:buNone/>
              <a:defRPr sz="4400"/>
            </a:lvl5pPr>
            <a:lvl6pPr marL="0" indent="0">
              <a:spcBef>
                <a:spcPts val="1200"/>
              </a:spcBef>
              <a:buNone/>
              <a:defRPr sz="4400"/>
            </a:lvl6pPr>
            <a:lvl7pPr marL="0" indent="0">
              <a:spcBef>
                <a:spcPts val="1200"/>
              </a:spcBef>
              <a:buNone/>
              <a:defRPr sz="4400"/>
            </a:lvl7pPr>
            <a:lvl8pPr marL="0" indent="0">
              <a:spcBef>
                <a:spcPts val="1200"/>
              </a:spcBef>
              <a:buNone/>
              <a:defRPr sz="4400"/>
            </a:lvl8pPr>
            <a:lvl9pPr marL="0" indent="0">
              <a:spcBef>
                <a:spcPts val="1200"/>
              </a:spcBef>
              <a:buNone/>
              <a:defRPr sz="4400"/>
            </a:lvl9pPr>
          </a:lstStyle>
          <a:p>
            <a:pPr lvl="0"/>
            <a:r>
              <a:rPr lang="en-US" dirty="0"/>
              <a:t>Add your question or a statement of the problem here</a:t>
            </a:r>
          </a:p>
        </p:txBody>
      </p:sp>
      <p:sp>
        <p:nvSpPr>
          <p:cNvPr id="36" name="Text Placeholder 6"/>
          <p:cNvSpPr>
            <a:spLocks noGrp="1"/>
          </p:cNvSpPr>
          <p:nvPr>
            <p:ph type="body" sz="quarter" idx="37" hasCustomPrompt="1"/>
          </p:nvPr>
        </p:nvSpPr>
        <p:spPr>
          <a:xfrm>
            <a:off x="1143000" y="10497312"/>
            <a:ext cx="12801600" cy="128016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37" name="Content Placeholder 17"/>
          <p:cNvSpPr>
            <a:spLocks noGrp="1"/>
          </p:cNvSpPr>
          <p:nvPr>
            <p:ph sz="quarter" idx="38" hasCustomPrompt="1"/>
          </p:nvPr>
        </p:nvSpPr>
        <p:spPr>
          <a:xfrm>
            <a:off x="1143000" y="11868912"/>
            <a:ext cx="12801600" cy="2807506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7" hasCustomPrompt="1"/>
          </p:nvPr>
        </p:nvSpPr>
        <p:spPr>
          <a:xfrm>
            <a:off x="1143000" y="14950440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0" name="Content Placeholder 17"/>
          <p:cNvSpPr>
            <a:spLocks noGrp="1"/>
          </p:cNvSpPr>
          <p:nvPr>
            <p:ph sz="quarter" idx="25" hasCustomPrompt="1"/>
          </p:nvPr>
        </p:nvSpPr>
        <p:spPr>
          <a:xfrm>
            <a:off x="1143000" y="16440912"/>
            <a:ext cx="12801600" cy="6027461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13" name="Text Placeholder 6"/>
          <p:cNvSpPr>
            <a:spLocks noGrp="1"/>
          </p:cNvSpPr>
          <p:nvPr>
            <p:ph type="body" sz="quarter" idx="19" hasCustomPrompt="1"/>
          </p:nvPr>
        </p:nvSpPr>
        <p:spPr>
          <a:xfrm>
            <a:off x="1143000" y="22887432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1" name="Content Placeholder 17"/>
          <p:cNvSpPr>
            <a:spLocks noGrp="1"/>
          </p:cNvSpPr>
          <p:nvPr>
            <p:ph sz="quarter" idx="26" hasCustomPrompt="1"/>
          </p:nvPr>
        </p:nvSpPr>
        <p:spPr>
          <a:xfrm>
            <a:off x="1143000" y="24332184"/>
            <a:ext cx="12801600" cy="7296912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15" name="Text Placeholder 6"/>
          <p:cNvSpPr>
            <a:spLocks noGrp="1"/>
          </p:cNvSpPr>
          <p:nvPr>
            <p:ph type="body" sz="quarter" idx="21" hasCustomPrompt="1"/>
          </p:nvPr>
        </p:nvSpPr>
        <p:spPr>
          <a:xfrm>
            <a:off x="15544800" y="5669280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2" name="Content Placeholder 17"/>
          <p:cNvSpPr>
            <a:spLocks noGrp="1"/>
          </p:cNvSpPr>
          <p:nvPr>
            <p:ph sz="quarter" idx="27" hasCustomPrompt="1"/>
          </p:nvPr>
        </p:nvSpPr>
        <p:spPr>
          <a:xfrm>
            <a:off x="15544800" y="7114032"/>
            <a:ext cx="12801600" cy="6795556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38" name="Text Placeholder 6"/>
          <p:cNvSpPr>
            <a:spLocks noGrp="1"/>
          </p:cNvSpPr>
          <p:nvPr>
            <p:ph type="body" sz="quarter" idx="40" hasCustomPrompt="1"/>
          </p:nvPr>
        </p:nvSpPr>
        <p:spPr>
          <a:xfrm>
            <a:off x="15544800" y="14328648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23" hasCustomPrompt="1"/>
          </p:nvPr>
        </p:nvSpPr>
        <p:spPr>
          <a:xfrm>
            <a:off x="15544800" y="15773399"/>
            <a:ext cx="12801600" cy="6694973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4" name="Text Placeholder 6"/>
          <p:cNvSpPr>
            <a:spLocks noGrp="1"/>
          </p:cNvSpPr>
          <p:nvPr>
            <p:ph type="body" sz="quarter" idx="29" hasCustomPrompt="1"/>
          </p:nvPr>
        </p:nvSpPr>
        <p:spPr>
          <a:xfrm>
            <a:off x="15544800" y="22887432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5" name="Content Placeholder 17"/>
          <p:cNvSpPr>
            <a:spLocks noGrp="1"/>
          </p:cNvSpPr>
          <p:nvPr>
            <p:ph sz="quarter" idx="30" hasCustomPrompt="1"/>
          </p:nvPr>
        </p:nvSpPr>
        <p:spPr>
          <a:xfrm>
            <a:off x="15544800" y="24332184"/>
            <a:ext cx="12801600" cy="7296912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6" name="Text Placeholder 6"/>
          <p:cNvSpPr>
            <a:spLocks noGrp="1"/>
          </p:cNvSpPr>
          <p:nvPr>
            <p:ph type="body" sz="quarter" idx="31" hasCustomPrompt="1"/>
          </p:nvPr>
        </p:nvSpPr>
        <p:spPr>
          <a:xfrm>
            <a:off x="29900880" y="5669280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27" name="Content Placeholder 17"/>
          <p:cNvSpPr>
            <a:spLocks noGrp="1"/>
          </p:cNvSpPr>
          <p:nvPr>
            <p:ph sz="quarter" idx="32" hasCustomPrompt="1"/>
          </p:nvPr>
        </p:nvSpPr>
        <p:spPr>
          <a:xfrm>
            <a:off x="29900880" y="7114032"/>
            <a:ext cx="12801600" cy="7315200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28" name="Content Placeholder 17"/>
          <p:cNvSpPr>
            <a:spLocks noGrp="1"/>
          </p:cNvSpPr>
          <p:nvPr>
            <p:ph sz="quarter" idx="33" hasCustomPrompt="1"/>
          </p:nvPr>
        </p:nvSpPr>
        <p:spPr>
          <a:xfrm>
            <a:off x="29900880" y="14914834"/>
            <a:ext cx="12801600" cy="4538610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39" name="Text Placeholder 6"/>
          <p:cNvSpPr>
            <a:spLocks noGrp="1"/>
          </p:cNvSpPr>
          <p:nvPr>
            <p:ph type="body" sz="quarter" idx="41" hasCustomPrompt="1"/>
          </p:nvPr>
        </p:nvSpPr>
        <p:spPr>
          <a:xfrm>
            <a:off x="29900880" y="19767596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40" name="Content Placeholder 17"/>
          <p:cNvSpPr>
            <a:spLocks noGrp="1"/>
          </p:cNvSpPr>
          <p:nvPr>
            <p:ph sz="quarter" idx="42" hasCustomPrompt="1"/>
          </p:nvPr>
        </p:nvSpPr>
        <p:spPr>
          <a:xfrm>
            <a:off x="29900880" y="21212348"/>
            <a:ext cx="12801600" cy="4344786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29" name="Text Placeholder 6"/>
          <p:cNvSpPr>
            <a:spLocks noGrp="1"/>
          </p:cNvSpPr>
          <p:nvPr>
            <p:ph type="body" sz="quarter" idx="34" hasCustomPrompt="1"/>
          </p:nvPr>
        </p:nvSpPr>
        <p:spPr>
          <a:xfrm>
            <a:off x="29900880" y="25722072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/>
              <a:t>Heading</a:t>
            </a:r>
          </a:p>
        </p:txBody>
      </p:sp>
      <p:sp>
        <p:nvSpPr>
          <p:cNvPr id="30" name="Content Placeholder 17"/>
          <p:cNvSpPr>
            <a:spLocks noGrp="1"/>
          </p:cNvSpPr>
          <p:nvPr>
            <p:ph sz="quarter" idx="35" hasCustomPrompt="1"/>
          </p:nvPr>
        </p:nvSpPr>
        <p:spPr>
          <a:xfrm>
            <a:off x="29900880" y="27166824"/>
            <a:ext cx="12801600" cy="4462272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/>
              <a:t>Use this placeholder to add text or other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A57DF-1C19-4726-AB84-014692BAD8F5}" type="datetimeFigureOut">
              <a:rPr lang="en-US" smtClean="0"/>
              <a:t>12/21/2018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C631-C489-4C11-812F-2172FBEAE82B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43"/>
          </p:nvPr>
        </p:nvSpPr>
        <p:spPr>
          <a:xfrm>
            <a:off x="32270700" y="0"/>
            <a:ext cx="11620500" cy="3842445"/>
          </a:xfrm>
          <a:effectDag name="">
            <a:cont type="tree" name="">
              <a:effect ref="fillLine"/>
              <a:alphaMod>
                <a:cont name="">
                  <a:fill>
                    <a:gradFill>
                      <a:gsLst>
                        <a:gs pos="60000">
                          <a:srgbClr val="000000">
                            <a:alpha val="100000"/>
                          </a:srgbClr>
                        </a:gs>
                        <a:gs pos="97000">
                          <a:srgbClr val="000000">
                            <a:alpha val="0"/>
                          </a:srgbClr>
                        </a:gs>
                      </a:gsLst>
                      <a:lin ang="10800000"/>
                    </a:gradFill>
                  </a:fill>
                </a:cont>
              </a:alphaMod>
            </a:cont>
          </a:effectDag>
        </p:spPr>
        <p:txBody>
          <a:bodyPr lIns="91440" tIns="457200" rIns="9144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772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9168" userDrawn="1">
          <p15:clr>
            <a:srgbClr val="A4A3A4"/>
          </p15:clr>
        </p15:guide>
        <p15:guide id="2" pos="18480" userDrawn="1">
          <p15:clr>
            <a:srgbClr val="A4A3A4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100000">
              <a:schemeClr val="accent4"/>
            </a:gs>
            <a:gs pos="83000">
              <a:schemeClr val="accent6">
                <a:lumMod val="40000"/>
                <a:lumOff val="6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ltGray">
          <a:xfrm>
            <a:off x="0" y="0"/>
            <a:ext cx="43891200" cy="50292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1158240" y="685860"/>
            <a:ext cx="30175200" cy="29717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8240" y="6019800"/>
            <a:ext cx="41589960" cy="23629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3000" y="32114698"/>
            <a:ext cx="98755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A57DF-1C19-4726-AB84-014692BAD8F5}" type="datetimeFigureOut">
              <a:rPr lang="en-US" smtClean="0"/>
              <a:pPr/>
              <a:t>12/21/2018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18520" y="32114698"/>
            <a:ext cx="2185416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872680" y="32114698"/>
            <a:ext cx="98755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B4C631-C489-4C11-812F-2172FBEAE8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 userDrawn="1"/>
        </p:nvSpPr>
        <p:spPr bwMode="gray">
          <a:xfrm>
            <a:off x="0" y="3886200"/>
            <a:ext cx="43891200" cy="1143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3886200"/>
            <a:ext cx="43891200" cy="0"/>
          </a:xfrm>
          <a:prstGeom prst="line">
            <a:avLst/>
          </a:prstGeom>
          <a:ln w="114300"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8807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4389120" rtl="0" eaLnBrk="1" latinLnBrk="0" hangingPunct="1">
        <a:lnSpc>
          <a:spcPct val="90000"/>
        </a:lnSpc>
        <a:spcBef>
          <a:spcPct val="0"/>
        </a:spcBef>
        <a:buNone/>
        <a:defRPr sz="11500" b="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1pPr>
      <a:lvl2pPr marL="21945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2pPr>
      <a:lvl3pPr marL="43891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3pPr>
      <a:lvl4pPr marL="65836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4pPr>
      <a:lvl5pPr marL="877824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6pPr>
      <a:lvl7pPr marL="131673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7pPr>
      <a:lvl8pPr marL="153619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8pPr>
      <a:lvl9pPr marL="175564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0368" userDrawn="1">
          <p15:clr>
            <a:srgbClr val="A4A3A4"/>
          </p15:clr>
        </p15:guide>
        <p15:guide id="2" pos="720" userDrawn="1">
          <p15:clr>
            <a:srgbClr val="A4A3A4"/>
          </p15:clr>
        </p15:guide>
        <p15:guide id="3" pos="26928" userDrawn="1">
          <p15:clr>
            <a:srgbClr val="A4A3A4"/>
          </p15:clr>
        </p15:guide>
        <p15:guide id="4" pos="13824" userDrawn="1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2.le.ac.uk/offices/accessability/staff/accessabilitytutors/information-for-accessability-tutors/the-social-and-medical-model-of-disability" TargetMode="External"/><Relationship Id="rId3" Type="http://schemas.openxmlformats.org/officeDocument/2006/relationships/hyperlink" Target="http://tta.edu.au/products/1949/4832" TargetMode="External"/><Relationship Id="rId7" Type="http://schemas.openxmlformats.org/officeDocument/2006/relationships/hyperlink" Target="https://dera.ioe.ac.uk/23945/7/15-025_Redacted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wynedd.llyw.cymru/en/Council/Documents---Council/ADYaCH/New-IDP-Plan.pdf.v12.pdf" TargetMode="External"/><Relationship Id="rId11" Type="http://schemas.openxmlformats.org/officeDocument/2006/relationships/hyperlink" Target="https://beta.gov.wales/additional-learning-needs-transformation-programme" TargetMode="External"/><Relationship Id="rId5" Type="http://schemas.openxmlformats.org/officeDocument/2006/relationships/hyperlink" Target="https://moodle.uwtsd.ac.uk/pluginfile.php/200762/mod_resource/content/1/Cameron%20%282012%29%20Affirmation%20Model%20as%20a%20Tool.pdf" TargetMode="External"/><Relationship Id="rId10" Type="http://schemas.openxmlformats.org/officeDocument/2006/relationships/hyperlink" Target="https://beta.gov.wales/sites/default/files/publications/2018-04/additional-learning-needs-and-education-tribunal-wales-act-2018-explanatory-memorandum.pdf" TargetMode="External"/><Relationship Id="rId4" Type="http://schemas.openxmlformats.org/officeDocument/2006/relationships/hyperlink" Target="http://switchtech.com/2018/03/01/encryption-good-bad-news-africa-africas-technology-news-leader/" TargetMode="External"/><Relationship Id="rId9" Type="http://schemas.openxmlformats.org/officeDocument/2006/relationships/hyperlink" Target="http://www.unesco.org/education/pdf/SALAMA_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58240" y="229051"/>
            <a:ext cx="41413612" cy="342854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36"/>
          </p:nvPr>
        </p:nvSpPr>
        <p:spPr/>
        <p:txBody>
          <a:bodyPr/>
          <a:lstStyle/>
          <a:p>
            <a:r>
              <a:rPr lang="en-US" dirty="0"/>
              <a:t>Samantha Moon | 1707389| SJSI5017</a:t>
            </a:r>
          </a:p>
        </p:txBody>
      </p:sp>
      <p:sp>
        <p:nvSpPr>
          <p:cNvPr id="67" name="Text Placeholder 66"/>
          <p:cNvSpPr>
            <a:spLocks noGrp="1"/>
          </p:cNvSpPr>
          <p:nvPr>
            <p:ph type="body" sz="quarter" idx="13"/>
          </p:nvPr>
        </p:nvSpPr>
        <p:spPr>
          <a:xfrm>
            <a:off x="1319348" y="685860"/>
            <a:ext cx="41252504" cy="977409"/>
          </a:xfrm>
        </p:spPr>
        <p:txBody>
          <a:bodyPr/>
          <a:lstStyle/>
          <a:p>
            <a:r>
              <a:rPr lang="en-US" sz="8000" dirty="0"/>
              <a:t>Question</a:t>
            </a:r>
          </a:p>
        </p:txBody>
      </p:sp>
      <p:sp>
        <p:nvSpPr>
          <p:cNvPr id="69" name="Text Placeholder 68"/>
          <p:cNvSpPr>
            <a:spLocks noGrp="1"/>
          </p:cNvSpPr>
          <p:nvPr>
            <p:ph type="body" sz="quarter" idx="39"/>
          </p:nvPr>
        </p:nvSpPr>
        <p:spPr>
          <a:xfrm>
            <a:off x="1172390" y="1966019"/>
            <a:ext cx="41399461" cy="1797991"/>
          </a:xfrm>
        </p:spPr>
        <p:txBody>
          <a:bodyPr/>
          <a:lstStyle/>
          <a:p>
            <a:r>
              <a:rPr lang="en-GB" b="1" dirty="0"/>
              <a:t>This poster is going to critically analyse the application of the social model of disability in schools. </a:t>
            </a:r>
            <a:endParaRPr lang="en-GB" dirty="0"/>
          </a:p>
          <a:p>
            <a:endParaRPr lang="en-US" dirty="0"/>
          </a:p>
        </p:txBody>
      </p:sp>
      <p:sp>
        <p:nvSpPr>
          <p:cNvPr id="68" name="Text Placeholder 67"/>
          <p:cNvSpPr>
            <a:spLocks noGrp="1"/>
          </p:cNvSpPr>
          <p:nvPr>
            <p:ph type="body" sz="quarter" idx="37"/>
          </p:nvPr>
        </p:nvSpPr>
        <p:spPr>
          <a:xfrm>
            <a:off x="2454820" y="11868912"/>
            <a:ext cx="11489780" cy="2579090"/>
          </a:xfrm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r>
              <a:rPr lang="en-US" dirty="0"/>
              <a:t>Models of disability, Advantages and Disadvantages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38"/>
          </p:nvPr>
        </p:nvSpPr>
        <p:spPr>
          <a:xfrm>
            <a:off x="1143000" y="11868912"/>
            <a:ext cx="12801600" cy="5306980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21"/>
          </p:nvPr>
        </p:nvSpPr>
        <p:spPr>
          <a:xfrm>
            <a:off x="17610373" y="5704432"/>
            <a:ext cx="13898599" cy="3986273"/>
          </a:xfrm>
        </p:spPr>
        <p:txBody>
          <a:bodyPr/>
          <a:lstStyle/>
          <a:p>
            <a:r>
              <a:rPr lang="en-GB" dirty="0"/>
              <a:t>Why is inclusivity important? </a:t>
            </a:r>
            <a:endParaRPr lang="en-US" dirty="0"/>
          </a:p>
        </p:txBody>
      </p:sp>
      <p:sp>
        <p:nvSpPr>
          <p:cNvPr id="70" name="Text Placeholder 69"/>
          <p:cNvSpPr>
            <a:spLocks noGrp="1"/>
          </p:cNvSpPr>
          <p:nvPr>
            <p:ph type="body" sz="quarter" idx="40"/>
          </p:nvPr>
        </p:nvSpPr>
        <p:spPr>
          <a:xfrm>
            <a:off x="34567471" y="11122534"/>
            <a:ext cx="8304735" cy="4523875"/>
          </a:xfrm>
        </p:spPr>
        <p:txBody>
          <a:bodyPr/>
          <a:lstStyle/>
          <a:p>
            <a:r>
              <a:rPr lang="en-GB" dirty="0"/>
              <a:t>The range of disabilities and diverse needs in an education </a:t>
            </a:r>
            <a:endParaRPr lang="en-US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29"/>
          </p:nvPr>
        </p:nvSpPr>
        <p:spPr>
          <a:xfrm>
            <a:off x="17984882" y="11415040"/>
            <a:ext cx="11961720" cy="4523875"/>
          </a:xfrm>
        </p:spPr>
        <p:txBody>
          <a:bodyPr/>
          <a:lstStyle/>
          <a:p>
            <a:r>
              <a:rPr lang="en-US" dirty="0"/>
              <a:t>Theories that underpin inclusive Education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9785CE8-E36B-413A-A54F-EF5BD274A6E6}"/>
              </a:ext>
            </a:extLst>
          </p:cNvPr>
          <p:cNvSpPr txBox="1"/>
          <p:nvPr/>
        </p:nvSpPr>
        <p:spPr>
          <a:xfrm>
            <a:off x="568640" y="11840151"/>
            <a:ext cx="12557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B4C22132-1408-4D0F-933C-5355CCA446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48471" y="5253226"/>
            <a:ext cx="10075305" cy="564217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481FDB61-759B-4F46-99EF-883CEE275AB1}"/>
              </a:ext>
            </a:extLst>
          </p:cNvPr>
          <p:cNvSpPr txBox="1"/>
          <p:nvPr/>
        </p:nvSpPr>
        <p:spPr>
          <a:xfrm>
            <a:off x="41993901" y="9481482"/>
            <a:ext cx="34943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Pic 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76BD42B-DD8A-4231-98CA-1CA4960C7E7D}"/>
              </a:ext>
            </a:extLst>
          </p:cNvPr>
          <p:cNvSpPr/>
          <p:nvPr/>
        </p:nvSpPr>
        <p:spPr>
          <a:xfrm>
            <a:off x="1172391" y="5420401"/>
            <a:ext cx="5747549" cy="4728170"/>
          </a:xfrm>
          <a:prstGeom prst="rect">
            <a:avLst/>
          </a:prstGeom>
          <a:solidFill>
            <a:schemeClr val="accent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6000" dirty="0">
                <a:ln w="9525">
                  <a:noFill/>
                  <a:prstDash val="solid"/>
                </a:ln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Social Model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90C52A3-4F52-4E53-BA20-3C29C13B3E6F}"/>
              </a:ext>
            </a:extLst>
          </p:cNvPr>
          <p:cNvSpPr/>
          <p:nvPr/>
        </p:nvSpPr>
        <p:spPr>
          <a:xfrm>
            <a:off x="9895888" y="5420401"/>
            <a:ext cx="5747549" cy="4801496"/>
          </a:xfrm>
          <a:prstGeom prst="rect">
            <a:avLst/>
          </a:prstGeom>
          <a:solidFill>
            <a:schemeClr val="accent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6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Medical Model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54987A4-14FE-466F-B38B-DA9ADCC1D8B3}"/>
              </a:ext>
            </a:extLst>
          </p:cNvPr>
          <p:cNvSpPr/>
          <p:nvPr/>
        </p:nvSpPr>
        <p:spPr>
          <a:xfrm>
            <a:off x="4410036" y="16029078"/>
            <a:ext cx="7452788" cy="6622195"/>
          </a:xfrm>
          <a:prstGeom prst="rect">
            <a:avLst/>
          </a:prstGeom>
          <a:solidFill>
            <a:schemeClr val="accent4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Affirmation Model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Traditional Model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Biomedical Model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r>
              <a:rPr lang="en-GB" sz="6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Charity Model</a:t>
            </a:r>
          </a:p>
          <a:p>
            <a:pPr marL="857250" lvl="0" indent="-857250">
              <a:buFont typeface="Arial" panose="020B0604020202020204" pitchFamily="34" charset="0"/>
              <a:buChar char="•"/>
            </a:pPr>
            <a:endParaRPr lang="en-GB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596A870E-B191-4F66-B46E-DD67CC78F09C}"/>
              </a:ext>
            </a:extLst>
          </p:cNvPr>
          <p:cNvSpPr/>
          <p:nvPr/>
        </p:nvSpPr>
        <p:spPr>
          <a:xfrm>
            <a:off x="23472472" y="9941476"/>
            <a:ext cx="1714312" cy="2686012"/>
          </a:xfrm>
          <a:prstGeom prst="down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 err="1"/>
          </a:p>
        </p:txBody>
      </p:sp>
      <p:sp>
        <p:nvSpPr>
          <p:cNvPr id="18" name="Arrow: Up 17">
            <a:extLst>
              <a:ext uri="{FF2B5EF4-FFF2-40B4-BE49-F238E27FC236}">
                <a16:creationId xmlns:a16="http://schemas.microsoft.com/office/drawing/2014/main" id="{7952EB5D-8662-4B91-ABB9-1345494B3C62}"/>
              </a:ext>
            </a:extLst>
          </p:cNvPr>
          <p:cNvSpPr/>
          <p:nvPr/>
        </p:nvSpPr>
        <p:spPr>
          <a:xfrm>
            <a:off x="4046165" y="9154139"/>
            <a:ext cx="1343982" cy="2686012"/>
          </a:xfrm>
          <a:prstGeom prst="up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 err="1"/>
          </a:p>
        </p:txBody>
      </p:sp>
      <p:sp>
        <p:nvSpPr>
          <p:cNvPr id="33" name="Arrow: Up 32">
            <a:extLst>
              <a:ext uri="{FF2B5EF4-FFF2-40B4-BE49-F238E27FC236}">
                <a16:creationId xmlns:a16="http://schemas.microsoft.com/office/drawing/2014/main" id="{892263ED-D30A-4D4A-9FBA-A5000DFF3FA8}"/>
              </a:ext>
            </a:extLst>
          </p:cNvPr>
          <p:cNvSpPr/>
          <p:nvPr/>
        </p:nvSpPr>
        <p:spPr>
          <a:xfrm>
            <a:off x="11862824" y="9155868"/>
            <a:ext cx="1343982" cy="2686012"/>
          </a:xfrm>
          <a:prstGeom prst="up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 err="1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8D38D30C-51F8-4A76-A756-A0ED3A64A06F}"/>
              </a:ext>
            </a:extLst>
          </p:cNvPr>
          <p:cNvSpPr/>
          <p:nvPr/>
        </p:nvSpPr>
        <p:spPr>
          <a:xfrm>
            <a:off x="7351618" y="14142504"/>
            <a:ext cx="1696179" cy="1642023"/>
          </a:xfrm>
          <a:prstGeom prst="down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 err="1"/>
          </a:p>
        </p:txBody>
      </p: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7CD65723-A148-4DBA-9BB2-7997EC1EDCFD}"/>
              </a:ext>
            </a:extLst>
          </p:cNvPr>
          <p:cNvCxnSpPr>
            <a:cxnSpLocks/>
          </p:cNvCxnSpPr>
          <p:nvPr/>
        </p:nvCxnSpPr>
        <p:spPr>
          <a:xfrm rot="16200000" flipH="1">
            <a:off x="9503200" y="18436963"/>
            <a:ext cx="9465602" cy="1815721"/>
          </a:xfrm>
          <a:prstGeom prst="bentConnector3">
            <a:avLst/>
          </a:prstGeom>
          <a:ln w="28575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8871A5-E331-4E69-B980-17E486C923BA}"/>
              </a:ext>
            </a:extLst>
          </p:cNvPr>
          <p:cNvSpPr/>
          <p:nvPr/>
        </p:nvSpPr>
        <p:spPr>
          <a:xfrm>
            <a:off x="8105120" y="24486213"/>
            <a:ext cx="9875594" cy="5455510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 err="1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70067861-FF1D-49DA-86A3-188BD21880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8625" y="24795686"/>
            <a:ext cx="6343398" cy="4963159"/>
          </a:xfrm>
          <a:prstGeom prst="rect">
            <a:avLst/>
          </a:prstGeom>
        </p:spPr>
      </p:pic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4C71EB20-9217-4514-AB80-082DF9F02437}"/>
              </a:ext>
            </a:extLst>
          </p:cNvPr>
          <p:cNvSpPr/>
          <p:nvPr/>
        </p:nvSpPr>
        <p:spPr>
          <a:xfrm>
            <a:off x="34367286" y="19774001"/>
            <a:ext cx="5534034" cy="2126746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6000" dirty="0"/>
              <a:t>Severe</a:t>
            </a: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166991F2-074E-41A9-8D5E-5CCFB6711FAD}"/>
              </a:ext>
            </a:extLst>
          </p:cNvPr>
          <p:cNvSpPr/>
          <p:nvPr/>
        </p:nvSpPr>
        <p:spPr>
          <a:xfrm>
            <a:off x="38207024" y="17462584"/>
            <a:ext cx="5534034" cy="212674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Moderate</a:t>
            </a:r>
          </a:p>
          <a:p>
            <a:pPr algn="ctr"/>
            <a:endParaRPr lang="en-GB" sz="6000" dirty="0" err="1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322EC591-7A9E-4337-B151-DAB02080FEAD}"/>
              </a:ext>
            </a:extLst>
          </p:cNvPr>
          <p:cNvSpPr/>
          <p:nvPr/>
        </p:nvSpPr>
        <p:spPr>
          <a:xfrm>
            <a:off x="33623269" y="16256468"/>
            <a:ext cx="5534034" cy="1300211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0" indent="-857250" algn="ctr">
              <a:buFont typeface="Arial" panose="020B0604020202020204" pitchFamily="34" charset="0"/>
              <a:buChar char="•"/>
            </a:pPr>
            <a:r>
              <a:rPr lang="en-GB" sz="6000" dirty="0"/>
              <a:t>Mild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FFBECC5-5124-47B8-94B3-3524A1446209}"/>
              </a:ext>
            </a:extLst>
          </p:cNvPr>
          <p:cNvSpPr/>
          <p:nvPr/>
        </p:nvSpPr>
        <p:spPr>
          <a:xfrm>
            <a:off x="37245836" y="24955802"/>
            <a:ext cx="630797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5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Dyslexia 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4BA7B18-0BD0-48F3-AF8D-D650EBEED66D}"/>
              </a:ext>
            </a:extLst>
          </p:cNvPr>
          <p:cNvSpPr/>
          <p:nvPr/>
        </p:nvSpPr>
        <p:spPr>
          <a:xfrm>
            <a:off x="33623269" y="26313088"/>
            <a:ext cx="630797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5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Dyspraxia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E8B6E2CD-9F82-43A8-A01F-A65C5D44CDF0}"/>
              </a:ext>
            </a:extLst>
          </p:cNvPr>
          <p:cNvSpPr/>
          <p:nvPr/>
        </p:nvSpPr>
        <p:spPr>
          <a:xfrm>
            <a:off x="37416422" y="27690692"/>
            <a:ext cx="630797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5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ADHD 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37B4862-0AB5-40B2-84BD-799B02C8422E}"/>
              </a:ext>
            </a:extLst>
          </p:cNvPr>
          <p:cNvSpPr/>
          <p:nvPr/>
        </p:nvSpPr>
        <p:spPr>
          <a:xfrm>
            <a:off x="33623269" y="29125654"/>
            <a:ext cx="630797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Dyscalculia</a:t>
            </a:r>
            <a:r>
              <a:rPr lang="en-US" sz="5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7E1EFDF-27BC-473C-ADF7-9E602235ED41}"/>
              </a:ext>
            </a:extLst>
          </p:cNvPr>
          <p:cNvSpPr/>
          <p:nvPr/>
        </p:nvSpPr>
        <p:spPr>
          <a:xfrm>
            <a:off x="37388668" y="30331801"/>
            <a:ext cx="630797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Dysgraphia</a:t>
            </a:r>
            <a:r>
              <a:rPr lang="en-US" sz="5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FCF003A-4603-4240-9102-D4520A745C1E}"/>
              </a:ext>
            </a:extLst>
          </p:cNvPr>
          <p:cNvSpPr txBox="1"/>
          <p:nvPr/>
        </p:nvSpPr>
        <p:spPr>
          <a:xfrm>
            <a:off x="15569084" y="28743182"/>
            <a:ext cx="34943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Pic 2</a:t>
            </a: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073D59BA-1C8B-4C33-912A-9634E1CB6516}"/>
              </a:ext>
            </a:extLst>
          </p:cNvPr>
          <p:cNvSpPr/>
          <p:nvPr/>
        </p:nvSpPr>
        <p:spPr>
          <a:xfrm>
            <a:off x="19993943" y="21206861"/>
            <a:ext cx="8822018" cy="1953395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>
                <a:solidFill>
                  <a:schemeClr val="tx1"/>
                </a:solidFill>
              </a:rPr>
              <a:t>The Salamanca Statement </a:t>
            </a:r>
            <a:endParaRPr lang="en-GB" sz="6000" dirty="0" err="1">
              <a:solidFill>
                <a:schemeClr val="tx1"/>
              </a:solidFill>
            </a:endParaRPr>
          </a:p>
        </p:txBody>
      </p:sp>
      <p:sp>
        <p:nvSpPr>
          <p:cNvPr id="64" name="Rectangle: Rounded Corners 63">
            <a:extLst>
              <a:ext uri="{FF2B5EF4-FFF2-40B4-BE49-F238E27FC236}">
                <a16:creationId xmlns:a16="http://schemas.microsoft.com/office/drawing/2014/main" id="{88CD84FA-B2EC-41E8-871A-C2F01592C40C}"/>
              </a:ext>
            </a:extLst>
          </p:cNvPr>
          <p:cNvSpPr/>
          <p:nvPr/>
        </p:nvSpPr>
        <p:spPr>
          <a:xfrm>
            <a:off x="20469758" y="23657646"/>
            <a:ext cx="7870388" cy="4807813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Additional learning needs and educational tribunal (Wales) Act 2018</a:t>
            </a:r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040373F0-3EB0-4810-8F0E-A04D0F51F579}"/>
              </a:ext>
            </a:extLst>
          </p:cNvPr>
          <p:cNvSpPr/>
          <p:nvPr/>
        </p:nvSpPr>
        <p:spPr>
          <a:xfrm>
            <a:off x="34753144" y="22604082"/>
            <a:ext cx="8370632" cy="1473541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profound</a:t>
            </a:r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974622A3-D1B8-416D-955F-CE629EB1BE5F}"/>
              </a:ext>
            </a:extLst>
          </p:cNvPr>
          <p:cNvCxnSpPr/>
          <p:nvPr/>
        </p:nvCxnSpPr>
        <p:spPr>
          <a:xfrm>
            <a:off x="37134303" y="17175892"/>
            <a:ext cx="2023000" cy="1251919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46B60E98-40D4-441C-B413-28AB74475D7F}"/>
              </a:ext>
            </a:extLst>
          </p:cNvPr>
          <p:cNvCxnSpPr/>
          <p:nvPr/>
        </p:nvCxnSpPr>
        <p:spPr>
          <a:xfrm flipH="1">
            <a:off x="39157303" y="19070666"/>
            <a:ext cx="2836598" cy="1528488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FF0B29F0-6077-43C5-A32B-0EC21D2C62F8}"/>
              </a:ext>
            </a:extLst>
          </p:cNvPr>
          <p:cNvCxnSpPr/>
          <p:nvPr/>
        </p:nvCxnSpPr>
        <p:spPr>
          <a:xfrm>
            <a:off x="37958043" y="21459249"/>
            <a:ext cx="3526841" cy="1607317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val 1">
            <a:extLst>
              <a:ext uri="{FF2B5EF4-FFF2-40B4-BE49-F238E27FC236}">
                <a16:creationId xmlns:a16="http://schemas.microsoft.com/office/drawing/2014/main" id="{188CE985-9AA5-4CD2-8C4C-8DD4EBB85C3F}"/>
              </a:ext>
            </a:extLst>
          </p:cNvPr>
          <p:cNvSpPr/>
          <p:nvPr/>
        </p:nvSpPr>
        <p:spPr>
          <a:xfrm>
            <a:off x="19993943" y="28966003"/>
            <a:ext cx="8822018" cy="3266537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Individual development Plan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7D40396-108D-4D6E-B937-C8329DCAEB86}"/>
              </a:ext>
            </a:extLst>
          </p:cNvPr>
          <p:cNvSpPr/>
          <p:nvPr/>
        </p:nvSpPr>
        <p:spPr>
          <a:xfrm>
            <a:off x="18654896" y="16562174"/>
            <a:ext cx="11265799" cy="373127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2006 Convention on the Rights of Persons with Disabilities (CRPD)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931198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6740A-FF76-493D-BA3B-2318CAF3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4730CE3-CBEF-4CD8-85EC-C51238EC9798}"/>
              </a:ext>
            </a:extLst>
          </p:cNvPr>
          <p:cNvSpPr/>
          <p:nvPr/>
        </p:nvSpPr>
        <p:spPr>
          <a:xfrm>
            <a:off x="628849" y="5656180"/>
            <a:ext cx="42444203" cy="222611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3600" dirty="0"/>
          </a:p>
          <a:p>
            <a:r>
              <a:rPr lang="en-US" sz="3600" dirty="0"/>
              <a:t>Reference List</a:t>
            </a:r>
          </a:p>
          <a:p>
            <a:endParaRPr lang="en-US" sz="3600" dirty="0"/>
          </a:p>
          <a:p>
            <a:r>
              <a:rPr lang="en-US" sz="3600" dirty="0"/>
              <a:t>Pic 1 - </a:t>
            </a:r>
            <a:r>
              <a:rPr lang="en-US" sz="3600" dirty="0">
                <a:hlinkClick r:id="rId3"/>
              </a:rPr>
              <a:t>http://tta.edu.au/products/1949/4832</a:t>
            </a:r>
            <a:endParaRPr lang="en-US" sz="3600" dirty="0"/>
          </a:p>
          <a:p>
            <a:endParaRPr lang="en-US" sz="3600" dirty="0"/>
          </a:p>
          <a:p>
            <a:r>
              <a:rPr lang="en-US" sz="3600" dirty="0"/>
              <a:t>PIC 2 - </a:t>
            </a:r>
            <a:r>
              <a:rPr lang="en-US" sz="3600" dirty="0">
                <a:hlinkClick r:id="rId4"/>
              </a:rPr>
              <a:t>http://switchtech.com/2018/03/01/encryption-good-bad-news-africa-africas-technology-news-leader/</a:t>
            </a:r>
            <a:endParaRPr lang="en-US" sz="3600" dirty="0"/>
          </a:p>
          <a:p>
            <a:endParaRPr lang="en-US" sz="3600" dirty="0"/>
          </a:p>
          <a:p>
            <a:r>
              <a:rPr lang="en-US" sz="3600" dirty="0"/>
              <a:t>Cameron 2012 affirmation model as a tool.pdf </a:t>
            </a:r>
            <a:r>
              <a:rPr lang="en-US" sz="3600" dirty="0">
                <a:hlinkClick r:id="rId5"/>
              </a:rPr>
              <a:t>https://moodle.uwtsd.ac.uk/pluginfile.php/200762/mod_resource/content/1/Cameron%20%282012%29%20Affirmation%20Model%20as%20a%20Tool.pdf</a:t>
            </a:r>
            <a:endParaRPr lang="en-US" sz="3600" dirty="0"/>
          </a:p>
          <a:p>
            <a:endParaRPr lang="en-US" sz="3600" dirty="0"/>
          </a:p>
          <a:p>
            <a:r>
              <a:rPr lang="en-GB" sz="3600" dirty="0"/>
              <a:t>Gwynedd council : Individual development plan available at: </a:t>
            </a:r>
            <a:r>
              <a:rPr lang="en-GB" sz="3600" dirty="0">
                <a:hlinkClick r:id="rId6"/>
              </a:rPr>
              <a:t>https://www.gwynedd.llyw.cymru/en/Council/Documents---Council/ADYaCH/New-IDP-Plan.pdf.v12.pdf</a:t>
            </a:r>
            <a:r>
              <a:rPr lang="en-GB" sz="3600" dirty="0"/>
              <a:t> (Accessed 11/2018)</a:t>
            </a:r>
          </a:p>
          <a:p>
            <a:endParaRPr lang="en-US" sz="3600" dirty="0"/>
          </a:p>
          <a:p>
            <a:pPr lvl="0" defTabSz="914400">
              <a:defRPr/>
            </a:pPr>
            <a:r>
              <a:rPr lang="en-US" sz="3600" dirty="0"/>
              <a:t>Models of dis adv and disadvantages - </a:t>
            </a:r>
            <a:r>
              <a:rPr lang="en-GB" sz="3600" dirty="0"/>
              <a:t>Cameron, C. 2011. </a:t>
            </a:r>
            <a:r>
              <a:rPr lang="en-GB" sz="3600" i="1" dirty="0"/>
              <a:t>Not our problem. Disability as role</a:t>
            </a:r>
            <a:r>
              <a:rPr lang="en-GB" sz="3600" dirty="0"/>
              <a:t>. In press.</a:t>
            </a:r>
          </a:p>
          <a:p>
            <a:pPr defTabSz="914400">
              <a:defRPr/>
            </a:pPr>
            <a:endParaRPr lang="en-GB" sz="3600" dirty="0"/>
          </a:p>
          <a:p>
            <a:pPr defTabSz="914400">
              <a:defRPr/>
            </a:pPr>
            <a:r>
              <a:rPr lang="en-GB" sz="3600" dirty="0"/>
              <a:t>Morris, J. (1993) Pride Against Prejudice. London: The Women’s Press</a:t>
            </a:r>
          </a:p>
          <a:p>
            <a:pPr lvl="0" defTabSz="914400">
              <a:defRPr/>
            </a:pPr>
            <a:endParaRPr lang="en-GB" sz="3600" dirty="0"/>
          </a:p>
          <a:p>
            <a:r>
              <a:rPr lang="en-GB" sz="3600" dirty="0"/>
              <a:t>Social Work &amp; Social Sciences Review 17(3) Turning experience into theory: The affirmation model as a tool for critical Praxis </a:t>
            </a:r>
          </a:p>
          <a:p>
            <a:endParaRPr lang="en-GB" sz="3600" dirty="0"/>
          </a:p>
          <a:p>
            <a:r>
              <a:rPr lang="en-GB" sz="3600" dirty="0"/>
              <a:t>Special Educational Needs (SEN)/ Additional Learning Needs ( ALN) in Wales   (2015)   available at </a:t>
            </a:r>
            <a:r>
              <a:rPr lang="en-GB" sz="3600" u="sng" dirty="0">
                <a:hlinkClick r:id="rId7"/>
              </a:rPr>
              <a:t>https://dera.ioe.ac.uk/23945/7/15-025_Redacted.pdf</a:t>
            </a:r>
            <a:r>
              <a:rPr lang="en-GB" sz="3600" u="sng" dirty="0"/>
              <a:t> </a:t>
            </a:r>
            <a:r>
              <a:rPr lang="en-GB" sz="3600" dirty="0"/>
              <a:t> </a:t>
            </a:r>
            <a:r>
              <a:rPr lang="en-GB" sz="3600" u="sng" dirty="0"/>
              <a:t>[</a:t>
            </a:r>
            <a:r>
              <a:rPr lang="en-GB" sz="3600" dirty="0"/>
              <a:t>Accessed : 11/2018)</a:t>
            </a:r>
          </a:p>
          <a:p>
            <a:endParaRPr lang="en-GB" sz="3600" dirty="0"/>
          </a:p>
          <a:p>
            <a:endParaRPr lang="en-GB" sz="3600" dirty="0"/>
          </a:p>
          <a:p>
            <a:r>
              <a:rPr lang="en-US" sz="3600" dirty="0"/>
              <a:t>University of Leicester available at : </a:t>
            </a:r>
            <a:r>
              <a:rPr lang="en-US" sz="3600" dirty="0">
                <a:hlinkClick r:id="rId8"/>
              </a:rPr>
              <a:t>https://www2.le.ac.uk/offices/accessability/staff/accessabilitytutors/information-for-accessability-tutors/the-social-and-medical-model-of-disability</a:t>
            </a:r>
            <a:endParaRPr lang="en-US" sz="3600" dirty="0"/>
          </a:p>
          <a:p>
            <a:endParaRPr lang="en-US" sz="3600" dirty="0"/>
          </a:p>
          <a:p>
            <a:pPr lvl="0" defTabSz="914400">
              <a:defRPr/>
            </a:pPr>
            <a:r>
              <a:rPr lang="en-US" sz="3600" dirty="0"/>
              <a:t>UNESCO ( 1994) The Salamanca Statement and Framework for Action on Special Educational Needs. Available at </a:t>
            </a:r>
            <a:r>
              <a:rPr lang="en-US" sz="3600" dirty="0">
                <a:hlinkClick r:id="rId9"/>
              </a:rPr>
              <a:t>http://www.unesco.org/education/pdf/SALAMA_E.PDF</a:t>
            </a:r>
            <a:r>
              <a:rPr lang="en-US" sz="3600" dirty="0"/>
              <a:t> ( Accessed 11/2018)</a:t>
            </a:r>
          </a:p>
          <a:p>
            <a:endParaRPr lang="en-GB" sz="3600" dirty="0"/>
          </a:p>
          <a:p>
            <a:r>
              <a:rPr lang="en-GB" sz="3600" dirty="0"/>
              <a:t>Welsh Government (2018). </a:t>
            </a:r>
            <a:r>
              <a:rPr lang="en-GB" sz="3600" i="1" dirty="0"/>
              <a:t>Additional Learning Needs and Education Tribunal (Wales) Act (2018) Explanatory memorandum</a:t>
            </a:r>
            <a:r>
              <a:rPr lang="en-GB" sz="3600" dirty="0"/>
              <a:t>. January 2018. </a:t>
            </a:r>
            <a:r>
              <a:rPr lang="en-GB" sz="3600" dirty="0">
                <a:hlinkClick r:id="rId10"/>
              </a:rPr>
              <a:t>https://beta.gov.wales/sites/default/files/publications/2018-04/additional-learning-needs-and-education-tribunal-wales-act-2018-explanatory-memorandum.pdf</a:t>
            </a:r>
            <a:r>
              <a:rPr lang="en-GB" sz="3600" u="sng" dirty="0"/>
              <a:t> </a:t>
            </a:r>
            <a:r>
              <a:rPr lang="en-GB" sz="3600" dirty="0"/>
              <a:t> (Accessed 11/2018)</a:t>
            </a:r>
          </a:p>
          <a:p>
            <a:endParaRPr lang="en-GB" sz="3600" dirty="0"/>
          </a:p>
          <a:p>
            <a:r>
              <a:rPr lang="en-GB" sz="3600" dirty="0"/>
              <a:t>Westwood, P. &amp; Graham, L. (2003). Inclusion of students with special needs: benefits and obstacles perceived by teachers in New South Wales and South Australia. Australian Journal of Learning Disabilities, 8(1), pp 3-15. </a:t>
            </a:r>
          </a:p>
          <a:p>
            <a:endParaRPr lang="en-GB" sz="3600" dirty="0"/>
          </a:p>
          <a:p>
            <a:endParaRPr lang="en-GB" sz="3600" dirty="0"/>
          </a:p>
          <a:p>
            <a:r>
              <a:rPr lang="en-GB" sz="3600" dirty="0">
                <a:hlinkClick r:id="rId11"/>
              </a:rPr>
              <a:t>https://beta.gov.wales/additional-learning-needs-transformation-programme</a:t>
            </a:r>
            <a:endParaRPr lang="en-GB" sz="3600" dirty="0"/>
          </a:p>
          <a:p>
            <a:endParaRPr lang="en-GB" dirty="0"/>
          </a:p>
          <a:p>
            <a:endParaRPr lang="en-GB" sz="3600" dirty="0"/>
          </a:p>
          <a:p>
            <a:endParaRPr lang="en-GB" sz="3600" dirty="0"/>
          </a:p>
          <a:p>
            <a:endParaRPr lang="en-GB" sz="3200" dirty="0"/>
          </a:p>
          <a:p>
            <a:pPr lvl="0" defTabSz="914400">
              <a:defRPr/>
            </a:pPr>
            <a:endParaRPr lang="en-US" sz="3200" dirty="0"/>
          </a:p>
          <a:p>
            <a:pPr lvl="0" defTabSz="914400">
              <a:defRPr/>
            </a:pPr>
            <a:endParaRPr lang="en-US" sz="8000" dirty="0"/>
          </a:p>
        </p:txBody>
      </p:sp>
    </p:spTree>
    <p:extLst>
      <p:ext uri="{BB962C8B-B14F-4D97-AF65-F5344CB8AC3E}">
        <p14:creationId xmlns:p14="http://schemas.microsoft.com/office/powerpoint/2010/main" val="570427127"/>
      </p:ext>
    </p:extLst>
  </p:cSld>
  <p:clrMapOvr>
    <a:masterClrMapping/>
  </p:clrMapOvr>
</p:sld>
</file>

<file path=ppt/theme/theme1.xml><?xml version="1.0" encoding="utf-8"?>
<a:theme xmlns:a="http://schemas.openxmlformats.org/drawingml/2006/main" name="Science Poster">
  <a:themeElements>
    <a:clrScheme name="Science Poster">
      <a:dk1>
        <a:srgbClr val="000000"/>
      </a:dk1>
      <a:lt1>
        <a:sysClr val="window" lastClr="FFFFFF"/>
      </a:lt1>
      <a:dk2>
        <a:srgbClr val="1B1B1B"/>
      </a:dk2>
      <a:lt2>
        <a:srgbClr val="E5E8E8"/>
      </a:lt2>
      <a:accent1>
        <a:srgbClr val="00B0EA"/>
      </a:accent1>
      <a:accent2>
        <a:srgbClr val="45AE22"/>
      </a:accent2>
      <a:accent3>
        <a:srgbClr val="FFFF00"/>
      </a:accent3>
      <a:accent4>
        <a:srgbClr val="F2760D"/>
      </a:accent4>
      <a:accent5>
        <a:srgbClr val="BB2B35"/>
      </a:accent5>
      <a:accent6>
        <a:srgbClr val="6C3CA2"/>
      </a:accent6>
      <a:hlink>
        <a:srgbClr val="00B0EA"/>
      </a:hlink>
      <a:folHlink>
        <a:srgbClr val="96969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4"/>
        </a:solidFill>
        <a:ln>
          <a:noFill/>
        </a:ln>
      </a:spPr>
      <a:bodyPr rtlCol="0" anchor="ctr"/>
      <a:lstStyle>
        <a:defPPr algn="ctr">
          <a:defRPr sz="6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8575">
          <a:solidFill>
            <a:schemeClr val="accent4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60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2" id="{A3AC1795-03CA-4218-8E9C-394F2C72EB71}" vid="{9E91E023-53D0-48CE-AFD1-CE3DA49243D0}"/>
    </a:ext>
  </a:extLst>
</a:theme>
</file>

<file path=ppt/theme/theme2.xml><?xml version="1.0" encoding="utf-8"?>
<a:theme xmlns:a="http://schemas.openxmlformats.org/drawingml/2006/main" name="Office Theme">
  <a:themeElements>
    <a:clrScheme name="Science Poster">
      <a:dk1>
        <a:srgbClr val="000000"/>
      </a:dk1>
      <a:lt1>
        <a:sysClr val="window" lastClr="FFFFFF"/>
      </a:lt1>
      <a:dk2>
        <a:srgbClr val="1B1B1B"/>
      </a:dk2>
      <a:lt2>
        <a:srgbClr val="E5E8E8"/>
      </a:lt2>
      <a:accent1>
        <a:srgbClr val="00B0EA"/>
      </a:accent1>
      <a:accent2>
        <a:srgbClr val="45AE22"/>
      </a:accent2>
      <a:accent3>
        <a:srgbClr val="FFFF00"/>
      </a:accent3>
      <a:accent4>
        <a:srgbClr val="F2760D"/>
      </a:accent4>
      <a:accent5>
        <a:srgbClr val="BB2B35"/>
      </a:accent5>
      <a:accent6>
        <a:srgbClr val="6C3CA2"/>
      </a:accent6>
      <a:hlink>
        <a:srgbClr val="00B0EA"/>
      </a:hlink>
      <a:folHlink>
        <a:srgbClr val="96969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cience Poster">
      <a:dk1>
        <a:srgbClr val="000000"/>
      </a:dk1>
      <a:lt1>
        <a:sysClr val="window" lastClr="FFFFFF"/>
      </a:lt1>
      <a:dk2>
        <a:srgbClr val="1B1B1B"/>
      </a:dk2>
      <a:lt2>
        <a:srgbClr val="E5E8E8"/>
      </a:lt2>
      <a:accent1>
        <a:srgbClr val="00B0EA"/>
      </a:accent1>
      <a:accent2>
        <a:srgbClr val="45AE22"/>
      </a:accent2>
      <a:accent3>
        <a:srgbClr val="FFFF00"/>
      </a:accent3>
      <a:accent4>
        <a:srgbClr val="F2760D"/>
      </a:accent4>
      <a:accent5>
        <a:srgbClr val="BB2B35"/>
      </a:accent5>
      <a:accent6>
        <a:srgbClr val="6C3CA2"/>
      </a:accent6>
      <a:hlink>
        <a:srgbClr val="00B0EA"/>
      </a:hlink>
      <a:folHlink>
        <a:srgbClr val="96969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833</TotalTime>
  <Words>308</Words>
  <Application>Microsoft Office PowerPoint</Application>
  <PresentationFormat>Custom</PresentationFormat>
  <Paragraphs>68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Times New Roman</vt:lpstr>
      <vt:lpstr>Science Poster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Science Project Title</dc:title>
  <dc:creator>User</dc:creator>
  <cp:lastModifiedBy>Samantha Moon (1707389)</cp:lastModifiedBy>
  <cp:revision>49</cp:revision>
  <dcterms:created xsi:type="dcterms:W3CDTF">2013-01-20T21:20:28Z</dcterms:created>
  <dcterms:modified xsi:type="dcterms:W3CDTF">2018-12-21T11:46:55Z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0x0101007C1D5F340F01F94FA2FD29A5E6DC872E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