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1.xml" ContentType="application/xml"/>
  <Override PartName="/customXml/itemProps1.xml" ContentType="application/vnd.openxmlformats-officedocument.customXmlProperties+xml"/>
  <Override PartName="/customXml/item2.xml" ContentType="application/xml"/>
  <Override PartName="/customXml/_rels/item1.xml.rels" ContentType="application/vnd.openxmlformats-package.relationships+xml"/>
  <Override PartName="/customXml/_rels/item2.xml.rels" ContentType="application/vnd.openxmlformats-package.relationships+xml"/>
  <Override PartName="/customXml/_rels/item3.xml.rels" ContentType="application/vnd.openxmlformats-package.relationships+xml"/>
  <Override PartName="/customXml/itemProps2.xml" ContentType="application/vnd.openxmlformats-officedocument.customXmlProperties+xml"/>
  <Override PartName="/customXml/item3.xml" ContentType="application/xml"/>
  <Override PartName="/customXml/itemProps3.xml" ContentType="application/vnd.openxmlformats-officedocument.customXml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_rels/slideMaster1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3.xml.rels" ContentType="application/vnd.openxmlformats-package.relationships+xml"/>
  <Override PartName="/ppt/slideMasters/_rels/slideMaster4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media/image1.jpeg" ContentType="image/jpeg"/>
  <Override PartName="/ppt/media/image2.jpeg" ContentType="image/jpeg"/>
  <Override PartName="/ppt/media/image6.tif" ContentType="image/tiff"/>
  <Override PartName="/ppt/media/image8.png" ContentType="image/png"/>
  <Override PartName="/ppt/media/image3.jpeg" ContentType="image/jpeg"/>
  <Override PartName="/ppt/media/image4.jpeg" ContentType="image/jpeg"/>
  <Override PartName="/ppt/media/image5.tif" ContentType="image/tiff"/>
  <Override PartName="/ppt/media/image7.png" ContentType="image/png"/>
  <Override PartName="/ppt/media/image9.png" ContentType="image/png"/>
  <Override PartName="/ppt/media/image10.png" ContentType="image/png"/>
  <Override PartName="/ppt/slideLayouts/slideLayout31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_rels/slideLayout31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32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3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34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35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36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37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38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39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25.xml.rels" ContentType="application/vnd.openxmlformats-package.relationships+xml"/>
  <Override PartName="/ppt/slideLayouts/_rels/slideLayout26.xml.rels" ContentType="application/vnd.openxmlformats-package.relationships+xml"/>
  <Override PartName="/ppt/slideLayouts/_rels/slideLayout27.xml.rels" ContentType="application/vnd.openxmlformats-package.relationships+xml"/>
  <Override PartName="/ppt/slideLayouts/_rels/slideLayout28.xml.rels" ContentType="application/vnd.openxmlformats-package.relationships+xml"/>
  <Override PartName="/ppt/slideLayouts/_rels/slideLayout29.xml.rels" ContentType="application/vnd.openxmlformats-package.relationships+xml"/>
  <Override PartName="/ppt/slideLayouts/_rels/slideLayout30.xml.rels" ContentType="application/vnd.openxmlformats-package.relationships+xml"/>
  <Override PartName="/ppt/slideLayouts/_rels/slideLayout40.xml.rels" ContentType="application/vnd.openxmlformats-package.relationships+xml"/>
  <Override PartName="/ppt/slideLayouts/_rels/slideLayout41.xml.rels" ContentType="application/vnd.openxmlformats-package.relationships+xml"/>
  <Override PartName="/ppt/slideLayouts/_rels/slideLayout42.xml.rels" ContentType="application/vnd.openxmlformats-package.relationships+xml"/>
  <Override PartName="/ppt/slideLayouts/_rels/slideLayout43.xml.rels" ContentType="application/vnd.openxmlformats-package.relationships+xml"/>
  <Override PartName="/ppt/slideLayouts/_rels/slideLayout44.xml.rels" ContentType="application/vnd.openxmlformats-package.relationships+xml"/>
  <Override PartName="/ppt/slideLayouts/_rels/slideLayout45.xml.rels" ContentType="application/vnd.openxmlformats-package.relationships+xml"/>
  <Override PartName="/ppt/slideLayouts/_rels/slideLayout46.xml.rels" ContentType="application/vnd.openxmlformats-package.relationships+xml"/>
  <Override PartName="/ppt/slideLayouts/_rels/slideLayout47.xml.rels" ContentType="application/vnd.openxmlformats-package.relationships+xml"/>
  <Override PartName="/ppt/slideLayouts/_rels/slideLayout48.xml.rels" ContentType="application/vnd.openxmlformats-package.relationships+xml"/>
  <Override PartName="/ppt/_rels/presentation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21.xml" ContentType="application/vnd.openxmlformats-officedocument.presentationml.slide+xml"/>
  <Override PartName="/ppt/slides/slide4.xml" ContentType="application/vnd.openxmlformats-officedocument.presentationml.slide+xml"/>
  <Override PartName="/ppt/slides/slide22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23.xml" ContentType="application/vnd.openxmlformats-officedocument.presentationml.slide+xml"/>
  <Override PartName="/ppt/slides/slide7.xml" ContentType="application/vnd.openxmlformats-officedocument.presentationml.slide+xml"/>
  <Override PartName="/ppt/slides/slide24.xml" ContentType="application/vnd.openxmlformats-officedocument.presentationml.slide+xml"/>
  <Override PartName="/ppt/slides/slide8.xml" ContentType="application/vnd.openxmlformats-officedocument.presentationml.slide+xml"/>
  <Override PartName="/ppt/slides/slide25.xml" ContentType="application/vnd.openxmlformats-officedocument.presentationml.slide+xml"/>
  <Override PartName="/ppt/slides/slide9.xml" ContentType="application/vnd.openxmlformats-officedocument.presentationml.slide+xml"/>
  <Override PartName="/ppt/slides/slide26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_rels/slide35.xml.rels" ContentType="application/vnd.openxmlformats-package.relationships+xml"/>
  <Override PartName="/ppt/slides/_rels/slide1.xml.rels" ContentType="application/vnd.openxmlformats-package.relationships+xml"/>
  <Override PartName="/ppt/slides/_rels/slide22.xml.rels" ContentType="application/vnd.openxmlformats-package.relationships+xml"/>
  <Override PartName="/ppt/slides/_rels/slide36.xml.rels" ContentType="application/vnd.openxmlformats-package.relationships+xml"/>
  <Override PartName="/ppt/slides/_rels/slide2.xml.rels" ContentType="application/vnd.openxmlformats-package.relationships+xml"/>
  <Override PartName="/ppt/slides/_rels/slide20.xml.rels" ContentType="application/vnd.openxmlformats-package.relationships+xml"/>
  <Override PartName="/ppt/slides/_rels/slide37.xml.rels" ContentType="application/vnd.openxmlformats-package.relationships+xml"/>
  <Override PartName="/ppt/slides/_rels/slide3.xml.rels" ContentType="application/vnd.openxmlformats-package.relationships+xml"/>
  <Override PartName="/ppt/slides/_rels/slide21.xml.rels" ContentType="application/vnd.openxmlformats-package.relationships+xml"/>
  <Override PartName="/ppt/slides/_rels/slide4.xml.rels" ContentType="application/vnd.openxmlformats-package.relationships+xml"/>
  <Override PartName="/ppt/slides/_rels/slide38.xml.rels" ContentType="application/vnd.openxmlformats-package.relationships+xml"/>
  <Override PartName="/ppt/slides/_rels/slide5.xml.rels" ContentType="application/vnd.openxmlformats-package.relationships+xml"/>
  <Override PartName="/ppt/slides/_rels/slide23.xml.rels" ContentType="application/vnd.openxmlformats-package.relationships+xml"/>
  <Override PartName="/ppt/slides/_rels/slide6.xml.rels" ContentType="application/vnd.openxmlformats-package.relationships+xml"/>
  <Override PartName="/ppt/slides/_rels/slide24.xml.rels" ContentType="application/vnd.openxmlformats-package.relationships+xml"/>
  <Override PartName="/ppt/slides/_rels/slide7.xml.rels" ContentType="application/vnd.openxmlformats-package.relationships+xml"/>
  <Override PartName="/ppt/slides/_rels/slide25.xml.rels" ContentType="application/vnd.openxmlformats-package.relationships+xml"/>
  <Override PartName="/ppt/slides/_rels/slide8.xml.rels" ContentType="application/vnd.openxmlformats-package.relationships+xml"/>
  <Override PartName="/ppt/slides/_rels/slide26.xml.rels" ContentType="application/vnd.openxmlformats-package.relationships+xml"/>
  <Override PartName="/ppt/slides/_rels/slide9.xml.rels" ContentType="application/vnd.openxmlformats-package.relationships+xml"/>
  <Override PartName="/ppt/slides/_rels/slide10.xml.rels" ContentType="application/vnd.openxmlformats-package.relationships+xml"/>
  <Override PartName="/ppt/slides/_rels/slide11.xml.rels" ContentType="application/vnd.openxmlformats-package.relationships+xml"/>
  <Override PartName="/ppt/slides/_rels/slide12.xml.rels" ContentType="application/vnd.openxmlformats-package.relationships+xml"/>
  <Override PartName="/ppt/slides/_rels/slide13.xml.rels" ContentType="application/vnd.openxmlformats-package.relationships+xml"/>
  <Override PartName="/ppt/slides/_rels/slide14.xml.rels" ContentType="application/vnd.openxmlformats-package.relationships+xml"/>
  <Override PartName="/ppt/slides/_rels/slide15.xml.rels" ContentType="application/vnd.openxmlformats-package.relationships+xml"/>
  <Override PartName="/ppt/slides/_rels/slide16.xml.rels" ContentType="application/vnd.openxmlformats-package.relationships+xml"/>
  <Override PartName="/ppt/slides/_rels/slide17.xml.rels" ContentType="application/vnd.openxmlformats-package.relationships+xml"/>
  <Override PartName="/ppt/slides/_rels/slide18.xml.rels" ContentType="application/vnd.openxmlformats-package.relationships+xml"/>
  <Override PartName="/ppt/slides/_rels/slide19.xml.rels" ContentType="application/vnd.openxmlformats-package.relationships+xml"/>
  <Override PartName="/ppt/slides/_rels/slide27.xml.rels" ContentType="application/vnd.openxmlformats-package.relationships+xml"/>
  <Override PartName="/ppt/slides/_rels/slide28.xml.rels" ContentType="application/vnd.openxmlformats-package.relationships+xml"/>
  <Override PartName="/ppt/slides/_rels/slide29.xml.rels" ContentType="application/vnd.openxmlformats-package.relationships+xml"/>
  <Override PartName="/ppt/slides/_rels/slide30.xml.rels" ContentType="application/vnd.openxmlformats-package.relationships+xml"/>
  <Override PartName="/ppt/slides/_rels/slide31.xml.rels" ContentType="application/vnd.openxmlformats-package.relationships+xml"/>
  <Override PartName="/ppt/slides/_rels/slide32.xml.rels" ContentType="application/vnd.openxmlformats-package.relationships+xml"/>
  <Override PartName="/ppt/slides/_rels/slide33.xml.rels" ContentType="application/vnd.openxmlformats-package.relationships+xml"/>
  <Override PartName="/ppt/slides/_rels/slide34.xml.rels" ContentType="application/vnd.openxmlformats-package.relationship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customXml" Target="../customXml/item1.xml"/><Relationship Id="rId5" Type="http://schemas.openxmlformats.org/officeDocument/2006/relationships/customXml" Target="../customXml/item2.xml"/><Relationship Id="rId6" Type="http://schemas.openxmlformats.org/officeDocument/2006/relationships/customXml" Target="../customXml/item3.xml"/><Relationship Id="rId7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  <p:sldMasterId id="2147483674" r:id="rId4"/>
    <p:sldMasterId id="2147483687" r:id="rId5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  <p:sldId id="292" r:id="rId42"/>
    <p:sldId id="293" r:id="rId43"/>
  </p:sldIdLst>
  <p:sldSz cx="9144000" cy="685800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Master" Target="slideMasters/slideMaster4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slide" Target="slides/slide14.xml"/><Relationship Id="rId20" Type="http://schemas.openxmlformats.org/officeDocument/2006/relationships/slide" Target="slides/slide15.xml"/><Relationship Id="rId21" Type="http://schemas.openxmlformats.org/officeDocument/2006/relationships/slide" Target="slides/slide16.xml"/><Relationship Id="rId22" Type="http://schemas.openxmlformats.org/officeDocument/2006/relationships/slide" Target="slides/slide17.xml"/><Relationship Id="rId23" Type="http://schemas.openxmlformats.org/officeDocument/2006/relationships/slide" Target="slides/slide18.xml"/><Relationship Id="rId24" Type="http://schemas.openxmlformats.org/officeDocument/2006/relationships/slide" Target="slides/slide19.xml"/><Relationship Id="rId25" Type="http://schemas.openxmlformats.org/officeDocument/2006/relationships/slide" Target="slides/slide20.xml"/><Relationship Id="rId26" Type="http://schemas.openxmlformats.org/officeDocument/2006/relationships/slide" Target="slides/slide21.xml"/><Relationship Id="rId27" Type="http://schemas.openxmlformats.org/officeDocument/2006/relationships/slide" Target="slides/slide22.xml"/><Relationship Id="rId28" Type="http://schemas.openxmlformats.org/officeDocument/2006/relationships/slide" Target="slides/slide23.xml"/><Relationship Id="rId29" Type="http://schemas.openxmlformats.org/officeDocument/2006/relationships/slide" Target="slides/slide24.xml"/><Relationship Id="rId30" Type="http://schemas.openxmlformats.org/officeDocument/2006/relationships/slide" Target="slides/slide25.xml"/><Relationship Id="rId31" Type="http://schemas.openxmlformats.org/officeDocument/2006/relationships/slide" Target="slides/slide26.xml"/><Relationship Id="rId32" Type="http://schemas.openxmlformats.org/officeDocument/2006/relationships/slide" Target="slides/slide27.xml"/><Relationship Id="rId33" Type="http://schemas.openxmlformats.org/officeDocument/2006/relationships/slide" Target="slides/slide28.xml"/><Relationship Id="rId34" Type="http://schemas.openxmlformats.org/officeDocument/2006/relationships/slide" Target="slides/slide29.xml"/><Relationship Id="rId35" Type="http://schemas.openxmlformats.org/officeDocument/2006/relationships/slide" Target="slides/slide30.xml"/><Relationship Id="rId36" Type="http://schemas.openxmlformats.org/officeDocument/2006/relationships/slide" Target="slides/slide31.xml"/><Relationship Id="rId37" Type="http://schemas.openxmlformats.org/officeDocument/2006/relationships/slide" Target="slides/slide32.xml"/><Relationship Id="rId38" Type="http://schemas.openxmlformats.org/officeDocument/2006/relationships/slide" Target="slides/slide33.xml"/><Relationship Id="rId39" Type="http://schemas.openxmlformats.org/officeDocument/2006/relationships/slide" Target="slides/slide34.xml"/><Relationship Id="rId40" Type="http://schemas.openxmlformats.org/officeDocument/2006/relationships/slide" Target="slides/slide35.xml"/><Relationship Id="rId41" Type="http://schemas.openxmlformats.org/officeDocument/2006/relationships/slide" Target="slides/slide36.xml"/><Relationship Id="rId42" Type="http://schemas.openxmlformats.org/officeDocument/2006/relationships/slide" Target="slides/slide37.xml"/><Relationship Id="rId43" Type="http://schemas.openxmlformats.org/officeDocument/2006/relationships/slide" Target="slides/slide38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78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0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4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5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6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7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78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4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5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9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4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3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78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9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0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9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3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4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9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7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8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1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0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4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5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6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0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9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0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1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2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3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3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23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4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78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2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29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3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2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3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3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7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3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0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4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3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4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5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4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8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9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50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51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52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image" Target="../media/image2.jpeg"/><Relationship Id="rId3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5.xml"/><Relationship Id="rId6" Type="http://schemas.openxmlformats.org/officeDocument/2006/relationships/slideLayout" Target="../slideLayouts/slideLayout16.xml"/><Relationship Id="rId7" Type="http://schemas.openxmlformats.org/officeDocument/2006/relationships/slideLayout" Target="../slideLayouts/slideLayout17.xml"/><Relationship Id="rId8" Type="http://schemas.openxmlformats.org/officeDocument/2006/relationships/slideLayout" Target="../slideLayouts/slideLayout18.xml"/><Relationship Id="rId9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2.xml"/><Relationship Id="rId13" Type="http://schemas.openxmlformats.org/officeDocument/2006/relationships/slideLayout" Target="../slideLayouts/slideLayout23.xml"/><Relationship Id="rId14" Type="http://schemas.openxmlformats.org/officeDocument/2006/relationships/slideLayout" Target="../slideLayouts/slideLayout24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image" Target="../media/image3.jpeg"/><Relationship Id="rId3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7.xml"/><Relationship Id="rId6" Type="http://schemas.openxmlformats.org/officeDocument/2006/relationships/slideLayout" Target="../slideLayouts/slideLayout28.xml"/><Relationship Id="rId7" Type="http://schemas.openxmlformats.org/officeDocument/2006/relationships/slideLayout" Target="../slideLayouts/slideLayout29.xml"/><Relationship Id="rId8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4.xml"/><Relationship Id="rId13" Type="http://schemas.openxmlformats.org/officeDocument/2006/relationships/slideLayout" Target="../slideLayouts/slideLayout35.xml"/><Relationship Id="rId14" Type="http://schemas.openxmlformats.org/officeDocument/2006/relationships/slideLayout" Target="../slideLayouts/slideLayout36.xml"/>
</Relationships>
</file>

<file path=ppt/slideMasters/_rels/slideMaster4.xml.rels><?xml version="1.0" encoding="UTF-8"?>
<Relationships xmlns="http://schemas.openxmlformats.org/package/2006/relationships"><Relationship Id="rId1" Type="http://schemas.openxmlformats.org/officeDocument/2006/relationships/theme" Target="../theme/theme4.xml"/><Relationship Id="rId2" Type="http://schemas.openxmlformats.org/officeDocument/2006/relationships/image" Target="../media/image4.jpeg"/><Relationship Id="rId3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1.xml"/><Relationship Id="rId8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5.xml"/><Relationship Id="rId12" Type="http://schemas.openxmlformats.org/officeDocument/2006/relationships/slideLayout" Target="../slideLayouts/slideLayout46.xml"/><Relationship Id="rId13" Type="http://schemas.openxmlformats.org/officeDocument/2006/relationships/slideLayout" Target="../slideLayouts/slideLayout47.xml"/><Relationship Id="rId14" Type="http://schemas.openxmlformats.org/officeDocument/2006/relationships/slideLayout" Target="../slideLayouts/slideLayout48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</p:sldMaster>
</file>

<file path=ppt/slideMasters/slideMaster4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8880" cy="1144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r>
              <a:rPr b="0" lang="en-GB" sz="1800" spc="-1" strike="noStrike">
                <a:latin typeface="Arial"/>
              </a:rPr>
              <a:t>Click to edit the title text format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440" cy="39769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Click to edit the outline text format</a:t>
            </a:r>
            <a:endParaRPr b="0" lang="en-GB" sz="18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latin typeface="Arial"/>
              </a:rPr>
              <a:t>Second Outline Level</a:t>
            </a:r>
            <a:endParaRPr b="0" lang="en-GB" sz="1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Third Outline Level</a:t>
            </a:r>
            <a:endParaRPr b="0" lang="en-GB" sz="18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latin typeface="Arial"/>
              </a:rPr>
              <a:t>Fourth Outline Level</a:t>
            </a:r>
            <a:endParaRPr b="0" lang="en-GB" sz="18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Fifth Outline Level</a:t>
            </a:r>
            <a:endParaRPr b="0" lang="en-GB" sz="18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Sixth Outline Level</a:t>
            </a:r>
            <a:endParaRPr b="0" lang="en-GB" sz="18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Seventh Outline Level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1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440" cy="39769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Click to edit the outline text format</a:t>
            </a:r>
            <a:endParaRPr b="0" lang="en-GB" sz="18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latin typeface="Arial"/>
              </a:rPr>
              <a:t>Second Outline Level</a:t>
            </a:r>
            <a:endParaRPr b="0" lang="en-GB" sz="1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Third Outline Level</a:t>
            </a:r>
            <a:endParaRPr b="0" lang="en-GB" sz="18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latin typeface="Arial"/>
              </a:rPr>
              <a:t>Fourth Outline Level</a:t>
            </a:r>
            <a:endParaRPr b="0" lang="en-GB" sz="18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Fifth Outline Level</a:t>
            </a:r>
            <a:endParaRPr b="0" lang="en-GB" sz="18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Sixth Outline Level</a:t>
            </a:r>
            <a:endParaRPr b="0" lang="en-GB" sz="18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Seventh Outline Level</a:t>
            </a:r>
            <a:endParaRPr b="0" lang="en-GB" sz="18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  <p:sldLayoutId id="2147483698" r:id="rId13"/>
    <p:sldLayoutId id="2147483699" r:id="rId14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5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image" Target="../media/image5.tif"/><Relationship Id="rId2" Type="http://schemas.openxmlformats.org/officeDocument/2006/relationships/slideLayout" Target="../slideLayouts/slideLayout40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image" Target="../media/image6.tif"/><Relationship Id="rId2" Type="http://schemas.openxmlformats.org/officeDocument/2006/relationships/slideLayout" Target="../slideLayouts/slideLayout40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20.xml.rels><?xml version="1.0" encoding="UTF-8"?>
<Relationships xmlns="http://schemas.openxmlformats.org/package/2006/relationships"><Relationship Id="rId1" Type="http://schemas.openxmlformats.org/officeDocument/2006/relationships/hyperlink" Target="https://uwtsd.ac.uk/library/student-essentials/referencing-handbooks/" TargetMode="External"/><Relationship Id="rId2" Type="http://schemas.openxmlformats.org/officeDocument/2006/relationships/slideLayout" Target="../slideLayouts/slideLayout13.xml"/>
</Relationships>
</file>

<file path=ppt/slides/_rels/slide2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2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2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2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2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2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27.xml.rels><?xml version="1.0" encoding="UTF-8"?>
<Relationships xmlns="http://schemas.openxmlformats.org/package/2006/relationships"><Relationship Id="rId1" Type="http://schemas.openxmlformats.org/officeDocument/2006/relationships/image" Target="../media/image7.png"/><Relationship Id="rId2" Type="http://schemas.openxmlformats.org/officeDocument/2006/relationships/image" Target="../media/image8.png"/><Relationship Id="rId3" Type="http://schemas.openxmlformats.org/officeDocument/2006/relationships/slideLayout" Target="../slideLayouts/slideLayout13.xml"/>
</Relationships>
</file>

<file path=ppt/slides/_rels/slide28.xml.rels><?xml version="1.0" encoding="UTF-8"?>
<Relationships xmlns="http://schemas.openxmlformats.org/package/2006/relationships"><Relationship Id="rId1" Type="http://schemas.openxmlformats.org/officeDocument/2006/relationships/image" Target="../media/image9.png"/><Relationship Id="rId2" Type="http://schemas.openxmlformats.org/officeDocument/2006/relationships/slideLayout" Target="../slideLayouts/slideLayout13.xml"/>
</Relationships>
</file>

<file path=ppt/slides/_rels/slide2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2.xml.rels><?xml version="1.0" encoding="UTF-8"?>
<Relationships xmlns="http://schemas.openxmlformats.org/package/2006/relationships"><Relationship Id="rId1" Type="http://schemas.openxmlformats.org/officeDocument/2006/relationships/hyperlink" Target="http://www.phrasebank.manchester.ac.uk/" TargetMode="External"/><Relationship Id="rId2" Type="http://schemas.openxmlformats.org/officeDocument/2006/relationships/slideLayout" Target="../slideLayouts/slideLayout13.xml"/>
</Relationships>
</file>

<file path=ppt/slides/_rels/slide3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5.xml"/>
</Relationships>
</file>

<file path=ppt/slides/_rels/slide3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7.xml.rels><?xml version="1.0" encoding="UTF-8"?>
<Relationships xmlns="http://schemas.openxmlformats.org/package/2006/relationships"><Relationship Id="rId1" Type="http://schemas.openxmlformats.org/officeDocument/2006/relationships/image" Target="../media/image10.png"/><Relationship Id="rId2" Type="http://schemas.openxmlformats.org/officeDocument/2006/relationships/slideLayout" Target="../slideLayouts/slideLayout13.xml"/>
</Relationships>
</file>

<file path=ppt/slides/_rels/slide3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Title 1"/>
          <p:cNvSpPr/>
          <p:nvPr/>
        </p:nvSpPr>
        <p:spPr>
          <a:xfrm>
            <a:off x="2195640" y="1268640"/>
            <a:ext cx="6692760" cy="2300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91000"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ffffff"/>
                </a:solidFill>
                <a:latin typeface="Palatino Linotype"/>
                <a:ea typeface="DejaVu Sans"/>
              </a:rPr>
              <a:t>Myths &amp; Mythology: </a:t>
            </a:r>
            <a:br/>
            <a:r>
              <a:rPr b="0" lang="en-GB" sz="4400" spc="-1" strike="noStrike">
                <a:solidFill>
                  <a:srgbClr val="ffffff"/>
                </a:solidFill>
                <a:latin typeface="Palatino Linotype"/>
                <a:ea typeface="DejaVu Sans"/>
              </a:rPr>
              <a:t>How Stories Shape the World</a:t>
            </a:r>
            <a:br/>
            <a:endParaRPr b="0" lang="en-GB" sz="4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Title 1_2"/>
          <p:cNvSpPr/>
          <p:nvPr/>
        </p:nvSpPr>
        <p:spPr>
          <a:xfrm>
            <a:off x="457200" y="274680"/>
            <a:ext cx="822564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>
              <a:lnSpc>
                <a:spcPct val="100000"/>
              </a:lnSpc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2,000 word assignment Questions (choose 1):</a:t>
            </a:r>
            <a:endParaRPr b="0" lang="en-GB" sz="3200" spc="-1" strike="noStrike">
              <a:latin typeface="Arial"/>
            </a:endParaRPr>
          </a:p>
        </p:txBody>
      </p:sp>
      <p:sp>
        <p:nvSpPr>
          <p:cNvPr id="155" name="Content Placeholder 2_2"/>
          <p:cNvSpPr/>
          <p:nvPr/>
        </p:nvSpPr>
        <p:spPr>
          <a:xfrm>
            <a:off x="457200" y="1600200"/>
            <a:ext cx="8225640" cy="391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97000"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(Creative writing students have their own question)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1.           Carry out a close critical analysis of any of the following texts. Different subjects will call this type of assignment different things: </a:t>
            </a:r>
            <a:r>
              <a:rPr b="0" i="1" lang="en-GB" sz="2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e.g.</a:t>
            </a:r>
            <a:r>
              <a:rPr b="0" lang="en-GB" sz="2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gobbet (Classics, medieval), object analysis (archaeology)…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242424"/>
                </a:solidFill>
                <a:latin typeface="Palatino Linotype"/>
                <a:ea typeface="DejaVu Sans"/>
              </a:rPr>
              <a:t>Regardless of name, it starts with a primary source from your chosen culture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r>
              <a:rPr b="0" lang="en-GB" sz="2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It can be a bit of text, an inscription, a painting, a sculpture or an object (see moodle)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2.           With reference to one text, discuss the ways in which an engagement with critical debate has shaped your understanding of that text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.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Title 1_1"/>
          <p:cNvSpPr/>
          <p:nvPr/>
        </p:nvSpPr>
        <p:spPr>
          <a:xfrm>
            <a:off x="457200" y="274680"/>
            <a:ext cx="822564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2,000 word assignment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57" name="Content Placeholder 2_1"/>
          <p:cNvSpPr/>
          <p:nvPr/>
        </p:nvSpPr>
        <p:spPr>
          <a:xfrm>
            <a:off x="457200" y="1600200"/>
            <a:ext cx="8225640" cy="391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/>
          </a:bodyPr>
          <a:p>
            <a:pPr>
              <a:lnSpc>
                <a:spcPct val="100000"/>
              </a:lnSpc>
            </a:pP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3.           “Myths are a product of a specific time and place.” Discuss the extent to which this statement is valid in relation to your own reading of one of the texts you have studied on this module.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4. How feasible is it to establish cross-cultural influence and the adaptation of myths between cultures? Investigate one or two case studies to consider this question.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2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Title 1"/>
          <p:cNvSpPr/>
          <p:nvPr/>
        </p:nvSpPr>
        <p:spPr>
          <a:xfrm>
            <a:off x="457200" y="274680"/>
            <a:ext cx="8225640" cy="1062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1" lang="en-GB" sz="40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Describe</a:t>
            </a:r>
            <a:r>
              <a:rPr b="0" lang="en-GB" sz="40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the source</a:t>
            </a:r>
            <a:endParaRPr b="0" lang="en-GB" sz="4000" spc="-1" strike="noStrike">
              <a:latin typeface="Arial"/>
            </a:endParaRPr>
          </a:p>
        </p:txBody>
      </p:sp>
      <p:sp>
        <p:nvSpPr>
          <p:cNvPr id="159" name="Content Placeholder 2"/>
          <p:cNvSpPr/>
          <p:nvPr/>
        </p:nvSpPr>
        <p:spPr>
          <a:xfrm>
            <a:off x="457200" y="1628640"/>
            <a:ext cx="8225640" cy="38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/>
          </a:bodyPr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i="1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What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is the content/motif? </a:t>
            </a:r>
            <a:endParaRPr b="0" lang="en-GB" sz="3200" spc="-1" strike="noStrike">
              <a:latin typeface="Arial"/>
            </a:endParaRPr>
          </a:p>
          <a:p>
            <a:pPr lvl="1" marL="743040" indent="-2818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Make sure that you unpick all references to places, characters, areas…</a:t>
            </a:r>
            <a:endParaRPr b="0" lang="en-GB" sz="28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i="1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Where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is it from? 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i="1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When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is it from?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i="1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Who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created it? 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Title 4"/>
          <p:cNvSpPr/>
          <p:nvPr/>
        </p:nvSpPr>
        <p:spPr>
          <a:xfrm>
            <a:off x="457200" y="274680"/>
            <a:ext cx="822564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/>
          </a:bodyPr>
          <a:p>
            <a:pPr algn="ctr">
              <a:lnSpc>
                <a:spcPct val="100000"/>
              </a:lnSpc>
            </a:pPr>
            <a:r>
              <a:rPr b="1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Assess</a:t>
            </a: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how it works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61" name="Content Placeholder 3"/>
          <p:cNvSpPr/>
          <p:nvPr/>
        </p:nvSpPr>
        <p:spPr>
          <a:xfrm>
            <a:off x="457200" y="1600200"/>
            <a:ext cx="8225640" cy="391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28000"/>
          </a:bodyPr>
          <a:p>
            <a:pPr marL="343080" indent="-33912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What is the aim of this source? How does it achieve it?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How does it relate to its historical context and the norms of contemporary society? What other sources from the same period does it connect to? 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HOW does your source do this: what in the text/image triggers a certain reaction in the reader/viewer? 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How is it shaped by surrounding society, and how does it express its values and traditions? Does it try to change or challenge it? 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How have others interpreted this source? Do you agree or disagree with their comments? What is the evidence you base your agreement/disagreement on?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Title 4"/>
          <p:cNvSpPr/>
          <p:nvPr/>
        </p:nvSpPr>
        <p:spPr>
          <a:xfrm>
            <a:off x="457200" y="274680"/>
            <a:ext cx="822564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Background work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63" name="Content Placeholder 4"/>
          <p:cNvSpPr/>
          <p:nvPr/>
        </p:nvSpPr>
        <p:spPr>
          <a:xfrm>
            <a:off x="457200" y="1600200"/>
            <a:ext cx="8225640" cy="391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73000"/>
          </a:bodyPr>
          <a:p>
            <a:pPr marL="343080" indent="-33912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To tackle the text/object itself and assess what it is about, you need to be comfortable that you can deal with both the text/object and the work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This means researching the text/author or object/type of object before you start your detailed work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methodology introduction will come in handy here!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Title 1"/>
          <p:cNvSpPr/>
          <p:nvPr/>
        </p:nvSpPr>
        <p:spPr>
          <a:xfrm>
            <a:off x="457200" y="274680"/>
            <a:ext cx="822564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Examples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65" name="Content Placeholder 2"/>
          <p:cNvSpPr/>
          <p:nvPr/>
        </p:nvSpPr>
        <p:spPr>
          <a:xfrm>
            <a:off x="457200" y="1600200"/>
            <a:ext cx="8225640" cy="391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25000"/>
          </a:bodyPr>
          <a:p>
            <a:pPr marL="343080" indent="-33912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If you want to work on Scylla and Charybdis in the </a:t>
            </a:r>
            <a:r>
              <a:rPr b="0" i="1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Odyssey</a:t>
            </a: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, work through the New Pauly entries on both characters, and on the </a:t>
            </a:r>
            <a:r>
              <a:rPr b="0" i="1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Odyssey</a:t>
            </a: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, and do any follow-up reading.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If you want to work on a vase painting of Herakles, take the time to read both the iconography section in the Herakles entry in the New Pauly, and use the Blackwell Companion to Greek Art (e-book) to get an overview of the development of vase painting and art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Follow-up by reading more specific scholarship on your area: a library search with clear keywords (“Scylla” but with the subject (in the left hand sidebar on the catalogue search screen) limited to “Classical mythology” will help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Title 1"/>
          <p:cNvSpPr/>
          <p:nvPr/>
        </p:nvSpPr>
        <p:spPr>
          <a:xfrm>
            <a:off x="457200" y="274680"/>
            <a:ext cx="822564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Criticism of scholarship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67" name="Content Placeholder 2"/>
          <p:cNvSpPr/>
          <p:nvPr/>
        </p:nvSpPr>
        <p:spPr>
          <a:xfrm>
            <a:off x="457200" y="1600200"/>
            <a:ext cx="8225640" cy="391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84000"/>
          </a:bodyPr>
          <a:p>
            <a:pPr marL="343080" indent="-339120">
              <a:lnSpc>
                <a:spcPct val="11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Make sure to include scholarly opinions and arguments in your discussion.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1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If you disagree with a scholar’s argument/opinions, mention it and provide the evidence that makes you disagree.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1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If you agree with a scholar’s argument / opinions / interpretations, mention that as well.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Title 3"/>
          <p:cNvSpPr/>
          <p:nvPr/>
        </p:nvSpPr>
        <p:spPr>
          <a:xfrm>
            <a:off x="107640" y="274680"/>
            <a:ext cx="892512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36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Sample structure of a source-based assignment</a:t>
            </a:r>
            <a:endParaRPr b="0" lang="en-GB" sz="3600" spc="-1" strike="noStrike">
              <a:latin typeface="Arial"/>
            </a:endParaRPr>
          </a:p>
        </p:txBody>
      </p:sp>
      <p:sp>
        <p:nvSpPr>
          <p:cNvPr id="169" name="Content Placeholder 5"/>
          <p:cNvSpPr/>
          <p:nvPr/>
        </p:nvSpPr>
        <p:spPr>
          <a:xfrm>
            <a:off x="457200" y="1772640"/>
            <a:ext cx="8225640" cy="3740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60000"/>
          </a:bodyPr>
          <a:p>
            <a:pPr marL="343080" indent="-33912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Introduction</a:t>
            </a:r>
            <a:endParaRPr b="0" lang="en-GB" sz="3200" spc="-1" strike="noStrike">
              <a:latin typeface="Arial"/>
            </a:endParaRPr>
          </a:p>
          <a:p>
            <a:pPr lvl="1" marL="743040" indent="-281880">
              <a:lnSpc>
                <a:spcPct val="12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Set out your aims</a:t>
            </a:r>
            <a:endParaRPr b="0" lang="en-GB" sz="2800" spc="-1" strike="noStrike">
              <a:latin typeface="Arial"/>
            </a:endParaRPr>
          </a:p>
          <a:p>
            <a:pPr lvl="1" marL="743040" indent="-281880">
              <a:lnSpc>
                <a:spcPct val="12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Introduce your source briefly</a:t>
            </a:r>
            <a:endParaRPr b="0" lang="en-GB" sz="2800" spc="-1" strike="noStrike">
              <a:latin typeface="Arial"/>
            </a:endParaRPr>
          </a:p>
          <a:p>
            <a:pPr marL="343080" indent="-33912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Main part: assessment</a:t>
            </a:r>
            <a:endParaRPr b="0" lang="en-GB" sz="3200" spc="-1" strike="noStrike">
              <a:latin typeface="Arial"/>
            </a:endParaRPr>
          </a:p>
          <a:p>
            <a:pPr lvl="1" marL="743040" indent="-281880">
              <a:lnSpc>
                <a:spcPct val="12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Divide in sections if necessary, e.g:</a:t>
            </a:r>
            <a:endParaRPr b="0" lang="en-GB" sz="2800" spc="-1" strike="noStrike">
              <a:latin typeface="Arial"/>
            </a:endParaRPr>
          </a:p>
          <a:p>
            <a:pPr lvl="1" marL="743040" indent="-281880">
              <a:lnSpc>
                <a:spcPct val="12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Background</a:t>
            </a:r>
            <a:endParaRPr b="0" lang="en-GB" sz="2800" spc="-1" strike="noStrike">
              <a:latin typeface="Arial"/>
            </a:endParaRPr>
          </a:p>
          <a:p>
            <a:pPr lvl="1" marL="743040" indent="-281880">
              <a:lnSpc>
                <a:spcPct val="12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Interpretations by others</a:t>
            </a:r>
            <a:endParaRPr b="0" lang="en-GB" sz="2800" spc="-1" strike="noStrike">
              <a:latin typeface="Arial"/>
            </a:endParaRPr>
          </a:p>
          <a:p>
            <a:pPr lvl="1" marL="743040" indent="-281880">
              <a:lnSpc>
                <a:spcPct val="12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Your own interpretation and the evidence for it</a:t>
            </a:r>
            <a:endParaRPr b="0" lang="en-GB" sz="2800" spc="-1" strike="noStrike">
              <a:latin typeface="Arial"/>
            </a:endParaRPr>
          </a:p>
          <a:p>
            <a:pPr marL="343080" indent="-33912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Conclusion</a:t>
            </a:r>
            <a:endParaRPr b="0" lang="en-GB" sz="3200" spc="-1" strike="noStrike">
              <a:latin typeface="Arial"/>
            </a:endParaRPr>
          </a:p>
          <a:p>
            <a:pPr marL="457200">
              <a:lnSpc>
                <a:spcPct val="100000"/>
              </a:lnSpc>
              <a:spcBef>
                <a:spcPts val="561"/>
              </a:spcBef>
              <a:tabLst>
                <a:tab algn="l" pos="0"/>
              </a:tabLst>
            </a:pPr>
            <a:endParaRPr b="0" lang="en-GB" sz="3200" spc="-1" strike="noStrike">
              <a:latin typeface="Arial"/>
            </a:endParaRPr>
          </a:p>
          <a:p>
            <a:pPr marL="457200">
              <a:lnSpc>
                <a:spcPct val="100000"/>
              </a:lnSpc>
              <a:tabLst>
                <a:tab algn="l" pos="0"/>
              </a:tabLst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Title 1"/>
          <p:cNvSpPr/>
          <p:nvPr/>
        </p:nvSpPr>
        <p:spPr>
          <a:xfrm>
            <a:off x="683640" y="3993120"/>
            <a:ext cx="7768440" cy="135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Autofit/>
          </a:bodyPr>
          <a:p>
            <a:pPr>
              <a:lnSpc>
                <a:spcPct val="100000"/>
              </a:lnSpc>
            </a:pPr>
            <a:r>
              <a:rPr b="1" lang="en-GB" sz="4000" spc="-1" strike="noStrike" cap="all">
                <a:solidFill>
                  <a:srgbClr val="000000"/>
                </a:solidFill>
                <a:latin typeface="Palatino Linotype"/>
                <a:ea typeface="DejaVu Sans"/>
              </a:rPr>
              <a:t>Acknowledging sources</a:t>
            </a:r>
            <a:endParaRPr b="0" lang="en-GB" sz="4000" spc="-1" strike="noStrike">
              <a:latin typeface="Arial"/>
            </a:endParaRPr>
          </a:p>
        </p:txBody>
      </p:sp>
      <p:sp>
        <p:nvSpPr>
          <p:cNvPr id="171" name="Text Placeholder 2"/>
          <p:cNvSpPr/>
          <p:nvPr/>
        </p:nvSpPr>
        <p:spPr>
          <a:xfrm>
            <a:off x="683640" y="2493000"/>
            <a:ext cx="7768440" cy="149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b">
            <a:noAutofit/>
          </a:bodyPr>
          <a:p>
            <a:pPr>
              <a:lnSpc>
                <a:spcPct val="100000"/>
              </a:lnSpc>
              <a:spcBef>
                <a:spcPts val="400"/>
              </a:spcBef>
              <a:tabLst>
                <a:tab algn="l" pos="0"/>
              </a:tabLst>
            </a:pPr>
            <a:r>
              <a:rPr b="0" lang="en-GB" sz="2000" spc="-1" strike="noStrike">
                <a:solidFill>
                  <a:srgbClr val="8b8b8b"/>
                </a:solidFill>
                <a:latin typeface="Palatino Linotype"/>
                <a:ea typeface="DejaVu Sans"/>
              </a:rPr>
              <a:t>References and tools</a:t>
            </a:r>
            <a:endParaRPr b="0" lang="en-GB" sz="2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Title 3"/>
          <p:cNvSpPr/>
          <p:nvPr/>
        </p:nvSpPr>
        <p:spPr>
          <a:xfrm>
            <a:off x="457200" y="274680"/>
            <a:ext cx="822564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Referencing generally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73" name="Content Placeholder 4"/>
          <p:cNvSpPr/>
          <p:nvPr/>
        </p:nvSpPr>
        <p:spPr>
          <a:xfrm>
            <a:off x="457200" y="1600200"/>
            <a:ext cx="8225640" cy="391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Autofit/>
          </a:bodyPr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References in academic texts are there to:</a:t>
            </a:r>
            <a:endParaRPr b="0" lang="en-GB" sz="3200" spc="-1" strike="noStrike">
              <a:latin typeface="Arial"/>
            </a:endParaRPr>
          </a:p>
          <a:p>
            <a:pPr lvl="1" marL="743040" indent="-2818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Acknowledge work and ideas by others that you have used </a:t>
            </a:r>
            <a:endParaRPr b="0" lang="en-GB" sz="2800" spc="-1" strike="noStrike">
              <a:latin typeface="Arial"/>
            </a:endParaRPr>
          </a:p>
          <a:p>
            <a:pPr lvl="1" marL="743040" indent="-2818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Help your reader find and follow-up information that you have used</a:t>
            </a:r>
            <a:endParaRPr b="0" lang="en-GB" sz="28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Formatting of references vary between fields but the aim is always the same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Title 1"/>
          <p:cNvSpPr/>
          <p:nvPr/>
        </p:nvSpPr>
        <p:spPr>
          <a:xfrm>
            <a:off x="457200" y="274680"/>
            <a:ext cx="822564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Indicating </a:t>
            </a:r>
            <a:r>
              <a:rPr b="0" lang="en-GB" sz="44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background</a:t>
            </a: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material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75" name="Content Placeholder 2"/>
          <p:cNvSpPr/>
          <p:nvPr/>
        </p:nvSpPr>
        <p:spPr>
          <a:xfrm>
            <a:off x="457200" y="1417680"/>
            <a:ext cx="8225640" cy="431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30000"/>
          </a:bodyPr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“</a:t>
            </a: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The frieze surrounding the temple of Minerva in the Forum Transitorium, conceived under the emperor Domitian in the late 1</a:t>
            </a:r>
            <a:r>
              <a:rPr b="0" lang="en-GB" sz="3200" spc="-1" strike="noStrike" baseline="30000">
                <a:solidFill>
                  <a:srgbClr val="000000"/>
                </a:solidFill>
                <a:latin typeface="Times New Roman"/>
                <a:ea typeface="DejaVu Sans"/>
              </a:rPr>
              <a:t>st</a:t>
            </a: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 century CE, features an elaborate sequence of textile working scenes, detailing spinning, weaving, and inspection of finished cloth (</a:t>
            </a:r>
            <a:r>
              <a:rPr b="0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Coarelli 2007, 113).</a:t>
            </a: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” [we have sections of Arachne myth, for which see Ov. </a:t>
            </a:r>
            <a:r>
              <a:rPr b="0" i="1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Met</a:t>
            </a: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. 6]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  <a:tabLst>
                <a:tab algn="l" pos="0"/>
              </a:tabLst>
            </a:pP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I rely on information about commissioning and dating from others: I have used one of the main handbooks to archaeology in Rome. 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  <a:tabLst>
                <a:tab algn="l" pos="0"/>
              </a:tabLst>
            </a:pP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The in-text reference (or footnote) is as short as possible: surname, year, pages, while the the bibliography at the end of the article gives the full information: 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  <a:tabLst>
                <a:tab algn="l" pos="0"/>
              </a:tabLst>
            </a:pPr>
            <a:r>
              <a:rPr b="0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Coarelli, F. (2007). </a:t>
            </a:r>
            <a:r>
              <a:rPr b="0" i="1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Rome and Environs. An Archaeological Guide</a:t>
            </a:r>
            <a:r>
              <a:rPr b="0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 (J. J. Clauss &amp; D. P. Harmon, trans.). Berkeley: University of California Press.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Title 1"/>
          <p:cNvSpPr/>
          <p:nvPr/>
        </p:nvSpPr>
        <p:spPr>
          <a:xfrm>
            <a:off x="457200" y="274680"/>
            <a:ext cx="822564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Be careful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77" name="Content Placeholder 2"/>
          <p:cNvSpPr/>
          <p:nvPr/>
        </p:nvSpPr>
        <p:spPr>
          <a:xfrm>
            <a:off x="457200" y="1600200"/>
            <a:ext cx="8225640" cy="391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73000"/>
          </a:bodyPr>
          <a:p>
            <a:pPr marL="343080" indent="-33912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It is particularly easy to slip up with references to background information: be as generous as you can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Using relevant back-up references also shows your reader that you have located and worked through the most important reading around your topic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Leaving background info without references is </a:t>
            </a:r>
            <a:r>
              <a:rPr b="0" lang="en-GB" sz="32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unfair practice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Title 3"/>
          <p:cNvSpPr/>
          <p:nvPr/>
        </p:nvSpPr>
        <p:spPr>
          <a:xfrm>
            <a:off x="457200" y="274680"/>
            <a:ext cx="403452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Doing it wrong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79" name="Content Placeholder 2"/>
          <p:cNvSpPr/>
          <p:nvPr/>
        </p:nvSpPr>
        <p:spPr>
          <a:xfrm>
            <a:off x="457200" y="1600200"/>
            <a:ext cx="4034520" cy="398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Autofit/>
          </a:bodyPr>
          <a:p>
            <a:pPr>
              <a:lnSpc>
                <a:spcPct val="100000"/>
              </a:lnSpc>
              <a:spcBef>
                <a:spcPts val="561"/>
              </a:spcBef>
              <a:tabLst>
                <a:tab algn="l" pos="0"/>
              </a:tabLst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“</a:t>
            </a: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triad in the panel on Minerva’s right (an old woman, a matron, a girl) portrays stages of life.”</a:t>
            </a:r>
            <a:endParaRPr b="0" lang="en-GB" sz="28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561"/>
              </a:spcBef>
              <a:tabLst>
                <a:tab algn="l" pos="0"/>
              </a:tabLst>
            </a:pPr>
            <a:endParaRPr b="0" lang="en-GB" sz="28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561"/>
              </a:spcBef>
              <a:tabLst>
                <a:tab algn="l" pos="0"/>
              </a:tabLst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Let’s check…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80" name="Content Placeholder 7" descr=""/>
          <p:cNvPicPr/>
          <p:nvPr/>
        </p:nvPicPr>
        <p:blipFill>
          <a:blip r:embed="rId1"/>
          <a:stretch/>
        </p:blipFill>
        <p:spPr>
          <a:xfrm>
            <a:off x="4860000" y="-27000"/>
            <a:ext cx="4280040" cy="573444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Title 3"/>
          <p:cNvSpPr/>
          <p:nvPr/>
        </p:nvSpPr>
        <p:spPr>
          <a:xfrm>
            <a:off x="457200" y="274680"/>
            <a:ext cx="403452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Doing it wrong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82" name="Content Placeholder 2"/>
          <p:cNvSpPr/>
          <p:nvPr/>
        </p:nvSpPr>
        <p:spPr>
          <a:xfrm>
            <a:off x="457200" y="1600200"/>
            <a:ext cx="4034520" cy="398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91000"/>
          </a:bodyPr>
          <a:p>
            <a:pPr>
              <a:lnSpc>
                <a:spcPct val="100000"/>
              </a:lnSpc>
              <a:spcBef>
                <a:spcPts val="561"/>
              </a:spcBef>
              <a:tabLst>
                <a:tab algn="l" pos="0"/>
              </a:tabLst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 put: “The triad in the panel on Minerva’s right (an old woman, a matron, a girl) portrays stages of life.”</a:t>
            </a:r>
            <a:endParaRPr b="0" lang="en-GB" sz="28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561"/>
              </a:spcBef>
              <a:tabLst>
                <a:tab algn="l" pos="0"/>
              </a:tabLst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D’Ambra 1993: 52 says:</a:t>
            </a:r>
            <a:endParaRPr b="0" lang="en-GB" sz="28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561"/>
              </a:spcBef>
              <a:tabLst>
                <a:tab algn="l" pos="0"/>
              </a:tabLst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“</a:t>
            </a: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As an allegorical figure, the old woman, the matron, and the girl portrays stages of life or the course of a lifetime.”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83" name="Content Placeholder 7" descr=""/>
          <p:cNvPicPr/>
          <p:nvPr/>
        </p:nvPicPr>
        <p:blipFill>
          <a:blip r:embed="rId1"/>
          <a:stretch/>
        </p:blipFill>
        <p:spPr>
          <a:xfrm>
            <a:off x="4860000" y="-27000"/>
            <a:ext cx="4280040" cy="5734440"/>
          </a:xfrm>
          <a:prstGeom prst="rect">
            <a:avLst/>
          </a:prstGeom>
          <a:ln w="0">
            <a:noFill/>
          </a:ln>
        </p:spPr>
      </p:pic>
      <p:sp>
        <p:nvSpPr>
          <p:cNvPr id="184" name="TextBox 1"/>
          <p:cNvSpPr/>
          <p:nvPr/>
        </p:nvSpPr>
        <p:spPr>
          <a:xfrm>
            <a:off x="5148000" y="908640"/>
            <a:ext cx="3524400" cy="3929040"/>
          </a:xfrm>
          <a:prstGeom prst="rect">
            <a:avLst/>
          </a:prstGeom>
          <a:solidFill>
            <a:schemeClr val="bg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spAutoFit/>
          </a:bodyPr>
          <a:p>
            <a:pPr>
              <a:lnSpc>
                <a:spcPct val="100000"/>
              </a:lnSpc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Without a reference, I am failing to acknowledge D’Ambra’s previous work and claim the ideas as my own. </a:t>
            </a:r>
            <a:endParaRPr b="0" lang="en-GB" sz="2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That is unfair practice. </a:t>
            </a:r>
            <a:endParaRPr b="0" lang="en-GB" sz="2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Title 1"/>
          <p:cNvSpPr/>
          <p:nvPr/>
        </p:nvSpPr>
        <p:spPr>
          <a:xfrm>
            <a:off x="457200" y="274680"/>
            <a:ext cx="822564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Indicating </a:t>
            </a:r>
            <a:r>
              <a:rPr b="0" lang="en-GB" sz="44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other interpretations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86" name="Content Placeholder 2"/>
          <p:cNvSpPr/>
          <p:nvPr/>
        </p:nvSpPr>
        <p:spPr>
          <a:xfrm>
            <a:off x="457200" y="1600200"/>
            <a:ext cx="8225640" cy="391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85000"/>
          </a:bodyPr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“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While Ovid makes evident Arachne’s </a:t>
            </a:r>
            <a:r>
              <a:rPr b="0" i="1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hubris 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(</a:t>
            </a:r>
            <a:r>
              <a:rPr b="0" lang="en-GB" sz="32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Ov. </a:t>
            </a:r>
            <a:r>
              <a:rPr b="0" i="1" lang="en-GB" sz="32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Met</a:t>
            </a:r>
            <a:r>
              <a:rPr b="0" lang="en-GB" sz="32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. 6.24-25; 50-51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), Minerva’s revenge on her appears not so much as justified vengeance on the impious but rather as an unflattering example of wounded despotic pride (</a:t>
            </a:r>
            <a:r>
              <a:rPr b="0" lang="en-US" sz="32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Oliensis 2004, 287-290; D'Ambra 1993, 49</a:t>
            </a:r>
            <a:r>
              <a:rPr b="0" lang="en-US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)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.”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  <a:tabLst>
                <a:tab algn="l" pos="0"/>
              </a:tabLst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bibliography gives full details of where to find Oliensis and D’Ambra’s work. 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Title 1"/>
          <p:cNvSpPr/>
          <p:nvPr/>
        </p:nvSpPr>
        <p:spPr>
          <a:xfrm>
            <a:off x="457200" y="274680"/>
            <a:ext cx="822564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47000"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Indicating direct use of someone else’s words: </a:t>
            </a:r>
            <a:r>
              <a:rPr b="0" lang="en-GB" sz="44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direct quotation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88" name="Content Placeholder 2"/>
          <p:cNvSpPr/>
          <p:nvPr/>
        </p:nvSpPr>
        <p:spPr>
          <a:xfrm>
            <a:off x="457200" y="1917000"/>
            <a:ext cx="8225640" cy="3596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51000"/>
          </a:bodyPr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“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D’Ambra suggests that “Arachne kneels before her and extends her left arm in a gesture of supplication” (D’Ambra 1993: 48).”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Since I quote D’Ambra word-for-word, I have to use quotation marks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Use direct quotations sparingly: paraphrasing shows better control of your material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bibliography gives full details.  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Title 1"/>
          <p:cNvSpPr/>
          <p:nvPr/>
        </p:nvSpPr>
        <p:spPr>
          <a:xfrm>
            <a:off x="457200" y="274680"/>
            <a:ext cx="822564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Direct quotation: note taking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90" name="Content Placeholder 2"/>
          <p:cNvSpPr/>
          <p:nvPr/>
        </p:nvSpPr>
        <p:spPr>
          <a:xfrm>
            <a:off x="457200" y="1600200"/>
            <a:ext cx="8225640" cy="391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/>
          </a:bodyPr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If I use someone else’s text word-for-word without quotation marks, I commit unfair practice, so saying: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ff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“</a:t>
            </a:r>
            <a:r>
              <a:rPr b="0" lang="en-GB" sz="32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D’Ambra argues that Arachne kneels before her and extends her left arm in a gesture of supplication (D’Ambra 1993, 18)”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…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even with a reference is insufficient.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Title 1"/>
          <p:cNvSpPr/>
          <p:nvPr/>
        </p:nvSpPr>
        <p:spPr>
          <a:xfrm>
            <a:off x="457200" y="274680"/>
            <a:ext cx="822564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References 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92" name="Content Placeholder 2"/>
          <p:cNvSpPr/>
          <p:nvPr/>
        </p:nvSpPr>
        <p:spPr>
          <a:xfrm>
            <a:off x="457200" y="1600200"/>
            <a:ext cx="8225640" cy="391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88000"/>
          </a:bodyPr>
          <a:p>
            <a:pPr marL="343080" indent="-339120">
              <a:lnSpc>
                <a:spcPct val="100000"/>
              </a:lnSpc>
              <a:spcBef>
                <a:spcPts val="720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6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You need to reference:</a:t>
            </a:r>
            <a:endParaRPr b="0" lang="en-GB" sz="3600" spc="-1" strike="noStrike">
              <a:latin typeface="Arial"/>
            </a:endParaRPr>
          </a:p>
          <a:p>
            <a:pPr lvl="1" marL="743040" indent="-281880">
              <a:lnSpc>
                <a:spcPct val="100000"/>
              </a:lnSpc>
              <a:spcBef>
                <a:spcPts val="720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36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primary sources you use/discuss</a:t>
            </a:r>
            <a:endParaRPr b="0" lang="en-GB" sz="3600" spc="-1" strike="noStrike">
              <a:latin typeface="Arial"/>
            </a:endParaRPr>
          </a:p>
          <a:p>
            <a:pPr lvl="1" marL="743040" indent="-281880">
              <a:lnSpc>
                <a:spcPct val="100000"/>
              </a:lnSpc>
              <a:spcBef>
                <a:spcPts val="720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36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parallel reading that you bring in</a:t>
            </a:r>
            <a:endParaRPr b="0" lang="en-GB" sz="3600" spc="-1" strike="noStrike">
              <a:latin typeface="Arial"/>
            </a:endParaRPr>
          </a:p>
          <a:p>
            <a:pPr lvl="1" marL="743040" indent="-281880">
              <a:lnSpc>
                <a:spcPct val="100000"/>
              </a:lnSpc>
              <a:spcBef>
                <a:spcPts val="720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36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modern scholarship that you are using</a:t>
            </a:r>
            <a:endParaRPr b="0" lang="en-GB" sz="36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760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…</a:t>
            </a:r>
            <a:r>
              <a:rPr b="0" lang="en-GB" sz="3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every time you use it</a:t>
            </a:r>
            <a:endParaRPr b="0" lang="en-GB" sz="3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Title 1"/>
          <p:cNvSpPr/>
          <p:nvPr/>
        </p:nvSpPr>
        <p:spPr>
          <a:xfrm>
            <a:off x="457200" y="274680"/>
            <a:ext cx="822564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UWTSD Library guides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94" name="Content Placeholder 2"/>
          <p:cNvSpPr/>
          <p:nvPr/>
        </p:nvSpPr>
        <p:spPr>
          <a:xfrm>
            <a:off x="457200" y="1600200"/>
            <a:ext cx="8225640" cy="391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/>
          </a:bodyPr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Library website has excellent guides to referencing in different formats: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 u="sng">
                <a:solidFill>
                  <a:srgbClr val="0000ff"/>
                </a:solidFill>
                <a:uFillTx/>
                <a:latin typeface="Palatino Linotype"/>
                <a:ea typeface="DejaVu Sans"/>
                <a:hlinkClick r:id="rId1"/>
              </a:rPr>
              <a:t>https://uwtsd.ac.uk/library/student-essentials/referencing-handbooks/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YES: different subjects have slightly different formats! 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AIM is always the same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Title 1"/>
          <p:cNvSpPr/>
          <p:nvPr/>
        </p:nvSpPr>
        <p:spPr>
          <a:xfrm>
            <a:off x="457200" y="274680"/>
            <a:ext cx="822564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bibliography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96" name="Content Placeholder 2"/>
          <p:cNvSpPr/>
          <p:nvPr/>
        </p:nvSpPr>
        <p:spPr>
          <a:xfrm>
            <a:off x="457200" y="1600200"/>
            <a:ext cx="8359200" cy="391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80000"/>
          </a:bodyPr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All primary and secondary sources used must be listed at the end of your paper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Some academic disciplines (e.g. Classics) divide the bibliography in two parts:</a:t>
            </a:r>
            <a:endParaRPr b="0" lang="en-GB" sz="3200" spc="-1" strike="noStrike">
              <a:latin typeface="Arial"/>
            </a:endParaRPr>
          </a:p>
          <a:p>
            <a:pPr lvl="1" marL="743040" indent="-2818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Primary sources</a:t>
            </a:r>
            <a:endParaRPr b="0" lang="en-GB" sz="2800" spc="-1" strike="noStrike">
              <a:latin typeface="Arial"/>
            </a:endParaRPr>
          </a:p>
          <a:p>
            <a:pPr lvl="1" marL="743040" indent="-2818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Secondary sources</a:t>
            </a:r>
            <a:endParaRPr b="0" lang="en-GB" sz="28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aim is still to be as helpful to the reader as possible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Within each section, items should be in alphabetical order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Title 1"/>
          <p:cNvSpPr/>
          <p:nvPr/>
        </p:nvSpPr>
        <p:spPr>
          <a:xfrm>
            <a:off x="457200" y="274680"/>
            <a:ext cx="822564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88000"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Primary and secondary literature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98" name="Content Placeholder 2"/>
          <p:cNvSpPr/>
          <p:nvPr/>
        </p:nvSpPr>
        <p:spPr>
          <a:xfrm>
            <a:off x="457200" y="1600200"/>
            <a:ext cx="8225640" cy="391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75000"/>
          </a:bodyPr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“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Primary” sources are sources directly from the period you are working on – they ARE the object of study</a:t>
            </a:r>
            <a:endParaRPr b="0" lang="en-GB" sz="3200" spc="-1" strike="noStrike">
              <a:latin typeface="Arial"/>
            </a:endParaRPr>
          </a:p>
          <a:p>
            <a:pPr lvl="1" marL="743040" indent="-2818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i="1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e.g.</a:t>
            </a: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Homer’s </a:t>
            </a:r>
            <a:r>
              <a:rPr b="0" i="1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Iliad </a:t>
            </a: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etc… </a:t>
            </a:r>
            <a:endParaRPr b="0" lang="en-GB" sz="2800" spc="-1" strike="noStrike">
              <a:latin typeface="Arial"/>
            </a:endParaRPr>
          </a:p>
          <a:p>
            <a:pPr lvl="1" marL="743040" indent="-2818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Art and iconography, or archaeological remains can also be primary sources</a:t>
            </a:r>
            <a:endParaRPr b="0" lang="en-GB" sz="28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“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Secondary sources” are sources not from the period, not the object of study themselves</a:t>
            </a:r>
            <a:endParaRPr b="0" lang="en-GB" sz="3200" spc="-1" strike="noStrike">
              <a:latin typeface="Arial"/>
            </a:endParaRPr>
          </a:p>
          <a:p>
            <a:pPr lvl="1" marL="743040" indent="-2818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Academic articles, textbooks and academic books, encyclopedia articles…</a:t>
            </a:r>
            <a:endParaRPr b="0" lang="en-GB" sz="2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Title 3"/>
          <p:cNvSpPr/>
          <p:nvPr/>
        </p:nvSpPr>
        <p:spPr>
          <a:xfrm>
            <a:off x="457200" y="274680"/>
            <a:ext cx="822564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Bibliography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00" name="Content Placeholder 4"/>
          <p:cNvSpPr/>
          <p:nvPr/>
        </p:nvSpPr>
        <p:spPr>
          <a:xfrm>
            <a:off x="457200" y="1600200"/>
            <a:ext cx="8225640" cy="412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34000"/>
          </a:bodyPr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r>
              <a:rPr b="1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Ancient sources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r>
              <a:rPr b="0" i="1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Ovid: Ovidius Metamorphoses</a:t>
            </a:r>
            <a:r>
              <a:rPr b="0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, ed. William S. Anderson (Leipzig and Stuttgart, 1977).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r>
              <a:rPr b="1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Modern sources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r>
              <a:rPr b="0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Coarelli, F. (2007). </a:t>
            </a:r>
            <a:r>
              <a:rPr b="0" i="1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Rome and Environs. An Archaeological Guide</a:t>
            </a:r>
            <a:r>
              <a:rPr b="0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 (J. J. Clauss &amp; D. P. Harmon, trans.). Berkeley: University of California Press.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r>
              <a:rPr b="0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D'Ambra, E. (1993). </a:t>
            </a:r>
            <a:r>
              <a:rPr b="0" i="1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Private lives, imperial virtues. The frieze of the Forum Transitorium in Rome</a:t>
            </a:r>
            <a:r>
              <a:rPr b="0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. Princeton, N.J: Princeton University Press.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r>
              <a:rPr b="0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Oliensis, E. (2004). “The Power of Image-Makers: Representation and Revenge in Ovid </a:t>
            </a:r>
            <a:r>
              <a:rPr b="0" i="1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Metamorphoses</a:t>
            </a:r>
            <a:r>
              <a:rPr b="0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 6 and </a:t>
            </a:r>
            <a:r>
              <a:rPr b="0" i="1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Tristia</a:t>
            </a:r>
            <a:r>
              <a:rPr b="0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 4.” </a:t>
            </a:r>
            <a:r>
              <a:rPr b="0" i="1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Classical Antiquity</a:t>
            </a:r>
            <a:r>
              <a:rPr b="0" lang="en-US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 23, 285-321. 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Title 1"/>
          <p:cNvSpPr/>
          <p:nvPr/>
        </p:nvSpPr>
        <p:spPr>
          <a:xfrm>
            <a:off x="457200" y="274680"/>
            <a:ext cx="822564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88000"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Help to get it right: TurnitIn draft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02" name="Content Placeholder 2"/>
          <p:cNvSpPr/>
          <p:nvPr/>
        </p:nvSpPr>
        <p:spPr>
          <a:xfrm>
            <a:off x="457200" y="1600200"/>
            <a:ext cx="8225640" cy="391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/>
          </a:bodyPr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All formal assignments are submitted via TurnitIn rather than simple file upload 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This is a text-matching software that checks submissions against publications and submissions in an online repository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It covers both published works and student assignments (e.g. your own assignments for other modules)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Title 1"/>
          <p:cNvSpPr/>
          <p:nvPr/>
        </p:nvSpPr>
        <p:spPr>
          <a:xfrm>
            <a:off x="457200" y="274680"/>
            <a:ext cx="822564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Using Turnitin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04" name="Content Placeholder 2"/>
          <p:cNvSpPr/>
          <p:nvPr/>
        </p:nvSpPr>
        <p:spPr>
          <a:xfrm>
            <a:off x="457200" y="1600200"/>
            <a:ext cx="8225640" cy="391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55000"/>
          </a:bodyPr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TIN does NOT detect unfair practice, but it is a very useful tool to start double-checking that no unfair practice has taken place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Each piece of work is individually considered by the marker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Students can see their TIN reports in advance of the deadline (if you submit your work early enough) – this means that you can identify any inadvertent unfair practice and correct it (if you do it by the deadline).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Title 1"/>
          <p:cNvSpPr/>
          <p:nvPr/>
        </p:nvSpPr>
        <p:spPr>
          <a:xfrm>
            <a:off x="457200" y="274680"/>
            <a:ext cx="822564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How to read the TIN report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06" name="Content Placeholder 2"/>
          <p:cNvSpPr/>
          <p:nvPr/>
        </p:nvSpPr>
        <p:spPr>
          <a:xfrm>
            <a:off x="457200" y="1600200"/>
            <a:ext cx="8225640" cy="391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/>
          </a:bodyPr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You need to read the TIN report carefully.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This is a blunt tool.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It will identify as “text-matching” anything it can find, including your name (from another essay), or a bibliographical item.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You need to learn to ignore these, and concentrate on what is important.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Title 1"/>
          <p:cNvSpPr/>
          <p:nvPr/>
        </p:nvSpPr>
        <p:spPr>
          <a:xfrm>
            <a:off x="521280" y="127800"/>
            <a:ext cx="822564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ones to ignore</a:t>
            </a:r>
            <a:endParaRPr b="0" lang="en-GB" sz="4400" spc="-1" strike="noStrike">
              <a:latin typeface="Arial"/>
            </a:endParaRPr>
          </a:p>
        </p:txBody>
      </p:sp>
      <p:pic>
        <p:nvPicPr>
          <p:cNvPr id="208" name="Content Placeholder 6" descr=""/>
          <p:cNvPicPr/>
          <p:nvPr/>
        </p:nvPicPr>
        <p:blipFill>
          <a:blip r:embed="rId1"/>
          <a:srcRect l="10929" t="41184" r="35063" b="36756"/>
          <a:stretch/>
        </p:blipFill>
        <p:spPr>
          <a:xfrm>
            <a:off x="3960" y="1270800"/>
            <a:ext cx="8742960" cy="2229480"/>
          </a:xfrm>
          <a:prstGeom prst="rect">
            <a:avLst/>
          </a:prstGeom>
          <a:ln w="0">
            <a:noFill/>
          </a:ln>
        </p:spPr>
      </p:pic>
      <p:pic>
        <p:nvPicPr>
          <p:cNvPr id="209" name="Picture 7" descr=""/>
          <p:cNvPicPr/>
          <p:nvPr/>
        </p:nvPicPr>
        <p:blipFill>
          <a:blip r:embed="rId2"/>
          <a:srcRect l="11665" t="48888" r="35874" b="40775"/>
          <a:stretch/>
        </p:blipFill>
        <p:spPr>
          <a:xfrm>
            <a:off x="179640" y="4221000"/>
            <a:ext cx="8709120" cy="106992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Title 1"/>
          <p:cNvSpPr/>
          <p:nvPr/>
        </p:nvSpPr>
        <p:spPr>
          <a:xfrm>
            <a:off x="457200" y="274680"/>
            <a:ext cx="822564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ones to deal with</a:t>
            </a:r>
            <a:endParaRPr b="0" lang="en-GB" sz="4400" spc="-1" strike="noStrike">
              <a:latin typeface="Arial"/>
            </a:endParaRPr>
          </a:p>
        </p:txBody>
      </p:sp>
      <p:pic>
        <p:nvPicPr>
          <p:cNvPr id="211" name="Content Placeholder 3" descr=""/>
          <p:cNvPicPr/>
          <p:nvPr/>
        </p:nvPicPr>
        <p:blipFill>
          <a:blip r:embed="rId1"/>
          <a:srcRect l="37362" t="50381" r="29315" b="23887"/>
          <a:stretch/>
        </p:blipFill>
        <p:spPr>
          <a:xfrm>
            <a:off x="16200" y="1417680"/>
            <a:ext cx="8935560" cy="431172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Title 1"/>
          <p:cNvSpPr/>
          <p:nvPr/>
        </p:nvSpPr>
        <p:spPr>
          <a:xfrm>
            <a:off x="457200" y="274680"/>
            <a:ext cx="822564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Fixing problems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13" name="Content Placeholder 2"/>
          <p:cNvSpPr/>
          <p:nvPr/>
        </p:nvSpPr>
        <p:spPr>
          <a:xfrm>
            <a:off x="457200" y="1600200"/>
            <a:ext cx="8225640" cy="391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Autofit/>
          </a:bodyPr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This TIN report has picked up a long passage identical with the Wikipedia entry for Diodorus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It needs to be re-written and references added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Title 1"/>
          <p:cNvSpPr/>
          <p:nvPr/>
        </p:nvSpPr>
        <p:spPr>
          <a:xfrm>
            <a:off x="457200" y="274680"/>
            <a:ext cx="822564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Assessment tile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15" name="Content Placeholder 2"/>
          <p:cNvSpPr/>
          <p:nvPr/>
        </p:nvSpPr>
        <p:spPr>
          <a:xfrm>
            <a:off x="457200" y="1600200"/>
            <a:ext cx="8225640" cy="391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70000"/>
          </a:bodyPr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formal 2,000 word assignment needs to be submitted via the Assessment tile on Moodle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There are Turnitin links on this page</a:t>
            </a:r>
            <a:endParaRPr b="0" lang="en-GB" sz="3200" spc="-1" strike="noStrike">
              <a:latin typeface="Arial"/>
            </a:endParaRPr>
          </a:p>
          <a:p>
            <a:pPr lvl="1" marL="914400" indent="-5104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Palatino Linotype"/>
              <a:buAutoNum type="arabicPeriod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Draft submission – for you to check your own TIN score and fix mistakes</a:t>
            </a:r>
            <a:endParaRPr b="0" lang="en-GB" sz="2800" spc="-1" strike="noStrike">
              <a:latin typeface="Arial"/>
            </a:endParaRPr>
          </a:p>
          <a:p>
            <a:pPr lvl="1" marL="914400" indent="-5104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Palatino Linotype"/>
              <a:buAutoNum type="arabicPeriod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Final submission regular deadline</a:t>
            </a:r>
            <a:endParaRPr b="0" lang="en-GB" sz="28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final submission is </a:t>
            </a:r>
            <a:r>
              <a:rPr b="1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due Sunday 29th March 2026, 23.59 pm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NB there will be a link for DD submissions 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Title 1"/>
          <p:cNvSpPr/>
          <p:nvPr/>
        </p:nvSpPr>
        <p:spPr>
          <a:xfrm>
            <a:off x="457200" y="274680"/>
            <a:ext cx="822564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88000"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How to find appropriate material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17" name="Content Placeholder 2"/>
          <p:cNvSpPr/>
          <p:nvPr/>
        </p:nvSpPr>
        <p:spPr>
          <a:xfrm>
            <a:off x="457200" y="1600200"/>
            <a:ext cx="8225640" cy="391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33000"/>
          </a:bodyPr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Moodle and recommended reading connected to your topic: </a:t>
            </a:r>
            <a:endParaRPr b="0" lang="en-GB" sz="3200" spc="-1" strike="noStrike">
              <a:latin typeface="Arial"/>
            </a:endParaRPr>
          </a:p>
          <a:p>
            <a:pPr lvl="1" marL="743040" indent="-2818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The Leganto list, prep and follow-up reading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Basics concepts, authors, artists: reference databases via the UWTSD library</a:t>
            </a:r>
            <a:endParaRPr b="0" lang="en-GB" sz="3200" spc="-1" strike="noStrike">
              <a:latin typeface="Arial"/>
            </a:endParaRPr>
          </a:p>
          <a:p>
            <a:pPr lvl="1" marL="743040" indent="-2818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e.g. Oxford Reference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Library catalogue search</a:t>
            </a:r>
            <a:endParaRPr b="0" lang="en-GB" sz="3200" spc="-1" strike="noStrike">
              <a:latin typeface="Arial"/>
            </a:endParaRPr>
          </a:p>
          <a:p>
            <a:pPr lvl="1" marL="743040" indent="-2818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Try different search terms: one search is not enough!</a:t>
            </a:r>
            <a:endParaRPr b="0" lang="en-GB" sz="3200" spc="-1" strike="noStrike">
              <a:latin typeface="Arial"/>
            </a:endParaRPr>
          </a:p>
          <a:p>
            <a:pPr lvl="1" marL="743040" indent="-2818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Delimit your search using the left-hand sidebar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JSTOR database for academic articles in electronic journals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Databases for academics: academia.edu and researchgate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Title 1"/>
          <p:cNvSpPr/>
          <p:nvPr/>
        </p:nvSpPr>
        <p:spPr>
          <a:xfrm>
            <a:off x="457200" y="274680"/>
            <a:ext cx="822564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Manchester Phrasebank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19" name="Content Placeholder 2"/>
          <p:cNvSpPr/>
          <p:nvPr/>
        </p:nvSpPr>
        <p:spPr>
          <a:xfrm>
            <a:off x="457200" y="1600200"/>
            <a:ext cx="8225640" cy="391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Autofit/>
          </a:bodyPr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 u="sng">
                <a:solidFill>
                  <a:srgbClr val="0000ff"/>
                </a:solidFill>
                <a:uFillTx/>
                <a:latin typeface="Palatino Linotype"/>
                <a:ea typeface="DejaVu Sans"/>
                <a:hlinkClick r:id="rId1"/>
              </a:rPr>
              <a:t>http://www.phrasebank.manchester.ac.uk/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Title 3"/>
          <p:cNvSpPr/>
          <p:nvPr/>
        </p:nvSpPr>
        <p:spPr>
          <a:xfrm>
            <a:off x="683640" y="3993120"/>
            <a:ext cx="7768440" cy="135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Autofit/>
          </a:bodyPr>
          <a:p>
            <a:pPr>
              <a:lnSpc>
                <a:spcPct val="100000"/>
              </a:lnSpc>
            </a:pPr>
            <a:r>
              <a:rPr b="1" lang="en-GB" sz="4000" spc="-1" strike="noStrike" cap="all">
                <a:solidFill>
                  <a:srgbClr val="000000"/>
                </a:solidFill>
                <a:latin typeface="Palatino Linotype"/>
                <a:ea typeface="DejaVu Sans"/>
              </a:rPr>
              <a:t>The final quiz</a:t>
            </a:r>
            <a:endParaRPr b="0" lang="en-GB" sz="4000" spc="-1" strike="noStrike">
              <a:latin typeface="Arial"/>
            </a:endParaRPr>
          </a:p>
        </p:txBody>
      </p:sp>
      <p:sp>
        <p:nvSpPr>
          <p:cNvPr id="221" name="Text Placeholder 4"/>
          <p:cNvSpPr/>
          <p:nvPr/>
        </p:nvSpPr>
        <p:spPr>
          <a:xfrm>
            <a:off x="683640" y="2493000"/>
            <a:ext cx="7768440" cy="149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b">
            <a:noAutofit/>
          </a:bodyPr>
          <a:p>
            <a:pPr>
              <a:lnSpc>
                <a:spcPct val="100000"/>
              </a:lnSpc>
              <a:spcBef>
                <a:spcPts val="400"/>
              </a:spcBef>
              <a:tabLst>
                <a:tab algn="l" pos="0"/>
              </a:tabLst>
            </a:pPr>
            <a:r>
              <a:rPr b="0" lang="en-GB" sz="2000" spc="-1" strike="noStrike">
                <a:solidFill>
                  <a:srgbClr val="8b8b8b"/>
                </a:solidFill>
                <a:latin typeface="Palatino Linotype"/>
                <a:ea typeface="DejaVu Sans"/>
              </a:rPr>
              <a:t>Looking ahead</a:t>
            </a:r>
            <a:endParaRPr b="0" lang="en-GB" sz="2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Title 3"/>
          <p:cNvSpPr/>
          <p:nvPr/>
        </p:nvSpPr>
        <p:spPr>
          <a:xfrm>
            <a:off x="457200" y="274680"/>
            <a:ext cx="822564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Time of quiz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23" name="Content Placeholder 4"/>
          <p:cNvSpPr/>
          <p:nvPr/>
        </p:nvSpPr>
        <p:spPr>
          <a:xfrm>
            <a:off x="457200" y="1600200"/>
            <a:ext cx="8225640" cy="391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49000"/>
          </a:bodyPr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1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 30 minute online quiz on Thursday 26th March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 (to be done remotely, during the time class would be), </a:t>
            </a:r>
            <a:r>
              <a:rPr b="1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worth 25% of your total module mark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You will take this quiz via Moodle (Assessment tile)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quiz will be open between 2 pm and 5 pm 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You can start it at any point during that time, and will have 30 minutes from clicking “start”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Students with extra time need to use the quiz link that says “EXTRA TIME”: the time allowance is 38 minutes (25%)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Title 1"/>
          <p:cNvSpPr/>
          <p:nvPr/>
        </p:nvSpPr>
        <p:spPr>
          <a:xfrm>
            <a:off x="457200" y="274680"/>
            <a:ext cx="822564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Content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25" name="Content Placeholder 2"/>
          <p:cNvSpPr/>
          <p:nvPr/>
        </p:nvSpPr>
        <p:spPr>
          <a:xfrm>
            <a:off x="457200" y="1600200"/>
            <a:ext cx="8225640" cy="391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63000"/>
          </a:bodyPr>
          <a:p>
            <a:pPr marL="343080" indent="-33912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This survey quiz tests your knowledge of all the different myths studied, your ability to recognize mythological characters and motifs from different cultures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It also tests your awareness of tools for studying myths and mythology, and for comparing different evidence for myths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It is based primarily on class material and preparation reading 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Title 1"/>
          <p:cNvSpPr/>
          <p:nvPr/>
        </p:nvSpPr>
        <p:spPr>
          <a:xfrm>
            <a:off x="457200" y="274680"/>
            <a:ext cx="822564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Question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27" name="Content Placeholder 2"/>
          <p:cNvSpPr/>
          <p:nvPr/>
        </p:nvSpPr>
        <p:spPr>
          <a:xfrm>
            <a:off x="457200" y="1600200"/>
            <a:ext cx="8225640" cy="391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/>
          </a:bodyPr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Multiple choice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True/false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Match answer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Short answer [write one or two words, e.g. a name, place, source name…)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There are no essay-like questions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Title 1"/>
          <p:cNvSpPr/>
          <p:nvPr/>
        </p:nvSpPr>
        <p:spPr>
          <a:xfrm>
            <a:off x="457200" y="274680"/>
            <a:ext cx="822564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29" name="Content Placeholder 3" descr=""/>
          <p:cNvPicPr/>
          <p:nvPr/>
        </p:nvPicPr>
        <p:blipFill>
          <a:blip r:embed="rId1"/>
          <a:srcRect l="9138" t="12372" r="14650" b="12283"/>
          <a:stretch/>
        </p:blipFill>
        <p:spPr>
          <a:xfrm>
            <a:off x="-42480" y="0"/>
            <a:ext cx="9176400" cy="566856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Title 1"/>
          <p:cNvSpPr/>
          <p:nvPr/>
        </p:nvSpPr>
        <p:spPr>
          <a:xfrm>
            <a:off x="457200" y="274680"/>
            <a:ext cx="8225640" cy="113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31" name="Content Placeholder 2"/>
          <p:cNvSpPr/>
          <p:nvPr/>
        </p:nvSpPr>
        <p:spPr>
          <a:xfrm>
            <a:off x="457200" y="1600200"/>
            <a:ext cx="8225640" cy="391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94000"/>
          </a:bodyPr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This is an </a:t>
            </a:r>
            <a:r>
              <a:rPr b="0" lang="en-GB" sz="32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open book 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quiz: you may use any tools at your disposal (notes, books, moodle…)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This is a timed quiz: you have only 30 minutes for c. 20-25 questions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=&gt; you will need to chose carefully what you take time to double-check </a:t>
            </a:r>
            <a:endParaRPr b="0" lang="en-GB" sz="3200" spc="-1" strike="noStrike">
              <a:latin typeface="Arial"/>
            </a:endParaRPr>
          </a:p>
          <a:p>
            <a:pPr marL="343080" indent="-3391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=&gt; you will need to revise all material covered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customXml/_rels/item1.xml.rels><?xml version="1.0" encoding="UTF-8"?>
<Relationships xmlns="http://schemas.openxmlformats.org/package/2006/relationships"><Relationship Id="rId1" Type="http://schemas.openxmlformats.org/officeDocument/2006/relationships/customXmlProps" Target="itemProps1.xml"/>
</Relationships>
</file>

<file path=customXml/_rels/item2.xml.rels><?xml version="1.0" encoding="UTF-8"?>
<Relationships xmlns="http://schemas.openxmlformats.org/package/2006/relationships"><Relationship Id="rId1" Type="http://schemas.openxmlformats.org/officeDocument/2006/relationships/customXmlProps" Target="itemProps2.xml"/>
</Relationships>
</file>

<file path=customXml/_rels/item3.xml.rels><?xml version="1.0" encoding="UTF-8"?>
<Relationships xmlns="http://schemas.openxmlformats.org/package/2006/relationships"><Relationship Id="rId1" Type="http://schemas.openxmlformats.org/officeDocument/2006/relationships/customXmlProps" Target="itemProps3.xml"/>
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6" ma:contentTypeDescription="Create a new document." ma:contentTypeScope="" ma:versionID="7e721309f6c97e83d6d337bbe4ad3833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231938f77745fabf4e500f6c5e72d4c6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  <UserInfo>
        <DisplayName>Amanda John (0501153)</DisplayName>
        <AccountId>185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5CD4514D-3FAB-4F0C-ACA6-E5E5F86C10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7534e9c7-d8a7-4ffa-a350-0e66096719e3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Intensive Latin Template</Template>
  <TotalTime>234</TotalTime>
  <Application>LibreOffice/7.1.0.3$Windows_X86_64 LibreOffice_project/f6099ecf3d29644b5008cc8f48f42f4a40986e4c</Application>
  <AppVersion>15.0000</AppVersion>
  <Words>2103</Words>
  <Paragraphs>179</Paragraphs>
  <Company>University of Wales Trinity Saint David</Company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2020-09-28T09:17:41Z</dcterms:created>
  <dc:creator>Magdalena Ohrman</dc:creator>
  <dc:description/>
  <dc:language>en-GB</dc:language>
  <cp:lastModifiedBy/>
  <dcterms:modified xsi:type="dcterms:W3CDTF">2026-03-17T10:03:18Z</dcterms:modified>
  <cp:revision>29</cp:revision>
  <dc:subject/>
  <dc:title>Myths &amp; Mythology: How Stories Shape the World Feed forward W3 Monday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  <property fmtid="{D5CDD505-2E9C-101B-9397-08002B2CF9AE}" pid="3" name="PresentationFormat">
    <vt:lpwstr>On-screen Show (4:3)</vt:lpwstr>
  </property>
  <property fmtid="{D5CDD505-2E9C-101B-9397-08002B2CF9AE}" pid="4" name="Slides">
    <vt:i4>37</vt:i4>
  </property>
</Properties>
</file>