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Lst>
  <p:notesMasterIdLst>
    <p:notesMasterId r:id="rId19"/>
  </p:notesMasterIdLst>
  <p:handoutMasterIdLst>
    <p:handoutMasterId r:id="rId20"/>
  </p:handoutMasterIdLst>
  <p:sldIdLst>
    <p:sldId id="1314" r:id="rId2"/>
    <p:sldId id="1315" r:id="rId3"/>
    <p:sldId id="1334" r:id="rId4"/>
    <p:sldId id="1316" r:id="rId5"/>
    <p:sldId id="1317" r:id="rId6"/>
    <p:sldId id="1329" r:id="rId7"/>
    <p:sldId id="1319" r:id="rId8"/>
    <p:sldId id="1330" r:id="rId9"/>
    <p:sldId id="1331" r:id="rId10"/>
    <p:sldId id="1328" r:id="rId11"/>
    <p:sldId id="1322" r:id="rId12"/>
    <p:sldId id="1323" r:id="rId13"/>
    <p:sldId id="1324" r:id="rId14"/>
    <p:sldId id="1332" r:id="rId15"/>
    <p:sldId id="1325" r:id="rId16"/>
    <p:sldId id="1326" r:id="rId17"/>
    <p:sldId id="133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4" orient="horz" pos="3936" userDrawn="1">
          <p15:clr>
            <a:srgbClr val="A4A3A4"/>
          </p15:clr>
        </p15:guide>
        <p15:guide id="5" orient="horz" pos="528" userDrawn="1">
          <p15:clr>
            <a:srgbClr val="A4A3A4"/>
          </p15:clr>
        </p15:guide>
        <p15:guide id="8" pos="384" userDrawn="1">
          <p15:clr>
            <a:srgbClr val="A4A3A4"/>
          </p15:clr>
        </p15:guide>
        <p15:guide id="9" pos="729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 Mohanapriya" initials="DM" lastIdx="1" clrIdx="0"/>
  <p:cmAuthor id="2" name="Raja B" initials="RB" lastIdx="6" clrIdx="1">
    <p:extLst>
      <p:ext uri="{19B8F6BF-5375-455C-9EA6-DF929625EA0E}">
        <p15:presenceInfo xmlns:p15="http://schemas.microsoft.com/office/powerpoint/2012/main" userId="Raja B" providerId="None"/>
      </p:ext>
    </p:extLst>
  </p:cmAuthor>
  <p:cmAuthor id="3" name="R Sweda" initials="RS" lastIdx="5" clrIdx="2">
    <p:extLst>
      <p:ext uri="{19B8F6BF-5375-455C-9EA6-DF929625EA0E}">
        <p15:presenceInfo xmlns:p15="http://schemas.microsoft.com/office/powerpoint/2012/main" userId="S-1-5-21-2752970185-40930380-1894245210-38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99008C"/>
    <a:srgbClr val="001581"/>
    <a:srgbClr val="82007C"/>
    <a:srgbClr val="96008F"/>
    <a:srgbClr val="595375"/>
    <a:srgbClr val="6B638B"/>
    <a:srgbClr val="000000"/>
    <a:srgbClr val="FDB9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EAFD94-79C6-4D08-9EDF-7C87AA3FC92F}" v="1" dt="2026-05-28T11:30:19.668"/>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755" autoAdjust="0"/>
    <p:restoredTop sz="93605" autoAdjust="0"/>
  </p:normalViewPr>
  <p:slideViewPr>
    <p:cSldViewPr>
      <p:cViewPr varScale="1">
        <p:scale>
          <a:sx n="64" d="100"/>
          <a:sy n="64" d="100"/>
        </p:scale>
        <p:origin x="489" y="36"/>
      </p:cViewPr>
      <p:guideLst>
        <p:guide orient="horz" pos="3936"/>
        <p:guide orient="horz" pos="528"/>
        <p:guide pos="384"/>
        <p:guide pos="7296"/>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0"/>
    </p:cViewPr>
  </p:sorterViewPr>
  <p:notesViewPr>
    <p:cSldViewPr>
      <p:cViewPr varScale="1">
        <p:scale>
          <a:sx n="55" d="100"/>
          <a:sy n="55" d="100"/>
        </p:scale>
        <p:origin x="2880"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5-28T11:44:21.417" v="29" actId="20577"/>
      <pc:docMkLst>
        <pc:docMk/>
      </pc:docMkLst>
      <pc:sldChg chg="modSp mod">
        <pc:chgData name="Irina Neaga" userId="13ef5b0c-644d-4705-8b70-f94d4b718805" providerId="ADAL" clId="{F70F92DB-B221-47BA-98AB-51E75B345F2C}" dt="2026-05-28T11:30:39.233" v="1" actId="6549"/>
        <pc:sldMkLst>
          <pc:docMk/>
          <pc:sldMk cId="236973631" sldId="1315"/>
        </pc:sldMkLst>
        <pc:spChg chg="mod">
          <ac:chgData name="Irina Neaga" userId="13ef5b0c-644d-4705-8b70-f94d4b718805" providerId="ADAL" clId="{F70F92DB-B221-47BA-98AB-51E75B345F2C}" dt="2026-05-28T11:30:39.233" v="1" actId="6549"/>
          <ac:spMkLst>
            <pc:docMk/>
            <pc:sldMk cId="236973631" sldId="1315"/>
            <ac:spMk id="3" creationId="{00000000-0000-0000-0000-000000000000}"/>
          </ac:spMkLst>
        </pc:spChg>
      </pc:sldChg>
      <pc:sldChg chg="modSp mod">
        <pc:chgData name="Irina Neaga" userId="13ef5b0c-644d-4705-8b70-f94d4b718805" providerId="ADAL" clId="{F70F92DB-B221-47BA-98AB-51E75B345F2C}" dt="2026-05-28T11:42:11.281" v="6" actId="14100"/>
        <pc:sldMkLst>
          <pc:docMk/>
          <pc:sldMk cId="3179559248" sldId="1323"/>
        </pc:sldMkLst>
        <pc:picChg chg="mod">
          <ac:chgData name="Irina Neaga" userId="13ef5b0c-644d-4705-8b70-f94d4b718805" providerId="ADAL" clId="{F70F92DB-B221-47BA-98AB-51E75B345F2C}" dt="2026-05-28T11:42:11.281" v="6" actId="14100"/>
          <ac:picMkLst>
            <pc:docMk/>
            <pc:sldMk cId="3179559248" sldId="1323"/>
            <ac:picMk id="3" creationId="{00000000-0000-0000-0000-000000000000}"/>
          </ac:picMkLst>
        </pc:picChg>
      </pc:sldChg>
      <pc:sldChg chg="modSp mod">
        <pc:chgData name="Irina Neaga" userId="13ef5b0c-644d-4705-8b70-f94d4b718805" providerId="ADAL" clId="{F70F92DB-B221-47BA-98AB-51E75B345F2C}" dt="2026-05-28T11:44:21.417" v="29" actId="20577"/>
        <pc:sldMkLst>
          <pc:docMk/>
          <pc:sldMk cId="3048553787" sldId="1325"/>
        </pc:sldMkLst>
        <pc:spChg chg="mod">
          <ac:chgData name="Irina Neaga" userId="13ef5b0c-644d-4705-8b70-f94d4b718805" providerId="ADAL" clId="{F70F92DB-B221-47BA-98AB-51E75B345F2C}" dt="2026-05-28T11:44:21.417" v="29" actId="20577"/>
          <ac:spMkLst>
            <pc:docMk/>
            <pc:sldMk cId="3048553787" sldId="1325"/>
            <ac:spMk id="3" creationId="{00000000-0000-0000-0000-000000000000}"/>
          </ac:spMkLst>
        </pc:spChg>
      </pc:sldChg>
      <pc:sldChg chg="modSp mod">
        <pc:chgData name="Irina Neaga" userId="13ef5b0c-644d-4705-8b70-f94d4b718805" providerId="ADAL" clId="{F70F92DB-B221-47BA-98AB-51E75B345F2C}" dt="2026-05-28T11:41:57.084" v="4" actId="14100"/>
        <pc:sldMkLst>
          <pc:docMk/>
          <pc:sldMk cId="2985466938" sldId="1331"/>
        </pc:sldMkLst>
        <pc:picChg chg="mod">
          <ac:chgData name="Irina Neaga" userId="13ef5b0c-644d-4705-8b70-f94d4b718805" providerId="ADAL" clId="{F70F92DB-B221-47BA-98AB-51E75B345F2C}" dt="2026-05-28T11:41:57.084" v="4" actId="14100"/>
          <ac:picMkLst>
            <pc:docMk/>
            <pc:sldMk cId="2985466938" sldId="1331"/>
            <ac:picMk id="6" creationId="{00000000-0000-0000-0000-000000000000}"/>
          </ac:picMkLst>
        </pc:picChg>
      </pc:sldChg>
      <pc:sldChg chg="modSp mod">
        <pc:chgData name="Irina Neaga" userId="13ef5b0c-644d-4705-8b70-f94d4b718805" providerId="ADAL" clId="{F70F92DB-B221-47BA-98AB-51E75B345F2C}" dt="2026-05-28T11:43:18.899" v="8" actId="14100"/>
        <pc:sldMkLst>
          <pc:docMk/>
          <pc:sldMk cId="2131989903" sldId="1332"/>
        </pc:sldMkLst>
        <pc:picChg chg="mod">
          <ac:chgData name="Irina Neaga" userId="13ef5b0c-644d-4705-8b70-f94d4b718805" providerId="ADAL" clId="{F70F92DB-B221-47BA-98AB-51E75B345F2C}" dt="2026-05-28T11:43:18.899" v="8" actId="14100"/>
          <ac:picMkLst>
            <pc:docMk/>
            <pc:sldMk cId="2131989903" sldId="1332"/>
            <ac:picMk id="4"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5/28/2026</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56766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90178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dirty="0"/>
              <a:t>To illustrate the idea of the ecological footprint and specifically to discuss the factor of affluence, you could refer to various footprint calculators you can find on the Internet </a:t>
            </a:r>
            <a:r>
              <a:rPr lang="en-US" b="1" dirty="0"/>
              <a:t>(Note: If you plan to use the chapter on “Consumers” later on, you might want to save this aspect for later)</a:t>
            </a:r>
            <a:r>
              <a:rPr lang="en-US" dirty="0"/>
              <a:t>. These footprint calculators illustrate how much land of CO2 a person used for its lifestyle. You could ask you students to calculate their own footprint and discuss different results of how they could achieve a lower footprint.</a:t>
            </a:r>
          </a:p>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657771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946954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dirty="0"/>
              <a:t>The United Nations provides up to date calculations on various aspects of population (UN World Population Prospects; UN Population Division; UN Population Databases). You can use their data and graphs to enrich the lecture slides depending on your own needs.</a:t>
            </a:r>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676461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85111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212808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442692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918904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03921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Depending on how deep you want to dive into the SDGs, you could include some of the sub-targets for different goals.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UN also published regular SDG reports on the progress of UN member states. There are many interesting facts and figures in these reports you could use to enrich the lecture slides. There are also rankings and scores for the different countries as well as country profiles which provide interesting material for the lecture.</a:t>
            </a:r>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02932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7963437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127594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552762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810382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0451299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681479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335586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18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91854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839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8447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1228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2155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0434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2290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4549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1367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a:prstGeom prst="rect">
            <a:avLst/>
          </a:prstGeo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6"/>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5"/>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6" name="Footer Placeholder 2"/>
          <p:cNvSpPr>
            <a:spLocks noGrp="1"/>
          </p:cNvSpPr>
          <p:nvPr>
            <p:ph type="ftr" sz="quarter" idx="16"/>
          </p:nvPr>
        </p:nvSpPr>
        <p:spPr>
          <a:xfrm>
            <a:off x="124884" y="6165850"/>
            <a:ext cx="11461749" cy="234950"/>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endParaRPr lang="en-US"/>
          </a:p>
        </p:txBody>
      </p:sp>
      <p:sp>
        <p:nvSpPr>
          <p:cNvPr id="8" name="Date Placeholder 3"/>
          <p:cNvSpPr>
            <a:spLocks noGrp="1"/>
          </p:cNvSpPr>
          <p:nvPr>
            <p:ph type="dt" sz="half" idx="17"/>
          </p:nvPr>
        </p:nvSpPr>
        <p:spPr>
          <a:xfrm>
            <a:off x="8447617" y="112713"/>
            <a:ext cx="2844800" cy="182562"/>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fld id="{54438355-59E1-494D-B673-F943449693EA}" type="datetimeFigureOut">
              <a:rPr lang="en-US"/>
              <a:pPr>
                <a:defRPr/>
              </a:pPr>
              <a:t>5/28/2026</a:t>
            </a:fld>
            <a:endParaRPr lang="en-US" dirty="0"/>
          </a:p>
        </p:txBody>
      </p:sp>
      <p:sp>
        <p:nvSpPr>
          <p:cNvPr id="12" name="Slide Number Placeholder 4"/>
          <p:cNvSpPr>
            <a:spLocks noGrp="1"/>
          </p:cNvSpPr>
          <p:nvPr>
            <p:ph type="sldNum" sz="quarter" idx="18"/>
          </p:nvPr>
        </p:nvSpPr>
        <p:spPr>
          <a:xfrm>
            <a:off x="11292417" y="112713"/>
            <a:ext cx="736600" cy="182562"/>
          </a:xfrm>
          <a:prstGeom prst="rect">
            <a:avLst/>
          </a:prstGeom>
        </p:spPr>
        <p:txBody>
          <a:bodyPr vert="horz" wrap="square" lIns="91440" tIns="45720" rIns="91440" bIns="45720" numCol="1" anchor="t" anchorCtr="0" compatLnSpc="1">
            <a:prstTxWarp prst="textNoShape">
              <a:avLst/>
            </a:prstTxWarp>
          </a:bodyPr>
          <a:lstStyle>
            <a:lvl1pPr eaLnBrk="1" hangingPunct="1">
              <a:defRPr sz="2400">
                <a:solidFill>
                  <a:srgbClr val="000000"/>
                </a:solidFill>
                <a:latin typeface="Times" panose="02020603050405020304" pitchFamily="18" charset="0"/>
                <a:ea typeface="MS PGothic" panose="020B0600070205080204" pitchFamily="34" charset="-128"/>
              </a:defRPr>
            </a:lvl1pPr>
          </a:lstStyle>
          <a:p>
            <a:pPr>
              <a:defRPr/>
            </a:pPr>
            <a:fld id="{1F6D5689-2E00-4087-B72F-8F2D0659B69A}" type="slidenum">
              <a:rPr lang="en-US" altLang="en-US"/>
              <a:pPr>
                <a:defRPr/>
              </a:pPr>
              <a:t>‹#›</a:t>
            </a:fld>
            <a:endParaRPr lang="en-US" altLang="en-US"/>
          </a:p>
        </p:txBody>
      </p:sp>
    </p:spTree>
    <p:extLst>
      <p:ext uri="{BB962C8B-B14F-4D97-AF65-F5344CB8AC3E}">
        <p14:creationId xmlns:p14="http://schemas.microsoft.com/office/powerpoint/2010/main" val="2100936330"/>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
        <p:nvSpPr>
          <p:cNvPr id="1027" name="Rectangle 3"/>
          <p:cNvSpPr>
            <a:spLocks noGrp="1" noChangeArrowheads="1"/>
          </p:cNvSpPr>
          <p:nvPr>
            <p:ph type="body" idx="1"/>
          </p:nvPr>
        </p:nvSpPr>
        <p:spPr bwMode="auto">
          <a:xfrm>
            <a:off x="609600" y="1600205"/>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Text Box 13"/>
          <p:cNvSpPr txBox="1">
            <a:spLocks noChangeArrowheads="1"/>
          </p:cNvSpPr>
          <p:nvPr userDrawn="1"/>
        </p:nvSpPr>
        <p:spPr bwMode="auto">
          <a:xfrm>
            <a:off x="3048000" y="6416679"/>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2025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576263"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757467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Lst>
  <p:txStyles>
    <p:title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lr>
          <a:srgbClr val="007FA3"/>
        </a:buClr>
        <a:buChar char="•"/>
        <a:defRPr sz="3200">
          <a:solidFill>
            <a:schemeClr val="tx1"/>
          </a:solidFill>
          <a:latin typeface="+mj-lt"/>
          <a:ea typeface="+mn-ea"/>
          <a:cs typeface="+mn-cs"/>
        </a:defRPr>
      </a:lvl1pPr>
      <a:lvl2pPr marL="742950" indent="-285750" algn="l" rtl="0" eaLnBrk="0" fontAlgn="base" hangingPunct="0">
        <a:spcBef>
          <a:spcPct val="20000"/>
        </a:spcBef>
        <a:spcAft>
          <a:spcPct val="0"/>
        </a:spcAft>
        <a:buClr>
          <a:srgbClr val="007FA3"/>
        </a:buClr>
        <a:buChar char="–"/>
        <a:defRPr sz="2800">
          <a:solidFill>
            <a:schemeClr val="tx1"/>
          </a:solidFill>
          <a:latin typeface="+mj-lt"/>
        </a:defRPr>
      </a:lvl2pPr>
      <a:lvl3pPr marL="1143000" indent="-228600" algn="l" rtl="0" eaLnBrk="0" fontAlgn="base" hangingPunct="0">
        <a:spcBef>
          <a:spcPct val="20000"/>
        </a:spcBef>
        <a:spcAft>
          <a:spcPct val="0"/>
        </a:spcAft>
        <a:buClr>
          <a:srgbClr val="007FA3"/>
        </a:buClr>
        <a:buChar char="•"/>
        <a:defRPr sz="2400">
          <a:solidFill>
            <a:schemeClr val="tx1"/>
          </a:solidFill>
          <a:latin typeface="+mj-lt"/>
        </a:defRPr>
      </a:lvl3pPr>
      <a:lvl4pPr marL="1600200" indent="-228600" algn="l" rtl="0" eaLnBrk="0" fontAlgn="base" hangingPunct="0">
        <a:spcBef>
          <a:spcPct val="20000"/>
        </a:spcBef>
        <a:spcAft>
          <a:spcPct val="0"/>
        </a:spcAft>
        <a:buClr>
          <a:srgbClr val="007FA3"/>
        </a:buClr>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I_%3D_PA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1677393"/>
            <a:ext cx="3362538" cy="4570014"/>
          </a:xfrm>
          <a:prstGeom prst="rect">
            <a:avLst/>
          </a:prstGeom>
          <a:effectLst>
            <a:outerShdw blurRad="50800" dist="38100" dir="2700000" algn="tl" rotWithShape="0">
              <a:prstClr val="black">
                <a:alpha val="40000"/>
              </a:prstClr>
            </a:outerShdw>
          </a:effectLst>
        </p:spPr>
      </p:pic>
      <p:sp>
        <p:nvSpPr>
          <p:cNvPr id="6" name="Title 5"/>
          <p:cNvSpPr>
            <a:spLocks noGrp="1"/>
          </p:cNvSpPr>
          <p:nvPr>
            <p:ph type="title"/>
          </p:nvPr>
        </p:nvSpPr>
        <p:spPr>
          <a:xfrm>
            <a:off x="533402" y="215725"/>
            <a:ext cx="10972797" cy="1432100"/>
          </a:xfrm>
        </p:spPr>
        <p:txBody>
          <a:bodyPr/>
          <a:lstStyle/>
          <a:p>
            <a:pPr>
              <a:spcBef>
                <a:spcPts val="0"/>
              </a:spcBef>
              <a:defRPr/>
            </a:pPr>
            <a:r>
              <a:rPr lang="en-US" sz="3600" dirty="0"/>
              <a:t>Sustainability Management</a:t>
            </a:r>
            <a:br>
              <a:rPr lang="en-US" sz="3600" dirty="0"/>
            </a:br>
            <a:r>
              <a:rPr lang="en-US" sz="2800" dirty="0"/>
              <a:t>Concepts, Instruments, and Stakeholders</a:t>
            </a:r>
            <a:br>
              <a:rPr lang="en-US" sz="2800" dirty="0"/>
            </a:br>
            <a:r>
              <a:rPr lang="en-US" sz="2400" b="0" dirty="0"/>
              <a:t>Second Edition</a:t>
            </a:r>
          </a:p>
        </p:txBody>
      </p:sp>
      <p:sp>
        <p:nvSpPr>
          <p:cNvPr id="10" name="Content Placeholder 9"/>
          <p:cNvSpPr>
            <a:spLocks noGrp="1"/>
          </p:cNvSpPr>
          <p:nvPr>
            <p:ph idx="1"/>
          </p:nvPr>
        </p:nvSpPr>
        <p:spPr>
          <a:xfrm>
            <a:off x="5271559" y="1981200"/>
            <a:ext cx="5625042" cy="1828800"/>
          </a:xfrm>
        </p:spPr>
        <p:txBody>
          <a:bodyPr/>
          <a:lstStyle/>
          <a:p>
            <a:pPr marL="0" lvl="0" indent="0" eaLnBrk="1" fontAlgn="auto" hangingPunct="1">
              <a:spcBef>
                <a:spcPts val="1200"/>
              </a:spcBef>
              <a:spcAft>
                <a:spcPts val="0"/>
              </a:spcAft>
              <a:buClrTx/>
              <a:buNone/>
              <a:defRPr/>
            </a:pPr>
            <a:r>
              <a:rPr lang="en-US" sz="3000" dirty="0">
                <a:solidFill>
                  <a:srgbClr val="000000"/>
                </a:solidFill>
              </a:rPr>
              <a:t>Part A</a:t>
            </a:r>
          </a:p>
          <a:p>
            <a:pPr marL="0" lvl="0" indent="0" eaLnBrk="1" fontAlgn="auto" hangingPunct="1">
              <a:spcBef>
                <a:spcPts val="1200"/>
              </a:spcBef>
              <a:spcAft>
                <a:spcPts val="0"/>
              </a:spcAft>
              <a:buClrTx/>
              <a:buNone/>
              <a:defRPr/>
            </a:pPr>
            <a:r>
              <a:rPr lang="en-US" sz="2200" dirty="0">
                <a:solidFill>
                  <a:srgbClr val="000000"/>
                </a:solidFill>
              </a:rPr>
              <a:t>Introduction to sustainable development and sustainability management</a:t>
            </a:r>
            <a:endParaRPr lang="en-US" sz="2200" baseline="30000" dirty="0">
              <a:solidFill>
                <a:srgbClr val="000000"/>
              </a:solidFill>
            </a:endParaRPr>
          </a:p>
        </p:txBody>
      </p:sp>
      <p:sp>
        <p:nvSpPr>
          <p:cNvPr id="11" name="Text Placeholder 10"/>
          <p:cNvSpPr>
            <a:spLocks noGrp="1"/>
          </p:cNvSpPr>
          <p:nvPr>
            <p:ph type="body" sz="half" idx="2"/>
          </p:nvPr>
        </p:nvSpPr>
        <p:spPr>
          <a:xfrm>
            <a:off x="5257800" y="3962400"/>
            <a:ext cx="5410200" cy="1490663"/>
          </a:xfrm>
        </p:spPr>
        <p:txBody>
          <a:bodyPr/>
          <a:lstStyle/>
          <a:p>
            <a:pPr lvl="0" eaLnBrk="1" fontAlgn="auto" hangingPunct="1">
              <a:spcBef>
                <a:spcPts val="1200"/>
              </a:spcBef>
              <a:spcAft>
                <a:spcPts val="0"/>
              </a:spcAft>
              <a:buClrTx/>
              <a:defRPr/>
            </a:pPr>
            <a:r>
              <a:rPr lang="en-US" sz="3000" dirty="0">
                <a:solidFill>
                  <a:srgbClr val="000000"/>
                </a:solidFill>
              </a:rPr>
              <a:t>Chapter 2</a:t>
            </a:r>
          </a:p>
          <a:p>
            <a:pPr lvl="0" eaLnBrk="1" fontAlgn="auto" hangingPunct="1">
              <a:spcBef>
                <a:spcPts val="1200"/>
              </a:spcBef>
              <a:spcAft>
                <a:spcPts val="0"/>
              </a:spcAft>
              <a:buClrTx/>
              <a:defRPr/>
            </a:pPr>
            <a:r>
              <a:rPr lang="en-US" sz="2200" dirty="0">
                <a:solidFill>
                  <a:srgbClr val="000000"/>
                </a:solidFill>
              </a:rPr>
              <a:t>Concepts of sustainability and sustainable</a:t>
            </a:r>
            <a:br>
              <a:rPr lang="en-US" sz="2200" dirty="0">
                <a:solidFill>
                  <a:srgbClr val="000000"/>
                </a:solidFill>
              </a:rPr>
            </a:br>
            <a:r>
              <a:rPr lang="en-US" sz="2200" dirty="0">
                <a:solidFill>
                  <a:srgbClr val="000000"/>
                </a:solidFill>
              </a:rPr>
              <a:t>development</a:t>
            </a:r>
          </a:p>
        </p:txBody>
      </p:sp>
    </p:spTree>
    <p:extLst>
      <p:ext uri="{BB962C8B-B14F-4D97-AF65-F5344CB8AC3E}">
        <p14:creationId xmlns:p14="http://schemas.microsoft.com/office/powerpoint/2010/main" val="316579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0975"/>
            <a:ext cx="10972800" cy="974774"/>
          </a:xfrm>
        </p:spPr>
        <p:txBody>
          <a:bodyPr/>
          <a:lstStyle/>
          <a:p>
            <a:r>
              <a:rPr lang="de-DE" sz="3200" dirty="0"/>
              <a:t>Learning Objectives</a:t>
            </a:r>
            <a:endParaRPr lang="en-US" sz="3200" dirty="0"/>
          </a:p>
        </p:txBody>
      </p:sp>
      <p:sp>
        <p:nvSpPr>
          <p:cNvPr id="3" name="Content Placeholder 2"/>
          <p:cNvSpPr>
            <a:spLocks noGrp="1"/>
          </p:cNvSpPr>
          <p:nvPr>
            <p:ph idx="1"/>
          </p:nvPr>
        </p:nvSpPr>
        <p:spPr>
          <a:xfrm>
            <a:off x="609600" y="1343025"/>
            <a:ext cx="10972800" cy="4525963"/>
          </a:xfrm>
        </p:spPr>
        <p:txBody>
          <a:bodyPr/>
          <a:lstStyle/>
          <a:p>
            <a:pPr>
              <a:spcBef>
                <a:spcPts val="1200"/>
              </a:spcBef>
            </a:pPr>
            <a:r>
              <a:rPr lang="en-US" sz="2400"/>
              <a:t>Define </a:t>
            </a:r>
            <a:r>
              <a:rPr lang="en-US" sz="2400" dirty="0"/>
              <a:t>the elements of the </a:t>
            </a:r>
            <a:r>
              <a:rPr lang="en-US" sz="2400" dirty="0">
                <a:hlinkClick r:id="rId3"/>
              </a:rPr>
              <a:t>IPAT</a:t>
            </a:r>
            <a:r>
              <a:rPr lang="en-US" sz="2400" dirty="0"/>
              <a:t> equation.</a:t>
            </a:r>
          </a:p>
          <a:p>
            <a:r>
              <a:rPr lang="en-US" sz="2400" dirty="0"/>
              <a:t>Distinguish weak, strong, and quasi sustainability.</a:t>
            </a:r>
          </a:p>
          <a:p>
            <a:r>
              <a:rPr lang="en-US" sz="2400" dirty="0"/>
              <a:t>Explain how the Triple Bottom Line, the idea of environmental, social, and governance (ESG) issues, and the Sustainable Development Goals make sustainable development more accessible for companies.</a:t>
            </a:r>
          </a:p>
          <a:p>
            <a:r>
              <a:rPr lang="en-US" sz="2400" dirty="0"/>
              <a:t>Differentiate between the terms sustainability management, corporate social responsibility, and corporate citizenship and relate them to each other.</a:t>
            </a:r>
          </a:p>
        </p:txBody>
      </p:sp>
    </p:spTree>
    <p:extLst>
      <p:ext uri="{BB962C8B-B14F-4D97-AF65-F5344CB8AC3E}">
        <p14:creationId xmlns:p14="http://schemas.microsoft.com/office/powerpoint/2010/main" val="236973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0975"/>
            <a:ext cx="10972800" cy="974774"/>
          </a:xfrm>
        </p:spPr>
        <p:txBody>
          <a:bodyPr/>
          <a:lstStyle/>
          <a:p>
            <a:r>
              <a:rPr lang="de-DE" sz="3200" dirty="0"/>
              <a:t>IPAT equation </a:t>
            </a:r>
            <a:endParaRPr lang="en-US" sz="3200" dirty="0"/>
          </a:p>
        </p:txBody>
      </p:sp>
      <p:sp>
        <p:nvSpPr>
          <p:cNvPr id="3" name="Content Placeholder 2"/>
          <p:cNvSpPr>
            <a:spLocks noGrp="1"/>
          </p:cNvSpPr>
          <p:nvPr>
            <p:ph idx="1"/>
          </p:nvPr>
        </p:nvSpPr>
        <p:spPr>
          <a:xfrm>
            <a:off x="609600" y="1343025"/>
            <a:ext cx="10972800" cy="4525963"/>
          </a:xfrm>
        </p:spPr>
        <p:txBody>
          <a:bodyPr/>
          <a:lstStyle/>
          <a:p>
            <a:r>
              <a:rPr lang="en-US" sz="2400" dirty="0"/>
              <a:t>Approach to reduce complexity and illustrate options to especially improve intergenerational justice</a:t>
            </a:r>
          </a:p>
          <a:p>
            <a:r>
              <a:rPr lang="en-US" sz="2400" dirty="0"/>
              <a:t>Illustrates the human impact on Earth ecological systems</a:t>
            </a:r>
          </a:p>
          <a:p>
            <a:r>
              <a:rPr lang="en-US" sz="2400" dirty="0"/>
              <a:t>Impact = Population x Affluence x Technology</a:t>
            </a:r>
          </a:p>
          <a:p>
            <a:r>
              <a:rPr lang="en-US" sz="2400" dirty="0"/>
              <a:t>“Impact” refers to the ecological footprint of any population </a:t>
            </a:r>
          </a:p>
          <a:p>
            <a:r>
              <a:rPr lang="en-US" sz="2400" dirty="0"/>
              <a:t>Changes in the factors population, affluence, or technology can lead to changes in the ecological footprint</a:t>
            </a:r>
          </a:p>
        </p:txBody>
      </p:sp>
    </p:spTree>
    <p:extLst>
      <p:ext uri="{BB962C8B-B14F-4D97-AF65-F5344CB8AC3E}">
        <p14:creationId xmlns:p14="http://schemas.microsoft.com/office/powerpoint/2010/main" val="3684336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49" y="409717"/>
            <a:ext cx="11028363" cy="1495283"/>
          </a:xfrm>
        </p:spPr>
        <p:txBody>
          <a:bodyPr anchor="t"/>
          <a:lstStyle/>
          <a:p>
            <a:pPr algn="l" defTabSz="914400"/>
            <a:r>
              <a:rPr lang="en-US" sz="3200" dirty="0"/>
              <a:t>Figure 5</a:t>
            </a:r>
            <a:br>
              <a:rPr lang="en-US" sz="3200" dirty="0"/>
            </a:br>
            <a:r>
              <a:rPr lang="en-US" sz="3200" dirty="0"/>
              <a:t>IPAT-equation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3102982"/>
            <a:ext cx="10982326" cy="1545218"/>
          </a:xfrm>
          <a:prstGeom prst="rect">
            <a:avLst/>
          </a:prstGeom>
        </p:spPr>
      </p:pic>
      <p:sp>
        <p:nvSpPr>
          <p:cNvPr id="6" name="Rectangle 5"/>
          <p:cNvSpPr/>
          <p:nvPr/>
        </p:nvSpPr>
        <p:spPr>
          <a:xfrm>
            <a:off x="514350" y="6109156"/>
            <a:ext cx="11049000" cy="215444"/>
          </a:xfrm>
          <a:prstGeom prst="rect">
            <a:avLst/>
          </a:prstGeom>
        </p:spPr>
        <p:txBody>
          <a:bodyPr wrap="square">
            <a:spAutoFit/>
          </a:bodyPr>
          <a:lstStyle/>
          <a:p>
            <a:r>
              <a:rPr lang="en-US" sz="800" i="1" dirty="0"/>
              <a:t>Source</a:t>
            </a:r>
            <a:r>
              <a:rPr lang="en-US" sz="800" dirty="0"/>
              <a:t>: Meadows, D. H., Randers, J., &amp; Meadows, D. L. (2004). Limits to growth: The 30-year update. Chelsea Green Publishing Company. http://www.loc.gov/catdir/enhancements/fy0729/2004000125-d.html</a:t>
            </a:r>
          </a:p>
        </p:txBody>
      </p:sp>
    </p:spTree>
    <p:extLst>
      <p:ext uri="{BB962C8B-B14F-4D97-AF65-F5344CB8AC3E}">
        <p14:creationId xmlns:p14="http://schemas.microsoft.com/office/powerpoint/2010/main" val="539578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0975"/>
            <a:ext cx="10972800" cy="974774"/>
          </a:xfrm>
        </p:spPr>
        <p:txBody>
          <a:bodyPr/>
          <a:lstStyle/>
          <a:p>
            <a:r>
              <a:rPr lang="en-US" sz="3200" dirty="0"/>
              <a:t>IPAT equation </a:t>
            </a:r>
            <a:endParaRPr lang="en-US" sz="3400" dirty="0"/>
          </a:p>
        </p:txBody>
      </p:sp>
      <p:sp>
        <p:nvSpPr>
          <p:cNvPr id="3" name="Content Placeholder 2"/>
          <p:cNvSpPr>
            <a:spLocks noGrp="1"/>
          </p:cNvSpPr>
          <p:nvPr>
            <p:ph idx="1"/>
          </p:nvPr>
        </p:nvSpPr>
        <p:spPr>
          <a:xfrm>
            <a:off x="609600" y="1343025"/>
            <a:ext cx="10972800" cy="4525963"/>
          </a:xfrm>
        </p:spPr>
        <p:txBody>
          <a:bodyPr/>
          <a:lstStyle/>
          <a:p>
            <a:r>
              <a:rPr lang="en-GB" sz="2200" dirty="0"/>
              <a:t>Population</a:t>
            </a:r>
          </a:p>
          <a:p>
            <a:pPr lvl="1"/>
            <a:r>
              <a:rPr lang="en-GB" sz="1800" dirty="0"/>
              <a:t>Determined by fertility and mortality rates </a:t>
            </a:r>
          </a:p>
          <a:p>
            <a:pPr lvl="1"/>
            <a:r>
              <a:rPr lang="en-GB" sz="1800" dirty="0"/>
              <a:t>In 2022: 8 billion people; By 2100: between 9.7 and 10.4 billion people </a:t>
            </a:r>
          </a:p>
          <a:p>
            <a:pPr lvl="1"/>
            <a:r>
              <a:rPr lang="en-GB" sz="1800" dirty="0"/>
              <a:t>Development of the world’s population is relatively stable / predictable</a:t>
            </a:r>
          </a:p>
          <a:p>
            <a:pPr lvl="1"/>
            <a:r>
              <a:rPr lang="en-GB" sz="1800" dirty="0"/>
              <a:t>Leverage for improvements in human impact are limited </a:t>
            </a:r>
          </a:p>
          <a:p>
            <a:r>
              <a:rPr lang="en-GB" sz="2200" dirty="0"/>
              <a:t>Affluence</a:t>
            </a:r>
          </a:p>
          <a:p>
            <a:pPr lvl="1"/>
            <a:r>
              <a:rPr lang="en-US" sz="1800" dirty="0"/>
              <a:t>Determined by the level of individual consumption</a:t>
            </a:r>
          </a:p>
          <a:p>
            <a:pPr lvl="1"/>
            <a:r>
              <a:rPr lang="en-GB" sz="1800" dirty="0"/>
              <a:t>Poorer population tends to consume less resources than the richer population (see Figure)</a:t>
            </a:r>
          </a:p>
          <a:p>
            <a:pPr lvl="1"/>
            <a:r>
              <a:rPr lang="en-GB" sz="1800" dirty="0"/>
              <a:t>Wealthy population can use the individual affluence for reducing their ecological footprint</a:t>
            </a:r>
          </a:p>
          <a:p>
            <a:r>
              <a:rPr lang="en-GB" sz="2200" dirty="0"/>
              <a:t>Technology</a:t>
            </a:r>
          </a:p>
          <a:p>
            <a:pPr lvl="1"/>
            <a:r>
              <a:rPr lang="en-GB" sz="1800" dirty="0"/>
              <a:t>Illustrates impact per unit of consumption</a:t>
            </a:r>
          </a:p>
          <a:p>
            <a:pPr lvl="1"/>
            <a:r>
              <a:rPr lang="en-GB" sz="1800" dirty="0"/>
              <a:t>Includes energy needed to deliver material flows, multiplied by the environmental impact per unit of energy</a:t>
            </a:r>
          </a:p>
          <a:p>
            <a:pPr lvl="1"/>
            <a:r>
              <a:rPr lang="en-GB" sz="1800" dirty="0"/>
              <a:t>Technological advancements can reduce (or increase) environmental impacts</a:t>
            </a:r>
          </a:p>
        </p:txBody>
      </p:sp>
    </p:spTree>
    <p:extLst>
      <p:ext uri="{BB962C8B-B14F-4D97-AF65-F5344CB8AC3E}">
        <p14:creationId xmlns:p14="http://schemas.microsoft.com/office/powerpoint/2010/main" val="672314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49" y="409717"/>
            <a:ext cx="11028363" cy="1495283"/>
          </a:xfrm>
        </p:spPr>
        <p:txBody>
          <a:bodyPr anchor="t"/>
          <a:lstStyle/>
          <a:p>
            <a:pPr algn="l" defTabSz="914400"/>
            <a:r>
              <a:rPr lang="en-US" sz="3200" dirty="0"/>
              <a:t>Figure 6</a:t>
            </a:r>
            <a:br>
              <a:rPr lang="en-US" sz="3200" dirty="0"/>
            </a:br>
            <a:r>
              <a:rPr lang="en-US" sz="3200" dirty="0"/>
              <a:t>Global income groups and associated consumption emissions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10864" y="2023506"/>
            <a:ext cx="7570273" cy="3767694"/>
          </a:xfrm>
          <a:prstGeom prst="rect">
            <a:avLst/>
          </a:prstGeom>
        </p:spPr>
      </p:pic>
      <p:sp>
        <p:nvSpPr>
          <p:cNvPr id="5" name="Rectangle 4"/>
          <p:cNvSpPr/>
          <p:nvPr/>
        </p:nvSpPr>
        <p:spPr>
          <a:xfrm>
            <a:off x="514350" y="5924550"/>
            <a:ext cx="11296650" cy="461665"/>
          </a:xfrm>
          <a:prstGeom prst="rect">
            <a:avLst/>
          </a:prstGeom>
        </p:spPr>
        <p:txBody>
          <a:bodyPr wrap="square">
            <a:spAutoFit/>
          </a:bodyPr>
          <a:lstStyle/>
          <a:p>
            <a:r>
              <a:rPr lang="en-US" sz="800" i="1" dirty="0"/>
              <a:t>Source</a:t>
            </a:r>
            <a:r>
              <a:rPr lang="en-US" sz="800" dirty="0"/>
              <a:t>: Oxfam International. (2023). Climate Equality: A planet for the 99%. Oxfam GB. ‘The material “Climate Equality: A planet for the 99% - Oxfam -20/11/2023” is adapted by the publisher with the permission of Oxfam, Oxfam House, John Smith Drive, Cowley, Oxford OX4 2JY UK www.oxfam.org.uk. Oxfam does not necessarily endorse any text or activities that accompany the materials, nor has it approved the adapted text.’ https://policy-practice.oxfam. org/resources/climate-equality-a-planet-for-the-99-621551/ https://doi.org/10.21201/2023.000001</a:t>
            </a:r>
          </a:p>
        </p:txBody>
      </p:sp>
    </p:spTree>
    <p:extLst>
      <p:ext uri="{BB962C8B-B14F-4D97-AF65-F5344CB8AC3E}">
        <p14:creationId xmlns:p14="http://schemas.microsoft.com/office/powerpoint/2010/main" val="3937768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974774"/>
          </a:xfrm>
        </p:spPr>
        <p:txBody>
          <a:bodyPr/>
          <a:lstStyle/>
          <a:p>
            <a:r>
              <a:rPr lang="en-US" sz="3200" dirty="0"/>
              <a:t>Challenge of achieving a common understanding and strategy of sustainability</a:t>
            </a:r>
            <a:endParaRPr lang="en-US" sz="3400" dirty="0"/>
          </a:p>
        </p:txBody>
      </p:sp>
      <p:sp>
        <p:nvSpPr>
          <p:cNvPr id="3" name="Content Placeholder 2"/>
          <p:cNvSpPr>
            <a:spLocks noGrp="1"/>
          </p:cNvSpPr>
          <p:nvPr>
            <p:ph idx="1"/>
          </p:nvPr>
        </p:nvSpPr>
        <p:spPr>
          <a:xfrm>
            <a:off x="609600" y="1798637"/>
            <a:ext cx="10972800" cy="4525963"/>
          </a:xfrm>
        </p:spPr>
        <p:txBody>
          <a:bodyPr/>
          <a:lstStyle/>
          <a:p>
            <a:r>
              <a:rPr lang="en-US" sz="2800" dirty="0" err="1"/>
              <a:t>Brundtland</a:t>
            </a:r>
            <a:r>
              <a:rPr lang="en-US" sz="2800" dirty="0"/>
              <a:t> definition of sustainable development allows flexibility in interpretations </a:t>
            </a:r>
          </a:p>
          <a:p>
            <a:r>
              <a:rPr lang="en-US" sz="2800" dirty="0"/>
              <a:t>Lack of a detailed framework for sustainable development leads to different understandings of what sustainability is and requires</a:t>
            </a:r>
          </a:p>
          <a:p>
            <a:r>
              <a:rPr lang="en-US" sz="2800" dirty="0"/>
              <a:t>May lead to conflicting implications for actions and strategies </a:t>
            </a:r>
          </a:p>
        </p:txBody>
      </p:sp>
    </p:spTree>
    <p:extLst>
      <p:ext uri="{BB962C8B-B14F-4D97-AF65-F5344CB8AC3E}">
        <p14:creationId xmlns:p14="http://schemas.microsoft.com/office/powerpoint/2010/main" val="16197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49" y="409717"/>
            <a:ext cx="11028363" cy="1495283"/>
          </a:xfrm>
        </p:spPr>
        <p:txBody>
          <a:bodyPr anchor="t"/>
          <a:lstStyle/>
          <a:p>
            <a:pPr algn="l" defTabSz="914400"/>
            <a:r>
              <a:rPr lang="en-US" sz="3200" dirty="0"/>
              <a:t>Figure 7</a:t>
            </a:r>
            <a:br>
              <a:rPr lang="en-US" sz="3200" dirty="0"/>
            </a:br>
            <a:r>
              <a:rPr lang="en-US" sz="3200" dirty="0"/>
              <a:t>Weak, strong, and quasi-sustainability</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2538" y="1745047"/>
            <a:ext cx="9686925" cy="4503353"/>
          </a:xfrm>
          <a:prstGeom prst="rect">
            <a:avLst/>
          </a:prstGeom>
        </p:spPr>
      </p:pic>
    </p:spTree>
    <p:extLst>
      <p:ext uri="{BB962C8B-B14F-4D97-AF65-F5344CB8AC3E}">
        <p14:creationId xmlns:p14="http://schemas.microsoft.com/office/powerpoint/2010/main" val="3206306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49" y="409717"/>
            <a:ext cx="11028363" cy="1495283"/>
          </a:xfrm>
        </p:spPr>
        <p:txBody>
          <a:bodyPr anchor="t"/>
          <a:lstStyle/>
          <a:p>
            <a:pPr algn="l" defTabSz="914400"/>
            <a:r>
              <a:rPr lang="en-US" sz="3200" dirty="0"/>
              <a:t>Figure 8</a:t>
            </a:r>
            <a:br>
              <a:rPr lang="en-US" sz="3200" dirty="0"/>
            </a:br>
            <a:r>
              <a:rPr lang="en-US" sz="3200" dirty="0"/>
              <a:t>The Triple Bottom Line of sustainability</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76400" y="1676400"/>
            <a:ext cx="9144000" cy="4343400"/>
          </a:xfrm>
          <a:prstGeom prst="rect">
            <a:avLst/>
          </a:prstGeom>
        </p:spPr>
      </p:pic>
      <p:sp>
        <p:nvSpPr>
          <p:cNvPr id="7" name="Rectangle 6"/>
          <p:cNvSpPr/>
          <p:nvPr/>
        </p:nvSpPr>
        <p:spPr>
          <a:xfrm>
            <a:off x="509584" y="6105524"/>
            <a:ext cx="6096000" cy="215444"/>
          </a:xfrm>
          <a:prstGeom prst="rect">
            <a:avLst/>
          </a:prstGeom>
        </p:spPr>
        <p:txBody>
          <a:bodyPr>
            <a:spAutoFit/>
          </a:bodyPr>
          <a:lstStyle/>
          <a:p>
            <a:r>
              <a:rPr lang="en-US" sz="800" i="1" dirty="0"/>
              <a:t>Source</a:t>
            </a:r>
            <a:r>
              <a:rPr lang="en-US" sz="800" dirty="0"/>
              <a:t>: Adapted from </a:t>
            </a:r>
            <a:r>
              <a:rPr lang="en-US" sz="800" dirty="0" err="1"/>
              <a:t>Elkington</a:t>
            </a:r>
            <a:r>
              <a:rPr lang="en-US" sz="800" dirty="0"/>
              <a:t>, J. (1999). Cannibals with forks: The triple bottom line of 21st century business. Capstone.</a:t>
            </a:r>
          </a:p>
        </p:txBody>
      </p:sp>
    </p:spTree>
    <p:extLst>
      <p:ext uri="{BB962C8B-B14F-4D97-AF65-F5344CB8AC3E}">
        <p14:creationId xmlns:p14="http://schemas.microsoft.com/office/powerpoint/2010/main" val="2985466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0500"/>
            <a:ext cx="10972800" cy="974774"/>
          </a:xfrm>
        </p:spPr>
        <p:txBody>
          <a:bodyPr/>
          <a:lstStyle/>
          <a:p>
            <a:r>
              <a:rPr lang="en-US" sz="3200" dirty="0"/>
              <a:t>Environmental, social, and governance (ESG) issues</a:t>
            </a:r>
            <a:endParaRPr lang="en-US" sz="3400" dirty="0"/>
          </a:p>
        </p:txBody>
      </p:sp>
      <p:sp>
        <p:nvSpPr>
          <p:cNvPr id="3" name="Content Placeholder 2"/>
          <p:cNvSpPr>
            <a:spLocks noGrp="1"/>
          </p:cNvSpPr>
          <p:nvPr>
            <p:ph idx="1"/>
          </p:nvPr>
        </p:nvSpPr>
        <p:spPr>
          <a:xfrm>
            <a:off x="609600" y="1352550"/>
            <a:ext cx="10972800" cy="4525963"/>
          </a:xfrm>
        </p:spPr>
        <p:txBody>
          <a:bodyPr/>
          <a:lstStyle/>
          <a:p>
            <a:r>
              <a:rPr lang="en-US" sz="2200" dirty="0"/>
              <a:t>Similar to Triple Bottom Line, ESG focuses on Environmental, Social, and Governance aspects of sustainability</a:t>
            </a:r>
          </a:p>
          <a:p>
            <a:r>
              <a:rPr lang="en-US" sz="2200" dirty="0"/>
              <a:t>Environmental issues (E):</a:t>
            </a:r>
          </a:p>
          <a:p>
            <a:pPr lvl="1"/>
            <a:r>
              <a:rPr lang="en-US" sz="1800" dirty="0"/>
              <a:t>Environmental stewardship: Company’s impact on the environment</a:t>
            </a:r>
          </a:p>
          <a:p>
            <a:pPr lvl="1"/>
            <a:r>
              <a:rPr lang="en-US" sz="1800" dirty="0"/>
              <a:t>Includes waste management, resource conservation, greenhouse gas emissions, climate change efforts etc.</a:t>
            </a:r>
          </a:p>
          <a:p>
            <a:r>
              <a:rPr lang="en-US" sz="2200" dirty="0"/>
              <a:t>Social issues (S):</a:t>
            </a:r>
          </a:p>
          <a:p>
            <a:pPr lvl="1"/>
            <a:r>
              <a:rPr lang="en-US" sz="1800" dirty="0"/>
              <a:t>Stakeholder relationships: How a company engages with employees, suppliers, customers, and communities</a:t>
            </a:r>
          </a:p>
          <a:p>
            <a:pPr lvl="1"/>
            <a:r>
              <a:rPr lang="en-US" sz="1800" dirty="0"/>
              <a:t>Covers labor relations, diversity and inclusion, human rights, community engagement etc.</a:t>
            </a:r>
          </a:p>
          <a:p>
            <a:r>
              <a:rPr lang="en-US" sz="2200" dirty="0"/>
              <a:t>Governance issues (G):</a:t>
            </a:r>
          </a:p>
          <a:p>
            <a:pPr lvl="1"/>
            <a:r>
              <a:rPr lang="en-US" sz="1800" dirty="0"/>
              <a:t>Aims to ensure accountability, transparency, and ethical conduct within an organization’s decision-making processes</a:t>
            </a:r>
          </a:p>
        </p:txBody>
      </p:sp>
    </p:spTree>
    <p:extLst>
      <p:ext uri="{BB962C8B-B14F-4D97-AF65-F5344CB8AC3E}">
        <p14:creationId xmlns:p14="http://schemas.microsoft.com/office/powerpoint/2010/main" val="1461321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34926"/>
            <a:ext cx="10972800" cy="974774"/>
          </a:xfrm>
        </p:spPr>
        <p:txBody>
          <a:bodyPr/>
          <a:lstStyle/>
          <a:p>
            <a:r>
              <a:rPr lang="en-US" sz="3200" dirty="0"/>
              <a:t>“The United Nations Sustainable Development Goals” as a guideline to sustainability </a:t>
            </a:r>
            <a:endParaRPr lang="en-US" sz="3400" dirty="0"/>
          </a:p>
        </p:txBody>
      </p:sp>
      <p:sp>
        <p:nvSpPr>
          <p:cNvPr id="3" name="Content Placeholder 2"/>
          <p:cNvSpPr>
            <a:spLocks noGrp="1"/>
          </p:cNvSpPr>
          <p:nvPr>
            <p:ph idx="1"/>
          </p:nvPr>
        </p:nvSpPr>
        <p:spPr>
          <a:xfrm>
            <a:off x="609600" y="1809750"/>
            <a:ext cx="10972800" cy="4525963"/>
          </a:xfrm>
        </p:spPr>
        <p:txBody>
          <a:bodyPr/>
          <a:lstStyle/>
          <a:p>
            <a:pPr>
              <a:buFont typeface="Arial" panose="020B0604020202020204" pitchFamily="34" charset="0"/>
              <a:buChar char="•"/>
            </a:pPr>
            <a:r>
              <a:rPr lang="en-US" sz="2400" dirty="0"/>
              <a:t>The United Nations Sustainable Development Goals (SDGs) were developed in 2015 as a more fine-grained and actionable pathway for sustainability</a:t>
            </a:r>
          </a:p>
          <a:p>
            <a:pPr>
              <a:buFont typeface="Arial" panose="020B0604020202020204" pitchFamily="34" charset="0"/>
              <a:buChar char="•"/>
            </a:pPr>
            <a:r>
              <a:rPr lang="en-US" sz="2400" dirty="0"/>
              <a:t>Set of seventeen aspirational goals to influence and provide guidance for everyone in achieving sustainability </a:t>
            </a:r>
          </a:p>
          <a:p>
            <a:pPr>
              <a:buFont typeface="Arial" panose="020B0604020202020204" pitchFamily="34" charset="0"/>
              <a:buChar char="•"/>
            </a:pPr>
            <a:r>
              <a:rPr lang="en-US" sz="2400" dirty="0"/>
              <a:t>Each target is then broken down into various sub-targets, 169 in total</a:t>
            </a:r>
          </a:p>
        </p:txBody>
      </p:sp>
    </p:spTree>
    <p:extLst>
      <p:ext uri="{BB962C8B-B14F-4D97-AF65-F5344CB8AC3E}">
        <p14:creationId xmlns:p14="http://schemas.microsoft.com/office/powerpoint/2010/main" val="2214446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49" y="269240"/>
            <a:ext cx="11028363" cy="1353660"/>
          </a:xfrm>
        </p:spPr>
        <p:txBody>
          <a:bodyPr/>
          <a:lstStyle/>
          <a:p>
            <a:pPr algn="l" defTabSz="914400"/>
            <a:r>
              <a:rPr lang="en-US" sz="3200" dirty="0"/>
              <a:t>Figure 9</a:t>
            </a:r>
            <a:br>
              <a:rPr lang="en-US" sz="3200" dirty="0"/>
            </a:br>
            <a:r>
              <a:rPr lang="en-US" sz="3200" dirty="0"/>
              <a:t>The 17 UN Sustainable Development Goals</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605763"/>
            <a:ext cx="9448799" cy="4452137"/>
          </a:xfrm>
          <a:prstGeom prst="rect">
            <a:avLst/>
          </a:prstGeom>
        </p:spPr>
      </p:pic>
      <p:sp>
        <p:nvSpPr>
          <p:cNvPr id="5" name="Rectangle 4"/>
          <p:cNvSpPr/>
          <p:nvPr/>
        </p:nvSpPr>
        <p:spPr>
          <a:xfrm>
            <a:off x="505829" y="6109156"/>
            <a:ext cx="10999362" cy="215444"/>
          </a:xfrm>
          <a:prstGeom prst="rect">
            <a:avLst/>
          </a:prstGeom>
        </p:spPr>
        <p:txBody>
          <a:bodyPr wrap="square">
            <a:spAutoFit/>
          </a:bodyPr>
          <a:lstStyle/>
          <a:p>
            <a:r>
              <a:rPr lang="en-US" sz="800" i="1" dirty="0"/>
              <a:t>Source</a:t>
            </a:r>
            <a:r>
              <a:rPr lang="en-US" sz="800" dirty="0"/>
              <a:t>: </a:t>
            </a:r>
            <a:r>
              <a:rPr lang="en-US" sz="800" dirty="0" err="1"/>
              <a:t>Mariia</a:t>
            </a:r>
            <a:r>
              <a:rPr lang="en-US" sz="800" dirty="0"/>
              <a:t> </a:t>
            </a:r>
            <a:r>
              <a:rPr lang="en-US" sz="800" dirty="0" err="1"/>
              <a:t>Domnikova</a:t>
            </a:r>
            <a:r>
              <a:rPr lang="en-US" sz="800" dirty="0"/>
              <a:t>/</a:t>
            </a:r>
            <a:r>
              <a:rPr lang="en-US" sz="800" dirty="0" err="1"/>
              <a:t>Alamy</a:t>
            </a:r>
            <a:r>
              <a:rPr lang="en-US" sz="800" dirty="0"/>
              <a:t> Stock Vector</a:t>
            </a:r>
          </a:p>
        </p:txBody>
      </p:sp>
    </p:spTree>
    <p:extLst>
      <p:ext uri="{BB962C8B-B14F-4D97-AF65-F5344CB8AC3E}">
        <p14:creationId xmlns:p14="http://schemas.microsoft.com/office/powerpoint/2010/main" val="3179559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UN Sustainable Development Performance Indicators (SDPI)</a:t>
            </a:r>
            <a:endParaRPr lang="en-US" sz="3400" dirty="0"/>
          </a:p>
        </p:txBody>
      </p:sp>
      <p:sp>
        <p:nvSpPr>
          <p:cNvPr id="3" name="Content Placeholder 2"/>
          <p:cNvSpPr>
            <a:spLocks noGrp="1"/>
          </p:cNvSpPr>
          <p:nvPr>
            <p:ph idx="1"/>
          </p:nvPr>
        </p:nvSpPr>
        <p:spPr>
          <a:xfrm>
            <a:off x="609600" y="1808162"/>
            <a:ext cx="10972800" cy="4525963"/>
          </a:xfrm>
        </p:spPr>
        <p:txBody>
          <a:bodyPr/>
          <a:lstStyle/>
          <a:p>
            <a:pPr>
              <a:spcBef>
                <a:spcPts val="1000"/>
              </a:spcBef>
            </a:pPr>
            <a:r>
              <a:rPr lang="en-US" sz="2400" dirty="0"/>
              <a:t>Framework for organizations to voluntarily measure and disclose SDG-related performance</a:t>
            </a:r>
          </a:p>
          <a:p>
            <a:pPr>
              <a:spcBef>
                <a:spcPts val="1000"/>
              </a:spcBef>
            </a:pPr>
            <a:r>
              <a:rPr lang="en-US" sz="2400" dirty="0"/>
              <a:t>Promotes transparency in SDG-related performance with three key features</a:t>
            </a:r>
          </a:p>
          <a:p>
            <a:pPr lvl="1">
              <a:spcBef>
                <a:spcPts val="1000"/>
              </a:spcBef>
            </a:pPr>
            <a:r>
              <a:rPr lang="en-US" sz="2000" dirty="0"/>
              <a:t>Trend indicators: Capture variations in performance metrics over time</a:t>
            </a:r>
          </a:p>
          <a:p>
            <a:pPr lvl="2">
              <a:spcBef>
                <a:spcPts val="1000"/>
              </a:spcBef>
              <a:buFont typeface="Wingdings" panose="05000000000000000000" pitchFamily="2" charset="2"/>
              <a:buChar char="§"/>
            </a:pPr>
            <a:r>
              <a:rPr lang="en-US" sz="1600" dirty="0"/>
              <a:t>Example: In the context of SDG 5 (gender equality) and SDG 13 (climate action), trend indicators might highlight changes in gender wage disparities or shifts in greenhouse gas emissions</a:t>
            </a:r>
          </a:p>
          <a:p>
            <a:pPr lvl="1">
              <a:spcBef>
                <a:spcPts val="1000"/>
              </a:spcBef>
            </a:pPr>
            <a:r>
              <a:rPr lang="en-US" sz="2000" dirty="0"/>
              <a:t>Sustainability thresholds or norms: Define levels of sustainability performance</a:t>
            </a:r>
          </a:p>
          <a:p>
            <a:pPr lvl="2">
              <a:spcBef>
                <a:spcPts val="1000"/>
              </a:spcBef>
              <a:buFont typeface="Wingdings" panose="05000000000000000000" pitchFamily="2" charset="2"/>
              <a:buChar char="§"/>
            </a:pPr>
            <a:r>
              <a:rPr lang="en-US" sz="1600" dirty="0"/>
              <a:t>Example: Zero greenhouse gas emissions or a 3 percent wage difference for gender pay equity</a:t>
            </a:r>
          </a:p>
          <a:p>
            <a:pPr lvl="1">
              <a:spcBef>
                <a:spcPts val="1000"/>
              </a:spcBef>
            </a:pPr>
            <a:r>
              <a:rPr lang="en-US" sz="2000" dirty="0"/>
              <a:t>Transformative disclosure: Examines a company’s commitment and actions in crucial SDG domains as well as capacity for change</a:t>
            </a:r>
          </a:p>
          <a:p>
            <a:pPr lvl="2">
              <a:spcBef>
                <a:spcPts val="1000"/>
              </a:spcBef>
              <a:buFont typeface="Wingdings" panose="05000000000000000000" pitchFamily="2" charset="2"/>
              <a:buChar char="§"/>
            </a:pPr>
            <a:r>
              <a:rPr lang="en-US" sz="1600" dirty="0"/>
              <a:t>Example:  In the context of SDG 12, transformative disclosure might probe if a company employs life cycle analysis for its goods and services</a:t>
            </a:r>
          </a:p>
        </p:txBody>
      </p:sp>
    </p:spTree>
    <p:extLst>
      <p:ext uri="{BB962C8B-B14F-4D97-AF65-F5344CB8AC3E}">
        <p14:creationId xmlns:p14="http://schemas.microsoft.com/office/powerpoint/2010/main" val="3028861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49" y="513240"/>
            <a:ext cx="11220451" cy="1353660"/>
          </a:xfrm>
        </p:spPr>
        <p:txBody>
          <a:bodyPr/>
          <a:lstStyle/>
          <a:p>
            <a:pPr algn="l" defTabSz="914400"/>
            <a:r>
              <a:rPr lang="en-US" sz="3200" dirty="0"/>
              <a:t>Figure 10</a:t>
            </a:r>
            <a:br>
              <a:rPr lang="en-US" sz="3200" dirty="0"/>
            </a:br>
            <a:r>
              <a:rPr lang="en-US" sz="3200" dirty="0"/>
              <a:t>Pros and cons of the SDGs according to </a:t>
            </a:r>
            <a:r>
              <a:rPr lang="en-US" sz="3200" dirty="0" err="1"/>
              <a:t>Cuervo-Cazurra</a:t>
            </a:r>
            <a:r>
              <a:rPr lang="en-US" sz="3200" dirty="0"/>
              <a:t> et al. (2022)</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2209800"/>
            <a:ext cx="11125200" cy="3656198"/>
          </a:xfrm>
          <a:prstGeom prst="rect">
            <a:avLst/>
          </a:prstGeom>
        </p:spPr>
      </p:pic>
      <p:sp>
        <p:nvSpPr>
          <p:cNvPr id="5" name="Rectangle 4"/>
          <p:cNvSpPr/>
          <p:nvPr/>
        </p:nvSpPr>
        <p:spPr>
          <a:xfrm>
            <a:off x="515352" y="5973222"/>
            <a:ext cx="11076571" cy="338554"/>
          </a:xfrm>
          <a:prstGeom prst="rect">
            <a:avLst/>
          </a:prstGeom>
        </p:spPr>
        <p:txBody>
          <a:bodyPr wrap="square">
            <a:spAutoFit/>
          </a:bodyPr>
          <a:lstStyle/>
          <a:p>
            <a:r>
              <a:rPr lang="en-US" sz="800" i="1" dirty="0"/>
              <a:t>Source</a:t>
            </a:r>
            <a:r>
              <a:rPr lang="en-US" sz="800" dirty="0"/>
              <a:t>: Adapted from </a:t>
            </a:r>
            <a:r>
              <a:rPr lang="en-US" sz="800" dirty="0" err="1"/>
              <a:t>Cuervo-Cazurra</a:t>
            </a:r>
            <a:r>
              <a:rPr lang="en-US" sz="800" dirty="0"/>
              <a:t>, A., </a:t>
            </a:r>
            <a:r>
              <a:rPr lang="en-US" sz="800" dirty="0" err="1"/>
              <a:t>Doh</a:t>
            </a:r>
            <a:r>
              <a:rPr lang="en-US" sz="800" dirty="0"/>
              <a:t>, J. P., Giuliani, E., </a:t>
            </a:r>
            <a:r>
              <a:rPr lang="en-US" sz="800" dirty="0" err="1"/>
              <a:t>Montiel</a:t>
            </a:r>
            <a:r>
              <a:rPr lang="en-US" sz="800" dirty="0"/>
              <a:t>, I., &amp; Park, J. (2022). The United Nations’ Sustainable Development Goals: Pros and Cons for Managers of Multinationals. AIB Insights, 22(1). https://doi.org/10.46697/001c.32530</a:t>
            </a:r>
          </a:p>
        </p:txBody>
      </p:sp>
    </p:spTree>
    <p:extLst>
      <p:ext uri="{BB962C8B-B14F-4D97-AF65-F5344CB8AC3E}">
        <p14:creationId xmlns:p14="http://schemas.microsoft.com/office/powerpoint/2010/main" val="2131989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9644"/>
            <a:ext cx="10972800" cy="974774"/>
          </a:xfrm>
        </p:spPr>
        <p:txBody>
          <a:bodyPr/>
          <a:lstStyle/>
          <a:p>
            <a:r>
              <a:rPr lang="de-DE" sz="3200" dirty="0"/>
              <a:t>Blurred boundaries between terminologies </a:t>
            </a:r>
            <a:endParaRPr lang="en-US" sz="3400" dirty="0"/>
          </a:p>
        </p:txBody>
      </p:sp>
      <p:sp>
        <p:nvSpPr>
          <p:cNvPr id="3" name="Content Placeholder 2"/>
          <p:cNvSpPr>
            <a:spLocks noGrp="1"/>
          </p:cNvSpPr>
          <p:nvPr>
            <p:ph idx="1"/>
          </p:nvPr>
        </p:nvSpPr>
        <p:spPr>
          <a:xfrm>
            <a:off x="609600" y="1352550"/>
            <a:ext cx="11125200" cy="4525963"/>
          </a:xfrm>
        </p:spPr>
        <p:txBody>
          <a:bodyPr/>
          <a:lstStyle/>
          <a:p>
            <a:r>
              <a:rPr lang="en-US" sz="2400" dirty="0"/>
              <a:t>Sustainability management encompasses a multitude of activities and potential fields of action ranging from economic issues to ecological and social issues </a:t>
            </a:r>
          </a:p>
          <a:p>
            <a:r>
              <a:rPr lang="en-US" sz="2400" dirty="0"/>
              <a:t>Many of these issues are discussed in concepts such as corporate social responsibility (CSR)</a:t>
            </a:r>
          </a:p>
          <a:p>
            <a:r>
              <a:rPr lang="en-US" sz="2400"/>
              <a:t> The distinction </a:t>
            </a:r>
            <a:r>
              <a:rPr lang="en-US" sz="2400" dirty="0"/>
              <a:t>between sustainability management and CSR is blurred </a:t>
            </a:r>
          </a:p>
          <a:p>
            <a:r>
              <a:rPr lang="en-US" sz="2400" dirty="0"/>
              <a:t>Irrespective of which term is used, the tasks and topics are quite similar</a:t>
            </a:r>
          </a:p>
        </p:txBody>
      </p:sp>
    </p:spTree>
    <p:extLst>
      <p:ext uri="{BB962C8B-B14F-4D97-AF65-F5344CB8AC3E}">
        <p14:creationId xmlns:p14="http://schemas.microsoft.com/office/powerpoint/2010/main" val="3048553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Necessity for </a:t>
            </a:r>
            <a:r>
              <a:rPr lang="en-US" sz="3200" dirty="0" err="1"/>
              <a:t>organisations</a:t>
            </a:r>
            <a:r>
              <a:rPr lang="en-US" sz="3200" dirty="0"/>
              <a:t> to actively engage in various aspects of sustainability</a:t>
            </a:r>
            <a:endParaRPr lang="en-US" sz="3400" dirty="0"/>
          </a:p>
        </p:txBody>
      </p:sp>
      <p:sp>
        <p:nvSpPr>
          <p:cNvPr id="3" name="Content Placeholder 2"/>
          <p:cNvSpPr>
            <a:spLocks noGrp="1"/>
          </p:cNvSpPr>
          <p:nvPr>
            <p:ph idx="1"/>
          </p:nvPr>
        </p:nvSpPr>
        <p:spPr>
          <a:xfrm>
            <a:off x="609600" y="1798637"/>
            <a:ext cx="11125200" cy="4525963"/>
          </a:xfrm>
        </p:spPr>
        <p:txBody>
          <a:bodyPr/>
          <a:lstStyle/>
          <a:p>
            <a:r>
              <a:rPr lang="en-US" sz="2200" dirty="0"/>
              <a:t>Sustainability management = </a:t>
            </a:r>
            <a:r>
              <a:rPr lang="en-GB" sz="2200" dirty="0"/>
              <a:t>All efforts of a company to contribute to sustainable development </a:t>
            </a:r>
          </a:p>
          <a:p>
            <a:r>
              <a:rPr lang="en-GB" sz="2200" dirty="0"/>
              <a:t>Companies often refer to the triple bottom line or to the SDGs to make their contribution more accessible</a:t>
            </a:r>
          </a:p>
          <a:p>
            <a:r>
              <a:rPr lang="en-GB" sz="2200" dirty="0"/>
              <a:t>CSR characterized as </a:t>
            </a:r>
          </a:p>
          <a:p>
            <a:pPr lvl="1"/>
            <a:r>
              <a:rPr lang="en-GB" sz="1800" dirty="0"/>
              <a:t>“the responsibility of enterprises for their impacts on society” and as “responsibility of an organization for the impacts of its decisions and activities on society and the environment” </a:t>
            </a:r>
            <a:r>
              <a:rPr lang="en-US" sz="1800" dirty="0"/>
              <a:t>(European Commission, 2011, p. 6) </a:t>
            </a:r>
          </a:p>
          <a:p>
            <a:pPr lvl="1"/>
            <a:r>
              <a:rPr lang="en-US" sz="1800" dirty="0"/>
              <a:t>or as the “responsibility of an organization for the impacts of its decisions and activities on society and the environment” (International Standardization Organization, 2010, p. 3).</a:t>
            </a:r>
            <a:endParaRPr lang="en-GB" sz="1800" dirty="0"/>
          </a:p>
          <a:p>
            <a:r>
              <a:rPr lang="en-GB" sz="2200" dirty="0"/>
              <a:t>Indicates that organizations are expected to contribute to different aspects of sustainable development</a:t>
            </a:r>
            <a:endParaRPr lang="en-US" sz="2200" dirty="0"/>
          </a:p>
        </p:txBody>
      </p:sp>
    </p:spTree>
    <p:extLst>
      <p:ext uri="{BB962C8B-B14F-4D97-AF65-F5344CB8AC3E}">
        <p14:creationId xmlns:p14="http://schemas.microsoft.com/office/powerpoint/2010/main" val="2428699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15876"/>
            <a:ext cx="10972800" cy="974774"/>
          </a:xfrm>
        </p:spPr>
        <p:txBody>
          <a:bodyPr anchor="t"/>
          <a:lstStyle/>
          <a:p>
            <a:r>
              <a:rPr lang="en-US" sz="3200" dirty="0"/>
              <a:t>Corporate Citizenship</a:t>
            </a:r>
            <a:endParaRPr lang="en-US" sz="3400" dirty="0"/>
          </a:p>
        </p:txBody>
      </p:sp>
      <p:sp>
        <p:nvSpPr>
          <p:cNvPr id="3" name="Content Placeholder 2"/>
          <p:cNvSpPr>
            <a:spLocks noGrp="1"/>
          </p:cNvSpPr>
          <p:nvPr>
            <p:ph idx="1"/>
          </p:nvPr>
        </p:nvSpPr>
        <p:spPr>
          <a:xfrm>
            <a:off x="609600" y="1333500"/>
            <a:ext cx="11125200" cy="4525963"/>
          </a:xfrm>
        </p:spPr>
        <p:txBody>
          <a:bodyPr/>
          <a:lstStyle/>
          <a:p>
            <a:r>
              <a:rPr lang="en-US" sz="2400" dirty="0"/>
              <a:t>Term is </a:t>
            </a:r>
            <a:r>
              <a:rPr lang="en-GB" sz="2400" dirty="0"/>
              <a:t>used to describe corporate efforts in and for society </a:t>
            </a:r>
          </a:p>
          <a:p>
            <a:r>
              <a:rPr lang="en-GB" sz="2400" dirty="0"/>
              <a:t>Corporate citizenship is used synonymously to CSR </a:t>
            </a:r>
          </a:p>
          <a:p>
            <a:r>
              <a:rPr lang="en-GB" sz="2400" dirty="0"/>
              <a:t>Most widespread use is that of a limited understanding covering only voluntary philanthropic activities </a:t>
            </a:r>
          </a:p>
          <a:p>
            <a:pPr lvl="1"/>
            <a:r>
              <a:rPr lang="en-GB" sz="2000" dirty="0"/>
              <a:t>This limited perspective usually ignores any ethical calls for a responsible business conduct</a:t>
            </a:r>
          </a:p>
          <a:p>
            <a:pPr lvl="1"/>
            <a:r>
              <a:rPr lang="en-GB" sz="2000" dirty="0"/>
              <a:t>Instrumental approach of long-term profit maximization through improved social capital</a:t>
            </a:r>
          </a:p>
          <a:p>
            <a:r>
              <a:rPr lang="en-GB" sz="2400" dirty="0"/>
              <a:t>Extended view of corporate citizenship goes further and addresses the role of corporations as citizens of society and on their influence on human rights</a:t>
            </a:r>
          </a:p>
          <a:p>
            <a:r>
              <a:rPr lang="en-GB" sz="2400" dirty="0"/>
              <a:t>Corporate citizenship is often even more ambiguous than the terms sustainability management or CSR</a:t>
            </a:r>
            <a:endParaRPr lang="en-US" sz="2400" dirty="0"/>
          </a:p>
        </p:txBody>
      </p:sp>
    </p:spTree>
    <p:extLst>
      <p:ext uri="{BB962C8B-B14F-4D97-AF65-F5344CB8AC3E}">
        <p14:creationId xmlns:p14="http://schemas.microsoft.com/office/powerpoint/2010/main" val="3643099964"/>
      </p:ext>
    </p:extLst>
  </p:cSld>
  <p:clrMapOvr>
    <a:masterClrMapping/>
  </p:clrMapOvr>
</p:sld>
</file>

<file path=ppt/theme/theme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1482</Words>
  <Application>Microsoft Office PowerPoint</Application>
  <PresentationFormat>Widescreen</PresentationFormat>
  <Paragraphs>110</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vt:lpstr>
      <vt:lpstr>Wingdings</vt:lpstr>
      <vt:lpstr>3_Default Design</vt:lpstr>
      <vt:lpstr>Sustainability Management Concepts, Instruments, and Stakeholders Second Edition</vt:lpstr>
      <vt:lpstr>Learning Objectives</vt:lpstr>
      <vt:lpstr>IPAT equation </vt:lpstr>
      <vt:lpstr>Figure 5 IPAT-equation</vt:lpstr>
      <vt:lpstr>IPAT equation </vt:lpstr>
      <vt:lpstr>Figure 6 Global income groups and associated consumption emissions</vt:lpstr>
      <vt:lpstr>Challenge of achieving a common understanding and strategy of sustainability</vt:lpstr>
      <vt:lpstr>Figure 7 Weak, strong, and quasi-sustainability</vt:lpstr>
      <vt:lpstr>Figure 8 The Triple Bottom Line of sustainability</vt:lpstr>
      <vt:lpstr>Environmental, social, and governance (ESG) issues</vt:lpstr>
      <vt:lpstr>“The United Nations Sustainable Development Goals” as a guideline to sustainability </vt:lpstr>
      <vt:lpstr>Figure 9 The 17 UN Sustainable Development Goals</vt:lpstr>
      <vt:lpstr>UN Sustainable Development Performance Indicators (SDPI)</vt:lpstr>
      <vt:lpstr>Figure 10 Pros and cons of the SDGs according to Cuervo-Cazurra et al. (2022)</vt:lpstr>
      <vt:lpstr>Blurred boundaries between terminologies </vt:lpstr>
      <vt:lpstr>Necessity for organisations to actively engage in various aspects of sustainability</vt:lpstr>
      <vt:lpstr>Corporate Citizenship</vt:lpstr>
    </vt:vector>
  </TitlesOfParts>
  <Company>Pearson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and Finance</dc:title>
  <dc:subject>Economics</dc:subject>
  <dc:creator>Atrill</dc:creator>
  <cp:keywords>Economics</cp:keywords>
  <cp:lastModifiedBy>Irina Neaga</cp:lastModifiedBy>
  <cp:revision>4978</cp:revision>
  <dcterms:created xsi:type="dcterms:W3CDTF">2014-07-14T20:04:21Z</dcterms:created>
  <dcterms:modified xsi:type="dcterms:W3CDTF">2026-05-28T11:44:22Z</dcterms:modified>
</cp:coreProperties>
</file>