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9"/>
  </p:notesMasterIdLst>
  <p:handoutMasterIdLst>
    <p:handoutMasterId r:id="rId20"/>
  </p:handoutMasterIdLst>
  <p:sldIdLst>
    <p:sldId id="286" r:id="rId2"/>
    <p:sldId id="296" r:id="rId3"/>
    <p:sldId id="258" r:id="rId4"/>
    <p:sldId id="270" r:id="rId5"/>
    <p:sldId id="263" r:id="rId6"/>
    <p:sldId id="292" r:id="rId7"/>
    <p:sldId id="293" r:id="rId8"/>
    <p:sldId id="294" r:id="rId9"/>
    <p:sldId id="303" r:id="rId10"/>
    <p:sldId id="275" r:id="rId11"/>
    <p:sldId id="298" r:id="rId12"/>
    <p:sldId id="299" r:id="rId13"/>
    <p:sldId id="291" r:id="rId14"/>
    <p:sldId id="297" r:id="rId15"/>
    <p:sldId id="304" r:id="rId16"/>
    <p:sldId id="302" r:id="rId17"/>
    <p:sldId id="295" r:id="rId18"/>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F2A00"/>
    <a:srgbClr val="D4BA13"/>
    <a:srgbClr val="E3CC39"/>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0311C2-8C99-9AAD-6387-A08080D2EDB2}" v="2" dt="2022-03-24T17:40:11.853"/>
    <p1510:client id="{42C3551A-3211-EFA0-36D1-C6C577370842}" v="17" dt="2022-03-24T17:31:36.934"/>
    <p1510:client id="{8F577AC7-ADE1-A444-9D40-2A152D8FD9C3}" v="2554" dt="2022-03-25T00:52:44.837"/>
    <p1510:client id="{EAC86406-7323-902E-231E-3B7A957A55D4}" v="152" dt="2022-03-24T15:47:59.5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8615"/>
  </p:normalViewPr>
  <p:slideViewPr>
    <p:cSldViewPr snapToGrid="0" snapToObjects="1">
      <p:cViewPr>
        <p:scale>
          <a:sx n="100" d="100"/>
          <a:sy n="100" d="100"/>
        </p:scale>
        <p:origin x="1288" y="14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1D0B07-051C-4F6A-BBF2-2B39FF44D797}" type="doc">
      <dgm:prSet loTypeId="urn:microsoft.com/office/officeart/2005/8/layout/hList6" loCatId="list" qsTypeId="urn:microsoft.com/office/officeart/2005/8/quickstyle/simple1" qsCatId="simple" csTypeId="urn:microsoft.com/office/officeart/2005/8/colors/colorful4" csCatId="colorful" phldr="1"/>
      <dgm:spPr/>
      <dgm:t>
        <a:bodyPr/>
        <a:lstStyle/>
        <a:p>
          <a:endParaRPr lang="en-US"/>
        </a:p>
      </dgm:t>
    </dgm:pt>
    <dgm:pt modelId="{89B7E087-554B-4093-ACEE-C17D0D080AA0}">
      <dgm:prSet phldrT="[Text]" phldr="0"/>
      <dgm:spPr/>
      <dgm:t>
        <a:bodyPr/>
        <a:lstStyle/>
        <a:p>
          <a:r>
            <a:rPr lang="en-US" b="1" i="1"/>
            <a:t>Geographic</a:t>
          </a:r>
          <a:endParaRPr lang="en-US"/>
        </a:p>
      </dgm:t>
    </dgm:pt>
    <dgm:pt modelId="{AD237A76-A453-45D5-9369-C14116FF9071}" type="parTrans" cxnId="{4312A650-50A9-4619-AFA4-A68830B45792}">
      <dgm:prSet/>
      <dgm:spPr/>
      <dgm:t>
        <a:bodyPr/>
        <a:lstStyle/>
        <a:p>
          <a:endParaRPr lang="en-US"/>
        </a:p>
      </dgm:t>
    </dgm:pt>
    <dgm:pt modelId="{C050134F-1A89-4D40-83FC-CF7FA8C95900}" type="sibTrans" cxnId="{4312A650-50A9-4619-AFA4-A68830B45792}">
      <dgm:prSet/>
      <dgm:spPr/>
      <dgm:t>
        <a:bodyPr/>
        <a:lstStyle/>
        <a:p>
          <a:endParaRPr lang="en-US"/>
        </a:p>
      </dgm:t>
    </dgm:pt>
    <dgm:pt modelId="{C88C6E6F-BA34-487B-BE3A-F20EEA8606AD}">
      <dgm:prSet phldrT="[Text]" phldr="0" custT="1"/>
      <dgm:spPr/>
      <dgm:t>
        <a:bodyPr/>
        <a:lstStyle/>
        <a:p>
          <a:pPr rtl="0"/>
          <a:r>
            <a:rPr lang="en-US" sz="1400">
              <a:latin typeface="Arial" panose="020B0604020202020204" pitchFamily="34" charset="0"/>
              <a:cs typeface="Arial" panose="020B0604020202020204" pitchFamily="34" charset="0"/>
            </a:rPr>
            <a:t>Birmingham, the largest city in the West Midlands, 1.1 millions - population</a:t>
          </a:r>
        </a:p>
      </dgm:t>
    </dgm:pt>
    <dgm:pt modelId="{837A412D-8D62-4CF4-858F-A9D6537255FC}" type="parTrans" cxnId="{4B3953D7-7905-4979-A6DE-88C091A46848}">
      <dgm:prSet/>
      <dgm:spPr/>
      <dgm:t>
        <a:bodyPr/>
        <a:lstStyle/>
        <a:p>
          <a:endParaRPr lang="en-US"/>
        </a:p>
      </dgm:t>
    </dgm:pt>
    <dgm:pt modelId="{BC2F1773-91B1-4EB7-AF13-4BD17A47E428}" type="sibTrans" cxnId="{4B3953D7-7905-4979-A6DE-88C091A46848}">
      <dgm:prSet/>
      <dgm:spPr/>
      <dgm:t>
        <a:bodyPr/>
        <a:lstStyle/>
        <a:p>
          <a:endParaRPr lang="en-US"/>
        </a:p>
      </dgm:t>
    </dgm:pt>
    <dgm:pt modelId="{1002B0DB-F95C-4A14-AFE3-3254BA0BD7EC}">
      <dgm:prSet phldrT="[Text]" phldr="0"/>
      <dgm:spPr/>
      <dgm:t>
        <a:bodyPr/>
        <a:lstStyle/>
        <a:p>
          <a:r>
            <a:rPr lang="en-US" b="1" i="1"/>
            <a:t>Demographic</a:t>
          </a:r>
          <a:endParaRPr lang="en-US"/>
        </a:p>
      </dgm:t>
    </dgm:pt>
    <dgm:pt modelId="{488C23B4-EB14-46E8-81D5-3FCB1DCC1958}" type="parTrans" cxnId="{805D72FE-F5F7-450F-B02F-96C70E3B3381}">
      <dgm:prSet/>
      <dgm:spPr/>
      <dgm:t>
        <a:bodyPr/>
        <a:lstStyle/>
        <a:p>
          <a:endParaRPr lang="en-US"/>
        </a:p>
      </dgm:t>
    </dgm:pt>
    <dgm:pt modelId="{6DC16047-69A2-4831-961E-6F7A9D59641F}" type="sibTrans" cxnId="{805D72FE-F5F7-450F-B02F-96C70E3B3381}">
      <dgm:prSet/>
      <dgm:spPr/>
      <dgm:t>
        <a:bodyPr/>
        <a:lstStyle/>
        <a:p>
          <a:endParaRPr lang="en-US"/>
        </a:p>
      </dgm:t>
    </dgm:pt>
    <dgm:pt modelId="{719E3377-6965-44C3-B9C5-7D1F984ABFC6}">
      <dgm:prSet phldrT="[Text]" custT="1"/>
      <dgm:spPr/>
      <dgm:t>
        <a:bodyPr/>
        <a:lstStyle/>
        <a:p>
          <a:pPr rtl="0"/>
          <a:r>
            <a:rPr lang="en-US" sz="1400">
              <a:latin typeface="Arial" panose="020B0604020202020204" pitchFamily="34" charset="0"/>
              <a:cs typeface="Arial" panose="020B0604020202020204" pitchFamily="34" charset="0"/>
            </a:rPr>
            <a:t>All ages, genders and ethnic groups, medium and high incomes; companies</a:t>
          </a:r>
        </a:p>
      </dgm:t>
    </dgm:pt>
    <dgm:pt modelId="{E511FBBD-5B63-4882-8147-2966C3B3912C}" type="parTrans" cxnId="{FA06B643-B141-45B4-BB63-249EA3E3F7BD}">
      <dgm:prSet/>
      <dgm:spPr/>
      <dgm:t>
        <a:bodyPr/>
        <a:lstStyle/>
        <a:p>
          <a:endParaRPr lang="en-US"/>
        </a:p>
      </dgm:t>
    </dgm:pt>
    <dgm:pt modelId="{81B2E37B-0E3E-46E6-A729-F3040A38D553}" type="sibTrans" cxnId="{FA06B643-B141-45B4-BB63-249EA3E3F7BD}">
      <dgm:prSet/>
      <dgm:spPr/>
      <dgm:t>
        <a:bodyPr/>
        <a:lstStyle/>
        <a:p>
          <a:endParaRPr lang="en-US"/>
        </a:p>
      </dgm:t>
    </dgm:pt>
    <dgm:pt modelId="{75E93E17-DB78-461B-895B-47064D985110}">
      <dgm:prSet phldrT="[Text]" phldr="0"/>
      <dgm:spPr/>
      <dgm:t>
        <a:bodyPr/>
        <a:lstStyle/>
        <a:p>
          <a:r>
            <a:rPr lang="en-US" b="1" i="1"/>
            <a:t>Psychographic</a:t>
          </a:r>
          <a:endParaRPr lang="en-US"/>
        </a:p>
      </dgm:t>
    </dgm:pt>
    <dgm:pt modelId="{D4F2649C-09CA-4B33-BDA9-8468E1B05A0E}" type="parTrans" cxnId="{EED74415-12F8-4A90-831E-A6EE4707F1E1}">
      <dgm:prSet/>
      <dgm:spPr/>
      <dgm:t>
        <a:bodyPr/>
        <a:lstStyle/>
        <a:p>
          <a:endParaRPr lang="en-US"/>
        </a:p>
      </dgm:t>
    </dgm:pt>
    <dgm:pt modelId="{9A1584A1-2CD2-43A1-97BD-440A6F5E5981}" type="sibTrans" cxnId="{EED74415-12F8-4A90-831E-A6EE4707F1E1}">
      <dgm:prSet/>
      <dgm:spPr/>
      <dgm:t>
        <a:bodyPr/>
        <a:lstStyle/>
        <a:p>
          <a:endParaRPr lang="en-US"/>
        </a:p>
      </dgm:t>
    </dgm:pt>
    <dgm:pt modelId="{634DA4D2-598E-403E-87C4-AC8E8589AF8D}">
      <dgm:prSet phldrT="[Text]" phldr="0" custT="1"/>
      <dgm:spPr/>
      <dgm:t>
        <a:bodyPr/>
        <a:lstStyle/>
        <a:p>
          <a:pPr rtl="0"/>
          <a:r>
            <a:rPr lang="en-US" sz="1400">
              <a:latin typeface="Arial" panose="020B0604020202020204" pitchFamily="34" charset="0"/>
              <a:cs typeface="Arial" panose="020B0604020202020204" pitchFamily="34" charset="0"/>
            </a:rPr>
            <a:t>All social groups, but more focused on people with active lifestyle</a:t>
          </a:r>
        </a:p>
      </dgm:t>
    </dgm:pt>
    <dgm:pt modelId="{339FD2C4-A19C-44AA-A366-1671979533A0}" type="parTrans" cxnId="{5F89D6EC-D854-4F0F-8E5A-7262781D3517}">
      <dgm:prSet/>
      <dgm:spPr/>
      <dgm:t>
        <a:bodyPr/>
        <a:lstStyle/>
        <a:p>
          <a:endParaRPr lang="en-US"/>
        </a:p>
      </dgm:t>
    </dgm:pt>
    <dgm:pt modelId="{FF291D90-599A-418E-97B9-F7FA04934378}" type="sibTrans" cxnId="{5F89D6EC-D854-4F0F-8E5A-7262781D3517}">
      <dgm:prSet/>
      <dgm:spPr/>
      <dgm:t>
        <a:bodyPr/>
        <a:lstStyle/>
        <a:p>
          <a:endParaRPr lang="en-US"/>
        </a:p>
      </dgm:t>
    </dgm:pt>
    <dgm:pt modelId="{4F0FB1C5-D837-42C3-9DAB-A683C2DC22BC}">
      <dgm:prSet phldr="0" custT="1"/>
      <dgm:spPr/>
      <dgm:t>
        <a:bodyPr/>
        <a:lstStyle/>
        <a:p>
          <a:pPr rtl="0"/>
          <a:r>
            <a:rPr lang="en-US" sz="1400">
              <a:latin typeface="Arial" panose="020B0604020202020204" pitchFamily="34" charset="0"/>
              <a:cs typeface="Arial" panose="020B0604020202020204" pitchFamily="34" charset="0"/>
            </a:rPr>
            <a:t>We don’t have a physical shop; all orders will be taken online or by phone</a:t>
          </a:r>
        </a:p>
      </dgm:t>
    </dgm:pt>
    <dgm:pt modelId="{A24DAEBD-EC75-4B96-AAD7-90720EDEDEE2}" type="parTrans" cxnId="{D3628C6E-D32B-486E-961A-B3E61FF8CDF7}">
      <dgm:prSet/>
      <dgm:spPr/>
      <dgm:t>
        <a:bodyPr/>
        <a:lstStyle/>
        <a:p>
          <a:endParaRPr lang="en-GB"/>
        </a:p>
      </dgm:t>
    </dgm:pt>
    <dgm:pt modelId="{6F04CC39-9444-4092-A351-7B40D516077B}" type="sibTrans" cxnId="{D3628C6E-D32B-486E-961A-B3E61FF8CDF7}">
      <dgm:prSet/>
      <dgm:spPr/>
      <dgm:t>
        <a:bodyPr/>
        <a:lstStyle/>
        <a:p>
          <a:endParaRPr lang="en-GB"/>
        </a:p>
      </dgm:t>
    </dgm:pt>
    <dgm:pt modelId="{716618D4-216F-44F2-88A8-EDF3F61617A7}">
      <dgm:prSet phldr="0"/>
      <dgm:spPr/>
      <dgm:t>
        <a:bodyPr/>
        <a:lstStyle/>
        <a:p>
          <a:r>
            <a:rPr lang="en-US" b="1" i="1"/>
            <a:t>Behavioral</a:t>
          </a:r>
          <a:endParaRPr lang="en-US"/>
        </a:p>
      </dgm:t>
    </dgm:pt>
    <dgm:pt modelId="{27252CC7-AEE1-4EED-9110-00FB8C8E9E9C}" type="parTrans" cxnId="{01AF262C-32C7-7A4B-BB8A-84B93477E151}">
      <dgm:prSet/>
      <dgm:spPr/>
      <dgm:t>
        <a:bodyPr/>
        <a:lstStyle/>
        <a:p>
          <a:endParaRPr lang="en-GB"/>
        </a:p>
      </dgm:t>
    </dgm:pt>
    <dgm:pt modelId="{1B4D33E5-A62A-401F-A2B2-84D79228A5C4}" type="sibTrans" cxnId="{01AF262C-32C7-7A4B-BB8A-84B93477E151}">
      <dgm:prSet/>
      <dgm:spPr/>
      <dgm:t>
        <a:bodyPr/>
        <a:lstStyle/>
        <a:p>
          <a:endParaRPr lang="en-GB"/>
        </a:p>
      </dgm:t>
    </dgm:pt>
    <dgm:pt modelId="{0095B27D-C980-4344-A409-F2CFB621BB53}" type="pres">
      <dgm:prSet presAssocID="{B81D0B07-051C-4F6A-BBF2-2B39FF44D797}" presName="Name0" presStyleCnt="0">
        <dgm:presLayoutVars>
          <dgm:dir/>
          <dgm:resizeHandles val="exact"/>
        </dgm:presLayoutVars>
      </dgm:prSet>
      <dgm:spPr/>
    </dgm:pt>
    <dgm:pt modelId="{7EE618FF-BBBC-4CA1-A2F7-CFB011DBFCD8}" type="pres">
      <dgm:prSet presAssocID="{89B7E087-554B-4093-ACEE-C17D0D080AA0}" presName="node" presStyleLbl="node1" presStyleIdx="0" presStyleCnt="4">
        <dgm:presLayoutVars>
          <dgm:bulletEnabled val="1"/>
        </dgm:presLayoutVars>
      </dgm:prSet>
      <dgm:spPr/>
    </dgm:pt>
    <dgm:pt modelId="{D1FF559B-FCB6-44BE-9344-15662EEBDB8F}" type="pres">
      <dgm:prSet presAssocID="{C050134F-1A89-4D40-83FC-CF7FA8C95900}" presName="sibTrans" presStyleCnt="0"/>
      <dgm:spPr/>
    </dgm:pt>
    <dgm:pt modelId="{8459AB2A-8003-4F5F-991F-E47514C1F3AC}" type="pres">
      <dgm:prSet presAssocID="{1002B0DB-F95C-4A14-AFE3-3254BA0BD7EC}" presName="node" presStyleLbl="node1" presStyleIdx="1" presStyleCnt="4">
        <dgm:presLayoutVars>
          <dgm:bulletEnabled val="1"/>
        </dgm:presLayoutVars>
      </dgm:prSet>
      <dgm:spPr/>
    </dgm:pt>
    <dgm:pt modelId="{DE755870-C531-4E67-AD87-F32495A9F5B0}" type="pres">
      <dgm:prSet presAssocID="{6DC16047-69A2-4831-961E-6F7A9D59641F}" presName="sibTrans" presStyleCnt="0"/>
      <dgm:spPr/>
    </dgm:pt>
    <dgm:pt modelId="{F88781C1-635E-4F58-977E-1EC21DAFD612}" type="pres">
      <dgm:prSet presAssocID="{75E93E17-DB78-461B-895B-47064D985110}" presName="node" presStyleLbl="node1" presStyleIdx="2" presStyleCnt="4">
        <dgm:presLayoutVars>
          <dgm:bulletEnabled val="1"/>
        </dgm:presLayoutVars>
      </dgm:prSet>
      <dgm:spPr/>
    </dgm:pt>
    <dgm:pt modelId="{B5B2008B-26BD-49BF-B86D-B237C3BEC957}" type="pres">
      <dgm:prSet presAssocID="{9A1584A1-2CD2-43A1-97BD-440A6F5E5981}" presName="sibTrans" presStyleCnt="0"/>
      <dgm:spPr/>
    </dgm:pt>
    <dgm:pt modelId="{45350D06-AE6F-42F6-B865-03C62CFF36EF}" type="pres">
      <dgm:prSet presAssocID="{716618D4-216F-44F2-88A8-EDF3F61617A7}" presName="node" presStyleLbl="node1" presStyleIdx="3" presStyleCnt="4">
        <dgm:presLayoutVars>
          <dgm:bulletEnabled val="1"/>
        </dgm:presLayoutVars>
      </dgm:prSet>
      <dgm:spPr/>
    </dgm:pt>
  </dgm:ptLst>
  <dgm:cxnLst>
    <dgm:cxn modelId="{8FBD500F-7D19-8F47-94C4-93808C6A0AE2}" type="presOf" srcId="{716618D4-216F-44F2-88A8-EDF3F61617A7}" destId="{45350D06-AE6F-42F6-B865-03C62CFF36EF}" srcOrd="0" destOrd="0" presId="urn:microsoft.com/office/officeart/2005/8/layout/hList6"/>
    <dgm:cxn modelId="{EED74415-12F8-4A90-831E-A6EE4707F1E1}" srcId="{B81D0B07-051C-4F6A-BBF2-2B39FF44D797}" destId="{75E93E17-DB78-461B-895B-47064D985110}" srcOrd="2" destOrd="0" parTransId="{D4F2649C-09CA-4B33-BDA9-8468E1B05A0E}" sibTransId="{9A1584A1-2CD2-43A1-97BD-440A6F5E5981}"/>
    <dgm:cxn modelId="{01AF262C-32C7-7A4B-BB8A-84B93477E151}" srcId="{B81D0B07-051C-4F6A-BBF2-2B39FF44D797}" destId="{716618D4-216F-44F2-88A8-EDF3F61617A7}" srcOrd="3" destOrd="0" parTransId="{27252CC7-AEE1-4EED-9110-00FB8C8E9E9C}" sibTransId="{1B4D33E5-A62A-401F-A2B2-84D79228A5C4}"/>
    <dgm:cxn modelId="{FA06B643-B141-45B4-BB63-249EA3E3F7BD}" srcId="{1002B0DB-F95C-4A14-AFE3-3254BA0BD7EC}" destId="{719E3377-6965-44C3-B9C5-7D1F984ABFC6}" srcOrd="0" destOrd="0" parTransId="{E511FBBD-5B63-4882-8147-2966C3B3912C}" sibTransId="{81B2E37B-0E3E-46E6-A729-F3040A38D553}"/>
    <dgm:cxn modelId="{4312A650-50A9-4619-AFA4-A68830B45792}" srcId="{B81D0B07-051C-4F6A-BBF2-2B39FF44D797}" destId="{89B7E087-554B-4093-ACEE-C17D0D080AA0}" srcOrd="0" destOrd="0" parTransId="{AD237A76-A453-45D5-9369-C14116FF9071}" sibTransId="{C050134F-1A89-4D40-83FC-CF7FA8C95900}"/>
    <dgm:cxn modelId="{D3628C6E-D32B-486E-961A-B3E61FF8CDF7}" srcId="{716618D4-216F-44F2-88A8-EDF3F61617A7}" destId="{4F0FB1C5-D837-42C3-9DAB-A683C2DC22BC}" srcOrd="0" destOrd="0" parTransId="{A24DAEBD-EC75-4B96-AAD7-90720EDEDEE2}" sibTransId="{6F04CC39-9444-4092-A351-7B40D516077B}"/>
    <dgm:cxn modelId="{9EB06476-4EE5-FA42-B463-89BEBBD7D9B5}" type="presOf" srcId="{C88C6E6F-BA34-487B-BE3A-F20EEA8606AD}" destId="{7EE618FF-BBBC-4CA1-A2F7-CFB011DBFCD8}" srcOrd="0" destOrd="1" presId="urn:microsoft.com/office/officeart/2005/8/layout/hList6"/>
    <dgm:cxn modelId="{CCEFB884-24F8-5847-92D8-7EBD61087466}" type="presOf" srcId="{1002B0DB-F95C-4A14-AFE3-3254BA0BD7EC}" destId="{8459AB2A-8003-4F5F-991F-E47514C1F3AC}" srcOrd="0" destOrd="0" presId="urn:microsoft.com/office/officeart/2005/8/layout/hList6"/>
    <dgm:cxn modelId="{1A189892-E28B-1C47-BD1C-1F7621A3FF1C}" type="presOf" srcId="{4F0FB1C5-D837-42C3-9DAB-A683C2DC22BC}" destId="{45350D06-AE6F-42F6-B865-03C62CFF36EF}" srcOrd="0" destOrd="1" presId="urn:microsoft.com/office/officeart/2005/8/layout/hList6"/>
    <dgm:cxn modelId="{54201AA8-FB3D-8245-9566-68878CB7338F}" type="presOf" srcId="{719E3377-6965-44C3-B9C5-7D1F984ABFC6}" destId="{8459AB2A-8003-4F5F-991F-E47514C1F3AC}" srcOrd="0" destOrd="1" presId="urn:microsoft.com/office/officeart/2005/8/layout/hList6"/>
    <dgm:cxn modelId="{1D2F5DAC-8C3D-004E-87EE-38F713A48E79}" type="presOf" srcId="{89B7E087-554B-4093-ACEE-C17D0D080AA0}" destId="{7EE618FF-BBBC-4CA1-A2F7-CFB011DBFCD8}" srcOrd="0" destOrd="0" presId="urn:microsoft.com/office/officeart/2005/8/layout/hList6"/>
    <dgm:cxn modelId="{B866D0CF-8A47-3447-8FD1-F5F0FFBFAEFA}" type="presOf" srcId="{634DA4D2-598E-403E-87C4-AC8E8589AF8D}" destId="{F88781C1-635E-4F58-977E-1EC21DAFD612}" srcOrd="0" destOrd="1" presId="urn:microsoft.com/office/officeart/2005/8/layout/hList6"/>
    <dgm:cxn modelId="{D122C3D1-B2A1-0E40-871C-C7B942EAD2C3}" type="presOf" srcId="{75E93E17-DB78-461B-895B-47064D985110}" destId="{F88781C1-635E-4F58-977E-1EC21DAFD612}" srcOrd="0" destOrd="0" presId="urn:microsoft.com/office/officeart/2005/8/layout/hList6"/>
    <dgm:cxn modelId="{25C8AED2-E31D-3C48-94C8-C7DB0A930F51}" type="presOf" srcId="{B81D0B07-051C-4F6A-BBF2-2B39FF44D797}" destId="{0095B27D-C980-4344-A409-F2CFB621BB53}" srcOrd="0" destOrd="0" presId="urn:microsoft.com/office/officeart/2005/8/layout/hList6"/>
    <dgm:cxn modelId="{4B3953D7-7905-4979-A6DE-88C091A46848}" srcId="{89B7E087-554B-4093-ACEE-C17D0D080AA0}" destId="{C88C6E6F-BA34-487B-BE3A-F20EEA8606AD}" srcOrd="0" destOrd="0" parTransId="{837A412D-8D62-4CF4-858F-A9D6537255FC}" sibTransId="{BC2F1773-91B1-4EB7-AF13-4BD17A47E428}"/>
    <dgm:cxn modelId="{5F89D6EC-D854-4F0F-8E5A-7262781D3517}" srcId="{75E93E17-DB78-461B-895B-47064D985110}" destId="{634DA4D2-598E-403E-87C4-AC8E8589AF8D}" srcOrd="0" destOrd="0" parTransId="{339FD2C4-A19C-44AA-A366-1671979533A0}" sibTransId="{FF291D90-599A-418E-97B9-F7FA04934378}"/>
    <dgm:cxn modelId="{805D72FE-F5F7-450F-B02F-96C70E3B3381}" srcId="{B81D0B07-051C-4F6A-BBF2-2B39FF44D797}" destId="{1002B0DB-F95C-4A14-AFE3-3254BA0BD7EC}" srcOrd="1" destOrd="0" parTransId="{488C23B4-EB14-46E8-81D5-3FCB1DCC1958}" sibTransId="{6DC16047-69A2-4831-961E-6F7A9D59641F}"/>
    <dgm:cxn modelId="{8E078A56-D388-524D-BBD7-161855985F34}" type="presParOf" srcId="{0095B27D-C980-4344-A409-F2CFB621BB53}" destId="{7EE618FF-BBBC-4CA1-A2F7-CFB011DBFCD8}" srcOrd="0" destOrd="0" presId="urn:microsoft.com/office/officeart/2005/8/layout/hList6"/>
    <dgm:cxn modelId="{B52D368C-23D1-6A4F-A8E1-181C9899DAFF}" type="presParOf" srcId="{0095B27D-C980-4344-A409-F2CFB621BB53}" destId="{D1FF559B-FCB6-44BE-9344-15662EEBDB8F}" srcOrd="1" destOrd="0" presId="urn:microsoft.com/office/officeart/2005/8/layout/hList6"/>
    <dgm:cxn modelId="{C7D78ACE-FF1E-0643-A773-1AF89F5E807A}" type="presParOf" srcId="{0095B27D-C980-4344-A409-F2CFB621BB53}" destId="{8459AB2A-8003-4F5F-991F-E47514C1F3AC}" srcOrd="2" destOrd="0" presId="urn:microsoft.com/office/officeart/2005/8/layout/hList6"/>
    <dgm:cxn modelId="{88104185-88A0-3342-965C-3ED60CC43C16}" type="presParOf" srcId="{0095B27D-C980-4344-A409-F2CFB621BB53}" destId="{DE755870-C531-4E67-AD87-F32495A9F5B0}" srcOrd="3" destOrd="0" presId="urn:microsoft.com/office/officeart/2005/8/layout/hList6"/>
    <dgm:cxn modelId="{1A08376F-9CB7-0040-8002-FA7C1866D822}" type="presParOf" srcId="{0095B27D-C980-4344-A409-F2CFB621BB53}" destId="{F88781C1-635E-4F58-977E-1EC21DAFD612}" srcOrd="4" destOrd="0" presId="urn:microsoft.com/office/officeart/2005/8/layout/hList6"/>
    <dgm:cxn modelId="{25F05BAF-E0D2-4742-BD56-ECB8D06E1C3F}" type="presParOf" srcId="{0095B27D-C980-4344-A409-F2CFB621BB53}" destId="{B5B2008B-26BD-49BF-B86D-B237C3BEC957}" srcOrd="5" destOrd="0" presId="urn:microsoft.com/office/officeart/2005/8/layout/hList6"/>
    <dgm:cxn modelId="{C11AFFB2-AF14-E447-88C9-89E321C91897}" type="presParOf" srcId="{0095B27D-C980-4344-A409-F2CFB621BB53}" destId="{45350D06-AE6F-42F6-B865-03C62CFF36EF}"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D048DF-C571-489B-980F-81255C0BC7D0}" type="doc">
      <dgm:prSet loTypeId="urn:microsoft.com/office/officeart/2005/8/layout/vList6" loCatId="process" qsTypeId="urn:microsoft.com/office/officeart/2005/8/quickstyle/simple1" qsCatId="simple" csTypeId="urn:microsoft.com/office/officeart/2005/8/colors/colorful5" csCatId="colorful" phldr="1"/>
      <dgm:spPr/>
      <dgm:t>
        <a:bodyPr/>
        <a:lstStyle/>
        <a:p>
          <a:endParaRPr lang="en-US"/>
        </a:p>
      </dgm:t>
    </dgm:pt>
    <dgm:pt modelId="{A1D79704-8861-4A4B-882B-DBFACA60EE8A}">
      <dgm:prSet phldrT="[Text]" phldr="0"/>
      <dgm:spPr/>
      <dgm:t>
        <a:bodyPr/>
        <a:lstStyle/>
        <a:p>
          <a:r>
            <a:rPr lang="en-US"/>
            <a:t>Product</a:t>
          </a:r>
        </a:p>
      </dgm:t>
    </dgm:pt>
    <dgm:pt modelId="{37771DA3-0182-4F00-B483-48D03C23A452}" type="parTrans" cxnId="{4BF1F2C9-B75C-424B-8570-66E5FEFDD31B}">
      <dgm:prSet/>
      <dgm:spPr/>
      <dgm:t>
        <a:bodyPr/>
        <a:lstStyle/>
        <a:p>
          <a:endParaRPr lang="en-US"/>
        </a:p>
      </dgm:t>
    </dgm:pt>
    <dgm:pt modelId="{42F3A4D5-E016-4B47-92A1-9EA3767DA9B5}" type="sibTrans" cxnId="{4BF1F2C9-B75C-424B-8570-66E5FEFDD31B}">
      <dgm:prSet/>
      <dgm:spPr/>
      <dgm:t>
        <a:bodyPr/>
        <a:lstStyle/>
        <a:p>
          <a:endParaRPr lang="en-US"/>
        </a:p>
      </dgm:t>
    </dgm:pt>
    <dgm:pt modelId="{1C0A83E9-C9D9-4C19-9BD8-8040C6BBE275}">
      <dgm:prSet phldrT="[Text]" phldr="0"/>
      <dgm:spPr/>
      <dgm:t>
        <a:bodyPr/>
        <a:lstStyle/>
        <a:p>
          <a:pPr rtl="0"/>
          <a:r>
            <a:rPr lang="en-US"/>
            <a:t>mobile car wash service</a:t>
          </a:r>
          <a:r>
            <a:rPr lang="en-US">
              <a:latin typeface="Myriad Pro"/>
            </a:rPr>
            <a:t> at any places, flexible time-slots</a:t>
          </a:r>
          <a:endParaRPr lang="en-US"/>
        </a:p>
      </dgm:t>
    </dgm:pt>
    <dgm:pt modelId="{F83789C4-F3BF-46F4-B276-9188E280D41E}" type="parTrans" cxnId="{753C5BFF-9EC8-46AE-9A33-5CB5386012E1}">
      <dgm:prSet/>
      <dgm:spPr/>
      <dgm:t>
        <a:bodyPr/>
        <a:lstStyle/>
        <a:p>
          <a:endParaRPr lang="en-US"/>
        </a:p>
      </dgm:t>
    </dgm:pt>
    <dgm:pt modelId="{36042D7F-7BB3-4370-85B1-97AA58377AB4}" type="sibTrans" cxnId="{753C5BFF-9EC8-46AE-9A33-5CB5386012E1}">
      <dgm:prSet/>
      <dgm:spPr/>
      <dgm:t>
        <a:bodyPr/>
        <a:lstStyle/>
        <a:p>
          <a:endParaRPr lang="en-US"/>
        </a:p>
      </dgm:t>
    </dgm:pt>
    <dgm:pt modelId="{CEB16834-2DED-4670-8A50-8128DEC099C4}">
      <dgm:prSet phldrT="[Text]" phldr="0"/>
      <dgm:spPr/>
      <dgm:t>
        <a:bodyPr/>
        <a:lstStyle/>
        <a:p>
          <a:r>
            <a:rPr lang="en-US"/>
            <a:t>Price</a:t>
          </a:r>
        </a:p>
      </dgm:t>
    </dgm:pt>
    <dgm:pt modelId="{B3879751-386F-4F48-B7F1-DA2A7734FA5B}" type="parTrans" cxnId="{195C0F0F-1B0E-441B-932D-B61C62390E4E}">
      <dgm:prSet/>
      <dgm:spPr/>
      <dgm:t>
        <a:bodyPr/>
        <a:lstStyle/>
        <a:p>
          <a:endParaRPr lang="en-US"/>
        </a:p>
      </dgm:t>
    </dgm:pt>
    <dgm:pt modelId="{7E798856-CE4A-41BB-8E7F-8A4D94C03D14}" type="sibTrans" cxnId="{195C0F0F-1B0E-441B-932D-B61C62390E4E}">
      <dgm:prSet/>
      <dgm:spPr/>
      <dgm:t>
        <a:bodyPr/>
        <a:lstStyle/>
        <a:p>
          <a:endParaRPr lang="en-US"/>
        </a:p>
      </dgm:t>
    </dgm:pt>
    <dgm:pt modelId="{676C934C-D97C-4F42-9065-9FA96B5FBA45}">
      <dgm:prSet phldrT="[Text]" phldr="0"/>
      <dgm:spPr/>
      <dgm:t>
        <a:bodyPr/>
        <a:lstStyle/>
        <a:p>
          <a:pPr rtl="0"/>
          <a:r>
            <a:rPr lang="en-US"/>
            <a:t>Variable prices starting from £15 depending on the distance, service required, size of the vehicle and extras.</a:t>
          </a:r>
          <a:r>
            <a:rPr lang="en-US">
              <a:latin typeface="Myriad Pro"/>
            </a:rPr>
            <a:t> </a:t>
          </a:r>
        </a:p>
      </dgm:t>
    </dgm:pt>
    <dgm:pt modelId="{2374FDE4-FD1B-4C03-AEC7-C2C3C761E840}" type="parTrans" cxnId="{62DD60B0-4413-4D23-8359-2EE8CB8362C5}">
      <dgm:prSet/>
      <dgm:spPr/>
      <dgm:t>
        <a:bodyPr/>
        <a:lstStyle/>
        <a:p>
          <a:endParaRPr lang="en-US"/>
        </a:p>
      </dgm:t>
    </dgm:pt>
    <dgm:pt modelId="{0BDA169E-3ED7-4E49-859A-D02E93B782D0}" type="sibTrans" cxnId="{62DD60B0-4413-4D23-8359-2EE8CB8362C5}">
      <dgm:prSet/>
      <dgm:spPr/>
      <dgm:t>
        <a:bodyPr/>
        <a:lstStyle/>
        <a:p>
          <a:endParaRPr lang="en-US"/>
        </a:p>
      </dgm:t>
    </dgm:pt>
    <dgm:pt modelId="{46982FFE-F7FE-424F-A063-87445ADE84FD}">
      <dgm:prSet phldr="0"/>
      <dgm:spPr/>
      <dgm:t>
        <a:bodyPr/>
        <a:lstStyle/>
        <a:p>
          <a:pPr rtl="0"/>
          <a:r>
            <a:rPr lang="en-US">
              <a:latin typeface="Myriad Pro"/>
            </a:rPr>
            <a:t> Promotion  </a:t>
          </a:r>
          <a:r>
            <a:rPr lang="en-US"/>
            <a:t>  </a:t>
          </a:r>
        </a:p>
      </dgm:t>
    </dgm:pt>
    <dgm:pt modelId="{D1B86098-1940-495A-AB09-FC1E20F6976C}" type="parTrans" cxnId="{00593534-C2DC-4EEF-B238-7C496A5600C8}">
      <dgm:prSet/>
      <dgm:spPr/>
      <dgm:t>
        <a:bodyPr/>
        <a:lstStyle/>
        <a:p>
          <a:endParaRPr lang="en-GB"/>
        </a:p>
      </dgm:t>
    </dgm:pt>
    <dgm:pt modelId="{34A2DEEC-78B8-4432-BEDB-8C5840924FA4}" type="sibTrans" cxnId="{00593534-C2DC-4EEF-B238-7C496A5600C8}">
      <dgm:prSet/>
      <dgm:spPr/>
      <dgm:t>
        <a:bodyPr/>
        <a:lstStyle/>
        <a:p>
          <a:endParaRPr lang="en-GB"/>
        </a:p>
      </dgm:t>
    </dgm:pt>
    <dgm:pt modelId="{4FB4BCB3-91AC-48FB-8CFD-784AD7E972B8}">
      <dgm:prSet phldr="0"/>
      <dgm:spPr/>
      <dgm:t>
        <a:bodyPr/>
        <a:lstStyle/>
        <a:p>
          <a:pPr rtl="0"/>
          <a:r>
            <a:rPr lang="en-US">
              <a:latin typeface="Myriad Pro"/>
            </a:rPr>
            <a:t>Social media</a:t>
          </a:r>
          <a:r>
            <a:rPr lang="en-US">
              <a:solidFill>
                <a:srgbClr val="010000"/>
              </a:solidFill>
              <a:latin typeface="Myriad Pro"/>
            </a:rPr>
            <a:t>; </a:t>
          </a:r>
          <a:r>
            <a:rPr lang="en-US">
              <a:latin typeface="Myriad Pro"/>
            </a:rPr>
            <a:t>flyers</a:t>
          </a:r>
          <a:r>
            <a:rPr lang="en-US">
              <a:solidFill>
                <a:srgbClr val="010000"/>
              </a:solidFill>
              <a:latin typeface="Myriad Pro"/>
            </a:rPr>
            <a:t>;</a:t>
          </a:r>
          <a:r>
            <a:rPr lang="en-US">
              <a:latin typeface="Myriad Pro"/>
            </a:rPr>
            <a:t> business cards</a:t>
          </a:r>
          <a:r>
            <a:rPr lang="en-US">
              <a:solidFill>
                <a:srgbClr val="010000"/>
              </a:solidFill>
              <a:latin typeface="Myriad Pro"/>
            </a:rPr>
            <a:t>;</a:t>
          </a:r>
          <a:r>
            <a:rPr lang="en-US">
              <a:latin typeface="Myriad Pro"/>
            </a:rPr>
            <a:t> buy 2 get one free</a:t>
          </a:r>
          <a:r>
            <a:rPr lang="en-US">
              <a:solidFill>
                <a:srgbClr val="010000"/>
              </a:solidFill>
              <a:latin typeface="Myriad Pro"/>
            </a:rPr>
            <a:t>;</a:t>
          </a:r>
          <a:br>
            <a:rPr lang="en-US">
              <a:latin typeface="Myriad Pro"/>
            </a:rPr>
          </a:br>
          <a:r>
            <a:rPr lang="en-US">
              <a:latin typeface="Myriad Pro"/>
            </a:rPr>
            <a:t>    </a:t>
          </a:r>
          <a:endParaRPr lang="en-US"/>
        </a:p>
      </dgm:t>
    </dgm:pt>
    <dgm:pt modelId="{7D7461EA-9789-4122-8645-4209C2A4131A}" type="parTrans" cxnId="{16675272-515E-4FB2-9681-2C947CE7B5F6}">
      <dgm:prSet/>
      <dgm:spPr/>
      <dgm:t>
        <a:bodyPr/>
        <a:lstStyle/>
        <a:p>
          <a:endParaRPr lang="en-GB"/>
        </a:p>
      </dgm:t>
    </dgm:pt>
    <dgm:pt modelId="{2908FC7A-0836-48DB-A629-191D824B57FA}" type="sibTrans" cxnId="{16675272-515E-4FB2-9681-2C947CE7B5F6}">
      <dgm:prSet/>
      <dgm:spPr/>
      <dgm:t>
        <a:bodyPr/>
        <a:lstStyle/>
        <a:p>
          <a:endParaRPr lang="en-GB"/>
        </a:p>
      </dgm:t>
    </dgm:pt>
    <dgm:pt modelId="{A238106E-02DE-403C-BDE9-D9ABB0804F23}">
      <dgm:prSet phldr="0"/>
      <dgm:spPr/>
      <dgm:t>
        <a:bodyPr/>
        <a:lstStyle/>
        <a:p>
          <a:r>
            <a:rPr lang="en-US"/>
            <a:t>the service can be requested online on the company's website or phone; the service will be offered at the place requested by the client</a:t>
          </a:r>
        </a:p>
      </dgm:t>
    </dgm:pt>
    <dgm:pt modelId="{5ED77BE7-A8A1-4084-9223-B38A300F5E72}" type="parTrans" cxnId="{1C1207C6-D316-47DA-B3C1-46EECD3DB01E}">
      <dgm:prSet/>
      <dgm:spPr/>
    </dgm:pt>
    <dgm:pt modelId="{3275F103-F1FB-42F6-9315-603BAAB16FBA}" type="sibTrans" cxnId="{1C1207C6-D316-47DA-B3C1-46EECD3DB01E}">
      <dgm:prSet/>
      <dgm:spPr/>
    </dgm:pt>
    <dgm:pt modelId="{1763D001-15E1-448E-9FE6-26C4A8084309}">
      <dgm:prSet phldr="0"/>
      <dgm:spPr/>
      <dgm:t>
        <a:bodyPr/>
        <a:lstStyle/>
        <a:p>
          <a:pPr rtl="0"/>
          <a:r>
            <a:rPr lang="en-US"/>
            <a:t>Place   </a:t>
          </a:r>
        </a:p>
      </dgm:t>
    </dgm:pt>
    <dgm:pt modelId="{0B10EC0C-C4BF-4923-B8BC-FD85615693C9}" type="parTrans" cxnId="{52FB1A85-EA03-45A7-8D43-F6D776721E7E}">
      <dgm:prSet/>
      <dgm:spPr/>
    </dgm:pt>
    <dgm:pt modelId="{F3392EC0-8B81-4C8E-9C19-B323E31750EF}" type="sibTrans" cxnId="{52FB1A85-EA03-45A7-8D43-F6D776721E7E}">
      <dgm:prSet/>
      <dgm:spPr/>
    </dgm:pt>
    <dgm:pt modelId="{CFCD4985-390C-4026-A037-1147F98E02CC}" type="pres">
      <dgm:prSet presAssocID="{65D048DF-C571-489B-980F-81255C0BC7D0}" presName="Name0" presStyleCnt="0">
        <dgm:presLayoutVars>
          <dgm:dir/>
          <dgm:animLvl val="lvl"/>
          <dgm:resizeHandles/>
        </dgm:presLayoutVars>
      </dgm:prSet>
      <dgm:spPr/>
    </dgm:pt>
    <dgm:pt modelId="{3DC6EB1B-8599-44CE-806A-4C6861AD2EA7}" type="pres">
      <dgm:prSet presAssocID="{A1D79704-8861-4A4B-882B-DBFACA60EE8A}" presName="linNode" presStyleCnt="0"/>
      <dgm:spPr/>
    </dgm:pt>
    <dgm:pt modelId="{9D6656D9-96CD-495C-A9F6-2865C96D2D6D}" type="pres">
      <dgm:prSet presAssocID="{A1D79704-8861-4A4B-882B-DBFACA60EE8A}" presName="parentShp" presStyleLbl="node1" presStyleIdx="0" presStyleCnt="4">
        <dgm:presLayoutVars>
          <dgm:bulletEnabled val="1"/>
        </dgm:presLayoutVars>
      </dgm:prSet>
      <dgm:spPr/>
    </dgm:pt>
    <dgm:pt modelId="{C2AB188D-A002-43C3-9484-73C83EC2EA28}" type="pres">
      <dgm:prSet presAssocID="{A1D79704-8861-4A4B-882B-DBFACA60EE8A}" presName="childShp" presStyleLbl="bgAccFollowNode1" presStyleIdx="0" presStyleCnt="4">
        <dgm:presLayoutVars>
          <dgm:bulletEnabled val="1"/>
        </dgm:presLayoutVars>
      </dgm:prSet>
      <dgm:spPr/>
    </dgm:pt>
    <dgm:pt modelId="{9D51BEBA-059F-449A-A273-99F7791042EE}" type="pres">
      <dgm:prSet presAssocID="{42F3A4D5-E016-4B47-92A1-9EA3767DA9B5}" presName="spacing" presStyleCnt="0"/>
      <dgm:spPr/>
    </dgm:pt>
    <dgm:pt modelId="{201B4661-B1F9-4B5C-9CD2-1F8EC3286AEE}" type="pres">
      <dgm:prSet presAssocID="{CEB16834-2DED-4670-8A50-8128DEC099C4}" presName="linNode" presStyleCnt="0"/>
      <dgm:spPr/>
    </dgm:pt>
    <dgm:pt modelId="{FB5A0E92-BD39-4A03-B9E5-B4F19C34C6B0}" type="pres">
      <dgm:prSet presAssocID="{CEB16834-2DED-4670-8A50-8128DEC099C4}" presName="parentShp" presStyleLbl="node1" presStyleIdx="1" presStyleCnt="4">
        <dgm:presLayoutVars>
          <dgm:bulletEnabled val="1"/>
        </dgm:presLayoutVars>
      </dgm:prSet>
      <dgm:spPr/>
    </dgm:pt>
    <dgm:pt modelId="{7F1D9361-170C-4ABA-8E23-83AC06720FC0}" type="pres">
      <dgm:prSet presAssocID="{CEB16834-2DED-4670-8A50-8128DEC099C4}" presName="childShp" presStyleLbl="bgAccFollowNode1" presStyleIdx="1" presStyleCnt="4">
        <dgm:presLayoutVars>
          <dgm:bulletEnabled val="1"/>
        </dgm:presLayoutVars>
      </dgm:prSet>
      <dgm:spPr/>
    </dgm:pt>
    <dgm:pt modelId="{B6444A2D-75D5-4C42-B140-EEEDE624192C}" type="pres">
      <dgm:prSet presAssocID="{7E798856-CE4A-41BB-8E7F-8A4D94C03D14}" presName="spacing" presStyleCnt="0"/>
      <dgm:spPr/>
    </dgm:pt>
    <dgm:pt modelId="{4B9D8CFE-5150-4D58-9637-36E82832F355}" type="pres">
      <dgm:prSet presAssocID="{1763D001-15E1-448E-9FE6-26C4A8084309}" presName="linNode" presStyleCnt="0"/>
      <dgm:spPr/>
    </dgm:pt>
    <dgm:pt modelId="{F7633FE9-C9E6-4908-B47D-2C971B622FFB}" type="pres">
      <dgm:prSet presAssocID="{1763D001-15E1-448E-9FE6-26C4A8084309}" presName="parentShp" presStyleLbl="node1" presStyleIdx="2" presStyleCnt="4">
        <dgm:presLayoutVars>
          <dgm:bulletEnabled val="1"/>
        </dgm:presLayoutVars>
      </dgm:prSet>
      <dgm:spPr/>
    </dgm:pt>
    <dgm:pt modelId="{18DF0005-C44B-4265-92B9-7BC3E9C34E1C}" type="pres">
      <dgm:prSet presAssocID="{1763D001-15E1-448E-9FE6-26C4A8084309}" presName="childShp" presStyleLbl="bgAccFollowNode1" presStyleIdx="2" presStyleCnt="4">
        <dgm:presLayoutVars>
          <dgm:bulletEnabled val="1"/>
        </dgm:presLayoutVars>
      </dgm:prSet>
      <dgm:spPr/>
    </dgm:pt>
    <dgm:pt modelId="{B4FE8F32-8FCD-4AC7-AE1C-FE5C8CBB51EE}" type="pres">
      <dgm:prSet presAssocID="{F3392EC0-8B81-4C8E-9C19-B323E31750EF}" presName="spacing" presStyleCnt="0"/>
      <dgm:spPr/>
    </dgm:pt>
    <dgm:pt modelId="{EDB26C7D-5582-46F0-9951-73D7E8A9D2D7}" type="pres">
      <dgm:prSet presAssocID="{46982FFE-F7FE-424F-A063-87445ADE84FD}" presName="linNode" presStyleCnt="0"/>
      <dgm:spPr/>
    </dgm:pt>
    <dgm:pt modelId="{D291C802-00FC-49C3-89CE-479582F75C8E}" type="pres">
      <dgm:prSet presAssocID="{46982FFE-F7FE-424F-A063-87445ADE84FD}" presName="parentShp" presStyleLbl="node1" presStyleIdx="3" presStyleCnt="4">
        <dgm:presLayoutVars>
          <dgm:bulletEnabled val="1"/>
        </dgm:presLayoutVars>
      </dgm:prSet>
      <dgm:spPr/>
    </dgm:pt>
    <dgm:pt modelId="{04EB8BAD-EC10-4F4E-BB9B-2EB0EDF4B46A}" type="pres">
      <dgm:prSet presAssocID="{46982FFE-F7FE-424F-A063-87445ADE84FD}" presName="childShp" presStyleLbl="bgAccFollowNode1" presStyleIdx="3" presStyleCnt="4">
        <dgm:presLayoutVars>
          <dgm:bulletEnabled val="1"/>
        </dgm:presLayoutVars>
      </dgm:prSet>
      <dgm:spPr/>
    </dgm:pt>
  </dgm:ptLst>
  <dgm:cxnLst>
    <dgm:cxn modelId="{195C0F0F-1B0E-441B-932D-B61C62390E4E}" srcId="{65D048DF-C571-489B-980F-81255C0BC7D0}" destId="{CEB16834-2DED-4670-8A50-8128DEC099C4}" srcOrd="1" destOrd="0" parTransId="{B3879751-386F-4F48-B7F1-DA2A7734FA5B}" sibTransId="{7E798856-CE4A-41BB-8E7F-8A4D94C03D14}"/>
    <dgm:cxn modelId="{D5A30B28-12FB-45B3-9786-0F1A6D41AA30}" type="presOf" srcId="{4FB4BCB3-91AC-48FB-8CFD-784AD7E972B8}" destId="{04EB8BAD-EC10-4F4E-BB9B-2EB0EDF4B46A}" srcOrd="0" destOrd="0" presId="urn:microsoft.com/office/officeart/2005/8/layout/vList6"/>
    <dgm:cxn modelId="{00593534-C2DC-4EEF-B238-7C496A5600C8}" srcId="{65D048DF-C571-489B-980F-81255C0BC7D0}" destId="{46982FFE-F7FE-424F-A063-87445ADE84FD}" srcOrd="3" destOrd="0" parTransId="{D1B86098-1940-495A-AB09-FC1E20F6976C}" sibTransId="{34A2DEEC-78B8-4432-BEDB-8C5840924FA4}"/>
    <dgm:cxn modelId="{E1025058-0C6D-4AF1-940F-3455E62C2397}" type="presOf" srcId="{65D048DF-C571-489B-980F-81255C0BC7D0}" destId="{CFCD4985-390C-4026-A037-1147F98E02CC}" srcOrd="0" destOrd="0" presId="urn:microsoft.com/office/officeart/2005/8/layout/vList6"/>
    <dgm:cxn modelId="{E65E6D5C-6149-492E-BD8D-890DEA1D482A}" type="presOf" srcId="{A1D79704-8861-4A4B-882B-DBFACA60EE8A}" destId="{9D6656D9-96CD-495C-A9F6-2865C96D2D6D}" srcOrd="0" destOrd="0" presId="urn:microsoft.com/office/officeart/2005/8/layout/vList6"/>
    <dgm:cxn modelId="{A99AC85C-01D1-46EF-93A4-A5FD8EBACA74}" type="presOf" srcId="{1763D001-15E1-448E-9FE6-26C4A8084309}" destId="{F7633FE9-C9E6-4908-B47D-2C971B622FFB}" srcOrd="0" destOrd="0" presId="urn:microsoft.com/office/officeart/2005/8/layout/vList6"/>
    <dgm:cxn modelId="{16675272-515E-4FB2-9681-2C947CE7B5F6}" srcId="{46982FFE-F7FE-424F-A063-87445ADE84FD}" destId="{4FB4BCB3-91AC-48FB-8CFD-784AD7E972B8}" srcOrd="0" destOrd="0" parTransId="{7D7461EA-9789-4122-8645-4209C2A4131A}" sibTransId="{2908FC7A-0836-48DB-A629-191D824B57FA}"/>
    <dgm:cxn modelId="{5AF98B75-E584-466E-BFD7-402A0E12A1C7}" type="presOf" srcId="{1C0A83E9-C9D9-4C19-9BD8-8040C6BBE275}" destId="{C2AB188D-A002-43C3-9484-73C83EC2EA28}" srcOrd="0" destOrd="0" presId="urn:microsoft.com/office/officeart/2005/8/layout/vList6"/>
    <dgm:cxn modelId="{FC12A77C-4515-426E-AE6A-8E76FB52C89C}" type="presOf" srcId="{CEB16834-2DED-4670-8A50-8128DEC099C4}" destId="{FB5A0E92-BD39-4A03-B9E5-B4F19C34C6B0}" srcOrd="0" destOrd="0" presId="urn:microsoft.com/office/officeart/2005/8/layout/vList6"/>
    <dgm:cxn modelId="{52FB1A85-EA03-45A7-8D43-F6D776721E7E}" srcId="{65D048DF-C571-489B-980F-81255C0BC7D0}" destId="{1763D001-15E1-448E-9FE6-26C4A8084309}" srcOrd="2" destOrd="0" parTransId="{0B10EC0C-C4BF-4923-B8BC-FD85615693C9}" sibTransId="{F3392EC0-8B81-4C8E-9C19-B323E31750EF}"/>
    <dgm:cxn modelId="{D0CADB86-277A-4619-AA61-E072DD6010BB}" type="presOf" srcId="{46982FFE-F7FE-424F-A063-87445ADE84FD}" destId="{D291C802-00FC-49C3-89CE-479582F75C8E}" srcOrd="0" destOrd="0" presId="urn:microsoft.com/office/officeart/2005/8/layout/vList6"/>
    <dgm:cxn modelId="{62DD60B0-4413-4D23-8359-2EE8CB8362C5}" srcId="{CEB16834-2DED-4670-8A50-8128DEC099C4}" destId="{676C934C-D97C-4F42-9065-9FA96B5FBA45}" srcOrd="0" destOrd="0" parTransId="{2374FDE4-FD1B-4C03-AEC7-C2C3C761E840}" sibTransId="{0BDA169E-3ED7-4E49-859A-D02E93B782D0}"/>
    <dgm:cxn modelId="{F98E72B2-EA16-427E-A14B-C295D2886FF9}" type="presOf" srcId="{A238106E-02DE-403C-BDE9-D9ABB0804F23}" destId="{18DF0005-C44B-4265-92B9-7BC3E9C34E1C}" srcOrd="0" destOrd="0" presId="urn:microsoft.com/office/officeart/2005/8/layout/vList6"/>
    <dgm:cxn modelId="{1C1207C6-D316-47DA-B3C1-46EECD3DB01E}" srcId="{1763D001-15E1-448E-9FE6-26C4A8084309}" destId="{A238106E-02DE-403C-BDE9-D9ABB0804F23}" srcOrd="0" destOrd="0" parTransId="{5ED77BE7-A8A1-4084-9223-B38A300F5E72}" sibTransId="{3275F103-F1FB-42F6-9315-603BAAB16FBA}"/>
    <dgm:cxn modelId="{4BF1F2C9-B75C-424B-8570-66E5FEFDD31B}" srcId="{65D048DF-C571-489B-980F-81255C0BC7D0}" destId="{A1D79704-8861-4A4B-882B-DBFACA60EE8A}" srcOrd="0" destOrd="0" parTransId="{37771DA3-0182-4F00-B483-48D03C23A452}" sibTransId="{42F3A4D5-E016-4B47-92A1-9EA3767DA9B5}"/>
    <dgm:cxn modelId="{EC02ACD2-547A-4F81-A1D9-E43655B946A9}" type="presOf" srcId="{676C934C-D97C-4F42-9065-9FA96B5FBA45}" destId="{7F1D9361-170C-4ABA-8E23-83AC06720FC0}" srcOrd="0" destOrd="0" presId="urn:microsoft.com/office/officeart/2005/8/layout/vList6"/>
    <dgm:cxn modelId="{753C5BFF-9EC8-46AE-9A33-5CB5386012E1}" srcId="{A1D79704-8861-4A4B-882B-DBFACA60EE8A}" destId="{1C0A83E9-C9D9-4C19-9BD8-8040C6BBE275}" srcOrd="0" destOrd="0" parTransId="{F83789C4-F3BF-46F4-B276-9188E280D41E}" sibTransId="{36042D7F-7BB3-4370-85B1-97AA58377AB4}"/>
    <dgm:cxn modelId="{4E491D15-4D2C-4906-BBA3-92373EE2CC39}" type="presParOf" srcId="{CFCD4985-390C-4026-A037-1147F98E02CC}" destId="{3DC6EB1B-8599-44CE-806A-4C6861AD2EA7}" srcOrd="0" destOrd="0" presId="urn:microsoft.com/office/officeart/2005/8/layout/vList6"/>
    <dgm:cxn modelId="{99BC3B40-7888-441B-8780-999B1AC2BD31}" type="presParOf" srcId="{3DC6EB1B-8599-44CE-806A-4C6861AD2EA7}" destId="{9D6656D9-96CD-495C-A9F6-2865C96D2D6D}" srcOrd="0" destOrd="0" presId="urn:microsoft.com/office/officeart/2005/8/layout/vList6"/>
    <dgm:cxn modelId="{D3BD079A-2F52-4D63-A226-6881E8D63759}" type="presParOf" srcId="{3DC6EB1B-8599-44CE-806A-4C6861AD2EA7}" destId="{C2AB188D-A002-43C3-9484-73C83EC2EA28}" srcOrd="1" destOrd="0" presId="urn:microsoft.com/office/officeart/2005/8/layout/vList6"/>
    <dgm:cxn modelId="{EB72C55F-E2D8-4EC1-AE10-A1D2857741E8}" type="presParOf" srcId="{CFCD4985-390C-4026-A037-1147F98E02CC}" destId="{9D51BEBA-059F-449A-A273-99F7791042EE}" srcOrd="1" destOrd="0" presId="urn:microsoft.com/office/officeart/2005/8/layout/vList6"/>
    <dgm:cxn modelId="{D1692500-8145-46A8-9D4E-185BF90AC85D}" type="presParOf" srcId="{CFCD4985-390C-4026-A037-1147F98E02CC}" destId="{201B4661-B1F9-4B5C-9CD2-1F8EC3286AEE}" srcOrd="2" destOrd="0" presId="urn:microsoft.com/office/officeart/2005/8/layout/vList6"/>
    <dgm:cxn modelId="{F33FFE4C-7E75-4BFB-8B26-7D3DF2431C08}" type="presParOf" srcId="{201B4661-B1F9-4B5C-9CD2-1F8EC3286AEE}" destId="{FB5A0E92-BD39-4A03-B9E5-B4F19C34C6B0}" srcOrd="0" destOrd="0" presId="urn:microsoft.com/office/officeart/2005/8/layout/vList6"/>
    <dgm:cxn modelId="{BA0FB397-3D2B-4CFB-9698-8D068551A237}" type="presParOf" srcId="{201B4661-B1F9-4B5C-9CD2-1F8EC3286AEE}" destId="{7F1D9361-170C-4ABA-8E23-83AC06720FC0}" srcOrd="1" destOrd="0" presId="urn:microsoft.com/office/officeart/2005/8/layout/vList6"/>
    <dgm:cxn modelId="{3EF2D5A8-FBA6-41E3-8702-AFDEE61E2465}" type="presParOf" srcId="{CFCD4985-390C-4026-A037-1147F98E02CC}" destId="{B6444A2D-75D5-4C42-B140-EEEDE624192C}" srcOrd="3" destOrd="0" presId="urn:microsoft.com/office/officeart/2005/8/layout/vList6"/>
    <dgm:cxn modelId="{B0083A69-0B7A-499C-8D81-A830D27B1FD7}" type="presParOf" srcId="{CFCD4985-390C-4026-A037-1147F98E02CC}" destId="{4B9D8CFE-5150-4D58-9637-36E82832F355}" srcOrd="4" destOrd="0" presId="urn:microsoft.com/office/officeart/2005/8/layout/vList6"/>
    <dgm:cxn modelId="{B293D8DE-6C32-4326-8E08-048E33F2187C}" type="presParOf" srcId="{4B9D8CFE-5150-4D58-9637-36E82832F355}" destId="{F7633FE9-C9E6-4908-B47D-2C971B622FFB}" srcOrd="0" destOrd="0" presId="urn:microsoft.com/office/officeart/2005/8/layout/vList6"/>
    <dgm:cxn modelId="{B6696901-AA9A-4E88-9BC8-7CA568143082}" type="presParOf" srcId="{4B9D8CFE-5150-4D58-9637-36E82832F355}" destId="{18DF0005-C44B-4265-92B9-7BC3E9C34E1C}" srcOrd="1" destOrd="0" presId="urn:microsoft.com/office/officeart/2005/8/layout/vList6"/>
    <dgm:cxn modelId="{F2DA6205-20DC-459D-8D7A-8FDBED977169}" type="presParOf" srcId="{CFCD4985-390C-4026-A037-1147F98E02CC}" destId="{B4FE8F32-8FCD-4AC7-AE1C-FE5C8CBB51EE}" srcOrd="5" destOrd="0" presId="urn:microsoft.com/office/officeart/2005/8/layout/vList6"/>
    <dgm:cxn modelId="{D0AB2A3D-017C-4FEB-8FED-D2C4C3EC54DB}" type="presParOf" srcId="{CFCD4985-390C-4026-A037-1147F98E02CC}" destId="{EDB26C7D-5582-46F0-9951-73D7E8A9D2D7}" srcOrd="6" destOrd="0" presId="urn:microsoft.com/office/officeart/2005/8/layout/vList6"/>
    <dgm:cxn modelId="{3EE38210-785E-4F23-9AF3-52C79D4497CB}" type="presParOf" srcId="{EDB26C7D-5582-46F0-9951-73D7E8A9D2D7}" destId="{D291C802-00FC-49C3-89CE-479582F75C8E}" srcOrd="0" destOrd="0" presId="urn:microsoft.com/office/officeart/2005/8/layout/vList6"/>
    <dgm:cxn modelId="{1F69F1F7-7B80-41DE-9E4F-3DE8D978DF96}" type="presParOf" srcId="{EDB26C7D-5582-46F0-9951-73D7E8A9D2D7}" destId="{04EB8BAD-EC10-4F4E-BB9B-2EB0EDF4B46A}"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963C9D-A4F0-7140-9432-4FE42C3F7176}"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DBDF3F5A-A90B-0140-9433-0E6D4408E107}">
      <dgm:prSet custT="1"/>
      <dgm:spPr/>
      <dgm:t>
        <a:bodyPr/>
        <a:lstStyle/>
        <a:p>
          <a:r>
            <a:rPr lang="en-GB" sz="1400" i="1" u="sng">
              <a:latin typeface="Arial"/>
              <a:cs typeface="Arial"/>
            </a:rPr>
            <a:t>Costel Andone</a:t>
          </a:r>
        </a:p>
        <a:p>
          <a:r>
            <a:rPr lang="en-GB" sz="1400">
              <a:latin typeface="Arial"/>
              <a:cs typeface="Arial"/>
            </a:rPr>
            <a:t>-Company owner</a:t>
          </a:r>
        </a:p>
        <a:p>
          <a:r>
            <a:rPr lang="en-GB" sz="1400">
              <a:latin typeface="Arial"/>
              <a:cs typeface="Arial"/>
            </a:rPr>
            <a:t>-Manager</a:t>
          </a:r>
        </a:p>
      </dgm:t>
    </dgm:pt>
    <dgm:pt modelId="{3BE4D861-6AF5-B44B-BECA-EA7795DC3FA8}" type="parTrans" cxnId="{BC2AA46C-3C13-334B-B228-B590C220BBCC}">
      <dgm:prSet/>
      <dgm:spPr/>
      <dgm:t>
        <a:bodyPr/>
        <a:lstStyle/>
        <a:p>
          <a:endParaRPr lang="en-GB"/>
        </a:p>
      </dgm:t>
    </dgm:pt>
    <dgm:pt modelId="{718A2B33-86E3-4640-99CA-75B2567C7834}" type="sibTrans" cxnId="{BC2AA46C-3C13-334B-B228-B590C220BBCC}">
      <dgm:prSet/>
      <dgm:spPr/>
      <dgm:t>
        <a:bodyPr/>
        <a:lstStyle/>
        <a:p>
          <a:endParaRPr lang="en-GB"/>
        </a:p>
      </dgm:t>
    </dgm:pt>
    <dgm:pt modelId="{B03DDAFD-379C-FD4B-BC84-37B78E5E5985}">
      <dgm:prSet custT="1"/>
      <dgm:spPr/>
      <dgm:t>
        <a:bodyPr/>
        <a:lstStyle/>
        <a:p>
          <a:pPr rtl="0"/>
          <a:r>
            <a:rPr lang="en-GB" sz="1400" u="sng">
              <a:latin typeface="Arial"/>
              <a:cs typeface="Arial"/>
            </a:rPr>
            <a:t>Diana Macovei</a:t>
          </a:r>
          <a:r>
            <a:rPr lang="en-GB" sz="1400">
              <a:latin typeface="Arial"/>
              <a:cs typeface="Arial"/>
            </a:rPr>
            <a:t>  </a:t>
          </a:r>
        </a:p>
        <a:p>
          <a:r>
            <a:rPr lang="en-GB" sz="1400">
              <a:latin typeface="Arial"/>
              <a:cs typeface="Arial"/>
            </a:rPr>
            <a:t> - Accountant</a:t>
          </a:r>
        </a:p>
        <a:p>
          <a:r>
            <a:rPr lang="en-GB" sz="1400">
              <a:latin typeface="Arial"/>
              <a:cs typeface="Arial"/>
            </a:rPr>
            <a:t>- IT technician</a:t>
          </a:r>
        </a:p>
      </dgm:t>
    </dgm:pt>
    <dgm:pt modelId="{42B3F653-1725-AE46-8DFD-EC258E7353D1}" type="parTrans" cxnId="{FE52A091-8789-3846-826E-73C3097024E8}">
      <dgm:prSet/>
      <dgm:spPr/>
      <dgm:t>
        <a:bodyPr/>
        <a:lstStyle/>
        <a:p>
          <a:endParaRPr lang="en-GB"/>
        </a:p>
      </dgm:t>
    </dgm:pt>
    <dgm:pt modelId="{A98C232C-6524-A643-B353-9A2E235E5A23}" type="sibTrans" cxnId="{FE52A091-8789-3846-826E-73C3097024E8}">
      <dgm:prSet/>
      <dgm:spPr/>
      <dgm:t>
        <a:bodyPr/>
        <a:lstStyle/>
        <a:p>
          <a:endParaRPr lang="en-GB"/>
        </a:p>
      </dgm:t>
    </dgm:pt>
    <dgm:pt modelId="{73AB3D02-310D-2E48-89BE-F2ED75FE5DD1}">
      <dgm:prSet custT="1"/>
      <dgm:spPr/>
      <dgm:t>
        <a:bodyPr/>
        <a:lstStyle/>
        <a:p>
          <a:pPr rtl="0"/>
          <a:r>
            <a:rPr lang="en-GB" sz="1400" u="sng">
              <a:latin typeface="Arial"/>
              <a:cs typeface="Arial"/>
            </a:rPr>
            <a:t>Paulina Andone</a:t>
          </a:r>
          <a:r>
            <a:rPr lang="en-GB" sz="1400">
              <a:latin typeface="Arial"/>
              <a:cs typeface="Arial"/>
            </a:rPr>
            <a:t>  </a:t>
          </a:r>
        </a:p>
        <a:p>
          <a:r>
            <a:rPr lang="en-GB" sz="1400">
              <a:latin typeface="Arial"/>
              <a:cs typeface="Arial"/>
            </a:rPr>
            <a:t>- Assistant</a:t>
          </a:r>
        </a:p>
        <a:p>
          <a:r>
            <a:rPr lang="en-GB" sz="1400">
              <a:latin typeface="Arial"/>
              <a:cs typeface="Arial"/>
            </a:rPr>
            <a:t>-Marketing and advertising</a:t>
          </a:r>
        </a:p>
      </dgm:t>
    </dgm:pt>
    <dgm:pt modelId="{395B5568-93F2-244F-B8BB-6EE22E024B22}" type="parTrans" cxnId="{41FAF860-0AD6-994A-BA51-FA6D64F33865}">
      <dgm:prSet/>
      <dgm:spPr/>
      <dgm:t>
        <a:bodyPr/>
        <a:lstStyle/>
        <a:p>
          <a:endParaRPr lang="en-GB"/>
        </a:p>
      </dgm:t>
    </dgm:pt>
    <dgm:pt modelId="{D102DDFD-E9A1-B444-BBBD-A5DEA33360A0}" type="sibTrans" cxnId="{41FAF860-0AD6-994A-BA51-FA6D64F33865}">
      <dgm:prSet/>
      <dgm:spPr/>
      <dgm:t>
        <a:bodyPr/>
        <a:lstStyle/>
        <a:p>
          <a:endParaRPr lang="en-GB"/>
        </a:p>
      </dgm:t>
    </dgm:pt>
    <dgm:pt modelId="{4D74E4E7-6D10-4EB9-92E5-9148753A6D01}" type="pres">
      <dgm:prSet presAssocID="{91963C9D-A4F0-7140-9432-4FE42C3F7176}" presName="Name0" presStyleCnt="0">
        <dgm:presLayoutVars>
          <dgm:dir/>
          <dgm:resizeHandles val="exact"/>
        </dgm:presLayoutVars>
      </dgm:prSet>
      <dgm:spPr/>
    </dgm:pt>
    <dgm:pt modelId="{E6E91426-250A-4AC3-AB4E-6B1451DB77BB}" type="pres">
      <dgm:prSet presAssocID="{DBDF3F5A-A90B-0140-9433-0E6D4408E107}" presName="node" presStyleLbl="node1" presStyleIdx="0" presStyleCnt="3">
        <dgm:presLayoutVars>
          <dgm:bulletEnabled val="1"/>
        </dgm:presLayoutVars>
      </dgm:prSet>
      <dgm:spPr/>
    </dgm:pt>
    <dgm:pt modelId="{B3726B1C-D46E-43C6-8DC1-EFB70664A327}" type="pres">
      <dgm:prSet presAssocID="{718A2B33-86E3-4640-99CA-75B2567C7834}" presName="sibTrans" presStyleCnt="0"/>
      <dgm:spPr/>
    </dgm:pt>
    <dgm:pt modelId="{37097208-8642-4DCC-904A-FE84C9FF6EFD}" type="pres">
      <dgm:prSet presAssocID="{B03DDAFD-379C-FD4B-BC84-37B78E5E5985}" presName="node" presStyleLbl="node1" presStyleIdx="1" presStyleCnt="3">
        <dgm:presLayoutVars>
          <dgm:bulletEnabled val="1"/>
        </dgm:presLayoutVars>
      </dgm:prSet>
      <dgm:spPr/>
    </dgm:pt>
    <dgm:pt modelId="{114EB5B9-D54E-4737-8646-D3EDD1353735}" type="pres">
      <dgm:prSet presAssocID="{A98C232C-6524-A643-B353-9A2E235E5A23}" presName="sibTrans" presStyleCnt="0"/>
      <dgm:spPr/>
    </dgm:pt>
    <dgm:pt modelId="{76A83D82-1E00-49E8-8878-AB69A583D5F6}" type="pres">
      <dgm:prSet presAssocID="{73AB3D02-310D-2E48-89BE-F2ED75FE5DD1}" presName="node" presStyleLbl="node1" presStyleIdx="2" presStyleCnt="3">
        <dgm:presLayoutVars>
          <dgm:bulletEnabled val="1"/>
        </dgm:presLayoutVars>
      </dgm:prSet>
      <dgm:spPr/>
    </dgm:pt>
  </dgm:ptLst>
  <dgm:cxnLst>
    <dgm:cxn modelId="{BEAD1D45-3BEB-5349-A608-3AD3ABF31F3E}" type="presOf" srcId="{73AB3D02-310D-2E48-89BE-F2ED75FE5DD1}" destId="{76A83D82-1E00-49E8-8878-AB69A583D5F6}" srcOrd="0" destOrd="0" presId="urn:microsoft.com/office/officeart/2005/8/layout/hList6"/>
    <dgm:cxn modelId="{41FAF860-0AD6-994A-BA51-FA6D64F33865}" srcId="{91963C9D-A4F0-7140-9432-4FE42C3F7176}" destId="{73AB3D02-310D-2E48-89BE-F2ED75FE5DD1}" srcOrd="2" destOrd="0" parTransId="{395B5568-93F2-244F-B8BB-6EE22E024B22}" sibTransId="{D102DDFD-E9A1-B444-BBBD-A5DEA33360A0}"/>
    <dgm:cxn modelId="{BC2AA46C-3C13-334B-B228-B590C220BBCC}" srcId="{91963C9D-A4F0-7140-9432-4FE42C3F7176}" destId="{DBDF3F5A-A90B-0140-9433-0E6D4408E107}" srcOrd="0" destOrd="0" parTransId="{3BE4D861-6AF5-B44B-BECA-EA7795DC3FA8}" sibTransId="{718A2B33-86E3-4640-99CA-75B2567C7834}"/>
    <dgm:cxn modelId="{FE52A091-8789-3846-826E-73C3097024E8}" srcId="{91963C9D-A4F0-7140-9432-4FE42C3F7176}" destId="{B03DDAFD-379C-FD4B-BC84-37B78E5E5985}" srcOrd="1" destOrd="0" parTransId="{42B3F653-1725-AE46-8DFD-EC258E7353D1}" sibTransId="{A98C232C-6524-A643-B353-9A2E235E5A23}"/>
    <dgm:cxn modelId="{B34B31D5-E5BA-DA4D-9891-F81A1CA4C72C}" type="presOf" srcId="{91963C9D-A4F0-7140-9432-4FE42C3F7176}" destId="{4D74E4E7-6D10-4EB9-92E5-9148753A6D01}" srcOrd="0" destOrd="0" presId="urn:microsoft.com/office/officeart/2005/8/layout/hList6"/>
    <dgm:cxn modelId="{858E69DC-CBA5-B149-88AA-2525A058FC36}" type="presOf" srcId="{B03DDAFD-379C-FD4B-BC84-37B78E5E5985}" destId="{37097208-8642-4DCC-904A-FE84C9FF6EFD}" srcOrd="0" destOrd="0" presId="urn:microsoft.com/office/officeart/2005/8/layout/hList6"/>
    <dgm:cxn modelId="{6B371DDE-44A5-1F41-9A26-1F80829F66F1}" type="presOf" srcId="{DBDF3F5A-A90B-0140-9433-0E6D4408E107}" destId="{E6E91426-250A-4AC3-AB4E-6B1451DB77BB}" srcOrd="0" destOrd="0" presId="urn:microsoft.com/office/officeart/2005/8/layout/hList6"/>
    <dgm:cxn modelId="{434F57E2-9738-9743-8C35-4543E29FA33F}" type="presParOf" srcId="{4D74E4E7-6D10-4EB9-92E5-9148753A6D01}" destId="{E6E91426-250A-4AC3-AB4E-6B1451DB77BB}" srcOrd="0" destOrd="0" presId="urn:microsoft.com/office/officeart/2005/8/layout/hList6"/>
    <dgm:cxn modelId="{DAC3B15F-B0F0-3D4F-A19D-0EAD9E57CB13}" type="presParOf" srcId="{4D74E4E7-6D10-4EB9-92E5-9148753A6D01}" destId="{B3726B1C-D46E-43C6-8DC1-EFB70664A327}" srcOrd="1" destOrd="0" presId="urn:microsoft.com/office/officeart/2005/8/layout/hList6"/>
    <dgm:cxn modelId="{EF632205-2FAD-FC42-89BA-22B6EBF0E05E}" type="presParOf" srcId="{4D74E4E7-6D10-4EB9-92E5-9148753A6D01}" destId="{37097208-8642-4DCC-904A-FE84C9FF6EFD}" srcOrd="2" destOrd="0" presId="urn:microsoft.com/office/officeart/2005/8/layout/hList6"/>
    <dgm:cxn modelId="{EC9A842B-6B5C-8940-A52A-5164C7BECFED}" type="presParOf" srcId="{4D74E4E7-6D10-4EB9-92E5-9148753A6D01}" destId="{114EB5B9-D54E-4737-8646-D3EDD1353735}" srcOrd="3" destOrd="0" presId="urn:microsoft.com/office/officeart/2005/8/layout/hList6"/>
    <dgm:cxn modelId="{3B014E5F-85DA-C24C-94BC-6F5F3B12419F}" type="presParOf" srcId="{4D74E4E7-6D10-4EB9-92E5-9148753A6D01}" destId="{76A83D82-1E00-49E8-8878-AB69A583D5F6}"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E618FF-BBBC-4CA1-A2F7-CFB011DBFCD8}">
      <dsp:nvSpPr>
        <dsp:cNvPr id="0" name=""/>
        <dsp:cNvSpPr/>
      </dsp:nvSpPr>
      <dsp:spPr>
        <a:xfrm rot="16200000">
          <a:off x="-1320426" y="1322592"/>
          <a:ext cx="4770781" cy="2125595"/>
        </a:xfrm>
        <a:prstGeom prst="flowChartManualOperati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1600200">
            <a:lnSpc>
              <a:spcPct val="90000"/>
            </a:lnSpc>
            <a:spcBef>
              <a:spcPct val="0"/>
            </a:spcBef>
            <a:spcAft>
              <a:spcPct val="35000"/>
            </a:spcAft>
            <a:buNone/>
          </a:pPr>
          <a:r>
            <a:rPr lang="en-US" sz="3600" b="1" i="1" kern="1200"/>
            <a:t>Geographic</a:t>
          </a:r>
          <a:endParaRPr lang="en-US" sz="3600" kern="1200"/>
        </a:p>
        <a:p>
          <a:pPr marL="114300" lvl="1" indent="-114300" algn="l" defTabSz="622300" rtl="0">
            <a:lnSpc>
              <a:spcPct val="90000"/>
            </a:lnSpc>
            <a:spcBef>
              <a:spcPct val="0"/>
            </a:spcBef>
            <a:spcAft>
              <a:spcPct val="15000"/>
            </a:spcAft>
            <a:buChar char="•"/>
          </a:pPr>
          <a:r>
            <a:rPr lang="en-US" sz="1400" kern="1200">
              <a:latin typeface="Arial" panose="020B0604020202020204" pitchFamily="34" charset="0"/>
              <a:cs typeface="Arial" panose="020B0604020202020204" pitchFamily="34" charset="0"/>
            </a:rPr>
            <a:t>Birmingham, the largest city in the West Midlands, 1.1 millions - population</a:t>
          </a:r>
        </a:p>
      </dsp:txBody>
      <dsp:txXfrm rot="5400000">
        <a:off x="2167" y="954155"/>
        <a:ext cx="2125595" cy="2862469"/>
      </dsp:txXfrm>
    </dsp:sp>
    <dsp:sp modelId="{8459AB2A-8003-4F5F-991F-E47514C1F3AC}">
      <dsp:nvSpPr>
        <dsp:cNvPr id="0" name=""/>
        <dsp:cNvSpPr/>
      </dsp:nvSpPr>
      <dsp:spPr>
        <a:xfrm rot="16200000">
          <a:off x="964588" y="1322592"/>
          <a:ext cx="4770781" cy="2125595"/>
        </a:xfrm>
        <a:prstGeom prst="flowChartManualOperation">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1600200">
            <a:lnSpc>
              <a:spcPct val="90000"/>
            </a:lnSpc>
            <a:spcBef>
              <a:spcPct val="0"/>
            </a:spcBef>
            <a:spcAft>
              <a:spcPct val="35000"/>
            </a:spcAft>
            <a:buNone/>
          </a:pPr>
          <a:r>
            <a:rPr lang="en-US" sz="3600" b="1" i="1" kern="1200"/>
            <a:t>Demographic</a:t>
          </a:r>
          <a:endParaRPr lang="en-US" sz="3600" kern="1200"/>
        </a:p>
        <a:p>
          <a:pPr marL="114300" lvl="1" indent="-114300" algn="l" defTabSz="622300" rtl="0">
            <a:lnSpc>
              <a:spcPct val="90000"/>
            </a:lnSpc>
            <a:spcBef>
              <a:spcPct val="0"/>
            </a:spcBef>
            <a:spcAft>
              <a:spcPct val="15000"/>
            </a:spcAft>
            <a:buChar char="•"/>
          </a:pPr>
          <a:r>
            <a:rPr lang="en-US" sz="1400" kern="1200">
              <a:latin typeface="Arial" panose="020B0604020202020204" pitchFamily="34" charset="0"/>
              <a:cs typeface="Arial" panose="020B0604020202020204" pitchFamily="34" charset="0"/>
            </a:rPr>
            <a:t>All ages, genders and ethnic groups, medium and high incomes; companies</a:t>
          </a:r>
        </a:p>
      </dsp:txBody>
      <dsp:txXfrm rot="5400000">
        <a:off x="2287181" y="954155"/>
        <a:ext cx="2125595" cy="2862469"/>
      </dsp:txXfrm>
    </dsp:sp>
    <dsp:sp modelId="{F88781C1-635E-4F58-977E-1EC21DAFD612}">
      <dsp:nvSpPr>
        <dsp:cNvPr id="0" name=""/>
        <dsp:cNvSpPr/>
      </dsp:nvSpPr>
      <dsp:spPr>
        <a:xfrm rot="16200000">
          <a:off x="3249602" y="1322592"/>
          <a:ext cx="4770781" cy="2125595"/>
        </a:xfrm>
        <a:prstGeom prst="flowChartManualOperation">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1600200">
            <a:lnSpc>
              <a:spcPct val="90000"/>
            </a:lnSpc>
            <a:spcBef>
              <a:spcPct val="0"/>
            </a:spcBef>
            <a:spcAft>
              <a:spcPct val="35000"/>
            </a:spcAft>
            <a:buNone/>
          </a:pPr>
          <a:r>
            <a:rPr lang="en-US" sz="3600" b="1" i="1" kern="1200"/>
            <a:t>Psychographic</a:t>
          </a:r>
          <a:endParaRPr lang="en-US" sz="3600" kern="1200"/>
        </a:p>
        <a:p>
          <a:pPr marL="114300" lvl="1" indent="-114300" algn="l" defTabSz="622300" rtl="0">
            <a:lnSpc>
              <a:spcPct val="90000"/>
            </a:lnSpc>
            <a:spcBef>
              <a:spcPct val="0"/>
            </a:spcBef>
            <a:spcAft>
              <a:spcPct val="15000"/>
            </a:spcAft>
            <a:buChar char="•"/>
          </a:pPr>
          <a:r>
            <a:rPr lang="en-US" sz="1400" kern="1200">
              <a:latin typeface="Arial" panose="020B0604020202020204" pitchFamily="34" charset="0"/>
              <a:cs typeface="Arial" panose="020B0604020202020204" pitchFamily="34" charset="0"/>
            </a:rPr>
            <a:t>All social groups, but more focused on people with active lifestyle</a:t>
          </a:r>
        </a:p>
      </dsp:txBody>
      <dsp:txXfrm rot="5400000">
        <a:off x="4572195" y="954155"/>
        <a:ext cx="2125595" cy="2862469"/>
      </dsp:txXfrm>
    </dsp:sp>
    <dsp:sp modelId="{45350D06-AE6F-42F6-B865-03C62CFF36EF}">
      <dsp:nvSpPr>
        <dsp:cNvPr id="0" name=""/>
        <dsp:cNvSpPr/>
      </dsp:nvSpPr>
      <dsp:spPr>
        <a:xfrm rot="16200000">
          <a:off x="5534617" y="1322592"/>
          <a:ext cx="4770781" cy="2125595"/>
        </a:xfrm>
        <a:prstGeom prst="flowChartManualOperati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1600200">
            <a:lnSpc>
              <a:spcPct val="90000"/>
            </a:lnSpc>
            <a:spcBef>
              <a:spcPct val="0"/>
            </a:spcBef>
            <a:spcAft>
              <a:spcPct val="35000"/>
            </a:spcAft>
            <a:buNone/>
          </a:pPr>
          <a:r>
            <a:rPr lang="en-US" sz="3600" b="1" i="1" kern="1200"/>
            <a:t>Behavioral</a:t>
          </a:r>
          <a:endParaRPr lang="en-US" sz="3600" kern="1200"/>
        </a:p>
        <a:p>
          <a:pPr marL="114300" lvl="1" indent="-114300" algn="l" defTabSz="622300" rtl="0">
            <a:lnSpc>
              <a:spcPct val="90000"/>
            </a:lnSpc>
            <a:spcBef>
              <a:spcPct val="0"/>
            </a:spcBef>
            <a:spcAft>
              <a:spcPct val="15000"/>
            </a:spcAft>
            <a:buChar char="•"/>
          </a:pPr>
          <a:r>
            <a:rPr lang="en-US" sz="1400" kern="1200">
              <a:latin typeface="Arial" panose="020B0604020202020204" pitchFamily="34" charset="0"/>
              <a:cs typeface="Arial" panose="020B0604020202020204" pitchFamily="34" charset="0"/>
            </a:rPr>
            <a:t>We don’t have a physical shop; all orders will be taken online or by phone</a:t>
          </a:r>
        </a:p>
      </dsp:txBody>
      <dsp:txXfrm rot="5400000">
        <a:off x="6857210" y="954155"/>
        <a:ext cx="2125595" cy="28624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B188D-A002-43C3-9484-73C83EC2EA28}">
      <dsp:nvSpPr>
        <dsp:cNvPr id="0" name=""/>
        <dsp:cNvSpPr/>
      </dsp:nvSpPr>
      <dsp:spPr>
        <a:xfrm>
          <a:off x="3291839" y="1274"/>
          <a:ext cx="4937760" cy="1010736"/>
        </a:xfrm>
        <a:prstGeom prst="rightArrow">
          <a:avLst>
            <a:gd name="adj1" fmla="val 75000"/>
            <a:gd name="adj2" fmla="val 50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US" sz="1600" kern="1200"/>
            <a:t>mobile car wash service</a:t>
          </a:r>
          <a:r>
            <a:rPr lang="en-US" sz="1600" kern="1200">
              <a:latin typeface="Myriad Pro"/>
            </a:rPr>
            <a:t> at any places, flexible time-slots</a:t>
          </a:r>
          <a:endParaRPr lang="en-US" sz="1600" kern="1200"/>
        </a:p>
      </dsp:txBody>
      <dsp:txXfrm>
        <a:off x="3291839" y="127616"/>
        <a:ext cx="4558734" cy="758052"/>
      </dsp:txXfrm>
    </dsp:sp>
    <dsp:sp modelId="{9D6656D9-96CD-495C-A9F6-2865C96D2D6D}">
      <dsp:nvSpPr>
        <dsp:cNvPr id="0" name=""/>
        <dsp:cNvSpPr/>
      </dsp:nvSpPr>
      <dsp:spPr>
        <a:xfrm>
          <a:off x="0" y="1274"/>
          <a:ext cx="3291840" cy="101073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a:t>Product</a:t>
          </a:r>
        </a:p>
      </dsp:txBody>
      <dsp:txXfrm>
        <a:off x="49340" y="50614"/>
        <a:ext cx="3193160" cy="912056"/>
      </dsp:txXfrm>
    </dsp:sp>
    <dsp:sp modelId="{7F1D9361-170C-4ABA-8E23-83AC06720FC0}">
      <dsp:nvSpPr>
        <dsp:cNvPr id="0" name=""/>
        <dsp:cNvSpPr/>
      </dsp:nvSpPr>
      <dsp:spPr>
        <a:xfrm>
          <a:off x="3291839" y="1113083"/>
          <a:ext cx="4937760" cy="1010736"/>
        </a:xfrm>
        <a:prstGeom prst="rightArrow">
          <a:avLst>
            <a:gd name="adj1" fmla="val 75000"/>
            <a:gd name="adj2" fmla="val 50000"/>
          </a:avLst>
        </a:prstGeom>
        <a:solidFill>
          <a:schemeClr val="accent5">
            <a:tint val="40000"/>
            <a:alpha val="90000"/>
            <a:hueOff val="-3580161"/>
            <a:satOff val="16084"/>
            <a:lumOff val="1106"/>
            <a:alphaOff val="0"/>
          </a:schemeClr>
        </a:solidFill>
        <a:ln w="25400" cap="flat" cmpd="sng" algn="ctr">
          <a:solidFill>
            <a:schemeClr val="accent5">
              <a:tint val="40000"/>
              <a:alpha val="90000"/>
              <a:hueOff val="-3580161"/>
              <a:satOff val="16084"/>
              <a:lumOff val="11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US" sz="1600" kern="1200"/>
            <a:t>Variable prices starting from £15 depending on the distance, service required, size of the vehicle and extras.</a:t>
          </a:r>
          <a:r>
            <a:rPr lang="en-US" sz="1600" kern="1200">
              <a:latin typeface="Myriad Pro"/>
            </a:rPr>
            <a:t> </a:t>
          </a:r>
        </a:p>
      </dsp:txBody>
      <dsp:txXfrm>
        <a:off x="3291839" y="1239425"/>
        <a:ext cx="4558734" cy="758052"/>
      </dsp:txXfrm>
    </dsp:sp>
    <dsp:sp modelId="{FB5A0E92-BD39-4A03-B9E5-B4F19C34C6B0}">
      <dsp:nvSpPr>
        <dsp:cNvPr id="0" name=""/>
        <dsp:cNvSpPr/>
      </dsp:nvSpPr>
      <dsp:spPr>
        <a:xfrm>
          <a:off x="0" y="1113083"/>
          <a:ext cx="3291840" cy="1010736"/>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a:t>Price</a:t>
          </a:r>
        </a:p>
      </dsp:txBody>
      <dsp:txXfrm>
        <a:off x="49340" y="1162423"/>
        <a:ext cx="3193160" cy="912056"/>
      </dsp:txXfrm>
    </dsp:sp>
    <dsp:sp modelId="{18DF0005-C44B-4265-92B9-7BC3E9C34E1C}">
      <dsp:nvSpPr>
        <dsp:cNvPr id="0" name=""/>
        <dsp:cNvSpPr/>
      </dsp:nvSpPr>
      <dsp:spPr>
        <a:xfrm>
          <a:off x="3291839" y="2224893"/>
          <a:ext cx="4937760" cy="1010736"/>
        </a:xfrm>
        <a:prstGeom prst="rightArrow">
          <a:avLst>
            <a:gd name="adj1" fmla="val 75000"/>
            <a:gd name="adj2" fmla="val 50000"/>
          </a:avLst>
        </a:prstGeom>
        <a:solidFill>
          <a:schemeClr val="accent5">
            <a:tint val="40000"/>
            <a:alpha val="90000"/>
            <a:hueOff val="-7160321"/>
            <a:satOff val="32169"/>
            <a:lumOff val="2211"/>
            <a:alphaOff val="0"/>
          </a:schemeClr>
        </a:solidFill>
        <a:ln w="25400" cap="flat" cmpd="sng" algn="ctr">
          <a:solidFill>
            <a:schemeClr val="accent5">
              <a:tint val="40000"/>
              <a:alpha val="90000"/>
              <a:hueOff val="-7160321"/>
              <a:satOff val="32169"/>
              <a:lumOff val="22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US" sz="1600" kern="1200"/>
            <a:t>the service can be requested online on the company's website or phone; the service will be offered at the place requested by the client</a:t>
          </a:r>
        </a:p>
      </dsp:txBody>
      <dsp:txXfrm>
        <a:off x="3291839" y="2351235"/>
        <a:ext cx="4558734" cy="758052"/>
      </dsp:txXfrm>
    </dsp:sp>
    <dsp:sp modelId="{F7633FE9-C9E6-4908-B47D-2C971B622FFB}">
      <dsp:nvSpPr>
        <dsp:cNvPr id="0" name=""/>
        <dsp:cNvSpPr/>
      </dsp:nvSpPr>
      <dsp:spPr>
        <a:xfrm>
          <a:off x="0" y="2224893"/>
          <a:ext cx="3291840" cy="1010736"/>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a:t>Place   </a:t>
          </a:r>
        </a:p>
      </dsp:txBody>
      <dsp:txXfrm>
        <a:off x="49340" y="2274233"/>
        <a:ext cx="3193160" cy="912056"/>
      </dsp:txXfrm>
    </dsp:sp>
    <dsp:sp modelId="{04EB8BAD-EC10-4F4E-BB9B-2EB0EDF4B46A}">
      <dsp:nvSpPr>
        <dsp:cNvPr id="0" name=""/>
        <dsp:cNvSpPr/>
      </dsp:nvSpPr>
      <dsp:spPr>
        <a:xfrm>
          <a:off x="3291839" y="3336703"/>
          <a:ext cx="4937760" cy="1010736"/>
        </a:xfrm>
        <a:prstGeom prst="rightArrow">
          <a:avLst>
            <a:gd name="adj1" fmla="val 75000"/>
            <a:gd name="adj2" fmla="val 50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rtl="0">
            <a:lnSpc>
              <a:spcPct val="90000"/>
            </a:lnSpc>
            <a:spcBef>
              <a:spcPct val="0"/>
            </a:spcBef>
            <a:spcAft>
              <a:spcPct val="15000"/>
            </a:spcAft>
            <a:buChar char="•"/>
          </a:pPr>
          <a:r>
            <a:rPr lang="en-US" sz="1600" kern="1200">
              <a:latin typeface="Myriad Pro"/>
            </a:rPr>
            <a:t>Social media</a:t>
          </a:r>
          <a:r>
            <a:rPr lang="en-US" sz="1600" kern="1200">
              <a:solidFill>
                <a:srgbClr val="010000"/>
              </a:solidFill>
              <a:latin typeface="Myriad Pro"/>
            </a:rPr>
            <a:t>; </a:t>
          </a:r>
          <a:r>
            <a:rPr lang="en-US" sz="1600" kern="1200">
              <a:latin typeface="Myriad Pro"/>
            </a:rPr>
            <a:t>flyers</a:t>
          </a:r>
          <a:r>
            <a:rPr lang="en-US" sz="1600" kern="1200">
              <a:solidFill>
                <a:srgbClr val="010000"/>
              </a:solidFill>
              <a:latin typeface="Myriad Pro"/>
            </a:rPr>
            <a:t>;</a:t>
          </a:r>
          <a:r>
            <a:rPr lang="en-US" sz="1600" kern="1200">
              <a:latin typeface="Myriad Pro"/>
            </a:rPr>
            <a:t> business cards</a:t>
          </a:r>
          <a:r>
            <a:rPr lang="en-US" sz="1600" kern="1200">
              <a:solidFill>
                <a:srgbClr val="010000"/>
              </a:solidFill>
              <a:latin typeface="Myriad Pro"/>
            </a:rPr>
            <a:t>;</a:t>
          </a:r>
          <a:r>
            <a:rPr lang="en-US" sz="1600" kern="1200">
              <a:latin typeface="Myriad Pro"/>
            </a:rPr>
            <a:t> buy 2 get one free</a:t>
          </a:r>
          <a:r>
            <a:rPr lang="en-US" sz="1600" kern="1200">
              <a:solidFill>
                <a:srgbClr val="010000"/>
              </a:solidFill>
              <a:latin typeface="Myriad Pro"/>
            </a:rPr>
            <a:t>;</a:t>
          </a:r>
          <a:br>
            <a:rPr lang="en-US" sz="1600" kern="1200">
              <a:latin typeface="Myriad Pro"/>
            </a:rPr>
          </a:br>
          <a:r>
            <a:rPr lang="en-US" sz="1600" kern="1200">
              <a:latin typeface="Myriad Pro"/>
            </a:rPr>
            <a:t>    </a:t>
          </a:r>
          <a:endParaRPr lang="en-US" sz="1600" kern="1200"/>
        </a:p>
      </dsp:txBody>
      <dsp:txXfrm>
        <a:off x="3291839" y="3463045"/>
        <a:ext cx="4558734" cy="758052"/>
      </dsp:txXfrm>
    </dsp:sp>
    <dsp:sp modelId="{D291C802-00FC-49C3-89CE-479582F75C8E}">
      <dsp:nvSpPr>
        <dsp:cNvPr id="0" name=""/>
        <dsp:cNvSpPr/>
      </dsp:nvSpPr>
      <dsp:spPr>
        <a:xfrm>
          <a:off x="0" y="3336703"/>
          <a:ext cx="3291840" cy="101073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Myriad Pro"/>
            </a:rPr>
            <a:t> Promotion  </a:t>
          </a:r>
          <a:r>
            <a:rPr lang="en-US" sz="3500" kern="1200"/>
            <a:t>  </a:t>
          </a:r>
        </a:p>
      </dsp:txBody>
      <dsp:txXfrm>
        <a:off x="49340" y="3386043"/>
        <a:ext cx="3193160" cy="9120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E91426-250A-4AC3-AB4E-6B1451DB77BB}">
      <dsp:nvSpPr>
        <dsp:cNvPr id="0" name=""/>
        <dsp:cNvSpPr/>
      </dsp:nvSpPr>
      <dsp:spPr>
        <a:xfrm rot="16200000">
          <a:off x="-673199" y="674203"/>
          <a:ext cx="3960341"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GB" sz="1400" i="1" u="sng" kern="1200">
              <a:latin typeface="Arial"/>
              <a:cs typeface="Arial"/>
            </a:rPr>
            <a:t>Costel Andone</a:t>
          </a:r>
        </a:p>
        <a:p>
          <a:pPr marL="0" lvl="0" indent="0" algn="ctr" defTabSz="622300">
            <a:lnSpc>
              <a:spcPct val="90000"/>
            </a:lnSpc>
            <a:spcBef>
              <a:spcPct val="0"/>
            </a:spcBef>
            <a:spcAft>
              <a:spcPct val="35000"/>
            </a:spcAft>
            <a:buNone/>
          </a:pPr>
          <a:r>
            <a:rPr lang="en-GB" sz="1400" kern="1200">
              <a:latin typeface="Arial"/>
              <a:cs typeface="Arial"/>
            </a:rPr>
            <a:t>-Company owner</a:t>
          </a:r>
        </a:p>
        <a:p>
          <a:pPr marL="0" lvl="0" indent="0" algn="ctr" defTabSz="622300">
            <a:lnSpc>
              <a:spcPct val="90000"/>
            </a:lnSpc>
            <a:spcBef>
              <a:spcPct val="0"/>
            </a:spcBef>
            <a:spcAft>
              <a:spcPct val="35000"/>
            </a:spcAft>
            <a:buNone/>
          </a:pPr>
          <a:r>
            <a:rPr lang="en-GB" sz="1400" kern="1200">
              <a:latin typeface="Arial"/>
              <a:cs typeface="Arial"/>
            </a:rPr>
            <a:t>-Manager</a:t>
          </a:r>
        </a:p>
      </dsp:txBody>
      <dsp:txXfrm rot="5400000">
        <a:off x="1005" y="792067"/>
        <a:ext cx="2611933" cy="2376205"/>
      </dsp:txXfrm>
    </dsp:sp>
    <dsp:sp modelId="{37097208-8642-4DCC-904A-FE84C9FF6EFD}">
      <dsp:nvSpPr>
        <dsp:cNvPr id="0" name=""/>
        <dsp:cNvSpPr/>
      </dsp:nvSpPr>
      <dsp:spPr>
        <a:xfrm rot="16200000">
          <a:off x="2134629" y="674203"/>
          <a:ext cx="3960341"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rtl="0">
            <a:lnSpc>
              <a:spcPct val="90000"/>
            </a:lnSpc>
            <a:spcBef>
              <a:spcPct val="0"/>
            </a:spcBef>
            <a:spcAft>
              <a:spcPct val="35000"/>
            </a:spcAft>
            <a:buNone/>
          </a:pPr>
          <a:r>
            <a:rPr lang="en-GB" sz="1400" u="sng" kern="1200">
              <a:latin typeface="Arial"/>
              <a:cs typeface="Arial"/>
            </a:rPr>
            <a:t>Diana Macovei</a:t>
          </a:r>
          <a:r>
            <a:rPr lang="en-GB" sz="1400" kern="1200">
              <a:latin typeface="Arial"/>
              <a:cs typeface="Arial"/>
            </a:rPr>
            <a:t>  </a:t>
          </a:r>
        </a:p>
        <a:p>
          <a:pPr marL="0" lvl="0" indent="0" algn="ctr" defTabSz="622300">
            <a:lnSpc>
              <a:spcPct val="90000"/>
            </a:lnSpc>
            <a:spcBef>
              <a:spcPct val="0"/>
            </a:spcBef>
            <a:spcAft>
              <a:spcPct val="35000"/>
            </a:spcAft>
            <a:buNone/>
          </a:pPr>
          <a:r>
            <a:rPr lang="en-GB" sz="1400" kern="1200">
              <a:latin typeface="Arial"/>
              <a:cs typeface="Arial"/>
            </a:rPr>
            <a:t> - Accountant</a:t>
          </a:r>
        </a:p>
        <a:p>
          <a:pPr marL="0" lvl="0" indent="0" algn="ctr" defTabSz="622300">
            <a:lnSpc>
              <a:spcPct val="90000"/>
            </a:lnSpc>
            <a:spcBef>
              <a:spcPct val="0"/>
            </a:spcBef>
            <a:spcAft>
              <a:spcPct val="35000"/>
            </a:spcAft>
            <a:buNone/>
          </a:pPr>
          <a:r>
            <a:rPr lang="en-GB" sz="1400" kern="1200">
              <a:latin typeface="Arial"/>
              <a:cs typeface="Arial"/>
            </a:rPr>
            <a:t>- IT technician</a:t>
          </a:r>
        </a:p>
      </dsp:txBody>
      <dsp:txXfrm rot="5400000">
        <a:off x="2808833" y="792067"/>
        <a:ext cx="2611933" cy="2376205"/>
      </dsp:txXfrm>
    </dsp:sp>
    <dsp:sp modelId="{76A83D82-1E00-49E8-8878-AB69A583D5F6}">
      <dsp:nvSpPr>
        <dsp:cNvPr id="0" name=""/>
        <dsp:cNvSpPr/>
      </dsp:nvSpPr>
      <dsp:spPr>
        <a:xfrm rot="16200000">
          <a:off x="4942458" y="674203"/>
          <a:ext cx="3960341" cy="2611933"/>
        </a:xfrm>
        <a:prstGeom prst="flowChartManualOperati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rtl="0">
            <a:lnSpc>
              <a:spcPct val="90000"/>
            </a:lnSpc>
            <a:spcBef>
              <a:spcPct val="0"/>
            </a:spcBef>
            <a:spcAft>
              <a:spcPct val="35000"/>
            </a:spcAft>
            <a:buNone/>
          </a:pPr>
          <a:r>
            <a:rPr lang="en-GB" sz="1400" u="sng" kern="1200">
              <a:latin typeface="Arial"/>
              <a:cs typeface="Arial"/>
            </a:rPr>
            <a:t>Paulina Andone</a:t>
          </a:r>
          <a:r>
            <a:rPr lang="en-GB" sz="1400" kern="1200">
              <a:latin typeface="Arial"/>
              <a:cs typeface="Arial"/>
            </a:rPr>
            <a:t>  </a:t>
          </a:r>
        </a:p>
        <a:p>
          <a:pPr marL="0" lvl="0" indent="0" algn="ctr" defTabSz="622300">
            <a:lnSpc>
              <a:spcPct val="90000"/>
            </a:lnSpc>
            <a:spcBef>
              <a:spcPct val="0"/>
            </a:spcBef>
            <a:spcAft>
              <a:spcPct val="35000"/>
            </a:spcAft>
            <a:buNone/>
          </a:pPr>
          <a:r>
            <a:rPr lang="en-GB" sz="1400" kern="1200">
              <a:latin typeface="Arial"/>
              <a:cs typeface="Arial"/>
            </a:rPr>
            <a:t>- Assistant</a:t>
          </a:r>
        </a:p>
        <a:p>
          <a:pPr marL="0" lvl="0" indent="0" algn="ctr" defTabSz="622300">
            <a:lnSpc>
              <a:spcPct val="90000"/>
            </a:lnSpc>
            <a:spcBef>
              <a:spcPct val="0"/>
            </a:spcBef>
            <a:spcAft>
              <a:spcPct val="35000"/>
            </a:spcAft>
            <a:buNone/>
          </a:pPr>
          <a:r>
            <a:rPr lang="en-GB" sz="1400" kern="1200">
              <a:latin typeface="Arial"/>
              <a:cs typeface="Arial"/>
            </a:rPr>
            <a:t>-Marketing and advertising</a:t>
          </a:r>
        </a:p>
      </dsp:txBody>
      <dsp:txXfrm rot="5400000">
        <a:off x="5616662" y="792067"/>
        <a:ext cx="2611933" cy="2376205"/>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cs typeface="Arial"/>
              </a:rPr>
              <a:t>Hello! In today's presentation I will talk about a business plan for a mobile car wash. There are three people in this business plan, each with a very important role in opening and developing this type of business.</a:t>
            </a:r>
          </a:p>
          <a:p>
            <a:r>
              <a:rPr lang="en-US" dirty="0">
                <a:latin typeface="Arial"/>
                <a:cs typeface="Arial"/>
              </a:rPr>
              <a:t>These are:</a:t>
            </a:r>
          </a:p>
          <a:p>
            <a:r>
              <a:rPr lang="en-US" dirty="0">
                <a:latin typeface="Arial"/>
                <a:cs typeface="Arial"/>
              </a:rPr>
              <a:t>Costel Andone</a:t>
            </a:r>
          </a:p>
          <a:p>
            <a:r>
              <a:rPr lang="en-US" dirty="0">
                <a:latin typeface="Arial"/>
                <a:cs typeface="Arial"/>
              </a:rPr>
              <a:t>Diana Macovei and</a:t>
            </a:r>
          </a:p>
          <a:p>
            <a:r>
              <a:rPr lang="en-US" dirty="0">
                <a:latin typeface="Arial"/>
                <a:cs typeface="Arial"/>
              </a:rPr>
              <a:t>Paulina Andone.</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1</a:t>
            </a:fld>
            <a:endParaRPr lang="en-US" altLang="en-US"/>
          </a:p>
        </p:txBody>
      </p:sp>
    </p:spTree>
    <p:extLst>
      <p:ext uri="{BB962C8B-B14F-4D97-AF65-F5344CB8AC3E}">
        <p14:creationId xmlns:p14="http://schemas.microsoft.com/office/powerpoint/2010/main" val="2115796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cs typeface="Arial"/>
              </a:rPr>
              <a:t>This Table of contents shows all the methods that this business will go through, methods that offer us a vision of this business starting from the name of the company, products and services, PESTLE and SWAT analysis, to the target market, sales and the  finance plan.</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a:t>
            </a:fld>
            <a:endParaRPr lang="en-US" altLang="en-US"/>
          </a:p>
        </p:txBody>
      </p:sp>
    </p:spTree>
    <p:extLst>
      <p:ext uri="{BB962C8B-B14F-4D97-AF65-F5344CB8AC3E}">
        <p14:creationId xmlns:p14="http://schemas.microsoft.com/office/powerpoint/2010/main" val="3731675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a:cs typeface="Arial"/>
              </a:rPr>
              <a:t>New business, </a:t>
            </a:r>
            <a:r>
              <a:rPr lang="en-US" dirty="0">
                <a:latin typeface="Arial"/>
                <a:cs typeface="Arial"/>
              </a:rPr>
              <a:t>Limited </a:t>
            </a:r>
            <a:r>
              <a:rPr lang="en-US">
                <a:latin typeface="Arial"/>
                <a:cs typeface="Arial"/>
              </a:rPr>
              <a:t>company, with one owner. </a:t>
            </a:r>
          </a:p>
          <a:p>
            <a:r>
              <a:rPr lang="en-US">
                <a:latin typeface="Arial"/>
                <a:cs typeface="Arial"/>
              </a:rPr>
              <a:t>A limited company (LC) </a:t>
            </a:r>
            <a:r>
              <a:rPr lang="en-US" dirty="0">
                <a:latin typeface="Arial"/>
                <a:cs typeface="Arial"/>
              </a:rPr>
              <a:t>is </a:t>
            </a:r>
            <a:r>
              <a:rPr lang="en-US" b="1">
                <a:latin typeface="Arial"/>
                <a:cs typeface="Arial"/>
              </a:rPr>
              <a:t>a general form of incorporation that limits the amount of liability undertaken by the company's shareholders</a:t>
            </a:r>
            <a:r>
              <a:rPr lang="en-US" dirty="0">
                <a:latin typeface="Arial"/>
                <a:cs typeface="Arial"/>
              </a:rPr>
              <a:t>.</a:t>
            </a:r>
            <a:r>
              <a:rPr lang="en-US">
                <a:latin typeface="Arial"/>
                <a:cs typeface="Arial"/>
              </a:rPr>
              <a:t>  </a:t>
            </a:r>
            <a:endParaRPr lang="en-US" dirty="0">
              <a:latin typeface="Arial"/>
              <a:cs typeface="Arial"/>
            </a:endParaRPr>
          </a:p>
          <a:p>
            <a:r>
              <a:rPr lang="en-US">
                <a:latin typeface="Arial"/>
                <a:cs typeface="Arial"/>
              </a:rPr>
              <a:t>Location: Birmingham </a:t>
            </a:r>
            <a:r>
              <a:rPr lang="en-US" dirty="0">
                <a:latin typeface="Arial"/>
                <a:cs typeface="Arial"/>
              </a:rPr>
              <a:t>and </a:t>
            </a:r>
            <a:r>
              <a:rPr lang="en-US">
                <a:latin typeface="Arial"/>
                <a:cs typeface="Arial"/>
              </a:rPr>
              <a:t>surroundings</a:t>
            </a:r>
            <a:r>
              <a:rPr lang="en-US" dirty="0">
                <a:latin typeface="Arial"/>
                <a:cs typeface="Arial"/>
              </a:rPr>
              <a:t>.</a:t>
            </a:r>
          </a:p>
          <a:p>
            <a:r>
              <a:rPr lang="en-US">
                <a:latin typeface="Arial"/>
                <a:cs typeface="Arial"/>
              </a:rPr>
              <a:t>Vision: to be flexible </a:t>
            </a:r>
            <a:r>
              <a:rPr lang="en-US" dirty="0">
                <a:latin typeface="Arial"/>
                <a:cs typeface="Arial"/>
              </a:rPr>
              <a:t>and </a:t>
            </a:r>
            <a:r>
              <a:rPr lang="en-US">
                <a:latin typeface="Arial"/>
                <a:cs typeface="Arial"/>
              </a:rPr>
              <a:t>dynamic </a:t>
            </a:r>
            <a:r>
              <a:rPr lang="en-US" dirty="0">
                <a:latin typeface="Arial"/>
                <a:cs typeface="Arial"/>
              </a:rPr>
              <a:t>for </a:t>
            </a:r>
            <a:r>
              <a:rPr lang="en-US">
                <a:latin typeface="Arial"/>
                <a:cs typeface="Arial"/>
              </a:rPr>
              <a:t>customers</a:t>
            </a:r>
            <a:r>
              <a:rPr lang="en-US" dirty="0">
                <a:latin typeface="Arial"/>
                <a:cs typeface="Arial"/>
              </a:rPr>
              <a:t>.</a:t>
            </a:r>
          </a:p>
          <a:p>
            <a:r>
              <a:rPr lang="en-US">
                <a:latin typeface="Arial"/>
                <a:cs typeface="Arial"/>
              </a:rPr>
              <a:t>Mission: </a:t>
            </a:r>
            <a:r>
              <a:rPr lang="en-GB" i="1">
                <a:latin typeface="Arial"/>
                <a:cs typeface="Arial"/>
              </a:rPr>
              <a:t>A car wash at the right time and place</a:t>
            </a:r>
            <a:endParaRPr lang="en-US">
              <a:latin typeface="Arial"/>
              <a:cs typeface="Arial"/>
            </a:endParaRPr>
          </a:p>
          <a:p>
            <a:endParaRPr lang="en-US">
              <a:latin typeface="Arial"/>
              <a:cs typeface="Arial"/>
            </a:endParaRPr>
          </a:p>
          <a:p>
            <a:endParaRPr lang="en-US">
              <a:latin typeface="Arial"/>
              <a:cs typeface="Arial"/>
            </a:endParaRPr>
          </a:p>
          <a:p>
            <a:endParaRPr lang="en-US" dirty="0">
              <a:cs typeface="Arial"/>
            </a:endParaRPr>
          </a:p>
          <a:p>
            <a:endParaRPr lang="en-US">
              <a:cs typeface="Arial"/>
            </a:endParaRPr>
          </a:p>
          <a:p>
            <a:endParaRPr lang="en-US" dirty="0">
              <a:cs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This slide is about the services and products that the company offers to its customers. The services offered are very varied both outside and inside the cars. From car wash, tire dressing and polish wheels, to polish, wax exterior paints and pet hair removal, these are just a few examples of the services that our company offers.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latin typeface="Arial"/>
                <a:cs typeface="Arial"/>
              </a:rPr>
              <a:t>In this slide we present three companies that already provide these services that our company will also provide.</a:t>
            </a:r>
          </a:p>
          <a:p>
            <a:r>
              <a:rPr lang="en-US" dirty="0"/>
              <a:t>As you can see, these companies have a fairly varied range of services offered, they advertise through various online methods, market strategies, strengths and weaknesses.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a:latin typeface="Arial"/>
                <a:cs typeface="Arial"/>
              </a:rPr>
              <a:t>Market Audit-SWOT Analysis</a:t>
            </a:r>
          </a:p>
          <a:p>
            <a:r>
              <a:rPr lang="en-GB" dirty="0">
                <a:latin typeface="Arial"/>
                <a:cs typeface="Arial"/>
              </a:rPr>
              <a:t>First of all, I will give the definition to the SWOT analysis.</a:t>
            </a:r>
          </a:p>
          <a:p>
            <a:r>
              <a:rPr lang="en-GB" dirty="0">
                <a:latin typeface="Arial"/>
                <a:cs typeface="Arial"/>
              </a:rPr>
              <a:t>It aims to study the internal strengths and weaknesses, but also the external threats and opportunities.</a:t>
            </a:r>
            <a:br>
              <a:rPr lang="en-GB" dirty="0">
                <a:cs typeface="Arial"/>
              </a:rPr>
            </a:br>
            <a:r>
              <a:rPr lang="en-GB">
                <a:latin typeface="Arial"/>
                <a:cs typeface="Arial"/>
              </a:rPr>
              <a:t>SWOT stands for </a:t>
            </a:r>
            <a:r>
              <a:rPr lang="en-GB" dirty="0">
                <a:latin typeface="Arial"/>
                <a:cs typeface="Arial"/>
              </a:rPr>
              <a:t>Strengths, Weaknesses, Opportunities, and Threats</a:t>
            </a:r>
            <a:r>
              <a:rPr lang="en-GB">
                <a:latin typeface="Arial"/>
                <a:cs typeface="Arial"/>
              </a:rPr>
              <a:t>.  SWOT analysis assesses internal and external factors, as well as current and future potential.</a:t>
            </a:r>
            <a:endParaRPr lang="en-US">
              <a:latin typeface="Arial"/>
              <a:cs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PESTEL  </a:t>
            </a:r>
            <a:r>
              <a:rPr lang="en-US" dirty="0">
                <a:latin typeface="Arial"/>
                <a:cs typeface="Arial"/>
              </a:rPr>
              <a:t>analysis to identify and </a:t>
            </a:r>
            <a:r>
              <a:rPr lang="en-US">
                <a:latin typeface="Arial"/>
                <a:cs typeface="Arial"/>
              </a:rPr>
              <a:t>analyze</a:t>
            </a:r>
            <a:r>
              <a:rPr lang="en-US" dirty="0">
                <a:latin typeface="Arial"/>
                <a:cs typeface="Arial"/>
              </a:rPr>
              <a:t> the external factors that can </a:t>
            </a:r>
            <a:r>
              <a:rPr lang="en-US">
                <a:latin typeface="Arial"/>
                <a:cs typeface="Arial"/>
              </a:rPr>
              <a:t>affect </a:t>
            </a:r>
            <a:r>
              <a:rPr lang="en-US" dirty="0">
                <a:latin typeface="Arial"/>
                <a:cs typeface="Arial"/>
              </a:rPr>
              <a:t>our new business</a:t>
            </a:r>
            <a:r>
              <a:rPr lang="en-US">
                <a:latin typeface="Arial"/>
                <a:cs typeface="Arial"/>
              </a:rPr>
              <a:t>.</a:t>
            </a:r>
            <a:endParaRPr lang="en-US" dirty="0">
              <a:latin typeface="Arial"/>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7</a:t>
            </a:fld>
            <a:endParaRPr lang="en-US" altLang="en-US"/>
          </a:p>
        </p:txBody>
      </p:sp>
    </p:spTree>
    <p:extLst>
      <p:ext uri="{BB962C8B-B14F-4D97-AF65-F5344CB8AC3E}">
        <p14:creationId xmlns:p14="http://schemas.microsoft.com/office/powerpoint/2010/main" val="1033792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To identify our customers, we used Applying Market Segmentation Methods.</a:t>
            </a:r>
          </a:p>
          <a:p>
            <a:r>
              <a:rPr lang="en-US" dirty="0">
                <a:latin typeface="Arial"/>
                <a:cs typeface="Arial"/>
              </a:rPr>
              <a:t>Birmingham, the largest city in the West Midlands, 1.1 millions – population;</a:t>
            </a:r>
          </a:p>
          <a:p>
            <a:r>
              <a:rPr lang="en-US" dirty="0">
                <a:latin typeface="Arial"/>
                <a:cs typeface="Arial"/>
              </a:rPr>
              <a:t>All ages, genders and ethnic groups, medium and high incomes; companies;</a:t>
            </a:r>
          </a:p>
          <a:p>
            <a:r>
              <a:rPr lang="en-US" dirty="0">
                <a:latin typeface="Arial"/>
                <a:cs typeface="Arial"/>
              </a:rPr>
              <a:t>All social groups, but more focused on people with active lifestyle;</a:t>
            </a:r>
            <a:endParaRPr lang="en-US" dirty="0">
              <a:cs typeface="Arial"/>
            </a:endParaRPr>
          </a:p>
          <a:p>
            <a:r>
              <a:rPr lang="en-US" dirty="0">
                <a:latin typeface="Arial"/>
                <a:cs typeface="Arial"/>
              </a:rPr>
              <a:t>We don’t have a physical shop; all orders will be taken online or by phone;</a:t>
            </a:r>
            <a:endParaRPr lang="en-US" dirty="0">
              <a:cs typeface="Arial"/>
            </a:endParaRPr>
          </a:p>
          <a:p>
            <a:endParaRPr lang="en-US" dirty="0">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8</a:t>
            </a:fld>
            <a:endParaRPr lang="en-US" altLang="en-US"/>
          </a:p>
        </p:txBody>
      </p:sp>
    </p:spTree>
    <p:extLst>
      <p:ext uri="{BB962C8B-B14F-4D97-AF65-F5344CB8AC3E}">
        <p14:creationId xmlns:p14="http://schemas.microsoft.com/office/powerpoint/2010/main" val="1474502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Our target market are:</a:t>
            </a:r>
          </a:p>
          <a:p>
            <a:r>
              <a:rPr lang="en-US">
                <a:latin typeface="Calibri"/>
                <a:cs typeface="Calibri"/>
              </a:rPr>
              <a:t>- </a:t>
            </a:r>
            <a:r>
              <a:rPr lang="en-GB">
                <a:latin typeface="Arial"/>
                <a:cs typeface="Arial"/>
              </a:rPr>
              <a:t>Owners/ families of small cars, vans.</a:t>
            </a:r>
          </a:p>
          <a:p>
            <a:r>
              <a:rPr lang="en-GB">
                <a:latin typeface="Arial"/>
                <a:cs typeface="Arial"/>
              </a:rPr>
              <a:t>- Local businesses </a:t>
            </a:r>
          </a:p>
          <a:p>
            <a:r>
              <a:rPr lang="en-GB">
                <a:latin typeface="Arial"/>
                <a:cs typeface="Arial"/>
              </a:rPr>
              <a:t>- Dealership</a:t>
            </a:r>
          </a:p>
          <a:p>
            <a:r>
              <a:rPr lang="en-GB">
                <a:latin typeface="Arial"/>
                <a:cs typeface="Arial"/>
              </a:rPr>
              <a:t>- New car owners</a:t>
            </a:r>
          </a:p>
          <a:p>
            <a:r>
              <a:rPr lang="en-GB">
                <a:latin typeface="Arial"/>
                <a:cs typeface="Arial"/>
              </a:rPr>
              <a:t>- Sport car owners</a:t>
            </a:r>
          </a:p>
          <a:p>
            <a:r>
              <a:rPr lang="en-GB">
                <a:latin typeface="Arial"/>
                <a:cs typeface="Arial"/>
              </a:rPr>
              <a:t>- Older luxury car owners</a:t>
            </a:r>
          </a:p>
          <a:p>
            <a:r>
              <a:rPr lang="en-GB">
                <a:latin typeface="Arial"/>
                <a:cs typeface="Arial"/>
              </a:rPr>
              <a:t>- Lifetime owners</a:t>
            </a:r>
            <a:endParaRPr lang="en-GB">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9</a:t>
            </a:fld>
            <a:endParaRPr lang="en-US" altLang="en-US"/>
          </a:p>
        </p:txBody>
      </p:sp>
    </p:spTree>
    <p:extLst>
      <p:ext uri="{BB962C8B-B14F-4D97-AF65-F5344CB8AC3E}">
        <p14:creationId xmlns:p14="http://schemas.microsoft.com/office/powerpoint/2010/main" val="3869159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10</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Our strategi: Marketing mix</a:t>
            </a:r>
            <a:endParaRPr lang="en-US" altLang="en-US">
              <a:cs typeface="Arial"/>
            </a:endParaRPr>
          </a:p>
          <a:p>
            <a:r>
              <a:rPr lang="en-US" altLang="en-US">
                <a:latin typeface="Arial"/>
                <a:cs typeface="Arial"/>
              </a:rPr>
              <a:t>The combination of product, price, place and promotion. </a:t>
            </a:r>
          </a:p>
          <a:p>
            <a:r>
              <a:rPr lang="en-US" altLang="en-US">
                <a:latin typeface="Arial"/>
                <a:cs typeface="Arial"/>
              </a:rPr>
              <a:t>We are focused to provide a quality services </a:t>
            </a:r>
            <a:r>
              <a:rPr lang="en-US">
                <a:latin typeface="Arial"/>
                <a:cs typeface="Arial"/>
              </a:rPr>
              <a:t>at a flexible price depending on the requested service; </a:t>
            </a:r>
            <a:endParaRPr lang="en-US" altLang="en-US">
              <a:cs typeface="Arial"/>
            </a:endParaRPr>
          </a:p>
          <a:p>
            <a:r>
              <a:rPr lang="en-US">
                <a:latin typeface="Arial"/>
                <a:cs typeface="Arial"/>
              </a:rPr>
              <a:t>services can be requested by phone or online; </a:t>
            </a:r>
          </a:p>
          <a:p>
            <a:r>
              <a:rPr lang="en-US">
                <a:latin typeface="Arial"/>
                <a:cs typeface="Arial"/>
              </a:rPr>
              <a:t>we will make ourselves known through promotions.</a:t>
            </a:r>
            <a:endParaRPr lang="en-US">
              <a:cs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As you can see, the variety of services and prices are affordable for everyone. </a:t>
            </a:r>
          </a:p>
          <a:p>
            <a:r>
              <a:rPr lang="en-US">
                <a:latin typeface="Arial"/>
                <a:cs typeface="Arial"/>
              </a:rPr>
              <a:t>Variable pricing strategy, because we have wide range of services.</a:t>
            </a:r>
            <a:endParaRPr lang="en-US">
              <a:cs typeface="Arial"/>
            </a:endParaRPr>
          </a:p>
          <a:p>
            <a:r>
              <a:rPr lang="en-US">
                <a:latin typeface="Arial"/>
                <a:cs typeface="Arial"/>
              </a:rPr>
              <a:t>The price is set depending on the service requested  </a:t>
            </a:r>
            <a:endParaRPr lang="en-US">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11</a:t>
            </a:fld>
            <a:endParaRPr lang="en-US" altLang="en-US"/>
          </a:p>
        </p:txBody>
      </p:sp>
    </p:spTree>
    <p:extLst>
      <p:ext uri="{BB962C8B-B14F-4D97-AF65-F5344CB8AC3E}">
        <p14:creationId xmlns:p14="http://schemas.microsoft.com/office/powerpoint/2010/main" val="1850232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Various strategic promotions with the intention of attracting as many potential customers as possible</a:t>
            </a:r>
          </a:p>
          <a:p>
            <a:pPr marL="171450" indent="-171450">
              <a:buFont typeface="Arial" panose="020B0604020202020204" pitchFamily="34" charset="0"/>
              <a:buChar char="•"/>
            </a:pPr>
            <a:r>
              <a:rPr lang="en-US" dirty="0"/>
              <a:t>10% discount for first time customers to attract more potential clients</a:t>
            </a:r>
          </a:p>
          <a:p>
            <a:pPr marL="171450" indent="-171450">
              <a:buFont typeface="Arial" panose="020B0604020202020204" pitchFamily="34" charset="0"/>
              <a:buChar char="•"/>
            </a:pPr>
            <a:r>
              <a:rPr lang="en-US" dirty="0"/>
              <a:t>Discounts and promotions for future regular customers</a:t>
            </a:r>
          </a:p>
          <a:p>
            <a:pPr marL="171450" indent="-171450">
              <a:buFont typeface="Arial" panose="020B0604020202020204" pitchFamily="34" charset="0"/>
              <a:buChar char="•"/>
            </a:pPr>
            <a:r>
              <a:rPr lang="en-US" dirty="0"/>
              <a:t>Promoting the business on different web sites that promote services like those carried out by our company </a:t>
            </a:r>
          </a:p>
          <a:p>
            <a:pPr marL="171450" indent="-171450">
              <a:buFont typeface="Arial" panose="020B0604020202020204" pitchFamily="34" charset="0"/>
              <a:buChar char="•"/>
            </a:pPr>
            <a:r>
              <a:rPr lang="en-US" dirty="0"/>
              <a:t>As the business grow, developing a website to promote business, price transparency and booking system for more flexibility is compulsory </a:t>
            </a:r>
          </a:p>
          <a:p>
            <a:pPr marL="171450" indent="-171450">
              <a:buFont typeface="Arial" panose="020B0604020202020204" pitchFamily="34" charset="0"/>
              <a:buChar char="•"/>
            </a:pPr>
            <a:r>
              <a:rPr lang="en-US" dirty="0"/>
              <a:t>Distribution of monthly flyers in high-potential areas, such as residential areas where the house pricing starts from half a million pounds</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12</a:t>
            </a:fld>
            <a:endParaRPr lang="en-US" altLang="en-US"/>
          </a:p>
        </p:txBody>
      </p:sp>
    </p:spTree>
    <p:extLst>
      <p:ext uri="{BB962C8B-B14F-4D97-AF65-F5344CB8AC3E}">
        <p14:creationId xmlns:p14="http://schemas.microsoft.com/office/powerpoint/2010/main" val="3577716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13</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altLang="en-US" dirty="0"/>
              <a:t>The owner and manager of the company is Costel Andone</a:t>
            </a:r>
          </a:p>
          <a:p>
            <a:pPr marL="171450" indent="-171450" eaLnBrk="1" hangingPunct="1">
              <a:buFont typeface="Arial" panose="020B0604020202020204" pitchFamily="34" charset="0"/>
              <a:buChar char="•"/>
            </a:pPr>
            <a:r>
              <a:rPr lang="en-US" altLang="en-US" dirty="0"/>
              <a:t>In charge for accounting and IT will be Diana Macovei</a:t>
            </a:r>
          </a:p>
          <a:p>
            <a:pPr marL="171450" indent="-171450" eaLnBrk="1" hangingPunct="1">
              <a:buFont typeface="Arial" panose="020B0604020202020204" pitchFamily="34" charset="0"/>
              <a:buChar char="•"/>
            </a:pPr>
            <a:r>
              <a:rPr lang="en-US" altLang="en-US" dirty="0"/>
              <a:t>For marketing and advertising will be Paulina Andone(me)</a:t>
            </a:r>
          </a:p>
          <a:p>
            <a:pPr marL="171450" indent="-171450" eaLnBrk="1" hangingPunct="1">
              <a:buFont typeface="Arial" panose="020B0604020202020204" pitchFamily="34" charset="0"/>
              <a:buChar char="•"/>
            </a:pPr>
            <a:r>
              <a:rPr lang="en-US" altLang="en-US" dirty="0"/>
              <a:t>For the beginning, the people responsible with the service delivery will be the owner and his assistant</a:t>
            </a:r>
          </a:p>
          <a:p>
            <a:pPr marL="171450" indent="-171450" eaLnBrk="1" hangingPunct="1">
              <a:buFont typeface="Arial" panose="020B0604020202020204" pitchFamily="34" charset="0"/>
              <a:buChar char="•"/>
            </a:pPr>
            <a:r>
              <a:rPr lang="en-US" altLang="en-US" dirty="0"/>
              <a:t>As business develop the owner will hire more pupil in charge with service delivery.</a:t>
            </a:r>
          </a:p>
          <a:p>
            <a:pPr marL="171450" indent="-171450" eaLnBrk="1" hangingPunct="1">
              <a:buFont typeface="Arial" panose="020B0604020202020204" pitchFamily="34" charset="0"/>
              <a:buChar char="•"/>
            </a:pPr>
            <a:endParaRPr lang="en-US"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Cash flow forecast for first 3 months</a:t>
            </a:r>
          </a:p>
          <a:p>
            <a:pPr marL="171450" indent="-171450">
              <a:buFont typeface="Arial" panose="020B0604020202020204" pitchFamily="34" charset="0"/>
              <a:buChar char="•"/>
            </a:pPr>
            <a:r>
              <a:rPr lang="en-US" dirty="0"/>
              <a:t>The forecasted total for 3 months is £39000( it is expected the figures to rise as the business target is to increase the number of the clients)</a:t>
            </a:r>
          </a:p>
          <a:p>
            <a:pPr marL="171450" indent="-171450">
              <a:buFont typeface="Arial" panose="020B0604020202020204" pitchFamily="34" charset="0"/>
              <a:buChar char="•"/>
            </a:pPr>
            <a:r>
              <a:rPr lang="en-US" dirty="0"/>
              <a:t>The initial investment is a part of the grant of  £20000 </a:t>
            </a:r>
          </a:p>
          <a:p>
            <a:pPr marL="171450" indent="-171450">
              <a:buFont typeface="Arial" panose="020B0604020202020204" pitchFamily="34" charset="0"/>
              <a:buChar char="•"/>
            </a:pPr>
            <a:r>
              <a:rPr lang="en-US" dirty="0"/>
              <a:t>The £20000 left ( £10000 owner investment plus the £10000 left from the grant) is for securing the running of the business for the first months( cash keeps the business running)</a:t>
            </a:r>
          </a:p>
          <a:p>
            <a:pPr marL="171450" indent="-171450">
              <a:buFont typeface="Arial" panose="020B0604020202020204" pitchFamily="34" charset="0"/>
              <a:buChar char="•"/>
            </a:pPr>
            <a:r>
              <a:rPr lang="en-US" dirty="0"/>
              <a:t>The total expenses for the first 3 months is £27450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14</a:t>
            </a:fld>
            <a:endParaRPr lang="en-US" altLang="en-US"/>
          </a:p>
        </p:txBody>
      </p:sp>
    </p:spTree>
    <p:extLst>
      <p:ext uri="{BB962C8B-B14F-4D97-AF65-F5344CB8AC3E}">
        <p14:creationId xmlns:p14="http://schemas.microsoft.com/office/powerpoint/2010/main" val="34469386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As mentioned in the cash flow forecast the sales in the first 3 months are estimated at £39000</a:t>
            </a:r>
          </a:p>
          <a:p>
            <a:pPr marL="171450" indent="-171450">
              <a:buFont typeface="Arial" panose="020B0604020202020204" pitchFamily="34" charset="0"/>
              <a:buChar char="•"/>
            </a:pPr>
            <a:r>
              <a:rPr lang="en-US" dirty="0"/>
              <a:t>The total expenses are £27450 with a gross profit of £11550 which left the business with a net profit of £9355</a:t>
            </a:r>
          </a:p>
          <a:p>
            <a:pPr marL="171450" indent="-171450">
              <a:buFont typeface="Arial" panose="020B0604020202020204" pitchFamily="34" charset="0"/>
              <a:buChar char="•"/>
            </a:pPr>
            <a:r>
              <a:rPr lang="en-US" dirty="0"/>
              <a:t>The net profit is the gross profit minus 19% tax paid per profit as a Limited Liability Company (www.gov.uk) </a:t>
            </a:r>
          </a:p>
          <a:p>
            <a:endParaRPr lang="en-US"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15</a:t>
            </a:fld>
            <a:endParaRPr lang="en-US" altLang="en-US"/>
          </a:p>
        </p:txBody>
      </p:sp>
    </p:spTree>
    <p:extLst>
      <p:ext uri="{BB962C8B-B14F-4D97-AF65-F5344CB8AC3E}">
        <p14:creationId xmlns:p14="http://schemas.microsoft.com/office/powerpoint/2010/main" val="38252021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16</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altLang="en-US" dirty="0"/>
              <a:t>The start-up cost £20000</a:t>
            </a:r>
          </a:p>
          <a:p>
            <a:pPr marL="171450" indent="-171450" eaLnBrk="1" hangingPunct="1">
              <a:buFont typeface="Arial" panose="020B0604020202020204" pitchFamily="34" charset="0"/>
              <a:buChar char="•"/>
            </a:pPr>
            <a:r>
              <a:rPr lang="en-US" altLang="en-US" dirty="0"/>
              <a:t>Spending only £20000 with the start-up will let the company with enough cash for the smooth run of the business</a:t>
            </a:r>
          </a:p>
          <a:p>
            <a:pPr marL="171450" indent="-171450" eaLnBrk="1" hangingPunct="1">
              <a:buFont typeface="Arial" panose="020B0604020202020204" pitchFamily="34" charset="0"/>
              <a:buChar char="•"/>
            </a:pPr>
            <a:r>
              <a:rPr lang="en-US" altLang="en-US" dirty="0"/>
              <a:t>Income of £39000 minus £27450 total expenses with a total gross profit of £11550 and a net profit for 3 months of £9355.5</a:t>
            </a:r>
          </a:p>
          <a:p>
            <a:pPr marL="171450" indent="-171450" eaLnBrk="1" hangingPunct="1">
              <a:buFont typeface="Arial" panose="020B0604020202020204" pitchFamily="34" charset="0"/>
              <a:buChar char="•"/>
            </a:pPr>
            <a:r>
              <a:rPr lang="en-US" altLang="en-US" dirty="0"/>
              <a:t>The total income for first month is calculated as an average of 10 sold services with an average cost of £50 multiplied by 6 working days per week multiplied by 4 weeks</a:t>
            </a:r>
          </a:p>
          <a:p>
            <a:pPr marL="171450" indent="-171450" eaLnBrk="1" hangingPunct="1">
              <a:buFont typeface="Arial" panose="020B0604020202020204" pitchFamily="34" charset="0"/>
              <a:buChar char="•"/>
            </a:pPr>
            <a:r>
              <a:rPr lang="en-US" altLang="en-US" dirty="0"/>
              <a:t>The income will increase as the business will grow and more clients will be interested in our product</a:t>
            </a:r>
          </a:p>
          <a:p>
            <a:pPr marL="171450" indent="-171450" eaLnBrk="1" hangingPunct="1">
              <a:buFont typeface="Arial" panose="020B0604020202020204" pitchFamily="34" charset="0"/>
              <a:buChar char="•"/>
            </a:pPr>
            <a:endParaRPr lang="en-US"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17</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23/03/2022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23/03/2022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23/03/2022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23/03/2022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23/03/2022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23/03/2022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23/03/2022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23/03/2022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23/03/2022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23/03/2022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23/03/2022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23/03/2022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hyperlink" Target="https://www.williamsonsmobilecarwash.co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5starvaletingsolutions.co.uk/compare-packages/"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1.sv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slides/_rels/slide1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washos.com/blog/mobile-car-wash-busines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bplans.com/" TargetMode="External"/><Relationship Id="rId5" Type="http://schemas.openxmlformats.org/officeDocument/2006/relationships/hyperlink" Target="https://www.lawdonut.co.uk/business/sector-specific-law/car-valeter-legal-issues" TargetMode="External"/><Relationship Id="rId4"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Car Wash Free Stock Photo - Public Domain Pictures">
            <a:extLst>
              <a:ext uri="{FF2B5EF4-FFF2-40B4-BE49-F238E27FC236}">
                <a16:creationId xmlns:a16="http://schemas.microsoft.com/office/drawing/2014/main" id="{B0772385-055F-4363-A41E-49D19BBC1692}"/>
              </a:ext>
            </a:extLst>
          </p:cNvPr>
          <p:cNvPicPr>
            <a:picLocks noGrp="1" noChangeAspect="1"/>
          </p:cNvPicPr>
          <p:nvPr>
            <p:ph sz="quarter" idx="4"/>
          </p:nvPr>
        </p:nvPicPr>
        <p:blipFill>
          <a:blip r:embed="rId3"/>
          <a:stretch>
            <a:fillRect/>
          </a:stretch>
        </p:blipFill>
        <p:spPr>
          <a:xfrm>
            <a:off x="41111" y="5443"/>
            <a:ext cx="9100938" cy="5709482"/>
          </a:xfrm>
        </p:spPr>
      </p:pic>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274638"/>
            <a:ext cx="8229600" cy="1143000"/>
          </a:xfrm>
        </p:spPr>
        <p:txBody>
          <a:bodyPr wrap="square" anchor="ctr">
            <a:normAutofit/>
          </a:bodyPr>
          <a:lstStyle/>
          <a:p>
            <a:r>
              <a:rPr lang="en-GB" altLang="en-US" sz="4800" b="1">
                <a:latin typeface="Amasis MT Pro"/>
              </a:rPr>
              <a:t>BUSINESS PLAN</a:t>
            </a:r>
          </a:p>
        </p:txBody>
      </p:sp>
      <p:sp>
        <p:nvSpPr>
          <p:cNvPr id="6149" name="Text Placeholder 2">
            <a:extLst>
              <a:ext uri="{FF2B5EF4-FFF2-40B4-BE49-F238E27FC236}">
                <a16:creationId xmlns:a16="http://schemas.microsoft.com/office/drawing/2014/main" id="{A080FABE-94E5-4F92-A5E9-40D2AAB33700}"/>
              </a:ext>
            </a:extLst>
          </p:cNvPr>
          <p:cNvSpPr>
            <a:spLocks noGrp="1"/>
          </p:cNvSpPr>
          <p:nvPr>
            <p:ph type="body" idx="1"/>
          </p:nvPr>
        </p:nvSpPr>
        <p:spPr>
          <a:xfrm>
            <a:off x="166915" y="1220637"/>
            <a:ext cx="9676567" cy="639762"/>
          </a:xfrm>
        </p:spPr>
        <p:txBody>
          <a:bodyPr/>
          <a:lstStyle/>
          <a:p>
            <a:r>
              <a:rPr lang="en-US" sz="2600">
                <a:highlight>
                  <a:srgbClr val="C0C0C0"/>
                </a:highlight>
                <a:latin typeface="Amasis MT Pro"/>
                <a:cs typeface="Arial"/>
              </a:rPr>
              <a:t>Business Name: Valeting and Beyond Mobile Car Wash</a:t>
            </a:r>
          </a:p>
        </p:txBody>
      </p:sp>
      <p:sp>
        <p:nvSpPr>
          <p:cNvPr id="6147" name="Subtitle 2">
            <a:extLst>
              <a:ext uri="{FF2B5EF4-FFF2-40B4-BE49-F238E27FC236}">
                <a16:creationId xmlns:a16="http://schemas.microsoft.com/office/drawing/2014/main" id="{DFF9AAD1-A0E4-41E9-85C5-C54A68C04797}"/>
              </a:ext>
            </a:extLst>
          </p:cNvPr>
          <p:cNvSpPr>
            <a:spLocks noGrp="1"/>
          </p:cNvSpPr>
          <p:nvPr>
            <p:ph sz="half" idx="2"/>
          </p:nvPr>
        </p:nvSpPr>
        <p:spPr>
          <a:xfrm>
            <a:off x="263676" y="2095467"/>
            <a:ext cx="4040188" cy="2005728"/>
          </a:xfrm>
        </p:spPr>
        <p:style>
          <a:lnRef idx="2">
            <a:schemeClr val="accent3"/>
          </a:lnRef>
          <a:fillRef idx="1">
            <a:schemeClr val="lt1"/>
          </a:fillRef>
          <a:effectRef idx="0">
            <a:schemeClr val="accent3"/>
          </a:effectRef>
          <a:fontRef idx="minor">
            <a:schemeClr val="dk1"/>
          </a:fontRef>
        </p:style>
        <p:txBody>
          <a:bodyPr wrap="square" anchor="t">
            <a:normAutofit fontScale="92500" lnSpcReduction="10000"/>
          </a:bodyPr>
          <a:lstStyle/>
          <a:p>
            <a:pPr>
              <a:buNone/>
            </a:pPr>
            <a:r>
              <a:rPr lang="en-GB" b="1">
                <a:ea typeface="+mn-lt"/>
                <a:cs typeface="+mn-lt"/>
              </a:rPr>
              <a:t>Group: A</a:t>
            </a:r>
            <a:endParaRPr lang="en-US"/>
          </a:p>
          <a:p>
            <a:pPr eaLnBrk="1" hangingPunct="1">
              <a:buNone/>
            </a:pPr>
            <a:r>
              <a:rPr lang="en-GB" altLang="en-US" b="1"/>
              <a:t>Costel Andone (2027240)</a:t>
            </a:r>
          </a:p>
          <a:p>
            <a:pPr eaLnBrk="1" hangingPunct="1">
              <a:buNone/>
            </a:pPr>
            <a:r>
              <a:rPr lang="en-GB" altLang="en-US" b="1"/>
              <a:t>Diana Macovei  (2026629)</a:t>
            </a:r>
          </a:p>
          <a:p>
            <a:pPr eaLnBrk="1" hangingPunct="1">
              <a:buNone/>
            </a:pPr>
            <a:r>
              <a:rPr lang="en-GB" altLang="en-US" b="1"/>
              <a:t>Paulina Andone (2027237)</a:t>
            </a:r>
          </a:p>
          <a:p>
            <a:pPr eaLnBrk="1" hangingPunct="1">
              <a:buNone/>
            </a:pPr>
            <a:r>
              <a:rPr lang="en-GB" altLang="en-US" b="1"/>
              <a:t>Lecturer  Name: Nauman Ali</a:t>
            </a:r>
          </a:p>
          <a:p>
            <a:pPr eaLnBrk="1" hangingPunct="1">
              <a:buFont typeface="Arial" panose="020B0604020202020204" pitchFamily="34" charset="0"/>
              <a:buNone/>
            </a:pPr>
            <a:endParaRPr lang="en-GB" altLang="en-US"/>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73B07335-0E4B-4830-9DA1-499DF5ED18FC}" type="datetime1">
              <a:rPr lang="en-GB" altLang="en-US" sz="900"/>
              <a:pPr>
                <a:lnSpc>
                  <a:spcPct val="90000"/>
                </a:lnSpc>
                <a:spcAft>
                  <a:spcPts val="600"/>
                </a:spcAft>
                <a:defRPr/>
              </a:pPr>
              <a:t>23/03/2022</a:t>
            </a:fld>
            <a:endParaRPr lang="en-GB" altLang="en-US" sz="9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4" descr="Logo, company name&#10;&#10;Description automatically generated">
            <a:extLst>
              <a:ext uri="{FF2B5EF4-FFF2-40B4-BE49-F238E27FC236}">
                <a16:creationId xmlns:a16="http://schemas.microsoft.com/office/drawing/2014/main" id="{8AE65B0C-55F8-4A1D-AA91-9350AA65AB79}"/>
              </a:ext>
            </a:extLst>
          </p:cNvPr>
          <p:cNvPicPr>
            <a:picLocks noGrp="1" noChangeAspect="1"/>
          </p:cNvPicPr>
          <p:nvPr>
            <p:ph sz="half" idx="2"/>
          </p:nvPr>
        </p:nvPicPr>
        <p:blipFill>
          <a:blip r:embed="rId3"/>
          <a:stretch>
            <a:fillRect/>
          </a:stretch>
        </p:blipFill>
        <p:spPr>
          <a:xfrm>
            <a:off x="3563616" y="1148176"/>
            <a:ext cx="5530632" cy="4225040"/>
          </a:xfrm>
        </p:spPr>
      </p:pic>
      <p:sp>
        <p:nvSpPr>
          <p:cNvPr id="2" name="Title 1">
            <a:extLst>
              <a:ext uri="{FF2B5EF4-FFF2-40B4-BE49-F238E27FC236}">
                <a16:creationId xmlns:a16="http://schemas.microsoft.com/office/drawing/2014/main" id="{52147447-43E1-4D4B-97E2-BB2D4767F54E}"/>
              </a:ext>
            </a:extLst>
          </p:cNvPr>
          <p:cNvSpPr>
            <a:spLocks noGrp="1"/>
          </p:cNvSpPr>
          <p:nvPr>
            <p:ph type="title"/>
          </p:nvPr>
        </p:nvSpPr>
        <p:spPr>
          <a:xfrm>
            <a:off x="457200" y="274638"/>
            <a:ext cx="8229600" cy="994121"/>
          </a:xfrm>
        </p:spPr>
        <p:txBody>
          <a:bodyPr wrap="square" anchor="ctr">
            <a:normAutofit/>
          </a:bodyPr>
          <a:lstStyle/>
          <a:p>
            <a:r>
              <a:rPr lang="en-US" sz="2800" b="1" i="1" dirty="0">
                <a:cs typeface="Arial" panose="020B0604020202020204" pitchFamily="34" charset="0"/>
              </a:rPr>
              <a:t>Table of contents</a:t>
            </a:r>
          </a:p>
        </p:txBody>
      </p:sp>
      <p:sp>
        <p:nvSpPr>
          <p:cNvPr id="16" name="Content Placeholder 2">
            <a:extLst>
              <a:ext uri="{FF2B5EF4-FFF2-40B4-BE49-F238E27FC236}">
                <a16:creationId xmlns:a16="http://schemas.microsoft.com/office/drawing/2014/main" id="{3F998041-1E0E-4FC0-BF80-762E4C70A146}"/>
              </a:ext>
            </a:extLst>
          </p:cNvPr>
          <p:cNvSpPr>
            <a:spLocks noGrp="1"/>
          </p:cNvSpPr>
          <p:nvPr>
            <p:ph sz="half" idx="1"/>
          </p:nvPr>
        </p:nvSpPr>
        <p:spPr>
          <a:xfrm>
            <a:off x="457200" y="1124524"/>
            <a:ext cx="4402832" cy="3989040"/>
          </a:xfrm>
        </p:spPr>
        <p:txBody>
          <a:bodyPr/>
          <a:lstStyle/>
          <a:p>
            <a:r>
              <a:rPr lang="en-US" sz="1800">
                <a:latin typeface="Arial" panose="020B0604020202020204" pitchFamily="34" charset="0"/>
                <a:cs typeface="Arial" panose="020B0604020202020204" pitchFamily="34" charset="0"/>
              </a:rPr>
              <a:t>1. Executive Summary</a:t>
            </a:r>
          </a:p>
          <a:p>
            <a:r>
              <a:rPr lang="en-US" sz="1800">
                <a:latin typeface="Arial" panose="020B0604020202020204" pitchFamily="34" charset="0"/>
                <a:cs typeface="Arial" panose="020B0604020202020204" pitchFamily="34" charset="0"/>
              </a:rPr>
              <a:t>2. Business/ Company Overview</a:t>
            </a:r>
          </a:p>
          <a:p>
            <a:r>
              <a:rPr lang="en-US" sz="1800">
                <a:latin typeface="Arial" panose="020B0604020202020204" pitchFamily="34" charset="0"/>
                <a:cs typeface="Arial" panose="020B0604020202020204" pitchFamily="34" charset="0"/>
              </a:rPr>
              <a:t>3. Products and Services</a:t>
            </a:r>
          </a:p>
          <a:p>
            <a:r>
              <a:rPr lang="en-US" sz="1800">
                <a:latin typeface="Arial" panose="020B0604020202020204" pitchFamily="34" charset="0"/>
                <a:cs typeface="Arial" panose="020B0604020202020204" pitchFamily="34" charset="0"/>
              </a:rPr>
              <a:t>4. Market audit-Competitor’s Analysis</a:t>
            </a:r>
          </a:p>
          <a:p>
            <a:r>
              <a:rPr lang="en-US" sz="1800">
                <a:latin typeface="Arial" panose="020B0604020202020204" pitchFamily="34" charset="0"/>
                <a:cs typeface="Arial" panose="020B0604020202020204" pitchFamily="34" charset="0"/>
              </a:rPr>
              <a:t>5. Market Audit-SWOT Analysis</a:t>
            </a:r>
          </a:p>
          <a:p>
            <a:r>
              <a:rPr lang="en-US" sz="1800">
                <a:latin typeface="Arial" panose="020B0604020202020204" pitchFamily="34" charset="0"/>
                <a:cs typeface="Arial" panose="020B0604020202020204" pitchFamily="34" charset="0"/>
              </a:rPr>
              <a:t>6. Market Audit-PESTLE Analysis</a:t>
            </a:r>
          </a:p>
          <a:p>
            <a:r>
              <a:rPr lang="en-US" sz="1800">
                <a:latin typeface="Arial" panose="020B0604020202020204" pitchFamily="34" charset="0"/>
                <a:cs typeface="Arial" panose="020B0604020202020204" pitchFamily="34" charset="0"/>
              </a:rPr>
              <a:t>7. Target Market</a:t>
            </a:r>
          </a:p>
          <a:p>
            <a:r>
              <a:rPr lang="en-US" sz="1800">
                <a:latin typeface="Arial" panose="020B0604020202020204" pitchFamily="34" charset="0"/>
                <a:cs typeface="Arial" panose="020B0604020202020204" pitchFamily="34" charset="0"/>
              </a:rPr>
              <a:t>8. Marketing and Sales Plan</a:t>
            </a:r>
          </a:p>
          <a:p>
            <a:r>
              <a:rPr lang="en-US" sz="1800">
                <a:latin typeface="Arial" panose="020B0604020202020204" pitchFamily="34" charset="0"/>
                <a:cs typeface="Arial" panose="020B0604020202020204" pitchFamily="34" charset="0"/>
              </a:rPr>
              <a:t>9. Management Team</a:t>
            </a:r>
          </a:p>
          <a:p>
            <a:r>
              <a:rPr lang="en-US" sz="1800">
                <a:latin typeface="Arial" panose="020B0604020202020204" pitchFamily="34" charset="0"/>
                <a:cs typeface="Arial" panose="020B0604020202020204" pitchFamily="34" charset="0"/>
              </a:rPr>
              <a:t>10. Financial plan</a:t>
            </a:r>
          </a:p>
          <a:p>
            <a:r>
              <a:rPr lang="en-US" sz="1800">
                <a:latin typeface="Arial" panose="020B0604020202020204" pitchFamily="34" charset="0"/>
                <a:cs typeface="Arial" panose="020B0604020202020204" pitchFamily="34" charset="0"/>
              </a:rPr>
              <a:t>11.References</a:t>
            </a:r>
          </a:p>
          <a:p>
            <a:endParaRPr lang="en-US" sz="2000">
              <a:latin typeface="Arial" panose="020B0604020202020204" pitchFamily="34" charset="0"/>
              <a:cs typeface="Arial" panose="020B0604020202020204" pitchFamily="34" charset="0"/>
            </a:endParaRPr>
          </a:p>
          <a:p>
            <a:endParaRPr lang="en-US"/>
          </a:p>
        </p:txBody>
      </p:sp>
      <p:sp>
        <p:nvSpPr>
          <p:cNvPr id="7" name="Date Placeholder 6">
            <a:extLst>
              <a:ext uri="{FF2B5EF4-FFF2-40B4-BE49-F238E27FC236}">
                <a16:creationId xmlns:a16="http://schemas.microsoft.com/office/drawing/2014/main" id="{DAB4951C-03EE-724A-A092-9EE93EC8FA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AF98087-ED90-4911-BE74-9A997ABD6711}" type="datetime1">
              <a:rPr lang="en-GB" altLang="en-US" sz="900" smtClean="0"/>
              <a:pPr>
                <a:lnSpc>
                  <a:spcPct val="90000"/>
                </a:lnSpc>
                <a:spcAft>
                  <a:spcPts val="600"/>
                </a:spcAft>
                <a:defRPr/>
              </a:pPr>
              <a:t>23/03/2022</a:t>
            </a:fld>
            <a:endParaRPr lang="en-GB" altLang="en-US" sz="900"/>
          </a:p>
        </p:txBody>
      </p:sp>
    </p:spTree>
    <p:extLst>
      <p:ext uri="{BB962C8B-B14F-4D97-AF65-F5344CB8AC3E}">
        <p14:creationId xmlns:p14="http://schemas.microsoft.com/office/powerpoint/2010/main" val="4197927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2800" b="1" i="1" dirty="0"/>
              <a:t>Business / Company Overview</a:t>
            </a:r>
            <a:endParaRPr lang="en-GB" altLang="en-US" sz="28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algn="ctr">
              <a:buNone/>
            </a:pPr>
            <a:r>
              <a:rPr lang="en-GB" sz="1800">
                <a:ea typeface="+mn-lt"/>
                <a:cs typeface="+mn-lt"/>
              </a:rPr>
              <a:t> </a:t>
            </a:r>
            <a:r>
              <a:rPr lang="en-GB" sz="2400" b="1">
                <a:ea typeface="+mn-lt"/>
                <a:cs typeface="+mn-lt"/>
              </a:rPr>
              <a:t> Summary of the company: </a:t>
            </a:r>
            <a:br>
              <a:rPr lang="en-US"/>
            </a:br>
            <a:endParaRPr lang="en-US" sz="1800"/>
          </a:p>
          <a:p>
            <a:pPr>
              <a:buNone/>
            </a:pPr>
            <a:r>
              <a:rPr lang="en-GB" sz="2000">
                <a:ea typeface="+mn-lt"/>
                <a:cs typeface="+mn-lt"/>
              </a:rPr>
              <a:t>Legal structure: Limited Company</a:t>
            </a:r>
          </a:p>
          <a:p>
            <a:pPr>
              <a:buNone/>
            </a:pPr>
            <a:r>
              <a:rPr lang="en-GB" sz="2000">
                <a:ea typeface="+mn-lt"/>
                <a:cs typeface="+mn-lt"/>
              </a:rPr>
              <a:t>Ownership:        Limited partnership </a:t>
            </a:r>
          </a:p>
          <a:p>
            <a:pPr>
              <a:buNone/>
            </a:pPr>
            <a:r>
              <a:rPr lang="en-GB" sz="2000">
                <a:ea typeface="+mn-lt"/>
                <a:cs typeface="+mn-lt"/>
              </a:rPr>
              <a:t>History:              New business, is not part of any organization</a:t>
            </a:r>
            <a:endParaRPr lang="en-GB" sz="2000"/>
          </a:p>
          <a:p>
            <a:pPr>
              <a:buNone/>
            </a:pPr>
            <a:r>
              <a:rPr lang="en-GB" sz="2000">
                <a:ea typeface="+mn-lt"/>
                <a:cs typeface="+mn-lt"/>
              </a:rPr>
              <a:t>Location:           Birmingham and surroundings </a:t>
            </a:r>
            <a:endParaRPr lang="en-GB" sz="2000"/>
          </a:p>
          <a:p>
            <a:pPr>
              <a:buNone/>
            </a:pPr>
            <a:r>
              <a:rPr lang="en-GB" sz="2000">
                <a:ea typeface="+mn-lt"/>
                <a:cs typeface="+mn-lt"/>
              </a:rPr>
              <a:t>Mission:             </a:t>
            </a:r>
            <a:r>
              <a:rPr lang="en-GB" sz="2000" i="1">
                <a:ea typeface="+mn-lt"/>
                <a:cs typeface="+mn-lt"/>
              </a:rPr>
              <a:t>A car wash at the right time and place</a:t>
            </a:r>
            <a:endParaRPr lang="en-GB" sz="2000">
              <a:ea typeface="+mn-lt"/>
              <a:cs typeface="+mn-lt"/>
            </a:endParaRPr>
          </a:p>
          <a:p>
            <a:pPr>
              <a:buNone/>
            </a:pPr>
            <a:r>
              <a:rPr lang="en-GB" altLang="en-US" sz="1800"/>
              <a:t>Vision:                  To be flexible and dynamic for our customers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23/03/2022</a:t>
            </a:fld>
            <a:endParaRPr lang="en-GB" altLang="en-US"/>
          </a:p>
        </p:txBody>
      </p:sp>
      <p:pic>
        <p:nvPicPr>
          <p:cNvPr id="2" name="Graphic 2" descr="Scroll with solid fill">
            <a:extLst>
              <a:ext uri="{FF2B5EF4-FFF2-40B4-BE49-F238E27FC236}">
                <a16:creationId xmlns:a16="http://schemas.microsoft.com/office/drawing/2014/main" id="{48350606-EBB5-4183-B0A1-5087E0135A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36295" y="3568149"/>
            <a:ext cx="1485900" cy="181886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2800" b="1" i="1" dirty="0"/>
              <a:t>Products and Services</a:t>
            </a:r>
            <a:endParaRPr lang="en-GB" altLang="en-US" sz="28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993993"/>
            <a:ext cx="8229600" cy="4706262"/>
          </a:xfrm>
        </p:spPr>
        <p:txBody>
          <a:bodyPr/>
          <a:lstStyle/>
          <a:p>
            <a:pPr>
              <a:buNone/>
            </a:pPr>
            <a:r>
              <a:rPr lang="en-GB" sz="2000" b="1"/>
              <a:t>Exterior Car Washing Services: </a:t>
            </a:r>
            <a:endParaRPr lang="en-US" sz="2000"/>
          </a:p>
          <a:p>
            <a:pPr>
              <a:buFont typeface="Arial,Sans-Serif"/>
              <a:buChar char="•"/>
            </a:pPr>
            <a:r>
              <a:rPr lang="en-GB" sz="2000">
                <a:ea typeface="+mn-lt"/>
                <a:cs typeface="+mn-lt"/>
              </a:rPr>
              <a:t>Wash exterior;</a:t>
            </a:r>
          </a:p>
          <a:p>
            <a:pPr>
              <a:buFont typeface="Arial,Sans-Serif"/>
              <a:buChar char="•"/>
            </a:pPr>
            <a:r>
              <a:rPr lang="en-GB" sz="2000">
                <a:ea typeface="+mn-lt"/>
                <a:cs typeface="+mn-lt"/>
              </a:rPr>
              <a:t>Clean wheels and tires;</a:t>
            </a:r>
          </a:p>
          <a:p>
            <a:pPr>
              <a:buFont typeface="Arial,Sans-Serif"/>
              <a:buChar char="•"/>
            </a:pPr>
            <a:r>
              <a:rPr lang="en-GB" sz="2000">
                <a:ea typeface="+mn-lt"/>
                <a:cs typeface="+mn-lt"/>
              </a:rPr>
              <a:t>Apply tire dressing;</a:t>
            </a:r>
          </a:p>
          <a:p>
            <a:pPr>
              <a:buFont typeface="Arial,Sans-Serif"/>
              <a:buChar char="•"/>
            </a:pPr>
            <a:r>
              <a:rPr lang="en-GB" sz="2000">
                <a:ea typeface="+mn-lt"/>
                <a:cs typeface="+mn-lt"/>
              </a:rPr>
              <a:t>Polish wheels;</a:t>
            </a:r>
          </a:p>
          <a:p>
            <a:pPr>
              <a:buFont typeface="Arial,Sans-Serif"/>
              <a:buChar char="•"/>
            </a:pPr>
            <a:r>
              <a:rPr lang="en-GB" sz="2000">
                <a:ea typeface="+mn-lt"/>
                <a:cs typeface="+mn-lt"/>
              </a:rPr>
              <a:t>Clean/treat exterior trim;</a:t>
            </a:r>
          </a:p>
          <a:p>
            <a:pPr>
              <a:buFont typeface="Arial,Sans-Serif"/>
              <a:buChar char="•"/>
            </a:pPr>
            <a:r>
              <a:rPr lang="en-GB" sz="2000">
                <a:ea typeface="+mn-lt"/>
                <a:cs typeface="+mn-lt"/>
              </a:rPr>
              <a:t>Polish and wax exterior paints;</a:t>
            </a:r>
          </a:p>
          <a:p>
            <a:pPr>
              <a:buFont typeface="Arial,Sans-Serif"/>
              <a:buChar char="•"/>
            </a:pPr>
            <a:r>
              <a:rPr lang="en-GB" sz="2000">
                <a:ea typeface="+mn-lt"/>
                <a:cs typeface="+mn-lt"/>
              </a:rPr>
              <a:t>Brush, vacuum, and clean the interior.</a:t>
            </a:r>
          </a:p>
          <a:p>
            <a:pPr>
              <a:buNone/>
            </a:pPr>
            <a:r>
              <a:rPr lang="en-GB" sz="2000" b="1"/>
              <a:t>Interior Car Washing Services:</a:t>
            </a:r>
            <a:endParaRPr lang="en-GB" sz="2000"/>
          </a:p>
          <a:p>
            <a:r>
              <a:rPr lang="en-GB" sz="2000">
                <a:ea typeface="+mn-lt"/>
                <a:cs typeface="+mn-lt"/>
              </a:rPr>
              <a:t>Vacuuming; Pet hair removal</a:t>
            </a:r>
            <a:endParaRPr lang="en-GB" sz="2000" b="1">
              <a:ea typeface="+mn-lt"/>
              <a:cs typeface="+mn-lt"/>
            </a:endParaRPr>
          </a:p>
          <a:p>
            <a:r>
              <a:rPr lang="en-GB" sz="2000">
                <a:ea typeface="+mn-lt"/>
                <a:cs typeface="+mn-lt"/>
              </a:rPr>
              <a:t>Trash removal</a:t>
            </a:r>
          </a:p>
          <a:p>
            <a:r>
              <a:rPr lang="en-GB" sz="2000">
                <a:ea typeface="+mn-lt"/>
                <a:cs typeface="+mn-lt"/>
              </a:rPr>
              <a:t>Window cleaning</a:t>
            </a:r>
            <a:endParaRPr lang="en-GB" sz="2000"/>
          </a:p>
          <a:p>
            <a:r>
              <a:rPr lang="en-GB" sz="2000">
                <a:ea typeface="+mn-lt"/>
                <a:cs typeface="+mn-lt"/>
              </a:rPr>
              <a:t>Leather surface wipe; Scratch removal</a:t>
            </a:r>
            <a:endParaRPr lang="en-GB" sz="2000"/>
          </a:p>
          <a:p>
            <a:pPr marL="0" indent="0">
              <a:buNone/>
            </a:pPr>
            <a:endParaRPr lang="en-GB" altLang="en-US" sz="200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23/03/2022</a:t>
            </a:fld>
            <a:endParaRPr lang="en-GB" altLang="en-US"/>
          </a:p>
        </p:txBody>
      </p:sp>
      <p:pic>
        <p:nvPicPr>
          <p:cNvPr id="2" name="Graphic 2" descr="Clipboard Checked with solid fill">
            <a:extLst>
              <a:ext uri="{FF2B5EF4-FFF2-40B4-BE49-F238E27FC236}">
                <a16:creationId xmlns:a16="http://schemas.microsoft.com/office/drawing/2014/main" id="{B99DD981-59FD-421E-92C5-C6012BD790E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16826" y="765313"/>
            <a:ext cx="3657600" cy="36576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711131"/>
          </a:xfrm>
        </p:spPr>
        <p:txBody>
          <a:bodyPr/>
          <a:lstStyle/>
          <a:p>
            <a:pPr eaLnBrk="1" hangingPunct="1"/>
            <a:r>
              <a:rPr lang="en-GB" altLang="en-US" sz="2800" b="1" i="1" dirty="0"/>
              <a:t>Market audit-Competitor’s Analysis</a:t>
            </a:r>
            <a:endParaRPr lang="en-GB" altLang="en-US" sz="28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23/03/2022</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905064"/>
            <a:ext cx="8229600" cy="4482911"/>
          </a:xfrm>
        </p:spPr>
        <p:txBody>
          <a:bodyPr/>
          <a:lstStyle/>
          <a:p>
            <a:pPr marL="0" indent="0">
              <a:buNone/>
            </a:pPr>
            <a:endParaRPr lang="en-US" sz="1600">
              <a:ea typeface="+mn-lt"/>
              <a:cs typeface="+mn-lt"/>
            </a:endParaRPr>
          </a:p>
          <a:p>
            <a:pPr marL="0" indent="0">
              <a:buNone/>
            </a:pPr>
            <a:endParaRPr lang="en-US" sz="1600"/>
          </a:p>
          <a:p>
            <a:pPr marL="0" indent="0">
              <a:buNone/>
            </a:pPr>
            <a:endParaRPr lang="en-US" sz="1600"/>
          </a:p>
        </p:txBody>
      </p:sp>
      <p:graphicFrame>
        <p:nvGraphicFramePr>
          <p:cNvPr id="2" name="Table 2">
            <a:extLst>
              <a:ext uri="{FF2B5EF4-FFF2-40B4-BE49-F238E27FC236}">
                <a16:creationId xmlns:a16="http://schemas.microsoft.com/office/drawing/2014/main" id="{A569468B-0C25-448E-94A4-FA06AD5B3085}"/>
              </a:ext>
            </a:extLst>
          </p:cNvPr>
          <p:cNvGraphicFramePr>
            <a:graphicFrameLocks noGrp="1"/>
          </p:cNvGraphicFramePr>
          <p:nvPr>
            <p:extLst>
              <p:ext uri="{D42A27DB-BD31-4B8C-83A1-F6EECF244321}">
                <p14:modId xmlns:p14="http://schemas.microsoft.com/office/powerpoint/2010/main" val="778495895"/>
              </p:ext>
            </p:extLst>
          </p:nvPr>
        </p:nvGraphicFramePr>
        <p:xfrm>
          <a:off x="397565" y="864704"/>
          <a:ext cx="8272007" cy="4851693"/>
        </p:xfrm>
        <a:graphic>
          <a:graphicData uri="http://schemas.openxmlformats.org/drawingml/2006/table">
            <a:tbl>
              <a:tblPr firstRow="1" bandRow="1">
                <a:tableStyleId>{0505E3EF-67EA-436B-97B2-0124C06EBD24}</a:tableStyleId>
              </a:tblPr>
              <a:tblGrid>
                <a:gridCol w="2247139">
                  <a:extLst>
                    <a:ext uri="{9D8B030D-6E8A-4147-A177-3AD203B41FA5}">
                      <a16:colId xmlns:a16="http://schemas.microsoft.com/office/drawing/2014/main" val="697328633"/>
                    </a:ext>
                  </a:extLst>
                </a:gridCol>
                <a:gridCol w="1526650">
                  <a:extLst>
                    <a:ext uri="{9D8B030D-6E8A-4147-A177-3AD203B41FA5}">
                      <a16:colId xmlns:a16="http://schemas.microsoft.com/office/drawing/2014/main" val="332910502"/>
                    </a:ext>
                  </a:extLst>
                </a:gridCol>
                <a:gridCol w="1189416">
                  <a:extLst>
                    <a:ext uri="{9D8B030D-6E8A-4147-A177-3AD203B41FA5}">
                      <a16:colId xmlns:a16="http://schemas.microsoft.com/office/drawing/2014/main" val="2754478529"/>
                    </a:ext>
                  </a:extLst>
                </a:gridCol>
                <a:gridCol w="1654401">
                  <a:extLst>
                    <a:ext uri="{9D8B030D-6E8A-4147-A177-3AD203B41FA5}">
                      <a16:colId xmlns:a16="http://schemas.microsoft.com/office/drawing/2014/main" val="2961992920"/>
                    </a:ext>
                  </a:extLst>
                </a:gridCol>
                <a:gridCol w="1654401">
                  <a:extLst>
                    <a:ext uri="{9D8B030D-6E8A-4147-A177-3AD203B41FA5}">
                      <a16:colId xmlns:a16="http://schemas.microsoft.com/office/drawing/2014/main" val="3753382548"/>
                    </a:ext>
                  </a:extLst>
                </a:gridCol>
              </a:tblGrid>
              <a:tr h="919773">
                <a:tc>
                  <a:txBody>
                    <a:bodyPr/>
                    <a:lstStyle/>
                    <a:p>
                      <a:r>
                        <a:rPr lang="en-US"/>
                        <a:t>Competitors</a:t>
                      </a:r>
                    </a:p>
                  </a:txBody>
                  <a:tcPr/>
                </a:tc>
                <a:tc>
                  <a:txBody>
                    <a:bodyPr/>
                    <a:lstStyle/>
                    <a:p>
                      <a:r>
                        <a:rPr lang="en-US"/>
                        <a:t>Product</a:t>
                      </a:r>
                    </a:p>
                  </a:txBody>
                  <a:tcPr/>
                </a:tc>
                <a:tc>
                  <a:txBody>
                    <a:bodyPr/>
                    <a:lstStyle/>
                    <a:p>
                      <a:r>
                        <a:rPr lang="en-US"/>
                        <a:t>Digital presence </a:t>
                      </a:r>
                    </a:p>
                  </a:txBody>
                  <a:tcPr/>
                </a:tc>
                <a:tc>
                  <a:txBody>
                    <a:bodyPr/>
                    <a:lstStyle/>
                    <a:p>
                      <a:pPr lvl="0">
                        <a:buNone/>
                      </a:pPr>
                      <a:r>
                        <a:rPr lang="en-US" sz="1800" u="none" strike="noStrike" noProof="0"/>
                        <a:t>Strengths/</a:t>
                      </a:r>
                      <a:endParaRPr lang="en-US"/>
                    </a:p>
                    <a:p>
                      <a:pPr lvl="0">
                        <a:buNone/>
                      </a:pPr>
                      <a:r>
                        <a:rPr lang="en-US" sz="1800" u="none" strike="noStrike" noProof="0"/>
                        <a:t>Weaknesses</a:t>
                      </a:r>
                      <a:endParaRPr lang="en-US"/>
                    </a:p>
                  </a:txBody>
                  <a:tcPr/>
                </a:tc>
                <a:tc>
                  <a:txBody>
                    <a:bodyPr/>
                    <a:lstStyle/>
                    <a:p>
                      <a:r>
                        <a:rPr lang="en-US"/>
                        <a:t>Market Strategis </a:t>
                      </a:r>
                    </a:p>
                  </a:txBody>
                  <a:tcPr/>
                </a:tc>
                <a:extLst>
                  <a:ext uri="{0D108BD9-81ED-4DB2-BD59-A6C34878D82A}">
                    <a16:rowId xmlns:a16="http://schemas.microsoft.com/office/drawing/2014/main" val="2216588486"/>
                  </a:ext>
                </a:extLst>
              </a:tr>
              <a:tr h="1130324">
                <a:tc>
                  <a:txBody>
                    <a:bodyPr/>
                    <a:lstStyle/>
                    <a:p>
                      <a:pPr lvl="0">
                        <a:buNone/>
                      </a:pPr>
                      <a:r>
                        <a:rPr lang="en-US" sz="1800" u="none" strike="noStrike" noProof="0"/>
                        <a:t>Williamson's Mobile Car Wash &amp; Valeting Services</a:t>
                      </a:r>
                      <a:endParaRPr lang="en-US" sz="1800"/>
                    </a:p>
                  </a:txBody>
                  <a:tcPr/>
                </a:tc>
                <a:tc>
                  <a:txBody>
                    <a:bodyPr/>
                    <a:lstStyle/>
                    <a:p>
                      <a:pPr lvl="0">
                        <a:buNone/>
                      </a:pPr>
                      <a:r>
                        <a:rPr lang="en-US" sz="1200" b="0" i="0" u="none" strike="noStrike" noProof="0">
                          <a:latin typeface="Myriad Pro"/>
                        </a:rPr>
                        <a:t>Mobile Car Wash, interior and exterior hand polishing,  </a:t>
                      </a:r>
                      <a:r>
                        <a:rPr lang="en-US" sz="1200" b="0" i="0" u="none" strike="noStrike" noProof="0"/>
                        <a:t>Wheel Cleaning etc.</a:t>
                      </a:r>
                      <a:endParaRPr lang="en-US" sz="1200"/>
                    </a:p>
                  </a:txBody>
                  <a:tcPr/>
                </a:tc>
                <a:tc>
                  <a:txBody>
                    <a:bodyPr/>
                    <a:lstStyle/>
                    <a:p>
                      <a:pPr lvl="0">
                        <a:buNone/>
                      </a:pPr>
                      <a:r>
                        <a:rPr lang="en-US" sz="1200"/>
                        <a:t>Web site, Mobile app, Facebook, Twitter</a:t>
                      </a:r>
                    </a:p>
                  </a:txBody>
                  <a:tcPr/>
                </a:tc>
                <a:tc>
                  <a:txBody>
                    <a:bodyPr/>
                    <a:lstStyle/>
                    <a:p>
                      <a:pPr lvl="0">
                        <a:buNone/>
                      </a:pPr>
                      <a:r>
                        <a:rPr lang="en-US" sz="1200" b="0" i="0" u="none" strike="noStrike" noProof="0">
                          <a:latin typeface="Myriad Pro"/>
                        </a:rPr>
                        <a:t>Card payments ;</a:t>
                      </a:r>
                    </a:p>
                    <a:p>
                      <a:pPr lvl="0">
                        <a:buNone/>
                      </a:pPr>
                      <a:endParaRPr lang="en-US" sz="1200" b="0" i="0" u="none" strike="noStrike" noProof="0">
                        <a:latin typeface="Myriad Pro"/>
                      </a:endParaRPr>
                    </a:p>
                    <a:p>
                      <a:pPr lvl="0">
                        <a:buNone/>
                      </a:pPr>
                      <a:r>
                        <a:rPr lang="en-US" sz="1200" b="0" i="0" u="none" strike="noStrike" noProof="0">
                          <a:latin typeface="Myriad Pro"/>
                        </a:rPr>
                        <a:t>----------------------------</a:t>
                      </a:r>
                    </a:p>
                    <a:p>
                      <a:pPr lvl="0">
                        <a:buNone/>
                      </a:pPr>
                      <a:r>
                        <a:rPr lang="en-US" sz="1200" b="0" i="0" u="none" strike="noStrike" noProof="0"/>
                        <a:t>The services offered are quite expensive</a:t>
                      </a:r>
                      <a:endParaRPr lang="en-US" dirty="0"/>
                    </a:p>
                  </a:txBody>
                  <a:tcPr/>
                </a:tc>
                <a:tc>
                  <a:txBody>
                    <a:bodyPr/>
                    <a:lstStyle/>
                    <a:p>
                      <a:r>
                        <a:rPr lang="en-US" sz="1200"/>
                        <a:t>Variable prices </a:t>
                      </a:r>
                    </a:p>
                  </a:txBody>
                  <a:tcPr/>
                </a:tc>
                <a:extLst>
                  <a:ext uri="{0D108BD9-81ED-4DB2-BD59-A6C34878D82A}">
                    <a16:rowId xmlns:a16="http://schemas.microsoft.com/office/drawing/2014/main" val="3346690378"/>
                  </a:ext>
                </a:extLst>
              </a:tr>
              <a:tr h="1119242">
                <a:tc>
                  <a:txBody>
                    <a:bodyPr/>
                    <a:lstStyle/>
                    <a:p>
                      <a:pPr lvl="0">
                        <a:buNone/>
                      </a:pPr>
                      <a:r>
                        <a:rPr lang="en-US" sz="1800" u="none" strike="noStrike" kern="1200" noProof="0">
                          <a:solidFill>
                            <a:schemeClr val="dk1"/>
                          </a:solidFill>
                          <a:latin typeface="+mn-lt"/>
                          <a:ea typeface="+mn-ea"/>
                          <a:cs typeface="+mn-cs"/>
                        </a:rPr>
                        <a:t>Valeting Solutions</a:t>
                      </a:r>
                    </a:p>
                  </a:txBody>
                  <a:tcPr/>
                </a:tc>
                <a:tc>
                  <a:txBody>
                    <a:bodyPr/>
                    <a:lstStyle/>
                    <a:p>
                      <a:pPr lvl="0">
                        <a:buNone/>
                      </a:pPr>
                      <a:r>
                        <a:rPr lang="en-US" sz="1200" b="0" i="0" u="none" strike="noStrike" noProof="0"/>
                        <a:t>Mobile Car Wash  exterior and interior</a:t>
                      </a:r>
                      <a:endParaRPr lang="en-US"/>
                    </a:p>
                  </a:txBody>
                  <a:tcPr/>
                </a:tc>
                <a:tc>
                  <a:txBody>
                    <a:bodyPr/>
                    <a:lstStyle/>
                    <a:p>
                      <a:pPr lvl="0">
                        <a:buNone/>
                      </a:pPr>
                      <a:r>
                        <a:rPr lang="en-US" sz="1200" b="0" i="0" u="none" strike="noStrike" noProof="0">
                          <a:latin typeface="Myriad Pro"/>
                        </a:rPr>
                        <a:t>Web site </a:t>
                      </a:r>
                      <a:endParaRPr lang="en-US"/>
                    </a:p>
                    <a:p>
                      <a:pPr lvl="0">
                        <a:buNone/>
                      </a:pPr>
                      <a:r>
                        <a:rPr lang="en-US" sz="1200" b="0" i="0" u="none" strike="noStrike" noProof="0">
                          <a:latin typeface="Myriad Pro"/>
                        </a:rPr>
                        <a:t>developed and structured easy to use</a:t>
                      </a:r>
                    </a:p>
                  </a:txBody>
                  <a:tcPr/>
                </a:tc>
                <a:tc>
                  <a:txBody>
                    <a:bodyPr/>
                    <a:lstStyle/>
                    <a:p>
                      <a:pPr lvl="0">
                        <a:buNone/>
                      </a:pPr>
                      <a:r>
                        <a:rPr lang="en-US" sz="1200" b="0" i="0" u="none" strike="noStrike" noProof="0"/>
                        <a:t>Variety of service packages; booking by email or phone;</a:t>
                      </a:r>
                    </a:p>
                    <a:p>
                      <a:pPr lvl="0">
                        <a:buNone/>
                      </a:pPr>
                      <a:r>
                        <a:rPr lang="en-US" sz="1200" b="0" i="0" u="none" strike="noStrike" noProof="0"/>
                        <a:t>---------------------------</a:t>
                      </a:r>
                    </a:p>
                    <a:p>
                      <a:pPr lvl="0">
                        <a:buNone/>
                      </a:pPr>
                      <a:r>
                        <a:rPr lang="en-US" sz="1200" b="0" i="0" u="none" strike="noStrike" noProof="0">
                          <a:latin typeface="Myriad Pro"/>
                        </a:rPr>
                        <a:t>Poor quality of services</a:t>
                      </a:r>
                      <a:endParaRPr lang="en-US" dirty="0"/>
                    </a:p>
                  </a:txBody>
                  <a:tcPr/>
                </a:tc>
                <a:tc>
                  <a:txBody>
                    <a:bodyPr/>
                    <a:lstStyle/>
                    <a:p>
                      <a:pPr lvl="0">
                        <a:buNone/>
                      </a:pPr>
                      <a:r>
                        <a:rPr lang="en-US" sz="1200" b="0" i="0" u="none" strike="noStrike" noProof="0"/>
                        <a:t>Variable prices and promotion </a:t>
                      </a:r>
                      <a:endParaRPr lang="en-US" sz="1200"/>
                    </a:p>
                    <a:p>
                      <a:pPr lvl="0">
                        <a:buNone/>
                      </a:pPr>
                      <a:r>
                        <a:rPr lang="en-US" sz="1200" b="0" i="0" u="none" strike="noStrike" noProof="0"/>
                        <a:t>depending on the and size of the car</a:t>
                      </a:r>
                      <a:endParaRPr lang="en-US" sz="1200"/>
                    </a:p>
                  </a:txBody>
                  <a:tcPr/>
                </a:tc>
                <a:extLst>
                  <a:ext uri="{0D108BD9-81ED-4DB2-BD59-A6C34878D82A}">
                    <a16:rowId xmlns:a16="http://schemas.microsoft.com/office/drawing/2014/main" val="1500806285"/>
                  </a:ext>
                </a:extLst>
              </a:tr>
              <a:tr h="1196810">
                <a:tc>
                  <a:txBody>
                    <a:bodyPr/>
                    <a:lstStyle/>
                    <a:p>
                      <a:pPr lvl="0" algn="l">
                        <a:lnSpc>
                          <a:spcPct val="100000"/>
                        </a:lnSpc>
                        <a:spcBef>
                          <a:spcPts val="0"/>
                        </a:spcBef>
                        <a:spcAft>
                          <a:spcPts val="0"/>
                        </a:spcAft>
                        <a:buNone/>
                      </a:pPr>
                      <a:r>
                        <a:rPr lang="en-US" b="0" i="0"/>
                        <a:t>Pro Valeting &amp; Detailing</a:t>
                      </a:r>
                    </a:p>
                    <a:p>
                      <a:pPr lvl="0">
                        <a:buNone/>
                      </a:pPr>
                      <a:endParaRPr lang="en-US" sz="1800" u="none" strike="noStrike" noProof="0"/>
                    </a:p>
                  </a:txBody>
                  <a:tcPr/>
                </a:tc>
                <a:tc>
                  <a:txBody>
                    <a:bodyPr/>
                    <a:lstStyle/>
                    <a:p>
                      <a:pPr lvl="0" algn="l">
                        <a:lnSpc>
                          <a:spcPct val="100000"/>
                        </a:lnSpc>
                        <a:spcBef>
                          <a:spcPts val="0"/>
                        </a:spcBef>
                        <a:spcAft>
                          <a:spcPts val="0"/>
                        </a:spcAft>
                        <a:buNone/>
                      </a:pPr>
                      <a:r>
                        <a:rPr lang="en-US" sz="1200" b="0" i="0" u="none" strike="noStrike" noProof="0"/>
                        <a:t>Fully Mobile Car Valeting Service </a:t>
                      </a:r>
                      <a:r>
                        <a:rPr lang="en-US" sz="1200" b="0" i="0" u="none" strike="noStrike" noProof="0">
                          <a:latin typeface="Myriad Pro"/>
                        </a:rPr>
                        <a:t>Interior and</a:t>
                      </a:r>
                      <a:endParaRPr lang="en-US"/>
                    </a:p>
                    <a:p>
                      <a:pPr lvl="0" algn="l">
                        <a:lnSpc>
                          <a:spcPct val="100000"/>
                        </a:lnSpc>
                        <a:spcBef>
                          <a:spcPts val="0"/>
                        </a:spcBef>
                        <a:spcAft>
                          <a:spcPts val="0"/>
                        </a:spcAft>
                        <a:buNone/>
                      </a:pPr>
                      <a:r>
                        <a:rPr lang="en-US" sz="1200" b="0" i="0" u="none" strike="noStrike" noProof="0">
                          <a:latin typeface="Myriad Pro"/>
                        </a:rPr>
                        <a:t>Exterior</a:t>
                      </a:r>
                      <a:endParaRPr lang="en-US"/>
                    </a:p>
                  </a:txBody>
                  <a:tcPr/>
                </a:tc>
                <a:tc>
                  <a:txBody>
                    <a:bodyPr/>
                    <a:lstStyle/>
                    <a:p>
                      <a:pPr lvl="0">
                        <a:buNone/>
                      </a:pPr>
                      <a:r>
                        <a:rPr lang="en-US" sz="1200" b="0" i="0" u="none" strike="noStrike" noProof="0">
                          <a:latin typeface="Myriad Pro"/>
                        </a:rPr>
                        <a:t>Facebook, WhatsApp, Instagram</a:t>
                      </a:r>
                    </a:p>
                  </a:txBody>
                  <a:tcPr/>
                </a:tc>
                <a:tc>
                  <a:txBody>
                    <a:bodyPr/>
                    <a:lstStyle/>
                    <a:p>
                      <a:pPr lvl="0">
                        <a:buNone/>
                      </a:pPr>
                      <a:r>
                        <a:rPr lang="en-US" sz="1200" b="0" i="0" u="none" strike="noStrike" noProof="0"/>
                        <a:t>The Facebook page is very well developed; </a:t>
                      </a:r>
                      <a:r>
                        <a:rPr lang="en-US" sz="1200" b="0" i="0" u="none" strike="noStrike" noProof="0">
                          <a:latin typeface="Myriad Pro"/>
                        </a:rPr>
                        <a:t>Variety of services; </a:t>
                      </a:r>
                      <a:endParaRPr lang="en-US"/>
                    </a:p>
                    <a:p>
                      <a:pPr lvl="0">
                        <a:buNone/>
                      </a:pPr>
                      <a:r>
                        <a:rPr lang="en-US" sz="1200" b="0" i="0" u="none" strike="noStrike" noProof="0">
                          <a:latin typeface="Myriad Pro"/>
                        </a:rPr>
                        <a:t>----------------------------</a:t>
                      </a:r>
                    </a:p>
                    <a:p>
                      <a:pPr lvl="0">
                        <a:buNone/>
                      </a:pPr>
                      <a:r>
                        <a:rPr lang="en-US" sz="1200" b="0" i="0" u="none" strike="noStrike" noProof="0">
                          <a:latin typeface="Myriad Pro"/>
                        </a:rPr>
                        <a:t>Bad reviews, </a:t>
                      </a:r>
                      <a:endParaRPr lang="en-US" dirty="0"/>
                    </a:p>
                  </a:txBody>
                  <a:tcPr/>
                </a:tc>
                <a:tc>
                  <a:txBody>
                    <a:bodyPr/>
                    <a:lstStyle/>
                    <a:p>
                      <a:r>
                        <a:rPr lang="en-US" sz="1200"/>
                        <a:t>Working on Sundays</a:t>
                      </a:r>
                    </a:p>
                  </a:txBody>
                  <a:tcPr/>
                </a:tc>
                <a:extLst>
                  <a:ext uri="{0D108BD9-81ED-4DB2-BD59-A6C34878D82A}">
                    <a16:rowId xmlns:a16="http://schemas.microsoft.com/office/drawing/2014/main" val="248320263"/>
                  </a:ext>
                </a:extLst>
              </a:tr>
            </a:tbl>
          </a:graphicData>
        </a:graphic>
      </p:graphicFrame>
      <p:sp>
        <p:nvSpPr>
          <p:cNvPr id="3" name="TextBox 2">
            <a:extLst>
              <a:ext uri="{FF2B5EF4-FFF2-40B4-BE49-F238E27FC236}">
                <a16:creationId xmlns:a16="http://schemas.microsoft.com/office/drawing/2014/main" id="{22856851-99BD-FFAA-3244-D292CBE1A1FB}"/>
              </a:ext>
            </a:extLst>
          </p:cNvPr>
          <p:cNvSpPr txBox="1"/>
          <p:nvPr/>
        </p:nvSpPr>
        <p:spPr>
          <a:xfrm>
            <a:off x="305607" y="5010241"/>
            <a:ext cx="837868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a:solidFill>
                <a:schemeClr val="tx2"/>
              </a:solidFill>
              <a:latin typeface="Arial"/>
              <a:cs typeface="Arial"/>
            </a:endParaRPr>
          </a:p>
          <a:p>
            <a:r>
              <a:rPr lang="en-US" sz="1200">
                <a:solidFill>
                  <a:schemeClr val="tx2"/>
                </a:solidFill>
                <a:latin typeface="Arial"/>
                <a:cs typeface="Arial"/>
              </a:rPr>
              <a:t>Facebook.</a:t>
            </a:r>
            <a:r>
              <a:rPr lang="en-US" sz="1200" dirty="0">
                <a:solidFill>
                  <a:schemeClr val="tx2"/>
                </a:solidFill>
                <a:latin typeface="Arial"/>
                <a:cs typeface="Arial"/>
              </a:rPr>
              <a:t>co</a:t>
            </a:r>
            <a:endParaRPr lang="en-US">
              <a:solidFill>
                <a:schemeClr val="tx2"/>
              </a:solidFill>
              <a:cs typeface="Arial"/>
            </a:endParaRPr>
          </a:p>
          <a:p>
            <a:r>
              <a:rPr lang="en-US" sz="1200">
                <a:solidFill>
                  <a:schemeClr val="tx2"/>
                </a:solidFill>
                <a:latin typeface="Arial"/>
                <a:cs typeface="Arial"/>
                <a:hlinkClick r:id="rId3">
                  <a:extLst>
                    <a:ext uri="{A12FA001-AC4F-418D-AE19-62706E023703}">
                      <ahyp:hlinkClr xmlns:ahyp="http://schemas.microsoft.com/office/drawing/2018/hyperlinkcolor" val="tx"/>
                    </a:ext>
                  </a:extLst>
                </a:hlinkClick>
              </a:rPr>
              <a:t>https://www.williamsonsmobilecarwash.com/</a:t>
            </a:r>
            <a:endParaRPr lang="en-US" sz="1200">
              <a:solidFill>
                <a:schemeClr val="tx2"/>
              </a:solidFill>
              <a:cs typeface="Arial"/>
            </a:endParaRPr>
          </a:p>
          <a:p>
            <a:r>
              <a:rPr lang="en-US" sz="1200">
                <a:solidFill>
                  <a:schemeClr val="tx2"/>
                </a:solidFill>
                <a:latin typeface="Arial"/>
                <a:cs typeface="Arial"/>
                <a:hlinkClick r:id="rId4">
                  <a:extLst>
                    <a:ext uri="{A12FA001-AC4F-418D-AE19-62706E023703}">
                      <ahyp:hlinkClr xmlns:ahyp="http://schemas.microsoft.com/office/drawing/2018/hyperlinkcolor" val="tx"/>
                    </a:ext>
                  </a:extLst>
                </a:hlinkClick>
              </a:rPr>
              <a:t>https://5starvaletingsolutions.co.uk/compare-packages/</a:t>
            </a:r>
            <a:r>
              <a:rPr lang="en-US" sz="1200">
                <a:solidFill>
                  <a:schemeClr val="tx2"/>
                </a:solidFill>
                <a:latin typeface="Arial"/>
                <a:cs typeface="Arial"/>
              </a:rPr>
              <a:t> </a:t>
            </a:r>
            <a:endParaRPr lang="en-US">
              <a:solidFill>
                <a:schemeClr val="tx2"/>
              </a:solidFill>
              <a:cs typeface="Arial"/>
            </a:endParaRPr>
          </a:p>
          <a:p>
            <a:endParaRPr lang="en-US" sz="1200">
              <a:solidFill>
                <a:srgbClr val="FF2A00"/>
              </a:solidFill>
              <a:cs typeface="Arial"/>
            </a:endParaRPr>
          </a:p>
          <a:p>
            <a:endParaRPr lang="en-US" sz="1200">
              <a:cs typeface="Arial"/>
            </a:endParaRPr>
          </a:p>
          <a:p>
            <a:endParaRPr lang="en-US" sz="1200">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1917699" y="-21647"/>
            <a:ext cx="6899879" cy="764820"/>
          </a:xfrm>
        </p:spPr>
        <p:txBody>
          <a:bodyPr/>
          <a:lstStyle/>
          <a:p>
            <a:pPr algn="l" eaLnBrk="1" hangingPunct="1"/>
            <a:br>
              <a:rPr lang="en-GB" altLang="en-US" sz="3600" dirty="0"/>
            </a:br>
            <a:r>
              <a:rPr lang="en-GB" altLang="en-US" sz="2800" b="1" i="1" dirty="0"/>
              <a:t>Market Audit-SWOT Analysis</a:t>
            </a:r>
            <a:br>
              <a:rPr lang="en-GB" altLang="en-US" sz="3600" dirty="0"/>
            </a:br>
            <a:endParaRPr lang="en-GB" altLang="en-US" sz="3600" dirty="0"/>
          </a:p>
        </p:txBody>
      </p:sp>
      <p:sp>
        <p:nvSpPr>
          <p:cNvPr id="15716" name="TextBox 15715">
            <a:extLst>
              <a:ext uri="{FF2B5EF4-FFF2-40B4-BE49-F238E27FC236}">
                <a16:creationId xmlns:a16="http://schemas.microsoft.com/office/drawing/2014/main" id="{DCC09167-1953-48C2-B351-A8B41634E104}"/>
              </a:ext>
            </a:extLst>
          </p:cNvPr>
          <p:cNvSpPr txBox="1"/>
          <p:nvPr/>
        </p:nvSpPr>
        <p:spPr>
          <a:xfrm>
            <a:off x="951344" y="736171"/>
            <a:ext cx="2743200" cy="2308324"/>
          </a:xfrm>
          <a:prstGeom prst="rect">
            <a:avLst/>
          </a:prstGeom>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tx1"/>
                </a:solidFill>
                <a:ea typeface="+mn-lt"/>
                <a:cs typeface="+mn-lt"/>
              </a:rPr>
              <a:t>Strengths:</a:t>
            </a:r>
          </a:p>
          <a:p>
            <a:pPr marL="285750" indent="-285750">
              <a:buFont typeface="Arial"/>
              <a:buChar char="•"/>
            </a:pPr>
            <a:r>
              <a:rPr lang="en-US" sz="1400">
                <a:solidFill>
                  <a:schemeClr val="tx1"/>
                </a:solidFill>
                <a:ea typeface="+mn-lt"/>
                <a:cs typeface="+mn-lt"/>
              </a:rPr>
              <a:t>Well trained employees</a:t>
            </a:r>
            <a:endParaRPr lang="en-US" sz="1400">
              <a:solidFill>
                <a:schemeClr val="tx1"/>
              </a:solidFill>
            </a:endParaRPr>
          </a:p>
          <a:p>
            <a:pPr marL="285750" indent="-285750">
              <a:buFont typeface="Arial"/>
              <a:buChar char="•"/>
            </a:pPr>
            <a:r>
              <a:rPr lang="en-US" sz="1400">
                <a:solidFill>
                  <a:schemeClr val="tx1"/>
                </a:solidFill>
                <a:ea typeface="+mn-lt"/>
                <a:cs typeface="+mn-lt"/>
              </a:rPr>
              <a:t>Communication</a:t>
            </a:r>
            <a:endParaRPr lang="en-US" sz="1400">
              <a:solidFill>
                <a:schemeClr val="tx1"/>
              </a:solidFill>
            </a:endParaRPr>
          </a:p>
          <a:p>
            <a:pPr marL="285750" indent="-285750">
              <a:buFont typeface="Arial"/>
              <a:buChar char="•"/>
            </a:pPr>
            <a:r>
              <a:rPr lang="en-US" sz="1400">
                <a:solidFill>
                  <a:schemeClr val="tx1"/>
                </a:solidFill>
                <a:ea typeface="+mn-lt"/>
                <a:cs typeface="+mn-lt"/>
              </a:rPr>
              <a:t>flexible time </a:t>
            </a:r>
            <a:endParaRPr lang="en-US" sz="1400">
              <a:solidFill>
                <a:schemeClr val="tx1"/>
              </a:solidFill>
            </a:endParaRPr>
          </a:p>
          <a:p>
            <a:pPr marL="285750" indent="-285750">
              <a:buFont typeface="Arial"/>
              <a:buChar char="•"/>
            </a:pPr>
            <a:r>
              <a:rPr lang="en-US" sz="1400">
                <a:solidFill>
                  <a:schemeClr val="tx1"/>
                </a:solidFill>
                <a:ea typeface="+mn-lt"/>
                <a:cs typeface="+mn-lt"/>
              </a:rPr>
              <a:t>competitive pieces </a:t>
            </a:r>
            <a:endParaRPr lang="en-US" sz="1400">
              <a:solidFill>
                <a:schemeClr val="tx1"/>
              </a:solidFill>
            </a:endParaRPr>
          </a:p>
          <a:p>
            <a:pPr marL="285750" indent="-285750">
              <a:buFont typeface="Arial"/>
              <a:buChar char="•"/>
            </a:pPr>
            <a:r>
              <a:rPr lang="en-US" sz="1400">
                <a:solidFill>
                  <a:schemeClr val="tx1"/>
                </a:solidFill>
                <a:ea typeface="+mn-lt"/>
                <a:cs typeface="+mn-lt"/>
              </a:rPr>
              <a:t>multiple washes  - benefits </a:t>
            </a:r>
            <a:endParaRPr lang="en-US" sz="1400">
              <a:solidFill>
                <a:schemeClr val="tx1"/>
              </a:solidFill>
            </a:endParaRPr>
          </a:p>
          <a:p>
            <a:pPr marL="285750" indent="-285750">
              <a:buFont typeface="Arial"/>
              <a:buChar char="•"/>
            </a:pPr>
            <a:r>
              <a:rPr lang="en-US" sz="1400">
                <a:solidFill>
                  <a:schemeClr val="tx1"/>
                </a:solidFill>
                <a:ea typeface="+mn-lt"/>
                <a:cs typeface="+mn-lt"/>
              </a:rPr>
              <a:t>high quality of products - innovation </a:t>
            </a:r>
            <a:endParaRPr lang="en-US" sz="1400">
              <a:solidFill>
                <a:schemeClr val="tx1"/>
              </a:solidFill>
            </a:endParaRPr>
          </a:p>
          <a:p>
            <a:pPr marL="285750" indent="-285750">
              <a:buFont typeface="Arial"/>
              <a:buChar char="•"/>
            </a:pPr>
            <a:r>
              <a:rPr lang="en-US" sz="1400">
                <a:solidFill>
                  <a:schemeClr val="tx1"/>
                </a:solidFill>
                <a:ea typeface="+mn-lt"/>
                <a:cs typeface="+mn-lt"/>
              </a:rPr>
              <a:t>Equipment</a:t>
            </a:r>
            <a:endParaRPr lang="en-US" sz="1400">
              <a:solidFill>
                <a:schemeClr val="tx1"/>
              </a:solidFill>
            </a:endParaRPr>
          </a:p>
          <a:p>
            <a:pPr algn="l"/>
            <a:endParaRPr lang="en-US" sz="1400" b="1">
              <a:solidFill>
                <a:schemeClr val="tx1"/>
              </a:solidFill>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23/03/2022</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587979" y="1025381"/>
            <a:ext cx="8553929" cy="4847517"/>
          </a:xfrm>
        </p:spPr>
        <p:txBody>
          <a:bodyPr/>
          <a:lstStyle/>
          <a:p>
            <a:pPr marL="0" indent="0">
              <a:buNone/>
            </a:pPr>
            <a:endParaRPr lang="en-US" altLang="en-US"/>
          </a:p>
          <a:p>
            <a:endParaRPr lang="en-US" altLang="en-US"/>
          </a:p>
        </p:txBody>
      </p:sp>
      <p:sp>
        <p:nvSpPr>
          <p:cNvPr id="15717" name="TextBox 15716">
            <a:extLst>
              <a:ext uri="{FF2B5EF4-FFF2-40B4-BE49-F238E27FC236}">
                <a16:creationId xmlns:a16="http://schemas.microsoft.com/office/drawing/2014/main" id="{EB185A31-208F-4491-A4FE-032D22BE11D3}"/>
              </a:ext>
            </a:extLst>
          </p:cNvPr>
          <p:cNvSpPr txBox="1"/>
          <p:nvPr/>
        </p:nvSpPr>
        <p:spPr>
          <a:xfrm>
            <a:off x="5128396" y="793526"/>
            <a:ext cx="2743200" cy="2339102"/>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tx1"/>
                </a:solidFill>
                <a:ea typeface="+mn-lt"/>
                <a:cs typeface="+mn-lt"/>
              </a:rPr>
              <a:t>Weaknesses:</a:t>
            </a:r>
          </a:p>
          <a:p>
            <a:pPr marL="285750" indent="-285750">
              <a:buFont typeface="Arial"/>
              <a:buChar char="•"/>
            </a:pPr>
            <a:r>
              <a:rPr lang="en-US" sz="1600">
                <a:solidFill>
                  <a:schemeClr val="tx1"/>
                </a:solidFill>
                <a:ea typeface="+mn-lt"/>
                <a:cs typeface="+mn-lt"/>
              </a:rPr>
              <a:t>car breakdown  </a:t>
            </a:r>
            <a:endParaRPr lang="en-US" sz="1600">
              <a:solidFill>
                <a:schemeClr val="tx1"/>
              </a:solidFill>
            </a:endParaRPr>
          </a:p>
          <a:p>
            <a:pPr marL="285750" indent="-285750">
              <a:buFont typeface="Arial"/>
              <a:buChar char="•"/>
            </a:pPr>
            <a:r>
              <a:rPr lang="en-US" sz="1600">
                <a:solidFill>
                  <a:schemeClr val="tx1"/>
                </a:solidFill>
                <a:ea typeface="+mn-lt"/>
                <a:cs typeface="+mn-lt"/>
              </a:rPr>
              <a:t>road accidents, traffic jams</a:t>
            </a:r>
          </a:p>
          <a:p>
            <a:pPr marL="285750" indent="-285750">
              <a:buFont typeface="Arial"/>
              <a:buChar char="•"/>
            </a:pPr>
            <a:r>
              <a:rPr lang="en-US" sz="1600">
                <a:solidFill>
                  <a:schemeClr val="tx1"/>
                </a:solidFill>
                <a:ea typeface="+mn-lt"/>
                <a:cs typeface="+mn-lt"/>
              </a:rPr>
              <a:t>lack of clients </a:t>
            </a:r>
            <a:endParaRPr lang="en-US" sz="1600">
              <a:solidFill>
                <a:schemeClr val="tx1"/>
              </a:solidFill>
            </a:endParaRPr>
          </a:p>
          <a:p>
            <a:pPr marL="285750" indent="-285750">
              <a:buFont typeface="Arial"/>
              <a:buChar char="•"/>
            </a:pPr>
            <a:r>
              <a:rPr lang="en-US" sz="1600">
                <a:solidFill>
                  <a:schemeClr val="tx1"/>
                </a:solidFill>
              </a:rPr>
              <a:t>Lack of reputation</a:t>
            </a:r>
          </a:p>
          <a:p>
            <a:pPr marL="285750" indent="-285750">
              <a:buFont typeface="Arial"/>
              <a:buChar char="•"/>
            </a:pPr>
            <a:r>
              <a:rPr lang="en-US" sz="1600">
                <a:solidFill>
                  <a:schemeClr val="tx1"/>
                </a:solidFill>
              </a:rPr>
              <a:t>Unknow brand</a:t>
            </a:r>
          </a:p>
          <a:p>
            <a:br>
              <a:rPr lang="en-US"/>
            </a:br>
            <a:endParaRPr lang="en-US" sz="1400"/>
          </a:p>
        </p:txBody>
      </p:sp>
      <p:sp>
        <p:nvSpPr>
          <p:cNvPr id="15718" name="TextBox 15717">
            <a:extLst>
              <a:ext uri="{FF2B5EF4-FFF2-40B4-BE49-F238E27FC236}">
                <a16:creationId xmlns:a16="http://schemas.microsoft.com/office/drawing/2014/main" id="{F8C8F405-8EA7-4503-B1F4-EBE385C28D4A}"/>
              </a:ext>
            </a:extLst>
          </p:cNvPr>
          <p:cNvSpPr txBox="1"/>
          <p:nvPr/>
        </p:nvSpPr>
        <p:spPr>
          <a:xfrm>
            <a:off x="943300" y="3370358"/>
            <a:ext cx="2759288" cy="2308324"/>
          </a:xfrm>
          <a:prstGeom prst="rect">
            <a:avLst/>
          </a:prstGeom>
        </p:spPr>
        <p:style>
          <a:lnRef idx="0">
            <a:schemeClr val="accent6"/>
          </a:lnRef>
          <a:fillRef idx="3">
            <a:schemeClr val="accent6"/>
          </a:fillRef>
          <a:effectRef idx="3">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tx1"/>
                </a:solidFill>
                <a:ea typeface="+mn-lt"/>
                <a:cs typeface="+mn-lt"/>
              </a:rPr>
              <a:t>Opportunities:</a:t>
            </a:r>
          </a:p>
          <a:p>
            <a:pPr marL="285750" indent="-285750">
              <a:buFont typeface="Arial"/>
              <a:buChar char="•"/>
            </a:pPr>
            <a:r>
              <a:rPr lang="en-US">
                <a:solidFill>
                  <a:schemeClr val="tx1"/>
                </a:solidFill>
                <a:ea typeface="+mn-lt"/>
                <a:cs typeface="+mn-lt"/>
              </a:rPr>
              <a:t>Technology</a:t>
            </a:r>
            <a:endParaRPr lang="en-US">
              <a:solidFill>
                <a:schemeClr val="tx1"/>
              </a:solidFill>
            </a:endParaRPr>
          </a:p>
          <a:p>
            <a:pPr marL="285750" indent="-285750">
              <a:buFont typeface="Arial"/>
              <a:buChar char="•"/>
            </a:pPr>
            <a:r>
              <a:rPr lang="en-US">
                <a:solidFill>
                  <a:schemeClr val="tx1"/>
                </a:solidFill>
                <a:ea typeface="+mn-lt"/>
                <a:cs typeface="+mn-lt"/>
              </a:rPr>
              <a:t>Customers are beginning to enjoy this type of service</a:t>
            </a:r>
            <a:endParaRPr lang="en-US">
              <a:solidFill>
                <a:schemeClr val="tx1"/>
              </a:solidFill>
            </a:endParaRPr>
          </a:p>
          <a:p>
            <a:pPr marL="285750" indent="-285750">
              <a:buFont typeface="Arial"/>
              <a:buChar char="•"/>
            </a:pPr>
            <a:r>
              <a:rPr lang="en-US">
                <a:solidFill>
                  <a:schemeClr val="tx1"/>
                </a:solidFill>
                <a:ea typeface="+mn-lt"/>
                <a:cs typeface="+mn-lt"/>
              </a:rPr>
              <a:t>This service is in increasing demand</a:t>
            </a:r>
          </a:p>
          <a:p>
            <a:pPr marL="285750" indent="-285750">
              <a:buFont typeface="Arial"/>
              <a:buChar char="•"/>
            </a:pPr>
            <a:endParaRPr lang="en-US">
              <a:solidFill>
                <a:schemeClr val="tx1"/>
              </a:solidFill>
            </a:endParaRPr>
          </a:p>
        </p:txBody>
      </p:sp>
      <p:sp>
        <p:nvSpPr>
          <p:cNvPr id="15719" name="TextBox 15718">
            <a:extLst>
              <a:ext uri="{FF2B5EF4-FFF2-40B4-BE49-F238E27FC236}">
                <a16:creationId xmlns:a16="http://schemas.microsoft.com/office/drawing/2014/main" id="{F3FB773D-A961-4230-A432-B6814991777F}"/>
              </a:ext>
            </a:extLst>
          </p:cNvPr>
          <p:cNvSpPr txBox="1"/>
          <p:nvPr/>
        </p:nvSpPr>
        <p:spPr>
          <a:xfrm>
            <a:off x="5082199" y="3326770"/>
            <a:ext cx="2743200" cy="2046714"/>
          </a:xfrm>
          <a:prstGeom prst="rect">
            <a:avLst/>
          </a:prstGeom>
          <a:solidFill>
            <a:srgbClr val="FF0000">
              <a:alpha val="69000"/>
            </a:srgbClr>
          </a:solidFill>
          <a:ln>
            <a:solidFill>
              <a:srgbClr val="FF2A00"/>
            </a:solidFill>
          </a:ln>
        </p:spPr>
        <p:style>
          <a:lnRef idx="0">
            <a:schemeClr val="accent2"/>
          </a:lnRef>
          <a:fillRef idx="3">
            <a:schemeClr val="accent2"/>
          </a:fillRef>
          <a:effectRef idx="3">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tx1"/>
                </a:solidFill>
                <a:ea typeface="+mn-lt"/>
                <a:cs typeface="+mn-lt"/>
              </a:rPr>
              <a:t>Threats:</a:t>
            </a:r>
          </a:p>
          <a:p>
            <a:pPr marL="285750" indent="-285750">
              <a:buFont typeface="Arial"/>
              <a:buChar char="•"/>
            </a:pPr>
            <a:r>
              <a:rPr lang="en-US" sz="1550">
                <a:solidFill>
                  <a:schemeClr val="tx1"/>
                </a:solidFill>
                <a:ea typeface="+mn-lt"/>
                <a:cs typeface="+mn-lt"/>
              </a:rPr>
              <a:t>Losing staff to competitors</a:t>
            </a:r>
            <a:endParaRPr lang="en-US" sz="1550">
              <a:solidFill>
                <a:schemeClr val="tx1"/>
              </a:solidFill>
            </a:endParaRPr>
          </a:p>
          <a:p>
            <a:pPr marL="285750" indent="-285750">
              <a:buFont typeface="Arial"/>
              <a:buChar char="•"/>
            </a:pPr>
            <a:r>
              <a:rPr lang="en-US" sz="1550">
                <a:solidFill>
                  <a:schemeClr val="tx1"/>
                </a:solidFill>
                <a:ea typeface="+mn-lt"/>
                <a:cs typeface="+mn-lt"/>
              </a:rPr>
              <a:t>New competitors</a:t>
            </a:r>
            <a:endParaRPr lang="en-US" sz="1550">
              <a:solidFill>
                <a:schemeClr val="tx1"/>
              </a:solidFill>
            </a:endParaRPr>
          </a:p>
          <a:p>
            <a:pPr marL="285750" indent="-285750">
              <a:buFont typeface="Arial"/>
              <a:buChar char="•"/>
            </a:pPr>
            <a:r>
              <a:rPr lang="en-US" sz="1550">
                <a:solidFill>
                  <a:schemeClr val="tx1"/>
                </a:solidFill>
                <a:ea typeface="+mn-lt"/>
                <a:cs typeface="+mn-lt"/>
              </a:rPr>
              <a:t>Innovations in technology</a:t>
            </a:r>
            <a:endParaRPr lang="en-US" sz="1550">
              <a:solidFill>
                <a:schemeClr val="tx1"/>
              </a:solidFill>
            </a:endParaRPr>
          </a:p>
          <a:p>
            <a:pPr marL="285750" indent="-285750">
              <a:buFont typeface="Arial"/>
              <a:buChar char="•"/>
            </a:pPr>
            <a:r>
              <a:rPr lang="en-US" sz="1550">
                <a:solidFill>
                  <a:schemeClr val="tx1"/>
                </a:solidFill>
                <a:ea typeface="+mn-lt"/>
                <a:cs typeface="+mn-lt"/>
              </a:rPr>
              <a:t>Increasing regulation</a:t>
            </a:r>
            <a:endParaRPr lang="en-US" sz="1550">
              <a:solidFill>
                <a:schemeClr val="tx1"/>
              </a:solidFill>
            </a:endParaRPr>
          </a:p>
          <a:p>
            <a:pPr marL="285750" indent="-285750">
              <a:buFont typeface="Arial"/>
              <a:buChar char="•"/>
            </a:pPr>
            <a:r>
              <a:rPr lang="en-US" sz="1550">
                <a:solidFill>
                  <a:schemeClr val="tx1"/>
                </a:solidFill>
                <a:ea typeface="+mn-lt"/>
                <a:cs typeface="+mn-lt"/>
              </a:rPr>
              <a:t>PESTLE factor</a:t>
            </a:r>
            <a:r>
              <a:rPr lang="en-US" sz="1500">
                <a:solidFill>
                  <a:schemeClr val="tx1"/>
                </a:solidFill>
                <a:ea typeface="+mn-lt"/>
                <a:cs typeface="+mn-lt"/>
              </a:rPr>
              <a:t>s</a:t>
            </a:r>
            <a:endParaRPr lang="en-US" sz="1500">
              <a:solidFill>
                <a:schemeClr val="tx1"/>
              </a:solidFill>
            </a:endParaRPr>
          </a:p>
          <a:p>
            <a:endParaRPr lang="en-US" sz="1600" b="1">
              <a:solidFill>
                <a:schemeClr val="tx1"/>
              </a:solidFill>
            </a:endParaRPr>
          </a:p>
        </p:txBody>
      </p:sp>
      <p:pic>
        <p:nvPicPr>
          <p:cNvPr id="15721" name="Graphic 15721" descr="Comment Like outline">
            <a:extLst>
              <a:ext uri="{FF2B5EF4-FFF2-40B4-BE49-F238E27FC236}">
                <a16:creationId xmlns:a16="http://schemas.microsoft.com/office/drawing/2014/main" id="{78B422A6-B138-42E2-AD3C-47628CEA1FE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91459" y="889814"/>
            <a:ext cx="914400" cy="914400"/>
          </a:xfrm>
          <a:prstGeom prst="rect">
            <a:avLst/>
          </a:prstGeom>
        </p:spPr>
      </p:pic>
      <p:pic>
        <p:nvPicPr>
          <p:cNvPr id="15722" name="Graphic 15722" descr="Comment Dislike outline">
            <a:extLst>
              <a:ext uri="{FF2B5EF4-FFF2-40B4-BE49-F238E27FC236}">
                <a16:creationId xmlns:a16="http://schemas.microsoft.com/office/drawing/2014/main" id="{62B0DE10-37C6-493C-9268-A28C987EE2B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266503" y="847965"/>
            <a:ext cx="914400" cy="914400"/>
          </a:xfrm>
          <a:prstGeom prst="rect">
            <a:avLst/>
          </a:prstGeom>
        </p:spPr>
      </p:pic>
      <p:pic>
        <p:nvPicPr>
          <p:cNvPr id="15723" name="Graphic 15723" descr="Sign language with solid fill">
            <a:extLst>
              <a:ext uri="{FF2B5EF4-FFF2-40B4-BE49-F238E27FC236}">
                <a16:creationId xmlns:a16="http://schemas.microsoft.com/office/drawing/2014/main" id="{F8B5A033-ED53-4860-8282-9180D32D522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4988" y="3536761"/>
            <a:ext cx="914400" cy="914400"/>
          </a:xfrm>
          <a:prstGeom prst="rect">
            <a:avLst/>
          </a:prstGeom>
        </p:spPr>
      </p:pic>
      <p:pic>
        <p:nvPicPr>
          <p:cNvPr id="15725" name="Graphic 15725" descr="Shield Cross with solid fill">
            <a:extLst>
              <a:ext uri="{FF2B5EF4-FFF2-40B4-BE49-F238E27FC236}">
                <a16:creationId xmlns:a16="http://schemas.microsoft.com/office/drawing/2014/main" id="{C2E85765-60E5-49A0-9C99-4CB5251B512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224654" y="3426908"/>
            <a:ext cx="914400" cy="914400"/>
          </a:xfrm>
          <a:prstGeom prst="rect">
            <a:avLst/>
          </a:prstGeom>
        </p:spPr>
      </p:pic>
      <p:sp>
        <p:nvSpPr>
          <p:cNvPr id="3" name="TextBox 2">
            <a:extLst>
              <a:ext uri="{FF2B5EF4-FFF2-40B4-BE49-F238E27FC236}">
                <a16:creationId xmlns:a16="http://schemas.microsoft.com/office/drawing/2014/main" id="{868AA66D-7AA4-E40D-5D87-0AF81B387B1F}"/>
              </a:ext>
            </a:extLst>
          </p:cNvPr>
          <p:cNvSpPr txBox="1"/>
          <p:nvPr/>
        </p:nvSpPr>
        <p:spPr>
          <a:xfrm>
            <a:off x="3702588" y="5366234"/>
            <a:ext cx="55770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Albert Humphrey-1960s( Stanford Research Institute)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sz="2800" b="1" i="1" dirty="0"/>
              <a:t>Market Audit-PESTLE Analysis</a:t>
            </a:r>
          </a:p>
        </p:txBody>
      </p:sp>
      <p:sp>
        <p:nvSpPr>
          <p:cNvPr id="3" name="Content Placeholder 2"/>
          <p:cNvSpPr>
            <a:spLocks noGrp="1"/>
          </p:cNvSpPr>
          <p:nvPr>
            <p:ph idx="1"/>
          </p:nvPr>
        </p:nvSpPr>
        <p:spPr>
          <a:xfrm>
            <a:off x="457200" y="1436206"/>
            <a:ext cx="8229600" cy="4081027"/>
          </a:xfrm>
        </p:spPr>
        <p:txBody>
          <a:bodyPr/>
          <a:lstStyle/>
          <a:p>
            <a:endParaRPr lang="en-GB"/>
          </a:p>
          <a:p>
            <a:endParaRPr lang="en-GB"/>
          </a:p>
          <a:p>
            <a:endParaRPr lang="en-GB"/>
          </a:p>
          <a:p>
            <a:endParaRPr lang="en-GB"/>
          </a:p>
          <a:p>
            <a:endParaRPr lang="en-GB"/>
          </a:p>
          <a:p>
            <a:endParaRPr lang="en-GB"/>
          </a:p>
          <a:p>
            <a:endParaRPr lang="en-GB"/>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23/03/2022</a:t>
            </a:fld>
            <a:endParaRPr lang="en-GB" altLang="en-US"/>
          </a:p>
        </p:txBody>
      </p:sp>
      <p:graphicFrame>
        <p:nvGraphicFramePr>
          <p:cNvPr id="6" name="Table 6">
            <a:extLst>
              <a:ext uri="{FF2B5EF4-FFF2-40B4-BE49-F238E27FC236}">
                <a16:creationId xmlns:a16="http://schemas.microsoft.com/office/drawing/2014/main" id="{161230A1-C28B-41D5-B863-2811F6F13CAF}"/>
              </a:ext>
            </a:extLst>
          </p:cNvPr>
          <p:cNvGraphicFramePr>
            <a:graphicFrameLocks noGrp="1"/>
          </p:cNvGraphicFramePr>
          <p:nvPr>
            <p:extLst>
              <p:ext uri="{D42A27DB-BD31-4B8C-83A1-F6EECF244321}">
                <p14:modId xmlns:p14="http://schemas.microsoft.com/office/powerpoint/2010/main" val="399877313"/>
              </p:ext>
            </p:extLst>
          </p:nvPr>
        </p:nvGraphicFramePr>
        <p:xfrm>
          <a:off x="0" y="939718"/>
          <a:ext cx="9144000" cy="4416171"/>
        </p:xfrm>
        <a:graphic>
          <a:graphicData uri="http://schemas.openxmlformats.org/drawingml/2006/table">
            <a:tbl>
              <a:tblPr firstRow="1" bandRow="1">
                <a:tableStyleId>{46F890A9-2807-4EBB-B81D-B2AA78EC7F39}</a:tableStyleId>
              </a:tblPr>
              <a:tblGrid>
                <a:gridCol w="1403648">
                  <a:extLst>
                    <a:ext uri="{9D8B030D-6E8A-4147-A177-3AD203B41FA5}">
                      <a16:colId xmlns:a16="http://schemas.microsoft.com/office/drawing/2014/main" val="3128783711"/>
                    </a:ext>
                  </a:extLst>
                </a:gridCol>
                <a:gridCol w="1584176">
                  <a:extLst>
                    <a:ext uri="{9D8B030D-6E8A-4147-A177-3AD203B41FA5}">
                      <a16:colId xmlns:a16="http://schemas.microsoft.com/office/drawing/2014/main" val="692161711"/>
                    </a:ext>
                  </a:extLst>
                </a:gridCol>
                <a:gridCol w="1872208">
                  <a:extLst>
                    <a:ext uri="{9D8B030D-6E8A-4147-A177-3AD203B41FA5}">
                      <a16:colId xmlns:a16="http://schemas.microsoft.com/office/drawing/2014/main" val="273274956"/>
                    </a:ext>
                  </a:extLst>
                </a:gridCol>
                <a:gridCol w="1512168">
                  <a:extLst>
                    <a:ext uri="{9D8B030D-6E8A-4147-A177-3AD203B41FA5}">
                      <a16:colId xmlns:a16="http://schemas.microsoft.com/office/drawing/2014/main" val="3984097420"/>
                    </a:ext>
                  </a:extLst>
                </a:gridCol>
                <a:gridCol w="1440160">
                  <a:extLst>
                    <a:ext uri="{9D8B030D-6E8A-4147-A177-3AD203B41FA5}">
                      <a16:colId xmlns:a16="http://schemas.microsoft.com/office/drawing/2014/main" val="792595874"/>
                    </a:ext>
                  </a:extLst>
                </a:gridCol>
                <a:gridCol w="1331640">
                  <a:extLst>
                    <a:ext uri="{9D8B030D-6E8A-4147-A177-3AD203B41FA5}">
                      <a16:colId xmlns:a16="http://schemas.microsoft.com/office/drawing/2014/main" val="1238671644"/>
                    </a:ext>
                  </a:extLst>
                </a:gridCol>
              </a:tblGrid>
              <a:tr h="478643">
                <a:tc>
                  <a:txBody>
                    <a:bodyPr/>
                    <a:lstStyle/>
                    <a:p>
                      <a:pPr lvl="0">
                        <a:buNone/>
                      </a:pPr>
                      <a:r>
                        <a:rPr lang="en-US" sz="1400" u="none" strike="noStrike" noProof="0"/>
                        <a:t>Political</a:t>
                      </a:r>
                      <a:endParaRPr lang="en-US" sz="1400"/>
                    </a:p>
                  </a:txBody>
                  <a:tcPr/>
                </a:tc>
                <a:tc>
                  <a:txBody>
                    <a:bodyPr/>
                    <a:lstStyle/>
                    <a:p>
                      <a:pPr lvl="0">
                        <a:buNone/>
                      </a:pPr>
                      <a:r>
                        <a:rPr lang="en-US" sz="1400" u="none" strike="noStrike" noProof="0"/>
                        <a:t>Economic</a:t>
                      </a:r>
                      <a:endParaRPr lang="en-US" sz="1400"/>
                    </a:p>
                  </a:txBody>
                  <a:tcPr/>
                </a:tc>
                <a:tc>
                  <a:txBody>
                    <a:bodyPr/>
                    <a:lstStyle/>
                    <a:p>
                      <a:pPr lvl="0">
                        <a:buNone/>
                      </a:pPr>
                      <a:r>
                        <a:rPr lang="en-US" sz="1400" u="none" strike="noStrike" noProof="0"/>
                        <a:t>Social</a:t>
                      </a:r>
                      <a:endParaRPr lang="en-US" sz="1400"/>
                    </a:p>
                  </a:txBody>
                  <a:tcPr/>
                </a:tc>
                <a:tc>
                  <a:txBody>
                    <a:bodyPr/>
                    <a:lstStyle/>
                    <a:p>
                      <a:pPr lvl="0">
                        <a:buNone/>
                      </a:pPr>
                      <a:r>
                        <a:rPr lang="en-US" sz="1400" u="none" strike="noStrike" noProof="0"/>
                        <a:t>Technological</a:t>
                      </a:r>
                      <a:endParaRPr lang="en-US" sz="1400"/>
                    </a:p>
                  </a:txBody>
                  <a:tcPr/>
                </a:tc>
                <a:tc>
                  <a:txBody>
                    <a:bodyPr/>
                    <a:lstStyle/>
                    <a:p>
                      <a:pPr lvl="0">
                        <a:buNone/>
                      </a:pPr>
                      <a:r>
                        <a:rPr lang="en-US" sz="1400" u="none" strike="noStrike" noProof="0"/>
                        <a:t>Legal</a:t>
                      </a:r>
                      <a:endParaRPr lang="en-US" sz="1400"/>
                    </a:p>
                  </a:txBody>
                  <a:tcPr/>
                </a:tc>
                <a:tc>
                  <a:txBody>
                    <a:bodyPr/>
                    <a:lstStyle/>
                    <a:p>
                      <a:pPr lvl="0">
                        <a:buNone/>
                      </a:pPr>
                      <a:r>
                        <a:rPr lang="en-US" sz="1400" u="none" strike="noStrike" noProof="0"/>
                        <a:t>Environmental</a:t>
                      </a:r>
                      <a:endParaRPr lang="en-US" sz="1400"/>
                    </a:p>
                  </a:txBody>
                  <a:tcPr/>
                </a:tc>
                <a:extLst>
                  <a:ext uri="{0D108BD9-81ED-4DB2-BD59-A6C34878D82A}">
                    <a16:rowId xmlns:a16="http://schemas.microsoft.com/office/drawing/2014/main" val="3852790614"/>
                  </a:ext>
                </a:extLst>
              </a:tr>
              <a:tr h="3850904">
                <a:tc>
                  <a:txBody>
                    <a:bodyPr/>
                    <a:lstStyle/>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tax road</a:t>
                      </a:r>
                    </a:p>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green zone tax</a:t>
                      </a:r>
                    </a:p>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MOT</a:t>
                      </a:r>
                    </a:p>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Safety Regulations</a:t>
                      </a:r>
                    </a:p>
                    <a:p>
                      <a:pPr marL="285750" lvl="0" indent="-285750" algn="l">
                        <a:lnSpc>
                          <a:spcPct val="150000"/>
                        </a:lnSpc>
                        <a:spcBef>
                          <a:spcPts val="0"/>
                        </a:spcBef>
                        <a:spcAft>
                          <a:spcPts val="0"/>
                        </a:spcAft>
                        <a:buFont typeface="Arial" panose="020B0604020202020204" pitchFamily="34" charset="0"/>
                        <a:buChar char="•"/>
                      </a:pPr>
                      <a:r>
                        <a:rPr lang="en-US" sz="1200" u="none" strike="noStrike" noProof="0">
                          <a:latin typeface="Arial"/>
                          <a:cs typeface="Arial"/>
                        </a:rPr>
                        <a:t>providing specific build requirements as seatbelts for safety purpose.</a:t>
                      </a:r>
                      <a:br>
                        <a:rPr lang="en-US" sz="1200">
                          <a:latin typeface="Arial"/>
                          <a:cs typeface="Arial"/>
                        </a:rPr>
                      </a:b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inflation rate (increase price for maintenance of vans)</a:t>
                      </a:r>
                    </a:p>
                    <a:p>
                      <a:pPr marL="285750" lvl="0" indent="-285750">
                        <a:lnSpc>
                          <a:spcPct val="150000"/>
                        </a:lnSpc>
                        <a:buFont typeface="Arial" panose="020B0604020202020204" pitchFamily="34" charset="0"/>
                        <a:buChar char="•"/>
                      </a:pPr>
                      <a:r>
                        <a:rPr lang="en-US" sz="1200" u="none" strike="noStrike" noProof="0">
                          <a:latin typeface="Arial"/>
                          <a:cs typeface="Arial"/>
                        </a:rPr>
                        <a:t>employment rates</a:t>
                      </a:r>
                    </a:p>
                    <a:p>
                      <a:pPr marL="285750" lvl="0" indent="-285750">
                        <a:lnSpc>
                          <a:spcPct val="150000"/>
                        </a:lnSpc>
                        <a:buFont typeface="Arial" panose="020B0604020202020204" pitchFamily="34" charset="0"/>
                        <a:buChar char="•"/>
                      </a:pPr>
                      <a:r>
                        <a:rPr lang="en-US" sz="1200" u="none" strike="noStrike" noProof="0">
                          <a:latin typeface="Arial"/>
                          <a:cs typeface="Arial"/>
                        </a:rPr>
                        <a:t>labor costs</a:t>
                      </a:r>
                    </a:p>
                    <a:p>
                      <a:pPr marL="285750" lvl="0" indent="-285750">
                        <a:lnSpc>
                          <a:spcPct val="150000"/>
                        </a:lnSpc>
                        <a:buFont typeface="Arial" panose="020B0604020202020204" pitchFamily="34" charset="0"/>
                        <a:buChar char="•"/>
                      </a:pPr>
                      <a:r>
                        <a:rPr lang="en-US" sz="1200" u="none" strike="noStrike" noProof="0">
                          <a:latin typeface="Arial"/>
                          <a:cs typeface="Arial"/>
                        </a:rPr>
                        <a:t>interest rates</a:t>
                      </a:r>
                    </a:p>
                    <a:p>
                      <a:pPr marL="285750" lvl="0" indent="-285750">
                        <a:lnSpc>
                          <a:spcPct val="150000"/>
                        </a:lnSpc>
                        <a:buFont typeface="Arial" panose="020B0604020202020204" pitchFamily="34" charset="0"/>
                        <a:buChar char="•"/>
                      </a:pPr>
                      <a:r>
                        <a:rPr lang="en-US" sz="1200" u="none" strike="noStrike" noProof="0">
                          <a:latin typeface="Arial"/>
                          <a:cs typeface="Arial"/>
                        </a:rPr>
                        <a:t>infrastructure in quality inclining products industry. </a:t>
                      </a: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younger customers are open to new options</a:t>
                      </a:r>
                    </a:p>
                    <a:p>
                      <a:pPr marL="285750" lvl="0" indent="-285750">
                        <a:lnSpc>
                          <a:spcPct val="150000"/>
                        </a:lnSpc>
                        <a:buFont typeface="Arial" panose="020B0604020202020204" pitchFamily="34" charset="0"/>
                        <a:buChar char="•"/>
                      </a:pPr>
                      <a:r>
                        <a:rPr lang="en-US" sz="1200" u="none" strike="noStrike" noProof="0">
                          <a:latin typeface="Arial"/>
                          <a:cs typeface="Arial"/>
                        </a:rPr>
                        <a:t>lifestyle factors (peoples buy cars for different purposes(in some households’ each member have a car)</a:t>
                      </a:r>
                    </a:p>
                    <a:p>
                      <a:pPr marL="285750" lvl="0" indent="-285750">
                        <a:lnSpc>
                          <a:spcPct val="150000"/>
                        </a:lnSpc>
                        <a:buFont typeface="Arial" panose="020B0604020202020204" pitchFamily="34" charset="0"/>
                        <a:buChar char="•"/>
                      </a:pPr>
                      <a:r>
                        <a:rPr lang="en-US" sz="1200" u="none" strike="noStrike" noProof="0">
                          <a:latin typeface="Arial"/>
                          <a:cs typeface="Arial"/>
                        </a:rPr>
                        <a:t>the population becomes more open to new technologies and keep up with new trends. </a:t>
                      </a: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mobile internet</a:t>
                      </a:r>
                    </a:p>
                    <a:p>
                      <a:pPr marL="285750" lvl="0" indent="-285750">
                        <a:lnSpc>
                          <a:spcPct val="150000"/>
                        </a:lnSpc>
                        <a:buFont typeface="Arial" panose="020B0604020202020204" pitchFamily="34" charset="0"/>
                        <a:buChar char="•"/>
                      </a:pPr>
                      <a:r>
                        <a:rPr lang="en-US" sz="1200" u="none" strike="noStrike" noProof="0">
                          <a:latin typeface="Arial"/>
                          <a:cs typeface="Arial"/>
                        </a:rPr>
                        <a:t>new innovation</a:t>
                      </a:r>
                    </a:p>
                    <a:p>
                      <a:pPr marL="285750" lvl="0" indent="-285750">
                        <a:lnSpc>
                          <a:spcPct val="150000"/>
                        </a:lnSpc>
                        <a:buFont typeface="Arial" panose="020B0604020202020204" pitchFamily="34" charset="0"/>
                        <a:buChar char="•"/>
                      </a:pPr>
                      <a:r>
                        <a:rPr lang="en-US" sz="1200" u="none" strike="noStrike" noProof="0">
                          <a:latin typeface="Arial"/>
                          <a:cs typeface="Arial"/>
                        </a:rPr>
                        <a:t>rate of technological diffusion.</a:t>
                      </a: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Health and Safety</a:t>
                      </a:r>
                    </a:p>
                    <a:p>
                      <a:pPr marL="285750" lvl="0" indent="-285750">
                        <a:lnSpc>
                          <a:spcPct val="150000"/>
                        </a:lnSpc>
                        <a:buFont typeface="Arial" panose="020B0604020202020204" pitchFamily="34" charset="0"/>
                        <a:buChar char="•"/>
                      </a:pPr>
                      <a:r>
                        <a:rPr lang="en-US" sz="1200" u="none" strike="noStrike" noProof="0">
                          <a:latin typeface="Arial"/>
                          <a:cs typeface="Arial"/>
                        </a:rPr>
                        <a:t>Consumer Law</a:t>
                      </a:r>
                    </a:p>
                    <a:p>
                      <a:pPr marL="285750" lvl="0" indent="-285750">
                        <a:lnSpc>
                          <a:spcPct val="150000"/>
                        </a:lnSpc>
                        <a:buFont typeface="Arial" panose="020B0604020202020204" pitchFamily="34" charset="0"/>
                        <a:buChar char="•"/>
                      </a:pPr>
                      <a:r>
                        <a:rPr lang="en-US" sz="1200" u="none" strike="noStrike" noProof="0">
                          <a:latin typeface="Arial"/>
                          <a:cs typeface="Arial"/>
                        </a:rPr>
                        <a:t>Privacy and Discrimination Law</a:t>
                      </a:r>
                    </a:p>
                    <a:p>
                      <a:pPr marL="285750" lvl="0" indent="-285750">
                        <a:lnSpc>
                          <a:spcPct val="150000"/>
                        </a:lnSpc>
                        <a:buFont typeface="Arial" panose="020B0604020202020204" pitchFamily="34" charset="0"/>
                        <a:buChar char="•"/>
                      </a:pPr>
                      <a:r>
                        <a:rPr lang="en-US" sz="1200" u="none" strike="noStrike" noProof="0">
                          <a:latin typeface="Arial"/>
                          <a:cs typeface="Arial"/>
                        </a:rPr>
                        <a:t>Data Protection.</a:t>
                      </a:r>
                      <a:endParaRPr lang="en-US" sz="1200">
                        <a:latin typeface="Arial"/>
                        <a:cs typeface="Arial"/>
                      </a:endParaRPr>
                    </a:p>
                  </a:txBody>
                  <a:tcPr/>
                </a:tc>
                <a:tc>
                  <a:txBody>
                    <a:bodyPr/>
                    <a:lstStyle/>
                    <a:p>
                      <a:pPr marL="285750" lvl="0" indent="-285750">
                        <a:lnSpc>
                          <a:spcPct val="150000"/>
                        </a:lnSpc>
                        <a:buFont typeface="Arial" panose="020B0604020202020204" pitchFamily="34" charset="0"/>
                        <a:buChar char="•"/>
                      </a:pPr>
                      <a:r>
                        <a:rPr lang="en-US" sz="1200" u="none" strike="noStrike" noProof="0">
                          <a:latin typeface="Arial"/>
                          <a:cs typeface="Arial"/>
                        </a:rPr>
                        <a:t>Ecological factors</a:t>
                      </a:r>
                    </a:p>
                    <a:p>
                      <a:pPr marL="285750" lvl="0" indent="-285750">
                        <a:lnSpc>
                          <a:spcPct val="150000"/>
                        </a:lnSpc>
                        <a:buFont typeface="Arial" panose="020B0604020202020204" pitchFamily="34" charset="0"/>
                        <a:buChar char="•"/>
                      </a:pPr>
                      <a:r>
                        <a:rPr lang="en-US" sz="1200" u="none" strike="noStrike" noProof="0">
                          <a:latin typeface="Arial"/>
                          <a:cs typeface="Arial"/>
                        </a:rPr>
                        <a:t>waste disposal</a:t>
                      </a:r>
                    </a:p>
                    <a:p>
                      <a:pPr marL="285750" lvl="0" indent="-285750">
                        <a:lnSpc>
                          <a:spcPct val="150000"/>
                        </a:lnSpc>
                        <a:buFont typeface="Arial" panose="020B0604020202020204" pitchFamily="34" charset="0"/>
                        <a:buChar char="•"/>
                      </a:pPr>
                      <a:r>
                        <a:rPr lang="en-US" sz="1200" u="none" strike="noStrike" noProof="0">
                          <a:latin typeface="Arial"/>
                          <a:cs typeface="Arial"/>
                        </a:rPr>
                        <a:t>Weather</a:t>
                      </a:r>
                    </a:p>
                    <a:p>
                      <a:pPr marL="285750" lvl="0" indent="-285750">
                        <a:lnSpc>
                          <a:spcPct val="150000"/>
                        </a:lnSpc>
                        <a:buFont typeface="Arial" panose="020B0604020202020204" pitchFamily="34" charset="0"/>
                        <a:buChar char="•"/>
                      </a:pPr>
                      <a:r>
                        <a:rPr lang="en-US" sz="1200" u="none" strike="noStrike" noProof="0">
                          <a:latin typeface="Arial"/>
                          <a:cs typeface="Arial"/>
                        </a:rPr>
                        <a:t>air and weather pollution</a:t>
                      </a:r>
                      <a:r>
                        <a:rPr lang="en-US" sz="1400" u="none" strike="noStrike" noProof="0">
                          <a:latin typeface="Arial"/>
                          <a:cs typeface="Arial"/>
                        </a:rPr>
                        <a:t>.</a:t>
                      </a:r>
                      <a:r>
                        <a:rPr lang="en-US" sz="1400" u="none" strike="noStrike" noProof="0"/>
                        <a:t> </a:t>
                      </a:r>
                      <a:endParaRPr lang="en-US" sz="1400"/>
                    </a:p>
                  </a:txBody>
                  <a:tcPr/>
                </a:tc>
                <a:extLst>
                  <a:ext uri="{0D108BD9-81ED-4DB2-BD59-A6C34878D82A}">
                    <a16:rowId xmlns:a16="http://schemas.microsoft.com/office/drawing/2014/main" val="2061124847"/>
                  </a:ext>
                </a:extLst>
              </a:tr>
            </a:tbl>
          </a:graphicData>
        </a:graphic>
      </p:graphicFrame>
      <p:pic>
        <p:nvPicPr>
          <p:cNvPr id="8" name="Graphic 8" descr="Right pointing backhand index outline">
            <a:extLst>
              <a:ext uri="{FF2B5EF4-FFF2-40B4-BE49-F238E27FC236}">
                <a16:creationId xmlns:a16="http://schemas.microsoft.com/office/drawing/2014/main" id="{3B4BB4CB-D133-4F6F-80AB-5071B5751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97565" y="102077"/>
            <a:ext cx="914400" cy="1085649"/>
          </a:xfrm>
          <a:prstGeom prst="rect">
            <a:avLst/>
          </a:prstGeom>
        </p:spPr>
      </p:pic>
      <p:sp>
        <p:nvSpPr>
          <p:cNvPr id="7" name="TextBox 6">
            <a:extLst>
              <a:ext uri="{FF2B5EF4-FFF2-40B4-BE49-F238E27FC236}">
                <a16:creationId xmlns:a16="http://schemas.microsoft.com/office/drawing/2014/main" id="{25332B8C-7A49-A145-8B7E-CF8282738313}"/>
              </a:ext>
            </a:extLst>
          </p:cNvPr>
          <p:cNvSpPr txBox="1"/>
          <p:nvPr/>
        </p:nvSpPr>
        <p:spPr>
          <a:xfrm>
            <a:off x="2947737" y="5355889"/>
            <a:ext cx="6340643" cy="369332"/>
          </a:xfrm>
          <a:prstGeom prst="rect">
            <a:avLst/>
          </a:prstGeom>
          <a:noFill/>
        </p:spPr>
        <p:txBody>
          <a:bodyPr wrap="square" rtlCol="0">
            <a:spAutoFit/>
          </a:bodyPr>
          <a:lstStyle/>
          <a:p>
            <a:r>
              <a:rPr lang="en-US"/>
              <a:t>Francis Aguilar-1960s(Scanning the Business Environment)</a:t>
            </a:r>
          </a:p>
        </p:txBody>
      </p:sp>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1135"/>
          </a:xfrm>
        </p:spPr>
        <p:txBody>
          <a:bodyPr/>
          <a:lstStyle/>
          <a:p>
            <a:r>
              <a:rPr lang="en-GB" sz="2800" b="1" i="1" dirty="0"/>
              <a:t>Target Market</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24/03/2022</a:t>
            </a:fld>
            <a:endParaRPr lang="en-GB" altLang="en-US"/>
          </a:p>
        </p:txBody>
      </p:sp>
      <p:graphicFrame>
        <p:nvGraphicFramePr>
          <p:cNvPr id="192" name="Diagram 192">
            <a:extLst>
              <a:ext uri="{FF2B5EF4-FFF2-40B4-BE49-F238E27FC236}">
                <a16:creationId xmlns:a16="http://schemas.microsoft.com/office/drawing/2014/main" id="{48DC3DA8-B392-495B-A1AD-BED777ED12E2}"/>
              </a:ext>
            </a:extLst>
          </p:cNvPr>
          <p:cNvGraphicFramePr/>
          <p:nvPr>
            <p:extLst>
              <p:ext uri="{D42A27DB-BD31-4B8C-83A1-F6EECF244321}">
                <p14:modId xmlns:p14="http://schemas.microsoft.com/office/powerpoint/2010/main" val="707097637"/>
              </p:ext>
            </p:extLst>
          </p:nvPr>
        </p:nvGraphicFramePr>
        <p:xfrm>
          <a:off x="0" y="904462"/>
          <a:ext cx="8984972" cy="4770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E4714A8-A65D-30A6-0FC5-14D1765FFC75}"/>
              </a:ext>
            </a:extLst>
          </p:cNvPr>
          <p:cNvSpPr>
            <a:spLocks noGrp="1"/>
          </p:cNvSpPr>
          <p:nvPr>
            <p:ph type="dt" sz="half" idx="10"/>
          </p:nvPr>
        </p:nvSpPr>
        <p:spPr/>
        <p:txBody>
          <a:bodyPr/>
          <a:lstStyle/>
          <a:p>
            <a:pPr>
              <a:defRPr/>
            </a:pPr>
            <a:fld id="{384B99DA-8C13-4E5F-AA0A-1F1000BE46CB}" type="datetime1">
              <a:rPr lang="en-GB" altLang="en-US"/>
              <a:pPr>
                <a:defRPr/>
              </a:pPr>
              <a:t>24/03/2022</a:t>
            </a:fld>
            <a:endParaRPr lang="en-GB" altLang="en-US"/>
          </a:p>
        </p:txBody>
      </p:sp>
      <p:pic>
        <p:nvPicPr>
          <p:cNvPr id="7" name="Picture 5108">
            <a:extLst>
              <a:ext uri="{FF2B5EF4-FFF2-40B4-BE49-F238E27FC236}">
                <a16:creationId xmlns:a16="http://schemas.microsoft.com/office/drawing/2014/main" id="{DD4EE5AF-4D0E-DC84-77A0-81F738410460}"/>
              </a:ext>
            </a:extLst>
          </p:cNvPr>
          <p:cNvPicPr>
            <a:picLocks noChangeAspect="1"/>
          </p:cNvPicPr>
          <p:nvPr/>
        </p:nvPicPr>
        <p:blipFill>
          <a:blip r:embed="rId3"/>
          <a:stretch>
            <a:fillRect/>
          </a:stretch>
        </p:blipFill>
        <p:spPr>
          <a:xfrm>
            <a:off x="40960" y="1611263"/>
            <a:ext cx="2776194" cy="2548197"/>
          </a:xfrm>
          <a:prstGeom prst="rect">
            <a:avLst/>
          </a:prstGeom>
        </p:spPr>
      </p:pic>
      <p:sp>
        <p:nvSpPr>
          <p:cNvPr id="38" name="Oval 37">
            <a:extLst>
              <a:ext uri="{FF2B5EF4-FFF2-40B4-BE49-F238E27FC236}">
                <a16:creationId xmlns:a16="http://schemas.microsoft.com/office/drawing/2014/main" id="{CFD76A15-407B-32D0-A687-35123FA71E68}"/>
              </a:ext>
            </a:extLst>
          </p:cNvPr>
          <p:cNvSpPr/>
          <p:nvPr/>
        </p:nvSpPr>
        <p:spPr>
          <a:xfrm>
            <a:off x="1428161" y="4984423"/>
            <a:ext cx="1607270" cy="603316"/>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1400">
                <a:ea typeface="+mn-lt"/>
                <a:cs typeface="+mn-lt"/>
              </a:rPr>
              <a:t>Lifetime owners</a:t>
            </a:r>
            <a:endParaRPr lang="en-US" sz="1400"/>
          </a:p>
        </p:txBody>
      </p:sp>
      <p:sp>
        <p:nvSpPr>
          <p:cNvPr id="39" name="Oval 38">
            <a:extLst>
              <a:ext uri="{FF2B5EF4-FFF2-40B4-BE49-F238E27FC236}">
                <a16:creationId xmlns:a16="http://schemas.microsoft.com/office/drawing/2014/main" id="{B1F03D66-3CA8-5F7D-22A4-D1532E8D9DEA}"/>
              </a:ext>
            </a:extLst>
          </p:cNvPr>
          <p:cNvSpPr/>
          <p:nvPr/>
        </p:nvSpPr>
        <p:spPr>
          <a:xfrm>
            <a:off x="1890076" y="666947"/>
            <a:ext cx="1725104" cy="631596"/>
          </a:xfrm>
          <a:prstGeom prst="ellipse">
            <a:avLst/>
          </a:prstGeom>
          <a:solidFill>
            <a:schemeClr val="bg2">
              <a:lumMod val="50000"/>
            </a:schemeClr>
          </a:solidFill>
        </p:spPr>
        <p:style>
          <a:lnRef idx="0">
            <a:schemeClr val="accent1"/>
          </a:lnRef>
          <a:fillRef idx="3">
            <a:schemeClr val="accent1"/>
          </a:fillRef>
          <a:effectRef idx="3">
            <a:schemeClr val="accent1"/>
          </a:effectRef>
          <a:fontRef idx="minor">
            <a:schemeClr val="lt1"/>
          </a:fontRef>
        </p:style>
        <p:txBody>
          <a:bodyPr lIns="91440" tIns="45720" rIns="91440" bIns="45720" rtlCol="0" anchor="ctr"/>
          <a:lstStyle/>
          <a:p>
            <a:pPr algn="ctr"/>
            <a:r>
              <a:rPr lang="en-GB" sz="1400">
                <a:ea typeface="+mn-lt"/>
                <a:cs typeface="+mn-lt"/>
              </a:rPr>
              <a:t>Owners of small cars, vans.</a:t>
            </a:r>
            <a:endParaRPr lang="en-US" sz="1400"/>
          </a:p>
        </p:txBody>
      </p:sp>
      <p:sp>
        <p:nvSpPr>
          <p:cNvPr id="40" name="Oval 39">
            <a:extLst>
              <a:ext uri="{FF2B5EF4-FFF2-40B4-BE49-F238E27FC236}">
                <a16:creationId xmlns:a16="http://schemas.microsoft.com/office/drawing/2014/main" id="{5AFB17FE-62FE-C26B-D036-954A929EBFF6}"/>
              </a:ext>
            </a:extLst>
          </p:cNvPr>
          <p:cNvSpPr/>
          <p:nvPr/>
        </p:nvSpPr>
        <p:spPr>
          <a:xfrm>
            <a:off x="3238109" y="2754984"/>
            <a:ext cx="1480008" cy="542043"/>
          </a:xfrm>
          <a:prstGeom prst="ellipse">
            <a:avLst/>
          </a:prstGeom>
          <a:ln/>
        </p:spPr>
        <p:style>
          <a:lnRef idx="0">
            <a:schemeClr val="accent5"/>
          </a:lnRef>
          <a:fillRef idx="3">
            <a:schemeClr val="accent5"/>
          </a:fillRef>
          <a:effectRef idx="3">
            <a:schemeClr val="accent5"/>
          </a:effectRef>
          <a:fontRef idx="minor">
            <a:schemeClr val="lt1"/>
          </a:fontRef>
        </p:style>
        <p:txBody>
          <a:bodyPr lIns="91440" tIns="45720" rIns="91440" bIns="45720" rtlCol="0" anchor="ctr"/>
          <a:lstStyle/>
          <a:p>
            <a:pPr algn="ctr"/>
            <a:r>
              <a:rPr lang="en-GB" sz="1400">
                <a:ea typeface="+mn-lt"/>
                <a:cs typeface="+mn-lt"/>
              </a:rPr>
              <a:t>New car owners</a:t>
            </a:r>
            <a:endParaRPr lang="en-US" sz="1400"/>
          </a:p>
        </p:txBody>
      </p:sp>
      <p:sp>
        <p:nvSpPr>
          <p:cNvPr id="41" name="Oval 40">
            <a:extLst>
              <a:ext uri="{FF2B5EF4-FFF2-40B4-BE49-F238E27FC236}">
                <a16:creationId xmlns:a16="http://schemas.microsoft.com/office/drawing/2014/main" id="{A918FCFD-7D32-6C71-081E-EDA6715D94B5}"/>
              </a:ext>
            </a:extLst>
          </p:cNvPr>
          <p:cNvSpPr/>
          <p:nvPr/>
        </p:nvSpPr>
        <p:spPr>
          <a:xfrm>
            <a:off x="2135172" y="4315118"/>
            <a:ext cx="1682683" cy="551468"/>
          </a:xfrm>
          <a:prstGeom prst="ellipse">
            <a:avLst/>
          </a:prstGeom>
        </p:spPr>
        <p:style>
          <a:lnRef idx="0">
            <a:schemeClr val="accent3"/>
          </a:lnRef>
          <a:fillRef idx="3">
            <a:schemeClr val="accent3"/>
          </a:fillRef>
          <a:effectRef idx="3">
            <a:schemeClr val="accent3"/>
          </a:effectRef>
          <a:fontRef idx="minor">
            <a:schemeClr val="lt1"/>
          </a:fontRef>
        </p:style>
        <p:txBody>
          <a:bodyPr lIns="91440" tIns="45720" rIns="91440" bIns="45720" rtlCol="0" anchor="ctr"/>
          <a:lstStyle/>
          <a:p>
            <a:pPr algn="ctr"/>
            <a:r>
              <a:rPr lang="en-GB" sz="1400">
                <a:ea typeface="+mn-lt"/>
                <a:cs typeface="+mn-lt"/>
              </a:rPr>
              <a:t>Older luxury car owners</a:t>
            </a:r>
            <a:endParaRPr lang="en-US" sz="1400"/>
          </a:p>
        </p:txBody>
      </p:sp>
      <p:sp>
        <p:nvSpPr>
          <p:cNvPr id="42" name="Oval 41">
            <a:extLst>
              <a:ext uri="{FF2B5EF4-FFF2-40B4-BE49-F238E27FC236}">
                <a16:creationId xmlns:a16="http://schemas.microsoft.com/office/drawing/2014/main" id="{749F09A6-B696-E742-A4FA-9970837F5588}"/>
              </a:ext>
            </a:extLst>
          </p:cNvPr>
          <p:cNvSpPr/>
          <p:nvPr/>
        </p:nvSpPr>
        <p:spPr>
          <a:xfrm>
            <a:off x="2851608" y="3570399"/>
            <a:ext cx="1527143" cy="584463"/>
          </a:xfrm>
          <a:prstGeom prst="ellipse">
            <a:avLst/>
          </a:prstGeom>
        </p:spPr>
        <p:style>
          <a:lnRef idx="0">
            <a:schemeClr val="accent4"/>
          </a:lnRef>
          <a:fillRef idx="3">
            <a:schemeClr val="accent4"/>
          </a:fillRef>
          <a:effectRef idx="3">
            <a:schemeClr val="accent4"/>
          </a:effectRef>
          <a:fontRef idx="minor">
            <a:schemeClr val="lt1"/>
          </a:fontRef>
        </p:style>
        <p:txBody>
          <a:bodyPr lIns="91440" tIns="45720" rIns="91440" bIns="45720" rtlCol="0" anchor="ctr"/>
          <a:lstStyle/>
          <a:p>
            <a:pPr algn="ctr"/>
            <a:r>
              <a:rPr lang="en-GB" sz="1400">
                <a:ea typeface="+mn-lt"/>
                <a:cs typeface="+mn-lt"/>
              </a:rPr>
              <a:t>Sports car owners</a:t>
            </a:r>
            <a:endParaRPr lang="en-US" sz="1400"/>
          </a:p>
        </p:txBody>
      </p:sp>
      <p:sp>
        <p:nvSpPr>
          <p:cNvPr id="43" name="TextBox 42">
            <a:extLst>
              <a:ext uri="{FF2B5EF4-FFF2-40B4-BE49-F238E27FC236}">
                <a16:creationId xmlns:a16="http://schemas.microsoft.com/office/drawing/2014/main" id="{16F5017F-A349-35B8-C35B-ECB5DC779E4B}"/>
              </a:ext>
            </a:extLst>
          </p:cNvPr>
          <p:cNvSpPr txBox="1"/>
          <p:nvPr/>
        </p:nvSpPr>
        <p:spPr>
          <a:xfrm>
            <a:off x="4870416" y="2725817"/>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Owners of newer cars  are most likely to use a hand car washing service.</a:t>
            </a:r>
            <a:endParaRPr lang="en-US" sz="1400">
              <a:latin typeface="Arial"/>
            </a:endParaRPr>
          </a:p>
        </p:txBody>
      </p:sp>
      <p:sp>
        <p:nvSpPr>
          <p:cNvPr id="44" name="TextBox 43">
            <a:extLst>
              <a:ext uri="{FF2B5EF4-FFF2-40B4-BE49-F238E27FC236}">
                <a16:creationId xmlns:a16="http://schemas.microsoft.com/office/drawing/2014/main" id="{27C22BF4-2CE0-AEA6-2612-B402AED075A7}"/>
              </a:ext>
            </a:extLst>
          </p:cNvPr>
          <p:cNvSpPr txBox="1"/>
          <p:nvPr/>
        </p:nvSpPr>
        <p:spPr>
          <a:xfrm>
            <a:off x="4508959" y="3495576"/>
            <a:ext cx="388384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These people are often younger or middle-aged men and will regard the look of their car as important.</a:t>
            </a:r>
            <a:endParaRPr lang="en-US" sz="1400"/>
          </a:p>
        </p:txBody>
      </p:sp>
      <p:sp>
        <p:nvSpPr>
          <p:cNvPr id="45" name="TextBox 44">
            <a:extLst>
              <a:ext uri="{FF2B5EF4-FFF2-40B4-BE49-F238E27FC236}">
                <a16:creationId xmlns:a16="http://schemas.microsoft.com/office/drawing/2014/main" id="{DB1FDA57-D1FB-B639-FF3E-CA7AB0C2BF17}"/>
              </a:ext>
            </a:extLst>
          </p:cNvPr>
          <p:cNvSpPr txBox="1"/>
          <p:nvPr/>
        </p:nvSpPr>
        <p:spPr>
          <a:xfrm>
            <a:off x="3181253" y="5024192"/>
            <a:ext cx="459556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Many of these people have owned their cars for more than five or six years and are more likely to be women.</a:t>
            </a:r>
            <a:endParaRPr lang="en-US" sz="1400">
              <a:cs typeface="Arial"/>
            </a:endParaRPr>
          </a:p>
        </p:txBody>
      </p:sp>
      <p:sp>
        <p:nvSpPr>
          <p:cNvPr id="46" name="TextBox 45">
            <a:extLst>
              <a:ext uri="{FF2B5EF4-FFF2-40B4-BE49-F238E27FC236}">
                <a16:creationId xmlns:a16="http://schemas.microsoft.com/office/drawing/2014/main" id="{3622A45C-DE19-56CA-B843-0ED990E95C8A}"/>
              </a:ext>
            </a:extLst>
          </p:cNvPr>
          <p:cNvSpPr txBox="1"/>
          <p:nvPr/>
        </p:nvSpPr>
        <p:spPr>
          <a:xfrm>
            <a:off x="3941582" y="4299801"/>
            <a:ext cx="431747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These people have either owned their high- end luxury cars for several years</a:t>
            </a:r>
            <a:r>
              <a:rPr lang="en-GB">
                <a:latin typeface="Arial"/>
                <a:cs typeface="Arial"/>
              </a:rPr>
              <a:t> </a:t>
            </a:r>
            <a:endParaRPr lang="en-US">
              <a:latin typeface="Arial"/>
            </a:endParaRPr>
          </a:p>
        </p:txBody>
      </p:sp>
      <p:sp>
        <p:nvSpPr>
          <p:cNvPr id="48" name="Title 1">
            <a:extLst>
              <a:ext uri="{FF2B5EF4-FFF2-40B4-BE49-F238E27FC236}">
                <a16:creationId xmlns:a16="http://schemas.microsoft.com/office/drawing/2014/main" id="{2CE1FCC5-C081-4DD8-EC95-B5DBB18BB986}"/>
              </a:ext>
            </a:extLst>
          </p:cNvPr>
          <p:cNvSpPr>
            <a:spLocks noGrp="1"/>
          </p:cNvSpPr>
          <p:nvPr>
            <p:ph type="title"/>
          </p:nvPr>
        </p:nvSpPr>
        <p:spPr>
          <a:xfrm>
            <a:off x="457200" y="1261"/>
            <a:ext cx="8229600" cy="631135"/>
          </a:xfrm>
        </p:spPr>
        <p:txBody>
          <a:bodyPr/>
          <a:lstStyle/>
          <a:p>
            <a:r>
              <a:rPr lang="en-GB" sz="2800" b="1" i="1" dirty="0"/>
              <a:t>Target Market</a:t>
            </a:r>
          </a:p>
        </p:txBody>
      </p:sp>
      <p:sp>
        <p:nvSpPr>
          <p:cNvPr id="49" name="TextBox 48">
            <a:extLst>
              <a:ext uri="{FF2B5EF4-FFF2-40B4-BE49-F238E27FC236}">
                <a16:creationId xmlns:a16="http://schemas.microsoft.com/office/drawing/2014/main" id="{F0298E26-24C8-D24E-CFD2-6F2854D45952}"/>
              </a:ext>
            </a:extLst>
          </p:cNvPr>
          <p:cNvSpPr txBox="1"/>
          <p:nvPr/>
        </p:nvSpPr>
        <p:spPr>
          <a:xfrm>
            <a:off x="3897983" y="664589"/>
            <a:ext cx="377072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Small car owners, vans, who want to save time on traveling to a conventional car wash</a:t>
            </a:r>
            <a:endParaRPr lang="en-US" sz="1400">
              <a:latin typeface="Arial"/>
            </a:endParaRPr>
          </a:p>
        </p:txBody>
      </p:sp>
      <p:cxnSp>
        <p:nvCxnSpPr>
          <p:cNvPr id="50" name="Straight Arrow Connector 49">
            <a:extLst>
              <a:ext uri="{FF2B5EF4-FFF2-40B4-BE49-F238E27FC236}">
                <a16:creationId xmlns:a16="http://schemas.microsoft.com/office/drawing/2014/main" id="{789C2B8F-1D76-BC44-F406-18E463E8DB2C}"/>
              </a:ext>
            </a:extLst>
          </p:cNvPr>
          <p:cNvCxnSpPr/>
          <p:nvPr/>
        </p:nvCxnSpPr>
        <p:spPr>
          <a:xfrm flipV="1">
            <a:off x="1395166" y="1199563"/>
            <a:ext cx="560895" cy="504332"/>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51" name="Straight Arrow Connector 50">
            <a:extLst>
              <a:ext uri="{FF2B5EF4-FFF2-40B4-BE49-F238E27FC236}">
                <a16:creationId xmlns:a16="http://schemas.microsoft.com/office/drawing/2014/main" id="{D168A15E-A4A6-D948-0AC5-A10434560BEC}"/>
              </a:ext>
            </a:extLst>
          </p:cNvPr>
          <p:cNvCxnSpPr>
            <a:cxnSpLocks/>
          </p:cNvCxnSpPr>
          <p:nvPr/>
        </p:nvCxnSpPr>
        <p:spPr>
          <a:xfrm flipV="1">
            <a:off x="2851607" y="2316638"/>
            <a:ext cx="546756" cy="37706"/>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52" name="Straight Arrow Connector 51">
            <a:extLst>
              <a:ext uri="{FF2B5EF4-FFF2-40B4-BE49-F238E27FC236}">
                <a16:creationId xmlns:a16="http://schemas.microsoft.com/office/drawing/2014/main" id="{E5F0644C-F7F7-DD49-79A5-87610787214E}"/>
              </a:ext>
            </a:extLst>
          </p:cNvPr>
          <p:cNvCxnSpPr>
            <a:cxnSpLocks/>
          </p:cNvCxnSpPr>
          <p:nvPr/>
        </p:nvCxnSpPr>
        <p:spPr>
          <a:xfrm flipV="1">
            <a:off x="1494148" y="1661476"/>
            <a:ext cx="1597843" cy="221528"/>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53" name="Straight Arrow Connector 52">
            <a:extLst>
              <a:ext uri="{FF2B5EF4-FFF2-40B4-BE49-F238E27FC236}">
                <a16:creationId xmlns:a16="http://schemas.microsoft.com/office/drawing/2014/main" id="{552C5829-8B20-6185-92B3-B6E838CA6754}"/>
              </a:ext>
            </a:extLst>
          </p:cNvPr>
          <p:cNvCxnSpPr>
            <a:cxnSpLocks/>
          </p:cNvCxnSpPr>
          <p:nvPr/>
        </p:nvCxnSpPr>
        <p:spPr>
          <a:xfrm>
            <a:off x="2549950" y="2962373"/>
            <a:ext cx="490194" cy="1885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54" name="Straight Arrow Connector 53">
            <a:extLst>
              <a:ext uri="{FF2B5EF4-FFF2-40B4-BE49-F238E27FC236}">
                <a16:creationId xmlns:a16="http://schemas.microsoft.com/office/drawing/2014/main" id="{FC2595D5-815B-2526-AF74-B564D8F4B6B2}"/>
              </a:ext>
            </a:extLst>
          </p:cNvPr>
          <p:cNvCxnSpPr>
            <a:cxnSpLocks/>
          </p:cNvCxnSpPr>
          <p:nvPr/>
        </p:nvCxnSpPr>
        <p:spPr>
          <a:xfrm>
            <a:off x="2436828" y="3716517"/>
            <a:ext cx="329938" cy="117837"/>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55" name="Oval 54">
            <a:extLst>
              <a:ext uri="{FF2B5EF4-FFF2-40B4-BE49-F238E27FC236}">
                <a16:creationId xmlns:a16="http://schemas.microsoft.com/office/drawing/2014/main" id="{12BC7213-9DFF-60F3-B0BF-C8CA102B82C5}"/>
              </a:ext>
            </a:extLst>
          </p:cNvPr>
          <p:cNvSpPr/>
          <p:nvPr/>
        </p:nvSpPr>
        <p:spPr>
          <a:xfrm>
            <a:off x="3605754" y="2019694"/>
            <a:ext cx="1545996" cy="579749"/>
          </a:xfrm>
          <a:prstGeom prst="ellipse">
            <a:avLst/>
          </a:prstGeom>
          <a:solidFill>
            <a:schemeClr val="tx1">
              <a:lumMod val="85000"/>
              <a:lumOff val="15000"/>
            </a:schemeClr>
          </a:solidFill>
          <a:ln/>
        </p:spPr>
        <p:style>
          <a:lnRef idx="0">
            <a:schemeClr val="accent5"/>
          </a:lnRef>
          <a:fillRef idx="3">
            <a:schemeClr val="accent5"/>
          </a:fillRef>
          <a:effectRef idx="3">
            <a:schemeClr val="accent5"/>
          </a:effectRef>
          <a:fontRef idx="minor">
            <a:schemeClr val="lt1"/>
          </a:fontRef>
        </p:style>
        <p:txBody>
          <a:bodyPr lIns="91440" tIns="45720" rIns="91440" bIns="45720" rtlCol="0" anchor="ctr"/>
          <a:lstStyle/>
          <a:p>
            <a:pPr algn="ctr"/>
            <a:r>
              <a:rPr lang="en-GB" sz="1400">
                <a:ea typeface="+mn-lt"/>
                <a:cs typeface="+mn-lt"/>
              </a:rPr>
              <a:t>Dealerships</a:t>
            </a:r>
            <a:endParaRPr lang="en-US"/>
          </a:p>
        </p:txBody>
      </p:sp>
      <p:sp>
        <p:nvSpPr>
          <p:cNvPr id="56" name="TextBox 55">
            <a:extLst>
              <a:ext uri="{FF2B5EF4-FFF2-40B4-BE49-F238E27FC236}">
                <a16:creationId xmlns:a16="http://schemas.microsoft.com/office/drawing/2014/main" id="{EA9B68C0-0256-2FB5-2CDC-7CD44F0916CF}"/>
              </a:ext>
            </a:extLst>
          </p:cNvPr>
          <p:cNvSpPr txBox="1"/>
          <p:nvPr/>
        </p:nvSpPr>
        <p:spPr>
          <a:xfrm>
            <a:off x="5261629" y="1882119"/>
            <a:ext cx="391683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These dealerships often use outside car wash services to detail their vehicles before they are put up for sale. </a:t>
            </a:r>
            <a:endParaRPr lang="en-US" sz="1400">
              <a:latin typeface="Arial"/>
              <a:cs typeface="Arial"/>
            </a:endParaRPr>
          </a:p>
        </p:txBody>
      </p:sp>
      <p:cxnSp>
        <p:nvCxnSpPr>
          <p:cNvPr id="57" name="Straight Arrow Connector 56">
            <a:extLst>
              <a:ext uri="{FF2B5EF4-FFF2-40B4-BE49-F238E27FC236}">
                <a16:creationId xmlns:a16="http://schemas.microsoft.com/office/drawing/2014/main" id="{6FE77383-41CD-B384-C6C7-D19CBE3615AF}"/>
              </a:ext>
            </a:extLst>
          </p:cNvPr>
          <p:cNvCxnSpPr>
            <a:cxnSpLocks/>
          </p:cNvCxnSpPr>
          <p:nvPr/>
        </p:nvCxnSpPr>
        <p:spPr>
          <a:xfrm>
            <a:off x="2121030" y="4013460"/>
            <a:ext cx="188536" cy="292233"/>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58" name="Oval 57">
            <a:extLst>
              <a:ext uri="{FF2B5EF4-FFF2-40B4-BE49-F238E27FC236}">
                <a16:creationId xmlns:a16="http://schemas.microsoft.com/office/drawing/2014/main" id="{961B6874-BEF6-C6E3-75E9-5ABE8B9C8B7F}"/>
              </a:ext>
            </a:extLst>
          </p:cNvPr>
          <p:cNvSpPr/>
          <p:nvPr/>
        </p:nvSpPr>
        <p:spPr>
          <a:xfrm>
            <a:off x="3175573" y="1317400"/>
            <a:ext cx="1531854" cy="584461"/>
          </a:xfrm>
          <a:prstGeom prst="ellipse">
            <a:avLst/>
          </a:prstGeom>
          <a:solidFill>
            <a:schemeClr val="bg1">
              <a:lumMod val="50000"/>
            </a:schemeClr>
          </a:solidFill>
          <a:ln/>
        </p:spPr>
        <p:style>
          <a:lnRef idx="0">
            <a:schemeClr val="accent5"/>
          </a:lnRef>
          <a:fillRef idx="3">
            <a:schemeClr val="accent5"/>
          </a:fillRef>
          <a:effectRef idx="3">
            <a:schemeClr val="accent5"/>
          </a:effectRef>
          <a:fontRef idx="minor">
            <a:schemeClr val="lt1"/>
          </a:fontRef>
        </p:style>
        <p:txBody>
          <a:bodyPr lIns="91440" tIns="45720" rIns="91440" bIns="45720" rtlCol="0" anchor="ctr"/>
          <a:lstStyle/>
          <a:p>
            <a:pPr algn="ctr"/>
            <a:r>
              <a:rPr lang="en-GB" sz="1400">
                <a:ea typeface="+mn-lt"/>
                <a:cs typeface="+mn-lt"/>
              </a:rPr>
              <a:t>Local businesses</a:t>
            </a:r>
            <a:endParaRPr lang="en-US"/>
          </a:p>
        </p:txBody>
      </p:sp>
      <p:sp>
        <p:nvSpPr>
          <p:cNvPr id="59" name="TextBox 58">
            <a:extLst>
              <a:ext uri="{FF2B5EF4-FFF2-40B4-BE49-F238E27FC236}">
                <a16:creationId xmlns:a16="http://schemas.microsoft.com/office/drawing/2014/main" id="{37B84AD9-C8E9-E777-E215-56F0D33408A2}"/>
              </a:ext>
            </a:extLst>
          </p:cNvPr>
          <p:cNvSpPr txBox="1"/>
          <p:nvPr/>
        </p:nvSpPr>
        <p:spPr>
          <a:xfrm>
            <a:off x="4871891" y="1162443"/>
            <a:ext cx="366231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Some local  businesses have fleets of cars and small vans that must be kept clean to  maintain their company image.</a:t>
            </a:r>
            <a:endParaRPr lang="en-US" sz="1400">
              <a:latin typeface="Arial"/>
              <a:cs typeface="Arial"/>
            </a:endParaRPr>
          </a:p>
        </p:txBody>
      </p:sp>
      <p:cxnSp>
        <p:nvCxnSpPr>
          <p:cNvPr id="60" name="Straight Arrow Connector 59">
            <a:extLst>
              <a:ext uri="{FF2B5EF4-FFF2-40B4-BE49-F238E27FC236}">
                <a16:creationId xmlns:a16="http://schemas.microsoft.com/office/drawing/2014/main" id="{4455FC19-4FB3-13E9-03FA-44BA709FAF0E}"/>
              </a:ext>
            </a:extLst>
          </p:cNvPr>
          <p:cNvCxnSpPr>
            <a:cxnSpLocks/>
          </p:cNvCxnSpPr>
          <p:nvPr/>
        </p:nvCxnSpPr>
        <p:spPr>
          <a:xfrm>
            <a:off x="1508288" y="3947476"/>
            <a:ext cx="381787" cy="933252"/>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111917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721692"/>
          </a:xfrm>
        </p:spPr>
        <p:txBody>
          <a:bodyPr/>
          <a:lstStyle/>
          <a:p>
            <a:pPr eaLnBrk="1" hangingPunct="1"/>
            <a:r>
              <a:rPr lang="en-GB" altLang="en-US" sz="2800" b="1" i="1" dirty="0"/>
              <a:t>Marketing and Sales Plan</a:t>
            </a:r>
            <a:endParaRPr lang="en-GB" altLang="en-US" sz="2800" dirty="0"/>
          </a:p>
        </p:txBody>
      </p:sp>
      <p:graphicFrame>
        <p:nvGraphicFramePr>
          <p:cNvPr id="2" name="Diagram 2">
            <a:extLst>
              <a:ext uri="{FF2B5EF4-FFF2-40B4-BE49-F238E27FC236}">
                <a16:creationId xmlns:a16="http://schemas.microsoft.com/office/drawing/2014/main" id="{760905C7-D6EA-4C10-9747-7569090C62FE}"/>
              </a:ext>
            </a:extLst>
          </p:cNvPr>
          <p:cNvGraphicFramePr>
            <a:graphicFrameLocks noGrp="1"/>
          </p:cNvGraphicFramePr>
          <p:nvPr>
            <p:ph idx="1"/>
            <p:extLst>
              <p:ext uri="{D42A27DB-BD31-4B8C-83A1-F6EECF244321}">
                <p14:modId xmlns:p14="http://schemas.microsoft.com/office/powerpoint/2010/main" val="2764253025"/>
              </p:ext>
            </p:extLst>
          </p:nvPr>
        </p:nvGraphicFramePr>
        <p:xfrm>
          <a:off x="457200" y="1321906"/>
          <a:ext cx="8229600" cy="4348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24/03/2022</a:t>
            </a:fld>
            <a:endParaRPr lang="en-GB" altLang="en-US"/>
          </a:p>
        </p:txBody>
      </p:sp>
      <p:pic>
        <p:nvPicPr>
          <p:cNvPr id="18741" name="Graphic 18741" descr="Workflow outline">
            <a:extLst>
              <a:ext uri="{FF2B5EF4-FFF2-40B4-BE49-F238E27FC236}">
                <a16:creationId xmlns:a16="http://schemas.microsoft.com/office/drawing/2014/main" id="{4987F9B0-7330-46AB-933E-92E18BAA5C0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346200" y="172346"/>
            <a:ext cx="1024282" cy="72169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61BAD-5E32-4163-B0A2-7F017EE8CEAB}"/>
              </a:ext>
            </a:extLst>
          </p:cNvPr>
          <p:cNvSpPr>
            <a:spLocks noGrp="1"/>
          </p:cNvSpPr>
          <p:nvPr>
            <p:ph type="title"/>
          </p:nvPr>
        </p:nvSpPr>
        <p:spPr/>
        <p:txBody>
          <a:bodyPr/>
          <a:lstStyle/>
          <a:p>
            <a:r>
              <a:rPr lang="en-GB" sz="2800" b="1" i="1" dirty="0"/>
              <a:t>Our  Pricing </a:t>
            </a:r>
          </a:p>
        </p:txBody>
      </p:sp>
      <p:sp>
        <p:nvSpPr>
          <p:cNvPr id="3" name="Content Placeholder 2">
            <a:extLst>
              <a:ext uri="{FF2B5EF4-FFF2-40B4-BE49-F238E27FC236}">
                <a16:creationId xmlns:a16="http://schemas.microsoft.com/office/drawing/2014/main" id="{92B4C4D6-157E-4DA6-A9E9-016DBBCDAF10}"/>
              </a:ext>
            </a:extLst>
          </p:cNvPr>
          <p:cNvSpPr>
            <a:spLocks noGrp="1"/>
          </p:cNvSpPr>
          <p:nvPr>
            <p:ph idx="1"/>
          </p:nvPr>
        </p:nvSpPr>
        <p:spPr>
          <a:xfrm>
            <a:off x="17897" y="1619784"/>
            <a:ext cx="9043124" cy="3885246"/>
          </a:xfrm>
        </p:spPr>
        <p:style>
          <a:lnRef idx="1">
            <a:schemeClr val="accent5"/>
          </a:lnRef>
          <a:fillRef idx="2">
            <a:schemeClr val="accent5"/>
          </a:fillRef>
          <a:effectRef idx="1">
            <a:schemeClr val="accent5"/>
          </a:effectRef>
          <a:fontRef idx="minor">
            <a:schemeClr val="dk1"/>
          </a:fontRef>
        </p:style>
        <p:txBody>
          <a:bodyPr/>
          <a:lstStyle/>
          <a:p>
            <a:endParaRPr lang="en-GB" sz="900">
              <a:ea typeface="+mn-lt"/>
              <a:cs typeface="+mn-lt"/>
            </a:endParaRPr>
          </a:p>
          <a:p>
            <a:endParaRPr lang="en-GB" sz="900">
              <a:ea typeface="+mn-lt"/>
              <a:cs typeface="+mn-lt"/>
            </a:endParaRPr>
          </a:p>
          <a:p>
            <a:endParaRPr lang="en-GB" sz="900">
              <a:ea typeface="+mn-lt"/>
              <a:cs typeface="+mn-lt"/>
            </a:endParaRPr>
          </a:p>
          <a:p>
            <a:endParaRPr lang="en-GB" sz="900">
              <a:ea typeface="+mn-lt"/>
              <a:cs typeface="+mn-lt"/>
            </a:endParaRPr>
          </a:p>
          <a:p>
            <a:endParaRPr lang="en-GB" sz="900">
              <a:ea typeface="+mn-lt"/>
              <a:cs typeface="+mn-lt"/>
            </a:endParaRPr>
          </a:p>
          <a:p>
            <a:endParaRPr lang="en-GB" sz="900">
              <a:ea typeface="+mn-lt"/>
              <a:cs typeface="+mn-lt"/>
            </a:endParaRPr>
          </a:p>
          <a:p>
            <a:r>
              <a:rPr lang="en-GB" sz="900">
                <a:ea typeface="+mn-lt"/>
                <a:cs typeface="+mn-lt"/>
              </a:rPr>
              <a:t> Exterior waterless nano wash</a:t>
            </a:r>
            <a:endParaRPr lang="en-GB" sz="900"/>
          </a:p>
          <a:p>
            <a:r>
              <a:rPr lang="en-GB" sz="900">
                <a:ea typeface="+mn-lt"/>
                <a:cs typeface="+mn-lt"/>
              </a:rPr>
              <a:t>All glass cleaned</a:t>
            </a:r>
            <a:endParaRPr lang="en-GB"/>
          </a:p>
          <a:p>
            <a:r>
              <a:rPr lang="en-GB" sz="900">
                <a:ea typeface="+mn-lt"/>
                <a:cs typeface="+mn-lt"/>
              </a:rPr>
              <a:t>Alloys cleaned</a:t>
            </a:r>
            <a:endParaRPr lang="en-GB"/>
          </a:p>
          <a:p>
            <a:r>
              <a:rPr lang="en-GB" sz="900">
                <a:ea typeface="+mn-lt"/>
                <a:cs typeface="+mn-lt"/>
              </a:rPr>
              <a:t>Tyre shine applied</a:t>
            </a:r>
            <a:endParaRPr lang="en-GB"/>
          </a:p>
          <a:p>
            <a:r>
              <a:rPr lang="en-GB" sz="900">
                <a:ea typeface="+mn-lt"/>
                <a:cs typeface="+mn-lt"/>
              </a:rPr>
              <a:t>Exterior trim dressed</a:t>
            </a:r>
            <a:endParaRPr lang="en-GB"/>
          </a:p>
          <a:p>
            <a:r>
              <a:rPr lang="en-GB" sz="900">
                <a:ea typeface="+mn-lt"/>
                <a:cs typeface="+mn-lt"/>
              </a:rPr>
              <a:t>Seat vacuumed</a:t>
            </a:r>
            <a:endParaRPr lang="en-GB"/>
          </a:p>
          <a:p>
            <a:r>
              <a:rPr lang="en-GB" sz="900">
                <a:ea typeface="+mn-lt"/>
                <a:cs typeface="+mn-lt"/>
              </a:rPr>
              <a:t>Steering column wiped down</a:t>
            </a:r>
            <a:endParaRPr lang="en-GB"/>
          </a:p>
          <a:p>
            <a:r>
              <a:rPr lang="en-GB" sz="900">
                <a:ea typeface="+mn-lt"/>
                <a:cs typeface="+mn-lt"/>
              </a:rPr>
              <a:t>Floor mats vacuumed</a:t>
            </a:r>
            <a:endParaRPr lang="en-GB"/>
          </a:p>
          <a:p>
            <a:r>
              <a:rPr lang="en-GB" sz="900">
                <a:ea typeface="+mn-lt"/>
                <a:cs typeface="+mn-lt"/>
              </a:rPr>
              <a:t>Rubbish removed</a:t>
            </a:r>
            <a:endParaRPr lang="en-GB"/>
          </a:p>
          <a:p>
            <a:r>
              <a:rPr lang="en-GB" sz="900">
                <a:ea typeface="+mn-lt"/>
                <a:cs typeface="+mn-lt"/>
              </a:rPr>
              <a:t>Door sills wiped down</a:t>
            </a:r>
            <a:endParaRPr lang="en-GB"/>
          </a:p>
          <a:p>
            <a:r>
              <a:rPr lang="en-GB" sz="900">
                <a:ea typeface="+mn-lt"/>
                <a:cs typeface="+mn-lt"/>
              </a:rPr>
              <a:t>Detail brushing for deeper clean</a:t>
            </a:r>
            <a:endParaRPr lang="en-GB"/>
          </a:p>
          <a:p>
            <a:r>
              <a:rPr lang="en-GB" sz="900">
                <a:ea typeface="+mn-lt"/>
                <a:cs typeface="+mn-lt"/>
              </a:rPr>
              <a:t>Deeper vacuum of seats and mats</a:t>
            </a:r>
            <a:endParaRPr lang="en-GB"/>
          </a:p>
          <a:p>
            <a:r>
              <a:rPr lang="en-GB" sz="900">
                <a:ea typeface="+mn-lt"/>
                <a:cs typeface="+mn-lt"/>
              </a:rPr>
              <a:t>Dry shampoo or leather treatment applied</a:t>
            </a:r>
            <a:endParaRPr lang="en-GB"/>
          </a:p>
          <a:p>
            <a:r>
              <a:rPr lang="en-GB" sz="900">
                <a:ea typeface="+mn-lt"/>
                <a:cs typeface="+mn-lt"/>
              </a:rPr>
              <a:t>Auto </a:t>
            </a:r>
            <a:r>
              <a:rPr lang="en-GB" sz="900" err="1">
                <a:ea typeface="+mn-lt"/>
                <a:cs typeface="+mn-lt"/>
              </a:rPr>
              <a:t>Glym</a:t>
            </a:r>
            <a:r>
              <a:rPr lang="en-GB" sz="900">
                <a:ea typeface="+mn-lt"/>
                <a:cs typeface="+mn-lt"/>
              </a:rPr>
              <a:t> radiant wax</a:t>
            </a:r>
            <a:endParaRPr lang="en-GB"/>
          </a:p>
          <a:p>
            <a:r>
              <a:rPr lang="en-GB" sz="900">
                <a:ea typeface="+mn-lt"/>
                <a:cs typeface="+mn-lt"/>
              </a:rPr>
              <a:t>HD Wax &amp; Polish</a:t>
            </a:r>
            <a:endParaRPr lang="en-GB"/>
          </a:p>
          <a:p>
            <a:r>
              <a:rPr lang="en-GB" sz="900">
                <a:ea typeface="+mn-lt"/>
                <a:cs typeface="+mn-lt"/>
              </a:rPr>
              <a:t>Seat and floor wet shampoo and vac</a:t>
            </a:r>
            <a:endParaRPr lang="en-GB"/>
          </a:p>
          <a:p>
            <a:r>
              <a:rPr lang="en-GB" sz="900">
                <a:ea typeface="+mn-lt"/>
                <a:cs typeface="+mn-lt"/>
              </a:rPr>
              <a:t>Full interior deep clean</a:t>
            </a:r>
            <a:endParaRPr lang="en-GB"/>
          </a:p>
          <a:p>
            <a:endParaRPr lang="en-GB" sz="900"/>
          </a:p>
        </p:txBody>
      </p:sp>
      <p:sp>
        <p:nvSpPr>
          <p:cNvPr id="4" name="Date Placeholder 3">
            <a:extLst>
              <a:ext uri="{FF2B5EF4-FFF2-40B4-BE49-F238E27FC236}">
                <a16:creationId xmlns:a16="http://schemas.microsoft.com/office/drawing/2014/main" id="{29549538-FC81-4CFE-92B4-6A8E4412C484}"/>
              </a:ext>
            </a:extLst>
          </p:cNvPr>
          <p:cNvSpPr>
            <a:spLocks noGrp="1"/>
          </p:cNvSpPr>
          <p:nvPr>
            <p:ph type="dt" sz="half" idx="10"/>
          </p:nvPr>
        </p:nvSpPr>
        <p:spPr/>
        <p:txBody>
          <a:bodyPr/>
          <a:lstStyle/>
          <a:p>
            <a:pPr>
              <a:defRPr/>
            </a:pPr>
            <a:fld id="{384B99DA-8C13-4E5F-AA0A-1F1000BE46CB}" type="datetime1">
              <a:rPr lang="en-GB" altLang="en-US"/>
              <a:pPr>
                <a:defRPr/>
              </a:pPr>
              <a:t>23/03/2022</a:t>
            </a:fld>
            <a:endParaRPr lang="en-GB" altLang="en-US"/>
          </a:p>
        </p:txBody>
      </p:sp>
      <p:sp>
        <p:nvSpPr>
          <p:cNvPr id="5" name="Footer Placeholder 4">
            <a:extLst>
              <a:ext uri="{FF2B5EF4-FFF2-40B4-BE49-F238E27FC236}">
                <a16:creationId xmlns:a16="http://schemas.microsoft.com/office/drawing/2014/main" id="{E4E89FD8-AF18-48CA-9939-D36036B58AF6}"/>
              </a:ext>
            </a:extLst>
          </p:cNvPr>
          <p:cNvSpPr>
            <a:spLocks noGrp="1"/>
          </p:cNvSpPr>
          <p:nvPr>
            <p:ph type="ftr" sz="quarter" idx="11"/>
          </p:nvPr>
        </p:nvSpPr>
        <p:spPr/>
        <p:txBody>
          <a:bodyPr/>
          <a:lstStyle/>
          <a:p>
            <a:pPr>
              <a:defRPr/>
            </a:pPr>
            <a:r>
              <a:rPr lang="en-GB" altLang="en-US"/>
              <a:t>Mary March</a:t>
            </a:r>
          </a:p>
        </p:txBody>
      </p:sp>
      <p:sp>
        <p:nvSpPr>
          <p:cNvPr id="6" name="Flowchart: Document 5">
            <a:extLst>
              <a:ext uri="{FF2B5EF4-FFF2-40B4-BE49-F238E27FC236}">
                <a16:creationId xmlns:a16="http://schemas.microsoft.com/office/drawing/2014/main" id="{390685A7-85B8-412D-ABE8-1BE886FC5DDF}"/>
              </a:ext>
            </a:extLst>
          </p:cNvPr>
          <p:cNvSpPr/>
          <p:nvPr/>
        </p:nvSpPr>
        <p:spPr>
          <a:xfrm>
            <a:off x="7857005" y="1654265"/>
            <a:ext cx="1175540" cy="785048"/>
          </a:xfrm>
          <a:prstGeom prst="flowChartDocument">
            <a:avLst/>
          </a:prstGeom>
          <a:solidFill>
            <a:srgbClr val="D4BA13"/>
          </a:solidFill>
          <a:ln>
            <a:solidFill>
              <a:schemeClr val="accent1">
                <a:lumMod val="75000"/>
              </a:schemeClr>
            </a:solidFill>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900" cap="all">
              <a:ea typeface="+mn-lt"/>
              <a:cs typeface="+mn-lt"/>
            </a:endParaRPr>
          </a:p>
          <a:p>
            <a:pPr algn="ctr"/>
            <a:endParaRPr lang="en-GB" sz="900" cap="all">
              <a:ea typeface="+mn-lt"/>
              <a:cs typeface="+mn-lt"/>
            </a:endParaRPr>
          </a:p>
          <a:p>
            <a:pPr algn="ctr"/>
            <a:r>
              <a:rPr lang="en-GB" sz="900" b="1" cap="all">
                <a:ea typeface="+mn-lt"/>
                <a:cs typeface="+mn-lt"/>
              </a:rPr>
              <a:t>FROM</a:t>
            </a:r>
            <a:endParaRPr lang="en-US" sz="900" b="1">
              <a:ea typeface="+mn-lt"/>
              <a:cs typeface="+mn-lt"/>
            </a:endParaRPr>
          </a:p>
          <a:p>
            <a:pPr algn="ctr"/>
            <a:r>
              <a:rPr lang="en-GB" sz="1600" b="1" i="1">
                <a:ea typeface="+mn-lt"/>
                <a:cs typeface="+mn-lt"/>
              </a:rPr>
              <a:t>£</a:t>
            </a:r>
            <a:r>
              <a:rPr lang="en-GB" sz="1600" b="1">
                <a:ea typeface="+mn-lt"/>
                <a:cs typeface="+mn-lt"/>
              </a:rPr>
              <a:t>145</a:t>
            </a:r>
            <a:endParaRPr lang="en-US" sz="1600" b="1"/>
          </a:p>
          <a:p>
            <a:pPr algn="ctr"/>
            <a:r>
              <a:rPr lang="en-GB" sz="900" b="1"/>
              <a:t>Gold Valet</a:t>
            </a:r>
            <a:endParaRPr lang="en-GB" sz="900"/>
          </a:p>
          <a:p>
            <a:pPr algn="ctr"/>
            <a:endParaRPr lang="en-GB"/>
          </a:p>
        </p:txBody>
      </p:sp>
      <p:sp>
        <p:nvSpPr>
          <p:cNvPr id="8" name="Flowchart: Document 7">
            <a:extLst>
              <a:ext uri="{FF2B5EF4-FFF2-40B4-BE49-F238E27FC236}">
                <a16:creationId xmlns:a16="http://schemas.microsoft.com/office/drawing/2014/main" id="{DD565C8A-3083-449C-B4A4-DB2D99DE41AF}"/>
              </a:ext>
            </a:extLst>
          </p:cNvPr>
          <p:cNvSpPr/>
          <p:nvPr/>
        </p:nvSpPr>
        <p:spPr>
          <a:xfrm>
            <a:off x="6637737" y="1655283"/>
            <a:ext cx="1175540" cy="760643"/>
          </a:xfrm>
          <a:prstGeom prst="flowChartDocument">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900" cap="all">
              <a:ea typeface="+mn-lt"/>
              <a:cs typeface="+mn-lt"/>
            </a:endParaRPr>
          </a:p>
          <a:p>
            <a:pPr algn="ctr"/>
            <a:endParaRPr lang="en-GB" sz="900" cap="all">
              <a:ea typeface="+mn-lt"/>
              <a:cs typeface="+mn-lt"/>
            </a:endParaRPr>
          </a:p>
          <a:p>
            <a:pPr algn="ctr"/>
            <a:r>
              <a:rPr lang="en-GB" sz="900" b="1" cap="all">
                <a:ea typeface="+mn-lt"/>
                <a:cs typeface="+mn-lt"/>
              </a:rPr>
              <a:t>FROM</a:t>
            </a:r>
            <a:endParaRPr lang="en-US" sz="900" b="1">
              <a:ea typeface="+mn-lt"/>
              <a:cs typeface="+mn-lt"/>
            </a:endParaRPr>
          </a:p>
          <a:p>
            <a:pPr algn="ctr"/>
            <a:r>
              <a:rPr lang="en-GB" sz="1600" b="1" i="1">
                <a:ea typeface="+mn-lt"/>
                <a:cs typeface="+mn-lt"/>
              </a:rPr>
              <a:t>£82</a:t>
            </a:r>
            <a:endParaRPr lang="en-GB" sz="1600" b="1"/>
          </a:p>
          <a:p>
            <a:pPr algn="ctr"/>
            <a:r>
              <a:rPr lang="en-GB" sz="900" b="1"/>
              <a:t>Full Valet</a:t>
            </a:r>
            <a:endParaRPr lang="en-GB" sz="900"/>
          </a:p>
          <a:p>
            <a:pPr algn="ctr"/>
            <a:endParaRPr lang="en-GB"/>
          </a:p>
        </p:txBody>
      </p:sp>
      <p:sp>
        <p:nvSpPr>
          <p:cNvPr id="10" name="Flowchart: Document 9">
            <a:extLst>
              <a:ext uri="{FF2B5EF4-FFF2-40B4-BE49-F238E27FC236}">
                <a16:creationId xmlns:a16="http://schemas.microsoft.com/office/drawing/2014/main" id="{85502D17-2411-45FA-9EC9-F9E3893B3197}"/>
              </a:ext>
            </a:extLst>
          </p:cNvPr>
          <p:cNvSpPr/>
          <p:nvPr/>
        </p:nvSpPr>
        <p:spPr>
          <a:xfrm>
            <a:off x="5414402" y="1652231"/>
            <a:ext cx="1179608" cy="772846"/>
          </a:xfrm>
          <a:prstGeom prst="flowChartDocument">
            <a:avLst/>
          </a:prstGeom>
          <a:solidFill>
            <a:schemeClr val="accent1">
              <a:lumMod val="60000"/>
              <a:lumOff val="40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900" cap="all">
              <a:ea typeface="+mn-lt"/>
              <a:cs typeface="+mn-lt"/>
            </a:endParaRPr>
          </a:p>
          <a:p>
            <a:pPr algn="ctr"/>
            <a:endParaRPr lang="en-GB" sz="900" cap="all">
              <a:ea typeface="+mn-lt"/>
              <a:cs typeface="+mn-lt"/>
            </a:endParaRPr>
          </a:p>
          <a:p>
            <a:pPr algn="ctr"/>
            <a:r>
              <a:rPr lang="en-GB" sz="900" b="1" cap="all">
                <a:ea typeface="+mn-lt"/>
                <a:cs typeface="+mn-lt"/>
              </a:rPr>
              <a:t>FROM</a:t>
            </a:r>
            <a:endParaRPr lang="en-US" sz="900" b="1">
              <a:ea typeface="+mn-lt"/>
              <a:cs typeface="+mn-lt"/>
            </a:endParaRPr>
          </a:p>
          <a:p>
            <a:pPr algn="ctr"/>
            <a:r>
              <a:rPr lang="en-GB" sz="1600" b="1" i="1">
                <a:ea typeface="+mn-lt"/>
                <a:cs typeface="+mn-lt"/>
              </a:rPr>
              <a:t>£58</a:t>
            </a:r>
            <a:endParaRPr lang="en-GB" sz="1600" b="1"/>
          </a:p>
          <a:p>
            <a:pPr algn="ctr"/>
            <a:r>
              <a:rPr lang="en-GB" sz="900" b="1"/>
              <a:t>Mini Valet</a:t>
            </a:r>
            <a:endParaRPr lang="en-GB" sz="900"/>
          </a:p>
          <a:p>
            <a:pPr algn="ctr"/>
            <a:endParaRPr lang="en-GB"/>
          </a:p>
        </p:txBody>
      </p:sp>
      <p:sp>
        <p:nvSpPr>
          <p:cNvPr id="11" name="Flowchart: Document 10">
            <a:extLst>
              <a:ext uri="{FF2B5EF4-FFF2-40B4-BE49-F238E27FC236}">
                <a16:creationId xmlns:a16="http://schemas.microsoft.com/office/drawing/2014/main" id="{82A86CFE-812C-41B2-A2E8-D8712DE29B91}"/>
              </a:ext>
            </a:extLst>
          </p:cNvPr>
          <p:cNvSpPr/>
          <p:nvPr/>
        </p:nvSpPr>
        <p:spPr>
          <a:xfrm>
            <a:off x="4186492" y="1652741"/>
            <a:ext cx="1179607" cy="776913"/>
          </a:xfrm>
          <a:prstGeom prst="flowChartDocument">
            <a:avLst/>
          </a:prstGeom>
          <a:solidFill>
            <a:schemeClr val="tx1">
              <a:lumMod val="75000"/>
              <a:lumOff val="25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800" cap="all">
              <a:ea typeface="+mn-lt"/>
              <a:cs typeface="+mn-lt"/>
            </a:endParaRPr>
          </a:p>
          <a:p>
            <a:pPr algn="ctr"/>
            <a:endParaRPr lang="en-GB" sz="800" cap="all">
              <a:ea typeface="+mn-lt"/>
              <a:cs typeface="+mn-lt"/>
            </a:endParaRPr>
          </a:p>
          <a:p>
            <a:pPr algn="ctr"/>
            <a:r>
              <a:rPr lang="en-GB" sz="800" b="1" cap="all">
                <a:ea typeface="+mn-lt"/>
                <a:cs typeface="+mn-lt"/>
              </a:rPr>
              <a:t>FROM</a:t>
            </a:r>
            <a:endParaRPr lang="en-US" sz="800" b="1">
              <a:ea typeface="+mn-lt"/>
              <a:cs typeface="+mn-lt"/>
            </a:endParaRPr>
          </a:p>
          <a:p>
            <a:pPr algn="ctr"/>
            <a:r>
              <a:rPr lang="en-GB" sz="1600" b="1" i="1">
                <a:ea typeface="+mn-lt"/>
                <a:cs typeface="+mn-lt"/>
              </a:rPr>
              <a:t>£</a:t>
            </a:r>
            <a:r>
              <a:rPr lang="en-GB" sz="1600" b="1">
                <a:ea typeface="+mn-lt"/>
                <a:cs typeface="+mn-lt"/>
              </a:rPr>
              <a:t>28</a:t>
            </a:r>
            <a:endParaRPr lang="en-US" sz="1600" b="1"/>
          </a:p>
          <a:p>
            <a:pPr algn="ctr"/>
            <a:r>
              <a:rPr lang="en-GB" sz="800" b="1"/>
              <a:t>Inside &amp; Outside</a:t>
            </a:r>
            <a:endParaRPr lang="en-GB" sz="800"/>
          </a:p>
          <a:p>
            <a:pPr algn="ctr"/>
            <a:endParaRPr lang="en-GB"/>
          </a:p>
        </p:txBody>
      </p:sp>
      <p:sp>
        <p:nvSpPr>
          <p:cNvPr id="12" name="Flowchart: Document 11">
            <a:extLst>
              <a:ext uri="{FF2B5EF4-FFF2-40B4-BE49-F238E27FC236}">
                <a16:creationId xmlns:a16="http://schemas.microsoft.com/office/drawing/2014/main" id="{F225118D-99BD-4DCE-8750-BE058E07E2C9}"/>
              </a:ext>
            </a:extLst>
          </p:cNvPr>
          <p:cNvSpPr/>
          <p:nvPr/>
        </p:nvSpPr>
        <p:spPr>
          <a:xfrm>
            <a:off x="2962647" y="1653249"/>
            <a:ext cx="1175540" cy="817589"/>
          </a:xfrm>
          <a:prstGeom prst="flowChartDocument">
            <a:avLst/>
          </a:prstGeom>
          <a:solidFill>
            <a:schemeClr val="bg1">
              <a:lumMod val="85000"/>
            </a:schemeClr>
          </a:solidFill>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sz="800" cap="all">
              <a:ea typeface="+mn-lt"/>
              <a:cs typeface="+mn-lt"/>
            </a:endParaRPr>
          </a:p>
          <a:p>
            <a:pPr algn="ctr"/>
            <a:endParaRPr lang="en-GB" sz="800" cap="all">
              <a:ea typeface="+mn-lt"/>
              <a:cs typeface="+mn-lt"/>
            </a:endParaRPr>
          </a:p>
          <a:p>
            <a:pPr algn="ctr"/>
            <a:r>
              <a:rPr lang="en-GB" sz="800" b="1" cap="all">
                <a:solidFill>
                  <a:schemeClr val="tx1"/>
                </a:solidFill>
                <a:ea typeface="+mn-lt"/>
                <a:cs typeface="+mn-lt"/>
              </a:rPr>
              <a:t>FROM</a:t>
            </a:r>
            <a:endParaRPr lang="en-US" sz="800" b="1">
              <a:solidFill>
                <a:schemeClr val="tx1"/>
              </a:solidFill>
              <a:ea typeface="+mn-lt"/>
              <a:cs typeface="+mn-lt"/>
            </a:endParaRPr>
          </a:p>
          <a:p>
            <a:pPr algn="ctr"/>
            <a:r>
              <a:rPr lang="en-GB" sz="1600" b="1" i="1">
                <a:solidFill>
                  <a:schemeClr val="tx1"/>
                </a:solidFill>
                <a:ea typeface="+mn-lt"/>
                <a:cs typeface="+mn-lt"/>
              </a:rPr>
              <a:t>£</a:t>
            </a:r>
            <a:r>
              <a:rPr lang="en-GB" sz="1600" b="1">
                <a:solidFill>
                  <a:schemeClr val="tx1"/>
                </a:solidFill>
                <a:ea typeface="+mn-lt"/>
                <a:cs typeface="+mn-lt"/>
              </a:rPr>
              <a:t>15</a:t>
            </a:r>
            <a:endParaRPr lang="en-US" sz="1600" b="1">
              <a:solidFill>
                <a:schemeClr val="tx1"/>
              </a:solidFill>
            </a:endParaRPr>
          </a:p>
          <a:p>
            <a:pPr algn="ctr"/>
            <a:r>
              <a:rPr lang="en-GB" sz="800" b="1">
                <a:solidFill>
                  <a:schemeClr val="tx1"/>
                </a:solidFill>
              </a:rPr>
              <a:t>Exterior</a:t>
            </a:r>
            <a:endParaRPr lang="en-GB" sz="800">
              <a:solidFill>
                <a:schemeClr val="tx1"/>
              </a:solidFill>
            </a:endParaRPr>
          </a:p>
          <a:p>
            <a:pPr algn="ctr"/>
            <a:endParaRPr lang="en-GB"/>
          </a:p>
        </p:txBody>
      </p:sp>
      <p:sp>
        <p:nvSpPr>
          <p:cNvPr id="13" name="Rectangle 12">
            <a:extLst>
              <a:ext uri="{FF2B5EF4-FFF2-40B4-BE49-F238E27FC236}">
                <a16:creationId xmlns:a16="http://schemas.microsoft.com/office/drawing/2014/main" id="{EF5B589C-17ED-4E86-92BE-E2B61E1E0505}"/>
              </a:ext>
            </a:extLst>
          </p:cNvPr>
          <p:cNvSpPr/>
          <p:nvPr/>
        </p:nvSpPr>
        <p:spPr>
          <a:xfrm>
            <a:off x="2983494" y="2605205"/>
            <a:ext cx="1130797"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7D2EDFEA-6E67-4A9D-9C47-ED2DA0D4893E}"/>
              </a:ext>
            </a:extLst>
          </p:cNvPr>
          <p:cNvSpPr/>
          <p:nvPr/>
        </p:nvSpPr>
        <p:spPr>
          <a:xfrm>
            <a:off x="7856498" y="2605204"/>
            <a:ext cx="1171473"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66071BC7-15F2-4FC8-A021-77898DDE41ED}"/>
              </a:ext>
            </a:extLst>
          </p:cNvPr>
          <p:cNvSpPr/>
          <p:nvPr/>
        </p:nvSpPr>
        <p:spPr>
          <a:xfrm>
            <a:off x="4187509" y="2605203"/>
            <a:ext cx="1179607"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E830FDF7-579F-4206-B81F-FF14006F395B}"/>
              </a:ext>
            </a:extLst>
          </p:cNvPr>
          <p:cNvSpPr/>
          <p:nvPr/>
        </p:nvSpPr>
        <p:spPr>
          <a:xfrm>
            <a:off x="5415929" y="2605204"/>
            <a:ext cx="1175540"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B030B149-3EFE-479D-8F53-1DD035838B64}"/>
              </a:ext>
            </a:extLst>
          </p:cNvPr>
          <p:cNvSpPr/>
          <p:nvPr/>
        </p:nvSpPr>
        <p:spPr>
          <a:xfrm>
            <a:off x="6636213" y="2605203"/>
            <a:ext cx="1175540" cy="2831059"/>
          </a:xfrm>
          <a:prstGeom prst="rect">
            <a:avLst/>
          </a:prstGeom>
          <a:solidFill>
            <a:schemeClr val="bg1">
              <a:lumMod val="95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Arrow Connector 21">
            <a:extLst>
              <a:ext uri="{FF2B5EF4-FFF2-40B4-BE49-F238E27FC236}">
                <a16:creationId xmlns:a16="http://schemas.microsoft.com/office/drawing/2014/main" id="{BC3F2EFB-6D64-479B-9FD0-E6C5582B3282}"/>
              </a:ext>
            </a:extLst>
          </p:cNvPr>
          <p:cNvCxnSpPr/>
          <p:nvPr/>
        </p:nvCxnSpPr>
        <p:spPr>
          <a:xfrm>
            <a:off x="425472" y="2768419"/>
            <a:ext cx="8594870"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E49F7C92-DF47-42FC-A1B2-BF7694744677}"/>
              </a:ext>
            </a:extLst>
          </p:cNvPr>
          <p:cNvCxnSpPr>
            <a:cxnSpLocks/>
          </p:cNvCxnSpPr>
          <p:nvPr/>
        </p:nvCxnSpPr>
        <p:spPr>
          <a:xfrm>
            <a:off x="425472" y="5038147"/>
            <a:ext cx="8607072" cy="3254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D5F554E-6D03-4315-80FA-A312420800B7}"/>
              </a:ext>
            </a:extLst>
          </p:cNvPr>
          <p:cNvCxnSpPr>
            <a:cxnSpLocks/>
          </p:cNvCxnSpPr>
          <p:nvPr/>
        </p:nvCxnSpPr>
        <p:spPr>
          <a:xfrm>
            <a:off x="425473" y="5229325"/>
            <a:ext cx="8607071" cy="1220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F78ED3EE-A61A-45CE-8DA9-20AA72D8E7A4}"/>
              </a:ext>
            </a:extLst>
          </p:cNvPr>
          <p:cNvCxnSpPr>
            <a:cxnSpLocks/>
          </p:cNvCxnSpPr>
          <p:nvPr/>
        </p:nvCxnSpPr>
        <p:spPr>
          <a:xfrm flipV="1">
            <a:off x="425470" y="4720871"/>
            <a:ext cx="8607073" cy="1627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470B8ACD-2392-4122-87AB-106720BBF72F}"/>
              </a:ext>
            </a:extLst>
          </p:cNvPr>
          <p:cNvCxnSpPr>
            <a:cxnSpLocks/>
          </p:cNvCxnSpPr>
          <p:nvPr/>
        </p:nvCxnSpPr>
        <p:spPr>
          <a:xfrm>
            <a:off x="425471" y="4871374"/>
            <a:ext cx="8607073" cy="8135"/>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109D8769-4914-4831-858B-E56E36C031B6}"/>
              </a:ext>
            </a:extLst>
          </p:cNvPr>
          <p:cNvCxnSpPr>
            <a:cxnSpLocks/>
          </p:cNvCxnSpPr>
          <p:nvPr/>
        </p:nvCxnSpPr>
        <p:spPr>
          <a:xfrm>
            <a:off x="417335" y="4106663"/>
            <a:ext cx="8594870"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564D48E1-B5A6-47A8-B566-EFB25972CDED}"/>
              </a:ext>
            </a:extLst>
          </p:cNvPr>
          <p:cNvCxnSpPr>
            <a:cxnSpLocks/>
          </p:cNvCxnSpPr>
          <p:nvPr/>
        </p:nvCxnSpPr>
        <p:spPr>
          <a:xfrm>
            <a:off x="425471" y="2931123"/>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2BBB4F8B-161A-472B-9C74-75FA98BEE5F7}"/>
              </a:ext>
            </a:extLst>
          </p:cNvPr>
          <p:cNvCxnSpPr>
            <a:cxnSpLocks/>
          </p:cNvCxnSpPr>
          <p:nvPr/>
        </p:nvCxnSpPr>
        <p:spPr>
          <a:xfrm>
            <a:off x="433607" y="3272803"/>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D06EC72-BB02-452F-AEE3-1FBC0CABC249}"/>
              </a:ext>
            </a:extLst>
          </p:cNvPr>
          <p:cNvCxnSpPr>
            <a:cxnSpLocks/>
          </p:cNvCxnSpPr>
          <p:nvPr/>
        </p:nvCxnSpPr>
        <p:spPr>
          <a:xfrm>
            <a:off x="425472" y="3101964"/>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41DB9258-D51F-4064-A6F1-C7980D0A32BB}"/>
              </a:ext>
            </a:extLst>
          </p:cNvPr>
          <p:cNvCxnSpPr>
            <a:cxnSpLocks/>
          </p:cNvCxnSpPr>
          <p:nvPr/>
        </p:nvCxnSpPr>
        <p:spPr>
          <a:xfrm>
            <a:off x="433607" y="3447710"/>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F8E5FEC1-67ED-47E9-9A2B-98D2E46B0C7A}"/>
              </a:ext>
            </a:extLst>
          </p:cNvPr>
          <p:cNvCxnSpPr>
            <a:cxnSpLocks/>
          </p:cNvCxnSpPr>
          <p:nvPr/>
        </p:nvCxnSpPr>
        <p:spPr>
          <a:xfrm>
            <a:off x="417336" y="3614481"/>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37DAD10F-607E-40DF-BFEC-5ADC8F57392C}"/>
              </a:ext>
            </a:extLst>
          </p:cNvPr>
          <p:cNvCxnSpPr>
            <a:cxnSpLocks/>
          </p:cNvCxnSpPr>
          <p:nvPr/>
        </p:nvCxnSpPr>
        <p:spPr>
          <a:xfrm>
            <a:off x="417336" y="3785322"/>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D4B397E5-B42E-47A1-80F2-174EEBA77ABF}"/>
              </a:ext>
            </a:extLst>
          </p:cNvPr>
          <p:cNvCxnSpPr>
            <a:cxnSpLocks/>
          </p:cNvCxnSpPr>
          <p:nvPr/>
        </p:nvCxnSpPr>
        <p:spPr>
          <a:xfrm>
            <a:off x="421403" y="3948026"/>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FA0C331B-A278-4FBF-B2B6-5D98BE6D1C38}"/>
              </a:ext>
            </a:extLst>
          </p:cNvPr>
          <p:cNvCxnSpPr>
            <a:cxnSpLocks/>
          </p:cNvCxnSpPr>
          <p:nvPr/>
        </p:nvCxnSpPr>
        <p:spPr>
          <a:xfrm>
            <a:off x="433607" y="4273436"/>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A0478923-5180-4DCF-A5DC-217011D852C2}"/>
              </a:ext>
            </a:extLst>
          </p:cNvPr>
          <p:cNvCxnSpPr>
            <a:cxnSpLocks/>
          </p:cNvCxnSpPr>
          <p:nvPr/>
        </p:nvCxnSpPr>
        <p:spPr>
          <a:xfrm>
            <a:off x="425471" y="4419870"/>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B2208090-37B9-4DCD-B66F-5A1F6987DBAC}"/>
              </a:ext>
            </a:extLst>
          </p:cNvPr>
          <p:cNvCxnSpPr>
            <a:cxnSpLocks/>
          </p:cNvCxnSpPr>
          <p:nvPr/>
        </p:nvCxnSpPr>
        <p:spPr>
          <a:xfrm>
            <a:off x="425472" y="4578507"/>
            <a:ext cx="8603006" cy="406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8F04D0F7-800D-4D98-9914-4DC1DBE8BF5B}"/>
              </a:ext>
            </a:extLst>
          </p:cNvPr>
          <p:cNvSpPr txBox="1"/>
          <p:nvPr/>
        </p:nvSpPr>
        <p:spPr>
          <a:xfrm>
            <a:off x="10514481" y="152911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pic>
        <p:nvPicPr>
          <p:cNvPr id="48" name="Graphic 48" descr="Badge Tick1 with solid fill">
            <a:extLst>
              <a:ext uri="{FF2B5EF4-FFF2-40B4-BE49-F238E27FC236}">
                <a16:creationId xmlns:a16="http://schemas.microsoft.com/office/drawing/2014/main" id="{106E24C4-2187-4841-9D06-C02DD276B1C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9" y="2613849"/>
            <a:ext cx="165960" cy="161892"/>
          </a:xfrm>
          <a:prstGeom prst="rect">
            <a:avLst/>
          </a:prstGeom>
        </p:spPr>
      </p:pic>
      <p:pic>
        <p:nvPicPr>
          <p:cNvPr id="50" name="Graphic 48" descr="Badge Tick1 with solid fill">
            <a:extLst>
              <a:ext uri="{FF2B5EF4-FFF2-40B4-BE49-F238E27FC236}">
                <a16:creationId xmlns:a16="http://schemas.microsoft.com/office/drawing/2014/main" id="{59EB7F02-9D36-4D7A-A8A7-0059DC74D9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9" y="2772486"/>
            <a:ext cx="165960" cy="161892"/>
          </a:xfrm>
          <a:prstGeom prst="rect">
            <a:avLst/>
          </a:prstGeom>
        </p:spPr>
      </p:pic>
      <p:pic>
        <p:nvPicPr>
          <p:cNvPr id="51" name="Graphic 48" descr="Badge Tick1 with solid fill">
            <a:extLst>
              <a:ext uri="{FF2B5EF4-FFF2-40B4-BE49-F238E27FC236}">
                <a16:creationId xmlns:a16="http://schemas.microsoft.com/office/drawing/2014/main" id="{041CF328-E603-40EE-8DC8-762E68F2FD2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8" y="2935190"/>
            <a:ext cx="165960" cy="161892"/>
          </a:xfrm>
          <a:prstGeom prst="rect">
            <a:avLst/>
          </a:prstGeom>
        </p:spPr>
      </p:pic>
      <p:pic>
        <p:nvPicPr>
          <p:cNvPr id="52" name="Graphic 48" descr="Badge Tick1 with solid fill">
            <a:extLst>
              <a:ext uri="{FF2B5EF4-FFF2-40B4-BE49-F238E27FC236}">
                <a16:creationId xmlns:a16="http://schemas.microsoft.com/office/drawing/2014/main" id="{D0034D26-57A5-4160-A405-CC6442C5049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9" y="3106030"/>
            <a:ext cx="165960" cy="161892"/>
          </a:xfrm>
          <a:prstGeom prst="rect">
            <a:avLst/>
          </a:prstGeom>
        </p:spPr>
      </p:pic>
      <p:pic>
        <p:nvPicPr>
          <p:cNvPr id="53" name="Graphic 48" descr="Badge Tick1 with solid fill">
            <a:extLst>
              <a:ext uri="{FF2B5EF4-FFF2-40B4-BE49-F238E27FC236}">
                <a16:creationId xmlns:a16="http://schemas.microsoft.com/office/drawing/2014/main" id="{673D4FEA-C256-47D7-9EE8-818D5976A92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468048" y="3276870"/>
            <a:ext cx="165960" cy="161892"/>
          </a:xfrm>
          <a:prstGeom prst="rect">
            <a:avLst/>
          </a:prstGeom>
        </p:spPr>
      </p:pic>
      <p:pic>
        <p:nvPicPr>
          <p:cNvPr id="54" name="Graphic 48" descr="Badge Tick1 with solid fill">
            <a:extLst>
              <a:ext uri="{FF2B5EF4-FFF2-40B4-BE49-F238E27FC236}">
                <a16:creationId xmlns:a16="http://schemas.microsoft.com/office/drawing/2014/main" id="{D9FFB257-961C-4775-A5D1-93032EE38C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9" y="2776553"/>
            <a:ext cx="165960" cy="161892"/>
          </a:xfrm>
          <a:prstGeom prst="rect">
            <a:avLst/>
          </a:prstGeom>
        </p:spPr>
      </p:pic>
      <p:pic>
        <p:nvPicPr>
          <p:cNvPr id="55" name="Graphic 48" descr="Badge Tick1 with solid fill">
            <a:extLst>
              <a:ext uri="{FF2B5EF4-FFF2-40B4-BE49-F238E27FC236}">
                <a16:creationId xmlns:a16="http://schemas.microsoft.com/office/drawing/2014/main" id="{CB340792-BB1B-4A94-BF49-A1B3B1CD43D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2935190"/>
            <a:ext cx="165960" cy="161892"/>
          </a:xfrm>
          <a:prstGeom prst="rect">
            <a:avLst/>
          </a:prstGeom>
        </p:spPr>
      </p:pic>
      <p:pic>
        <p:nvPicPr>
          <p:cNvPr id="56" name="Graphic 48" descr="Badge Tick1 with solid fill">
            <a:extLst>
              <a:ext uri="{FF2B5EF4-FFF2-40B4-BE49-F238E27FC236}">
                <a16:creationId xmlns:a16="http://schemas.microsoft.com/office/drawing/2014/main" id="{584E95A5-D783-4D4A-BA4A-AF9E495EF12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9" y="3106030"/>
            <a:ext cx="165960" cy="161892"/>
          </a:xfrm>
          <a:prstGeom prst="rect">
            <a:avLst/>
          </a:prstGeom>
        </p:spPr>
      </p:pic>
      <p:pic>
        <p:nvPicPr>
          <p:cNvPr id="57" name="Graphic 48" descr="Badge Tick1 with solid fill">
            <a:extLst>
              <a:ext uri="{FF2B5EF4-FFF2-40B4-BE49-F238E27FC236}">
                <a16:creationId xmlns:a16="http://schemas.microsoft.com/office/drawing/2014/main" id="{84FBB553-45FC-43ED-83F7-3C3C9B3E6FA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3276870"/>
            <a:ext cx="165960" cy="161892"/>
          </a:xfrm>
          <a:prstGeom prst="rect">
            <a:avLst/>
          </a:prstGeom>
        </p:spPr>
      </p:pic>
      <p:pic>
        <p:nvPicPr>
          <p:cNvPr id="58" name="Graphic 48" descr="Badge Tick1 with solid fill">
            <a:extLst>
              <a:ext uri="{FF2B5EF4-FFF2-40B4-BE49-F238E27FC236}">
                <a16:creationId xmlns:a16="http://schemas.microsoft.com/office/drawing/2014/main" id="{1771E340-D522-43B8-89D5-C5E309EAFB9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2605713"/>
            <a:ext cx="165960" cy="161892"/>
          </a:xfrm>
          <a:prstGeom prst="rect">
            <a:avLst/>
          </a:prstGeom>
        </p:spPr>
      </p:pic>
      <p:pic>
        <p:nvPicPr>
          <p:cNvPr id="59" name="Graphic 48" descr="Badge Tick1 with solid fill">
            <a:extLst>
              <a:ext uri="{FF2B5EF4-FFF2-40B4-BE49-F238E27FC236}">
                <a16:creationId xmlns:a16="http://schemas.microsoft.com/office/drawing/2014/main" id="{092A97F4-396F-46D8-ABC8-9E31774FCE6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2776554"/>
            <a:ext cx="165960" cy="161892"/>
          </a:xfrm>
          <a:prstGeom prst="rect">
            <a:avLst/>
          </a:prstGeom>
        </p:spPr>
      </p:pic>
      <p:pic>
        <p:nvPicPr>
          <p:cNvPr id="60" name="Graphic 48" descr="Badge Tick1 with solid fill">
            <a:extLst>
              <a:ext uri="{FF2B5EF4-FFF2-40B4-BE49-F238E27FC236}">
                <a16:creationId xmlns:a16="http://schemas.microsoft.com/office/drawing/2014/main" id="{34E2594D-799C-43E4-9889-580C89C0B56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2613848"/>
            <a:ext cx="165960" cy="161892"/>
          </a:xfrm>
          <a:prstGeom prst="rect">
            <a:avLst/>
          </a:prstGeom>
        </p:spPr>
      </p:pic>
      <p:pic>
        <p:nvPicPr>
          <p:cNvPr id="61" name="Graphic 48" descr="Badge Tick1 with solid fill">
            <a:extLst>
              <a:ext uri="{FF2B5EF4-FFF2-40B4-BE49-F238E27FC236}">
                <a16:creationId xmlns:a16="http://schemas.microsoft.com/office/drawing/2014/main" id="{688C49CA-C369-44F4-B601-D0F6E1D008D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2935191"/>
            <a:ext cx="165960" cy="161892"/>
          </a:xfrm>
          <a:prstGeom prst="rect">
            <a:avLst/>
          </a:prstGeom>
        </p:spPr>
      </p:pic>
      <p:pic>
        <p:nvPicPr>
          <p:cNvPr id="62" name="Graphic 48" descr="Badge Tick1 with solid fill">
            <a:extLst>
              <a:ext uri="{FF2B5EF4-FFF2-40B4-BE49-F238E27FC236}">
                <a16:creationId xmlns:a16="http://schemas.microsoft.com/office/drawing/2014/main" id="{EBE45DC9-A1CC-4E54-91B5-19F5FEA3775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3106030"/>
            <a:ext cx="165960" cy="161892"/>
          </a:xfrm>
          <a:prstGeom prst="rect">
            <a:avLst/>
          </a:prstGeom>
        </p:spPr>
      </p:pic>
      <p:pic>
        <p:nvPicPr>
          <p:cNvPr id="63" name="Graphic 48" descr="Badge Tick1 with solid fill">
            <a:extLst>
              <a:ext uri="{FF2B5EF4-FFF2-40B4-BE49-F238E27FC236}">
                <a16:creationId xmlns:a16="http://schemas.microsoft.com/office/drawing/2014/main" id="{A5E019AE-889E-4E0D-BA24-466982DE99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3276870"/>
            <a:ext cx="165960" cy="161892"/>
          </a:xfrm>
          <a:prstGeom prst="rect">
            <a:avLst/>
          </a:prstGeom>
        </p:spPr>
      </p:pic>
      <p:pic>
        <p:nvPicPr>
          <p:cNvPr id="64" name="Graphic 48" descr="Badge Tick1 with solid fill">
            <a:extLst>
              <a:ext uri="{FF2B5EF4-FFF2-40B4-BE49-F238E27FC236}">
                <a16:creationId xmlns:a16="http://schemas.microsoft.com/office/drawing/2014/main" id="{1495103E-788A-4F7F-9FD0-A42B05AFF58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3451777"/>
            <a:ext cx="165960" cy="161892"/>
          </a:xfrm>
          <a:prstGeom prst="rect">
            <a:avLst/>
          </a:prstGeom>
        </p:spPr>
      </p:pic>
      <p:pic>
        <p:nvPicPr>
          <p:cNvPr id="65" name="Graphic 48" descr="Badge Tick1 with solid fill">
            <a:extLst>
              <a:ext uri="{FF2B5EF4-FFF2-40B4-BE49-F238E27FC236}">
                <a16:creationId xmlns:a16="http://schemas.microsoft.com/office/drawing/2014/main" id="{852E8985-9C74-4B4A-B7A6-704FF46515A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1" y="3630753"/>
            <a:ext cx="165960" cy="161892"/>
          </a:xfrm>
          <a:prstGeom prst="rect">
            <a:avLst/>
          </a:prstGeom>
        </p:spPr>
      </p:pic>
      <p:pic>
        <p:nvPicPr>
          <p:cNvPr id="66" name="Graphic 48" descr="Badge Tick1 with solid fill">
            <a:extLst>
              <a:ext uri="{FF2B5EF4-FFF2-40B4-BE49-F238E27FC236}">
                <a16:creationId xmlns:a16="http://schemas.microsoft.com/office/drawing/2014/main" id="{462F616E-BAA5-4629-91ED-62AA5ADA52F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3948026"/>
            <a:ext cx="165960" cy="161892"/>
          </a:xfrm>
          <a:prstGeom prst="rect">
            <a:avLst/>
          </a:prstGeom>
        </p:spPr>
      </p:pic>
      <p:pic>
        <p:nvPicPr>
          <p:cNvPr id="67" name="Graphic 48" descr="Badge Tick1 with solid fill">
            <a:extLst>
              <a:ext uri="{FF2B5EF4-FFF2-40B4-BE49-F238E27FC236}">
                <a16:creationId xmlns:a16="http://schemas.microsoft.com/office/drawing/2014/main" id="{7BBC0C97-9855-49F7-ADBF-9316933BB0A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9" y="3630753"/>
            <a:ext cx="165960" cy="161892"/>
          </a:xfrm>
          <a:prstGeom prst="rect">
            <a:avLst/>
          </a:prstGeom>
        </p:spPr>
      </p:pic>
      <p:pic>
        <p:nvPicPr>
          <p:cNvPr id="68" name="Graphic 48" descr="Badge Tick1 with solid fill">
            <a:extLst>
              <a:ext uri="{FF2B5EF4-FFF2-40B4-BE49-F238E27FC236}">
                <a16:creationId xmlns:a16="http://schemas.microsoft.com/office/drawing/2014/main" id="{4F3F8CBD-1C51-4E42-AC94-19660D8013B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3789389"/>
            <a:ext cx="165960" cy="161892"/>
          </a:xfrm>
          <a:prstGeom prst="rect">
            <a:avLst/>
          </a:prstGeom>
        </p:spPr>
      </p:pic>
      <p:pic>
        <p:nvPicPr>
          <p:cNvPr id="69" name="Graphic 48" descr="Badge Tick1 with solid fill">
            <a:extLst>
              <a:ext uri="{FF2B5EF4-FFF2-40B4-BE49-F238E27FC236}">
                <a16:creationId xmlns:a16="http://schemas.microsoft.com/office/drawing/2014/main" id="{DA46D235-EC97-453C-82A1-9B560F0B828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7" y="3451776"/>
            <a:ext cx="165960" cy="161892"/>
          </a:xfrm>
          <a:prstGeom prst="rect">
            <a:avLst/>
          </a:prstGeom>
        </p:spPr>
      </p:pic>
      <p:pic>
        <p:nvPicPr>
          <p:cNvPr id="70" name="Graphic 48" descr="Badge Tick1 with solid fill">
            <a:extLst>
              <a:ext uri="{FF2B5EF4-FFF2-40B4-BE49-F238E27FC236}">
                <a16:creationId xmlns:a16="http://schemas.microsoft.com/office/drawing/2014/main" id="{47582BDC-0FC6-423D-942C-127446D2265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96468" y="4118866"/>
            <a:ext cx="165960" cy="161892"/>
          </a:xfrm>
          <a:prstGeom prst="rect">
            <a:avLst/>
          </a:prstGeom>
        </p:spPr>
      </p:pic>
      <p:pic>
        <p:nvPicPr>
          <p:cNvPr id="71" name="Graphic 48" descr="Badge Tick1 with solid fill">
            <a:extLst>
              <a:ext uri="{FF2B5EF4-FFF2-40B4-BE49-F238E27FC236}">
                <a16:creationId xmlns:a16="http://schemas.microsoft.com/office/drawing/2014/main" id="{865874FE-C097-4DC4-A8D1-28006DAC5A1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19" y="3785320"/>
            <a:ext cx="165960" cy="161892"/>
          </a:xfrm>
          <a:prstGeom prst="rect">
            <a:avLst/>
          </a:prstGeom>
        </p:spPr>
      </p:pic>
      <p:pic>
        <p:nvPicPr>
          <p:cNvPr id="72" name="Graphic 48" descr="Badge Tick1 with solid fill">
            <a:extLst>
              <a:ext uri="{FF2B5EF4-FFF2-40B4-BE49-F238E27FC236}">
                <a16:creationId xmlns:a16="http://schemas.microsoft.com/office/drawing/2014/main" id="{345DC7F9-F914-4341-90CD-C9A5F68282B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3952093"/>
            <a:ext cx="165960" cy="161892"/>
          </a:xfrm>
          <a:prstGeom prst="rect">
            <a:avLst/>
          </a:prstGeom>
        </p:spPr>
      </p:pic>
      <p:pic>
        <p:nvPicPr>
          <p:cNvPr id="73" name="Graphic 48" descr="Badge Tick1 with solid fill">
            <a:extLst>
              <a:ext uri="{FF2B5EF4-FFF2-40B4-BE49-F238E27FC236}">
                <a16:creationId xmlns:a16="http://schemas.microsoft.com/office/drawing/2014/main" id="{A0B1CA6D-F59A-414B-B25F-D839E0FA839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4106662"/>
            <a:ext cx="165960" cy="161892"/>
          </a:xfrm>
          <a:prstGeom prst="rect">
            <a:avLst/>
          </a:prstGeom>
        </p:spPr>
      </p:pic>
      <p:pic>
        <p:nvPicPr>
          <p:cNvPr id="74" name="Graphic 48" descr="Badge Tick1 with solid fill">
            <a:extLst>
              <a:ext uri="{FF2B5EF4-FFF2-40B4-BE49-F238E27FC236}">
                <a16:creationId xmlns:a16="http://schemas.microsoft.com/office/drawing/2014/main" id="{17937656-7A1D-4BA2-B7E7-D3A0843BB28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4265300"/>
            <a:ext cx="165960" cy="161892"/>
          </a:xfrm>
          <a:prstGeom prst="rect">
            <a:avLst/>
          </a:prstGeom>
        </p:spPr>
      </p:pic>
      <p:pic>
        <p:nvPicPr>
          <p:cNvPr id="75" name="Graphic 48" descr="Badge Tick1 with solid fill">
            <a:extLst>
              <a:ext uri="{FF2B5EF4-FFF2-40B4-BE49-F238E27FC236}">
                <a16:creationId xmlns:a16="http://schemas.microsoft.com/office/drawing/2014/main" id="{AD8B191F-2075-4EF0-9A6B-2F4F83CE09A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4887" y="4423936"/>
            <a:ext cx="165960" cy="161892"/>
          </a:xfrm>
          <a:prstGeom prst="rect">
            <a:avLst/>
          </a:prstGeom>
        </p:spPr>
      </p:pic>
      <p:pic>
        <p:nvPicPr>
          <p:cNvPr id="76" name="Graphic 48" descr="Badge Tick1 with solid fill">
            <a:extLst>
              <a:ext uri="{FF2B5EF4-FFF2-40B4-BE49-F238E27FC236}">
                <a16:creationId xmlns:a16="http://schemas.microsoft.com/office/drawing/2014/main" id="{0D270D09-5766-416B-B59F-F700336DB91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20820" y="4566303"/>
            <a:ext cx="165960" cy="161892"/>
          </a:xfrm>
          <a:prstGeom prst="rect">
            <a:avLst/>
          </a:prstGeom>
        </p:spPr>
      </p:pic>
      <p:pic>
        <p:nvPicPr>
          <p:cNvPr id="77" name="Graphic 48" descr="Badge Tick1 with solid fill">
            <a:extLst>
              <a:ext uri="{FF2B5EF4-FFF2-40B4-BE49-F238E27FC236}">
                <a16:creationId xmlns:a16="http://schemas.microsoft.com/office/drawing/2014/main" id="{796A1AE2-825A-45DF-84FF-7BF44594EF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2605712"/>
            <a:ext cx="165960" cy="161892"/>
          </a:xfrm>
          <a:prstGeom prst="rect">
            <a:avLst/>
          </a:prstGeom>
        </p:spPr>
      </p:pic>
      <p:pic>
        <p:nvPicPr>
          <p:cNvPr id="78" name="Graphic 48" descr="Badge Tick1 with solid fill">
            <a:extLst>
              <a:ext uri="{FF2B5EF4-FFF2-40B4-BE49-F238E27FC236}">
                <a16:creationId xmlns:a16="http://schemas.microsoft.com/office/drawing/2014/main" id="{6F86A5EB-A5C0-4BAD-9AE7-EDEA29B9524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2776552"/>
            <a:ext cx="165960" cy="161892"/>
          </a:xfrm>
          <a:prstGeom prst="rect">
            <a:avLst/>
          </a:prstGeom>
        </p:spPr>
      </p:pic>
      <p:pic>
        <p:nvPicPr>
          <p:cNvPr id="79" name="Graphic 48" descr="Badge Tick1 with solid fill">
            <a:extLst>
              <a:ext uri="{FF2B5EF4-FFF2-40B4-BE49-F238E27FC236}">
                <a16:creationId xmlns:a16="http://schemas.microsoft.com/office/drawing/2014/main" id="{7FFAC80E-D6F6-4A48-91F4-8A38496EA67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2955528"/>
            <a:ext cx="165960" cy="161892"/>
          </a:xfrm>
          <a:prstGeom prst="rect">
            <a:avLst/>
          </a:prstGeom>
        </p:spPr>
      </p:pic>
      <p:pic>
        <p:nvPicPr>
          <p:cNvPr id="80" name="Graphic 48" descr="Badge Tick1 with solid fill">
            <a:extLst>
              <a:ext uri="{FF2B5EF4-FFF2-40B4-BE49-F238E27FC236}">
                <a16:creationId xmlns:a16="http://schemas.microsoft.com/office/drawing/2014/main" id="{24224837-6554-4177-B308-BA6864FC7C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3106029"/>
            <a:ext cx="165960" cy="161892"/>
          </a:xfrm>
          <a:prstGeom prst="rect">
            <a:avLst/>
          </a:prstGeom>
        </p:spPr>
      </p:pic>
      <p:pic>
        <p:nvPicPr>
          <p:cNvPr id="81" name="Graphic 48" descr="Badge Tick1 with solid fill">
            <a:extLst>
              <a:ext uri="{FF2B5EF4-FFF2-40B4-BE49-F238E27FC236}">
                <a16:creationId xmlns:a16="http://schemas.microsoft.com/office/drawing/2014/main" id="{C1E1E102-9E28-443D-9FBD-9828B4C2935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3276870"/>
            <a:ext cx="165960" cy="161892"/>
          </a:xfrm>
          <a:prstGeom prst="rect">
            <a:avLst/>
          </a:prstGeom>
        </p:spPr>
      </p:pic>
      <p:pic>
        <p:nvPicPr>
          <p:cNvPr id="82" name="Graphic 48" descr="Badge Tick1 with solid fill">
            <a:extLst>
              <a:ext uri="{FF2B5EF4-FFF2-40B4-BE49-F238E27FC236}">
                <a16:creationId xmlns:a16="http://schemas.microsoft.com/office/drawing/2014/main" id="{B01B8D03-AC59-46B6-9566-754DAB5D125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3455844"/>
            <a:ext cx="165960" cy="161892"/>
          </a:xfrm>
          <a:prstGeom prst="rect">
            <a:avLst/>
          </a:prstGeom>
        </p:spPr>
      </p:pic>
      <p:pic>
        <p:nvPicPr>
          <p:cNvPr id="83" name="Graphic 48" descr="Badge Tick1 with solid fill">
            <a:extLst>
              <a:ext uri="{FF2B5EF4-FFF2-40B4-BE49-F238E27FC236}">
                <a16:creationId xmlns:a16="http://schemas.microsoft.com/office/drawing/2014/main" id="{FE08BBBF-A593-4DC5-B5BD-42B8B5EBAAD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3614482"/>
            <a:ext cx="165960" cy="161892"/>
          </a:xfrm>
          <a:prstGeom prst="rect">
            <a:avLst/>
          </a:prstGeom>
        </p:spPr>
      </p:pic>
      <p:pic>
        <p:nvPicPr>
          <p:cNvPr id="84" name="Graphic 48" descr="Badge Tick1 with solid fill">
            <a:extLst>
              <a:ext uri="{FF2B5EF4-FFF2-40B4-BE49-F238E27FC236}">
                <a16:creationId xmlns:a16="http://schemas.microsoft.com/office/drawing/2014/main" id="{A58007C8-689D-4D45-8DAC-4112C3C0F88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3789388"/>
            <a:ext cx="165960" cy="161892"/>
          </a:xfrm>
          <a:prstGeom prst="rect">
            <a:avLst/>
          </a:prstGeom>
        </p:spPr>
      </p:pic>
      <p:pic>
        <p:nvPicPr>
          <p:cNvPr id="85" name="Graphic 48" descr="Badge Tick1 with solid fill">
            <a:extLst>
              <a:ext uri="{FF2B5EF4-FFF2-40B4-BE49-F238E27FC236}">
                <a16:creationId xmlns:a16="http://schemas.microsoft.com/office/drawing/2014/main" id="{B89EFA0B-834E-4EF4-B3DE-2B870824FB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1105" y="3952094"/>
            <a:ext cx="165960" cy="161892"/>
          </a:xfrm>
          <a:prstGeom prst="rect">
            <a:avLst/>
          </a:prstGeom>
        </p:spPr>
      </p:pic>
      <p:pic>
        <p:nvPicPr>
          <p:cNvPr id="86" name="Graphic 48" descr="Badge Tick1 with solid fill">
            <a:extLst>
              <a:ext uri="{FF2B5EF4-FFF2-40B4-BE49-F238E27FC236}">
                <a16:creationId xmlns:a16="http://schemas.microsoft.com/office/drawing/2014/main" id="{EEFA3E67-A64A-4082-BC77-C85ACA44336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4118865"/>
            <a:ext cx="165960" cy="161892"/>
          </a:xfrm>
          <a:prstGeom prst="rect">
            <a:avLst/>
          </a:prstGeom>
        </p:spPr>
      </p:pic>
      <p:pic>
        <p:nvPicPr>
          <p:cNvPr id="87" name="Graphic 48" descr="Badge Tick1 with solid fill">
            <a:extLst>
              <a:ext uri="{FF2B5EF4-FFF2-40B4-BE49-F238E27FC236}">
                <a16:creationId xmlns:a16="http://schemas.microsoft.com/office/drawing/2014/main" id="{DA3FDFF4-71D1-4E63-B2DB-683EFE74891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4423937"/>
            <a:ext cx="165960" cy="161892"/>
          </a:xfrm>
          <a:prstGeom prst="rect">
            <a:avLst/>
          </a:prstGeom>
        </p:spPr>
      </p:pic>
      <p:pic>
        <p:nvPicPr>
          <p:cNvPr id="88" name="Graphic 48" descr="Badge Tick1 with solid fill">
            <a:extLst>
              <a:ext uri="{FF2B5EF4-FFF2-40B4-BE49-F238E27FC236}">
                <a16:creationId xmlns:a16="http://schemas.microsoft.com/office/drawing/2014/main" id="{E0B7B6B9-4296-4E94-99C8-76CC7CB8289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2" y="4582573"/>
            <a:ext cx="165960" cy="161892"/>
          </a:xfrm>
          <a:prstGeom prst="rect">
            <a:avLst/>
          </a:prstGeom>
        </p:spPr>
      </p:pic>
      <p:pic>
        <p:nvPicPr>
          <p:cNvPr id="89" name="Graphic 48" descr="Badge Tick1 with solid fill">
            <a:extLst>
              <a:ext uri="{FF2B5EF4-FFF2-40B4-BE49-F238E27FC236}">
                <a16:creationId xmlns:a16="http://schemas.microsoft.com/office/drawing/2014/main" id="{99741DCC-4614-45B7-9E80-899AC6BEC5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45173" y="4265300"/>
            <a:ext cx="165960" cy="161892"/>
          </a:xfrm>
          <a:prstGeom prst="rect">
            <a:avLst/>
          </a:prstGeom>
        </p:spPr>
      </p:pic>
      <p:pic>
        <p:nvPicPr>
          <p:cNvPr id="90" name="Graphic 48" descr="Badge Tick1 with solid fill">
            <a:extLst>
              <a:ext uri="{FF2B5EF4-FFF2-40B4-BE49-F238E27FC236}">
                <a16:creationId xmlns:a16="http://schemas.microsoft.com/office/drawing/2014/main" id="{1B8294BD-807B-4372-842E-CEC3166156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90" y="2605713"/>
            <a:ext cx="165960" cy="161892"/>
          </a:xfrm>
          <a:prstGeom prst="rect">
            <a:avLst/>
          </a:prstGeom>
        </p:spPr>
      </p:pic>
      <p:pic>
        <p:nvPicPr>
          <p:cNvPr id="91" name="Graphic 48" descr="Badge Tick1 with solid fill">
            <a:extLst>
              <a:ext uri="{FF2B5EF4-FFF2-40B4-BE49-F238E27FC236}">
                <a16:creationId xmlns:a16="http://schemas.microsoft.com/office/drawing/2014/main" id="{83503640-92A5-4367-A8BF-76D46B2E4F9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2776552"/>
            <a:ext cx="165960" cy="161892"/>
          </a:xfrm>
          <a:prstGeom prst="rect">
            <a:avLst/>
          </a:prstGeom>
        </p:spPr>
      </p:pic>
      <p:pic>
        <p:nvPicPr>
          <p:cNvPr id="92" name="Graphic 48" descr="Badge Tick1 with solid fill">
            <a:extLst>
              <a:ext uri="{FF2B5EF4-FFF2-40B4-BE49-F238E27FC236}">
                <a16:creationId xmlns:a16="http://schemas.microsoft.com/office/drawing/2014/main" id="{574D63EC-8095-4EB6-B260-28387E52797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90" y="2947393"/>
            <a:ext cx="165960" cy="161892"/>
          </a:xfrm>
          <a:prstGeom prst="rect">
            <a:avLst/>
          </a:prstGeom>
        </p:spPr>
      </p:pic>
      <p:pic>
        <p:nvPicPr>
          <p:cNvPr id="93" name="Graphic 48" descr="Badge Tick1 with solid fill">
            <a:extLst>
              <a:ext uri="{FF2B5EF4-FFF2-40B4-BE49-F238E27FC236}">
                <a16:creationId xmlns:a16="http://schemas.microsoft.com/office/drawing/2014/main" id="{61BF290C-7F7D-4026-B929-8ABA6367C87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3106029"/>
            <a:ext cx="165960" cy="161892"/>
          </a:xfrm>
          <a:prstGeom prst="rect">
            <a:avLst/>
          </a:prstGeom>
        </p:spPr>
      </p:pic>
      <p:pic>
        <p:nvPicPr>
          <p:cNvPr id="94" name="Graphic 48" descr="Badge Tick1 with solid fill">
            <a:extLst>
              <a:ext uri="{FF2B5EF4-FFF2-40B4-BE49-F238E27FC236}">
                <a16:creationId xmlns:a16="http://schemas.microsoft.com/office/drawing/2014/main" id="{68AB90A5-F7CD-49C1-B586-37B46FB2B0C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3276869"/>
            <a:ext cx="165960" cy="161892"/>
          </a:xfrm>
          <a:prstGeom prst="rect">
            <a:avLst/>
          </a:prstGeom>
        </p:spPr>
      </p:pic>
      <p:pic>
        <p:nvPicPr>
          <p:cNvPr id="95" name="Graphic 48" descr="Badge Tick1 with solid fill">
            <a:extLst>
              <a:ext uri="{FF2B5EF4-FFF2-40B4-BE49-F238E27FC236}">
                <a16:creationId xmlns:a16="http://schemas.microsoft.com/office/drawing/2014/main" id="{359A7222-68CA-42CF-BBAA-80729280AC5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3451776"/>
            <a:ext cx="165960" cy="161892"/>
          </a:xfrm>
          <a:prstGeom prst="rect">
            <a:avLst/>
          </a:prstGeom>
        </p:spPr>
      </p:pic>
      <p:pic>
        <p:nvPicPr>
          <p:cNvPr id="96" name="Graphic 48" descr="Badge Tick1 with solid fill">
            <a:extLst>
              <a:ext uri="{FF2B5EF4-FFF2-40B4-BE49-F238E27FC236}">
                <a16:creationId xmlns:a16="http://schemas.microsoft.com/office/drawing/2014/main" id="{AE582DA7-7758-46F0-812D-FFF42CCAD5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3630751"/>
            <a:ext cx="165960" cy="161892"/>
          </a:xfrm>
          <a:prstGeom prst="rect">
            <a:avLst/>
          </a:prstGeom>
        </p:spPr>
      </p:pic>
      <p:pic>
        <p:nvPicPr>
          <p:cNvPr id="97" name="Graphic 48" descr="Badge Tick1 with solid fill">
            <a:extLst>
              <a:ext uri="{FF2B5EF4-FFF2-40B4-BE49-F238E27FC236}">
                <a16:creationId xmlns:a16="http://schemas.microsoft.com/office/drawing/2014/main" id="{69E3DEDA-C833-45D4-803A-6066BD2D432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3789388"/>
            <a:ext cx="165960" cy="161892"/>
          </a:xfrm>
          <a:prstGeom prst="rect">
            <a:avLst/>
          </a:prstGeom>
        </p:spPr>
      </p:pic>
      <p:pic>
        <p:nvPicPr>
          <p:cNvPr id="98" name="Graphic 48" descr="Badge Tick1 with solid fill">
            <a:extLst>
              <a:ext uri="{FF2B5EF4-FFF2-40B4-BE49-F238E27FC236}">
                <a16:creationId xmlns:a16="http://schemas.microsoft.com/office/drawing/2014/main" id="{708DD512-1E69-4206-AE4A-E186E015385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3952092"/>
            <a:ext cx="165960" cy="161892"/>
          </a:xfrm>
          <a:prstGeom prst="rect">
            <a:avLst/>
          </a:prstGeom>
        </p:spPr>
      </p:pic>
      <p:pic>
        <p:nvPicPr>
          <p:cNvPr id="99" name="Graphic 48" descr="Badge Tick1 with solid fill">
            <a:extLst>
              <a:ext uri="{FF2B5EF4-FFF2-40B4-BE49-F238E27FC236}">
                <a16:creationId xmlns:a16="http://schemas.microsoft.com/office/drawing/2014/main" id="{D1F8AB1A-44C5-4394-8B83-AC0FDBE621D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4106662"/>
            <a:ext cx="165960" cy="161892"/>
          </a:xfrm>
          <a:prstGeom prst="rect">
            <a:avLst/>
          </a:prstGeom>
        </p:spPr>
      </p:pic>
      <p:pic>
        <p:nvPicPr>
          <p:cNvPr id="100" name="Graphic 48" descr="Badge Tick1 with solid fill">
            <a:extLst>
              <a:ext uri="{FF2B5EF4-FFF2-40B4-BE49-F238E27FC236}">
                <a16:creationId xmlns:a16="http://schemas.microsoft.com/office/drawing/2014/main" id="{2A197FAE-BD89-482C-97E6-DF428DC745E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4265299"/>
            <a:ext cx="165960" cy="161892"/>
          </a:xfrm>
          <a:prstGeom prst="rect">
            <a:avLst/>
          </a:prstGeom>
        </p:spPr>
      </p:pic>
      <p:pic>
        <p:nvPicPr>
          <p:cNvPr id="101" name="Graphic 48" descr="Badge Tick1 with solid fill">
            <a:extLst>
              <a:ext uri="{FF2B5EF4-FFF2-40B4-BE49-F238E27FC236}">
                <a16:creationId xmlns:a16="http://schemas.microsoft.com/office/drawing/2014/main" id="{64B7C32A-645D-4A8A-A01C-235D590C189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4423936"/>
            <a:ext cx="165960" cy="161892"/>
          </a:xfrm>
          <a:prstGeom prst="rect">
            <a:avLst/>
          </a:prstGeom>
        </p:spPr>
      </p:pic>
      <p:pic>
        <p:nvPicPr>
          <p:cNvPr id="102" name="Graphic 48" descr="Badge Tick1 with solid fill">
            <a:extLst>
              <a:ext uri="{FF2B5EF4-FFF2-40B4-BE49-F238E27FC236}">
                <a16:creationId xmlns:a16="http://schemas.microsoft.com/office/drawing/2014/main" id="{2702ED48-94B2-4EE3-8B1E-0C6120F5E1C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4895779"/>
            <a:ext cx="165960" cy="161892"/>
          </a:xfrm>
          <a:prstGeom prst="rect">
            <a:avLst/>
          </a:prstGeom>
        </p:spPr>
      </p:pic>
      <p:pic>
        <p:nvPicPr>
          <p:cNvPr id="103" name="Graphic 48" descr="Badge Tick1 with solid fill">
            <a:extLst>
              <a:ext uri="{FF2B5EF4-FFF2-40B4-BE49-F238E27FC236}">
                <a16:creationId xmlns:a16="http://schemas.microsoft.com/office/drawing/2014/main" id="{3ADB19C4-2923-4C82-B5D3-E651F5DB3FF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4582573"/>
            <a:ext cx="165960" cy="161892"/>
          </a:xfrm>
          <a:prstGeom prst="rect">
            <a:avLst/>
          </a:prstGeom>
        </p:spPr>
      </p:pic>
      <p:pic>
        <p:nvPicPr>
          <p:cNvPr id="104" name="Graphic 48" descr="Badge Tick1 with solid fill">
            <a:extLst>
              <a:ext uri="{FF2B5EF4-FFF2-40B4-BE49-F238E27FC236}">
                <a16:creationId xmlns:a16="http://schemas.microsoft.com/office/drawing/2014/main" id="{338D27A8-2883-49D3-9C1E-5CA51FED4C8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9" y="5078823"/>
            <a:ext cx="165960" cy="161892"/>
          </a:xfrm>
          <a:prstGeom prst="rect">
            <a:avLst/>
          </a:prstGeom>
        </p:spPr>
      </p:pic>
      <p:pic>
        <p:nvPicPr>
          <p:cNvPr id="105" name="Graphic 48" descr="Badge Tick1 with solid fill">
            <a:extLst>
              <a:ext uri="{FF2B5EF4-FFF2-40B4-BE49-F238E27FC236}">
                <a16:creationId xmlns:a16="http://schemas.microsoft.com/office/drawing/2014/main" id="{FA32ED1A-E24B-430C-A507-21BC1C7B213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361388" y="5257797"/>
            <a:ext cx="165960" cy="161892"/>
          </a:xfrm>
          <a:prstGeom prst="rect">
            <a:avLst/>
          </a:prstGeom>
        </p:spPr>
      </p:pic>
      <p:pic>
        <p:nvPicPr>
          <p:cNvPr id="108" name="Graphic 108" descr="Badge Cross outline">
            <a:extLst>
              <a:ext uri="{FF2B5EF4-FFF2-40B4-BE49-F238E27FC236}">
                <a16:creationId xmlns:a16="http://schemas.microsoft.com/office/drawing/2014/main" id="{98E17AA3-4902-407F-A421-520007EA761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1" y="3455847"/>
            <a:ext cx="170027" cy="161892"/>
          </a:xfrm>
          <a:prstGeom prst="rect">
            <a:avLst/>
          </a:prstGeom>
        </p:spPr>
      </p:pic>
      <p:pic>
        <p:nvPicPr>
          <p:cNvPr id="109" name="Graphic 108" descr="Badge Cross outline">
            <a:extLst>
              <a:ext uri="{FF2B5EF4-FFF2-40B4-BE49-F238E27FC236}">
                <a16:creationId xmlns:a16="http://schemas.microsoft.com/office/drawing/2014/main" id="{147459F1-E331-4213-A15A-7322D306755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3626686"/>
            <a:ext cx="170027" cy="161892"/>
          </a:xfrm>
          <a:prstGeom prst="rect">
            <a:avLst/>
          </a:prstGeom>
        </p:spPr>
      </p:pic>
      <p:pic>
        <p:nvPicPr>
          <p:cNvPr id="110" name="Graphic 108" descr="Badge Cross outline">
            <a:extLst>
              <a:ext uri="{FF2B5EF4-FFF2-40B4-BE49-F238E27FC236}">
                <a16:creationId xmlns:a16="http://schemas.microsoft.com/office/drawing/2014/main" id="{0F1BF46A-759F-4586-9012-62BEBF4FAC9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1" y="3793459"/>
            <a:ext cx="170027" cy="161892"/>
          </a:xfrm>
          <a:prstGeom prst="rect">
            <a:avLst/>
          </a:prstGeom>
        </p:spPr>
      </p:pic>
      <p:pic>
        <p:nvPicPr>
          <p:cNvPr id="111" name="Graphic 108" descr="Badge Cross outline">
            <a:extLst>
              <a:ext uri="{FF2B5EF4-FFF2-40B4-BE49-F238E27FC236}">
                <a16:creationId xmlns:a16="http://schemas.microsoft.com/office/drawing/2014/main" id="{06742B7B-269F-4D0A-83F2-A42FB24BC51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4106665"/>
            <a:ext cx="170027" cy="161892"/>
          </a:xfrm>
          <a:prstGeom prst="rect">
            <a:avLst/>
          </a:prstGeom>
        </p:spPr>
      </p:pic>
      <p:pic>
        <p:nvPicPr>
          <p:cNvPr id="112" name="Graphic 108" descr="Badge Cross outline">
            <a:extLst>
              <a:ext uri="{FF2B5EF4-FFF2-40B4-BE49-F238E27FC236}">
                <a16:creationId xmlns:a16="http://schemas.microsoft.com/office/drawing/2014/main" id="{CEF64E40-7C8B-45E5-A48E-4C4380D08E8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0" y="3948028"/>
            <a:ext cx="170027" cy="161892"/>
          </a:xfrm>
          <a:prstGeom prst="rect">
            <a:avLst/>
          </a:prstGeom>
        </p:spPr>
      </p:pic>
      <p:pic>
        <p:nvPicPr>
          <p:cNvPr id="113" name="Graphic 108" descr="Badge Cross outline">
            <a:extLst>
              <a:ext uri="{FF2B5EF4-FFF2-40B4-BE49-F238E27FC236}">
                <a16:creationId xmlns:a16="http://schemas.microsoft.com/office/drawing/2014/main" id="{090C241E-BF87-4FA6-9E66-C4CBF2B4692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0" y="4265302"/>
            <a:ext cx="170027" cy="161892"/>
          </a:xfrm>
          <a:prstGeom prst="rect">
            <a:avLst/>
          </a:prstGeom>
        </p:spPr>
      </p:pic>
      <p:pic>
        <p:nvPicPr>
          <p:cNvPr id="114" name="Graphic 108" descr="Badge Cross outline">
            <a:extLst>
              <a:ext uri="{FF2B5EF4-FFF2-40B4-BE49-F238E27FC236}">
                <a16:creationId xmlns:a16="http://schemas.microsoft.com/office/drawing/2014/main" id="{86CBD2A1-C481-4036-99F4-40628B9C5C4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3981" y="4419872"/>
            <a:ext cx="170027" cy="161892"/>
          </a:xfrm>
          <a:prstGeom prst="rect">
            <a:avLst/>
          </a:prstGeom>
        </p:spPr>
      </p:pic>
      <p:pic>
        <p:nvPicPr>
          <p:cNvPr id="115" name="Graphic 108" descr="Badge Cross outline">
            <a:extLst>
              <a:ext uri="{FF2B5EF4-FFF2-40B4-BE49-F238E27FC236}">
                <a16:creationId xmlns:a16="http://schemas.microsoft.com/office/drawing/2014/main" id="{B8CE2D17-9C34-4C9D-8842-C9F0DC34EED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4566305"/>
            <a:ext cx="170027" cy="161892"/>
          </a:xfrm>
          <a:prstGeom prst="rect">
            <a:avLst/>
          </a:prstGeom>
        </p:spPr>
      </p:pic>
      <p:pic>
        <p:nvPicPr>
          <p:cNvPr id="116" name="Graphic 108" descr="Badge Cross outline">
            <a:extLst>
              <a:ext uri="{FF2B5EF4-FFF2-40B4-BE49-F238E27FC236}">
                <a16:creationId xmlns:a16="http://schemas.microsoft.com/office/drawing/2014/main" id="{352375D6-7313-4F53-9AF4-27165729CCB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4724943"/>
            <a:ext cx="170027" cy="161892"/>
          </a:xfrm>
          <a:prstGeom prst="rect">
            <a:avLst/>
          </a:prstGeom>
        </p:spPr>
      </p:pic>
      <p:pic>
        <p:nvPicPr>
          <p:cNvPr id="117" name="Graphic 108" descr="Badge Cross outline">
            <a:extLst>
              <a:ext uri="{FF2B5EF4-FFF2-40B4-BE49-F238E27FC236}">
                <a16:creationId xmlns:a16="http://schemas.microsoft.com/office/drawing/2014/main" id="{2BF2601E-FF77-4B2D-8EFA-49C36236C87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4879512"/>
            <a:ext cx="170027" cy="161892"/>
          </a:xfrm>
          <a:prstGeom prst="rect">
            <a:avLst/>
          </a:prstGeom>
        </p:spPr>
      </p:pic>
      <p:pic>
        <p:nvPicPr>
          <p:cNvPr id="118" name="Graphic 108" descr="Badge Cross outline">
            <a:extLst>
              <a:ext uri="{FF2B5EF4-FFF2-40B4-BE49-F238E27FC236}">
                <a16:creationId xmlns:a16="http://schemas.microsoft.com/office/drawing/2014/main" id="{A700EDF5-4D0F-4B7C-9E55-446248E3128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8" y="5241530"/>
            <a:ext cx="170027" cy="161892"/>
          </a:xfrm>
          <a:prstGeom prst="rect">
            <a:avLst/>
          </a:prstGeom>
        </p:spPr>
      </p:pic>
      <p:pic>
        <p:nvPicPr>
          <p:cNvPr id="119" name="Graphic 108" descr="Badge Cross outline">
            <a:extLst>
              <a:ext uri="{FF2B5EF4-FFF2-40B4-BE49-F238E27FC236}">
                <a16:creationId xmlns:a16="http://schemas.microsoft.com/office/drawing/2014/main" id="{D2FA3B36-5660-4F5F-A79A-4310458B63F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468049" y="5054420"/>
            <a:ext cx="170027" cy="161892"/>
          </a:xfrm>
          <a:prstGeom prst="rect">
            <a:avLst/>
          </a:prstGeom>
        </p:spPr>
      </p:pic>
      <p:pic>
        <p:nvPicPr>
          <p:cNvPr id="120" name="Graphic 108" descr="Badge Cross outline">
            <a:extLst>
              <a:ext uri="{FF2B5EF4-FFF2-40B4-BE49-F238E27FC236}">
                <a16:creationId xmlns:a16="http://schemas.microsoft.com/office/drawing/2014/main" id="{F119CA26-1445-4559-81CA-37D9FB01E7A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0" y="4265302"/>
            <a:ext cx="170027" cy="161892"/>
          </a:xfrm>
          <a:prstGeom prst="rect">
            <a:avLst/>
          </a:prstGeom>
        </p:spPr>
      </p:pic>
      <p:pic>
        <p:nvPicPr>
          <p:cNvPr id="121" name="Graphic 108" descr="Badge Cross outline">
            <a:extLst>
              <a:ext uri="{FF2B5EF4-FFF2-40B4-BE49-F238E27FC236}">
                <a16:creationId xmlns:a16="http://schemas.microsoft.com/office/drawing/2014/main" id="{F7231FEF-9400-46BF-B415-0076604E988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1" y="4419872"/>
            <a:ext cx="170027" cy="161892"/>
          </a:xfrm>
          <a:prstGeom prst="rect">
            <a:avLst/>
          </a:prstGeom>
        </p:spPr>
      </p:pic>
      <p:pic>
        <p:nvPicPr>
          <p:cNvPr id="122" name="Graphic 108" descr="Badge Cross outline">
            <a:extLst>
              <a:ext uri="{FF2B5EF4-FFF2-40B4-BE49-F238E27FC236}">
                <a16:creationId xmlns:a16="http://schemas.microsoft.com/office/drawing/2014/main" id="{082045D8-B0CA-4D8F-862B-6EA26F4C0F9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0" y="4578508"/>
            <a:ext cx="170027" cy="161892"/>
          </a:xfrm>
          <a:prstGeom prst="rect">
            <a:avLst/>
          </a:prstGeom>
        </p:spPr>
      </p:pic>
      <p:pic>
        <p:nvPicPr>
          <p:cNvPr id="123" name="Graphic 108" descr="Badge Cross outline">
            <a:extLst>
              <a:ext uri="{FF2B5EF4-FFF2-40B4-BE49-F238E27FC236}">
                <a16:creationId xmlns:a16="http://schemas.microsoft.com/office/drawing/2014/main" id="{67836EA8-F910-47BF-98C7-B3A5B7A8A62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1" y="4716808"/>
            <a:ext cx="170027" cy="161892"/>
          </a:xfrm>
          <a:prstGeom prst="rect">
            <a:avLst/>
          </a:prstGeom>
        </p:spPr>
      </p:pic>
      <p:pic>
        <p:nvPicPr>
          <p:cNvPr id="124" name="Graphic 108" descr="Badge Cross outline">
            <a:extLst>
              <a:ext uri="{FF2B5EF4-FFF2-40B4-BE49-F238E27FC236}">
                <a16:creationId xmlns:a16="http://schemas.microsoft.com/office/drawing/2014/main" id="{F309E5AD-B5A4-4172-842E-C1AE2E376D1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0" y="4883580"/>
            <a:ext cx="170027" cy="161892"/>
          </a:xfrm>
          <a:prstGeom prst="rect">
            <a:avLst/>
          </a:prstGeom>
        </p:spPr>
      </p:pic>
      <p:pic>
        <p:nvPicPr>
          <p:cNvPr id="125" name="Graphic 108" descr="Badge Cross outline">
            <a:extLst>
              <a:ext uri="{FF2B5EF4-FFF2-40B4-BE49-F238E27FC236}">
                <a16:creationId xmlns:a16="http://schemas.microsoft.com/office/drawing/2014/main" id="{1B385145-F0F5-4D73-A94B-1F9D5E69E30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1" y="5054420"/>
            <a:ext cx="170027" cy="161892"/>
          </a:xfrm>
          <a:prstGeom prst="rect">
            <a:avLst/>
          </a:prstGeom>
        </p:spPr>
      </p:pic>
      <p:pic>
        <p:nvPicPr>
          <p:cNvPr id="126" name="Graphic 108" descr="Badge Cross outline">
            <a:extLst>
              <a:ext uri="{FF2B5EF4-FFF2-40B4-BE49-F238E27FC236}">
                <a16:creationId xmlns:a16="http://schemas.microsoft.com/office/drawing/2014/main" id="{08F17E8C-2427-4C02-9896-AB9D88B1CDB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2400" y="5241530"/>
            <a:ext cx="170027" cy="161892"/>
          </a:xfrm>
          <a:prstGeom prst="rect">
            <a:avLst/>
          </a:prstGeom>
        </p:spPr>
      </p:pic>
      <p:pic>
        <p:nvPicPr>
          <p:cNvPr id="127" name="Graphic 108" descr="Badge Cross outline">
            <a:extLst>
              <a:ext uri="{FF2B5EF4-FFF2-40B4-BE49-F238E27FC236}">
                <a16:creationId xmlns:a16="http://schemas.microsoft.com/office/drawing/2014/main" id="{C7C5B5D8-11B8-4E7F-BB31-39A48BF8854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16753" y="4716808"/>
            <a:ext cx="170027" cy="161892"/>
          </a:xfrm>
          <a:prstGeom prst="rect">
            <a:avLst/>
          </a:prstGeom>
        </p:spPr>
      </p:pic>
      <p:pic>
        <p:nvPicPr>
          <p:cNvPr id="128" name="Graphic 108" descr="Badge Cross outline">
            <a:extLst>
              <a:ext uri="{FF2B5EF4-FFF2-40B4-BE49-F238E27FC236}">
                <a16:creationId xmlns:a16="http://schemas.microsoft.com/office/drawing/2014/main" id="{E658BBB8-F646-496C-9C00-CE6AFB51D5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16753" y="4883579"/>
            <a:ext cx="170027" cy="161892"/>
          </a:xfrm>
          <a:prstGeom prst="rect">
            <a:avLst/>
          </a:prstGeom>
        </p:spPr>
      </p:pic>
      <p:pic>
        <p:nvPicPr>
          <p:cNvPr id="129" name="Graphic 108" descr="Badge Cross outline">
            <a:extLst>
              <a:ext uri="{FF2B5EF4-FFF2-40B4-BE49-F238E27FC236}">
                <a16:creationId xmlns:a16="http://schemas.microsoft.com/office/drawing/2014/main" id="{18BA6FAB-FAD4-46FE-87C0-C7DD393ACEA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16753" y="5074758"/>
            <a:ext cx="170027" cy="161892"/>
          </a:xfrm>
          <a:prstGeom prst="rect">
            <a:avLst/>
          </a:prstGeom>
        </p:spPr>
      </p:pic>
      <p:pic>
        <p:nvPicPr>
          <p:cNvPr id="130" name="Graphic 108" descr="Badge Cross outline">
            <a:extLst>
              <a:ext uri="{FF2B5EF4-FFF2-40B4-BE49-F238E27FC236}">
                <a16:creationId xmlns:a16="http://schemas.microsoft.com/office/drawing/2014/main" id="{CFC257E1-5D81-4598-A8CB-9A40E81DAAA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916753" y="5257800"/>
            <a:ext cx="170027" cy="161892"/>
          </a:xfrm>
          <a:prstGeom prst="rect">
            <a:avLst/>
          </a:prstGeom>
        </p:spPr>
      </p:pic>
      <p:pic>
        <p:nvPicPr>
          <p:cNvPr id="131" name="Graphic 108" descr="Badge Cross outline">
            <a:extLst>
              <a:ext uri="{FF2B5EF4-FFF2-40B4-BE49-F238E27FC236}">
                <a16:creationId xmlns:a16="http://schemas.microsoft.com/office/drawing/2014/main" id="{B6BD2AEE-F4E8-40B5-9834-11AB17C718E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37038" y="4720875"/>
            <a:ext cx="170027" cy="161892"/>
          </a:xfrm>
          <a:prstGeom prst="rect">
            <a:avLst/>
          </a:prstGeom>
        </p:spPr>
      </p:pic>
      <p:pic>
        <p:nvPicPr>
          <p:cNvPr id="132" name="Graphic 108" descr="Badge Cross outline">
            <a:extLst>
              <a:ext uri="{FF2B5EF4-FFF2-40B4-BE49-F238E27FC236}">
                <a16:creationId xmlns:a16="http://schemas.microsoft.com/office/drawing/2014/main" id="{2CC32606-86F3-4807-856C-DFC1A130731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41105" y="5257800"/>
            <a:ext cx="170027" cy="161892"/>
          </a:xfrm>
          <a:prstGeom prst="rect">
            <a:avLst/>
          </a:prstGeom>
        </p:spPr>
      </p:pic>
      <p:pic>
        <p:nvPicPr>
          <p:cNvPr id="133" name="Graphic 108" descr="Badge Cross outline">
            <a:extLst>
              <a:ext uri="{FF2B5EF4-FFF2-40B4-BE49-F238E27FC236}">
                <a16:creationId xmlns:a16="http://schemas.microsoft.com/office/drawing/2014/main" id="{BD11AC6A-B28D-4C55-9ABB-A9F0CB5FEB7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357323" y="4716808"/>
            <a:ext cx="170027" cy="161892"/>
          </a:xfrm>
          <a:prstGeom prst="rect">
            <a:avLst/>
          </a:prstGeom>
        </p:spPr>
      </p:pic>
      <p:pic>
        <p:nvPicPr>
          <p:cNvPr id="134" name="Graphic 108" descr="Badge Cross outline">
            <a:extLst>
              <a:ext uri="{FF2B5EF4-FFF2-40B4-BE49-F238E27FC236}">
                <a16:creationId xmlns:a16="http://schemas.microsoft.com/office/drawing/2014/main" id="{0D5B262D-90D9-4215-BB63-3587B6B4A80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37037" y="5074757"/>
            <a:ext cx="170027" cy="161892"/>
          </a:xfrm>
          <a:prstGeom prst="rect">
            <a:avLst/>
          </a:prstGeom>
        </p:spPr>
      </p:pic>
      <p:pic>
        <p:nvPicPr>
          <p:cNvPr id="135" name="Graphic 108" descr="Badge Cross outline">
            <a:extLst>
              <a:ext uri="{FF2B5EF4-FFF2-40B4-BE49-F238E27FC236}">
                <a16:creationId xmlns:a16="http://schemas.microsoft.com/office/drawing/2014/main" id="{C177DFF6-BF43-4CD4-AB87-EB47E3FCC18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37038" y="4895782"/>
            <a:ext cx="170027" cy="161892"/>
          </a:xfrm>
          <a:prstGeom prst="rect">
            <a:avLst/>
          </a:prstGeom>
        </p:spPr>
      </p:pic>
    </p:spTree>
    <p:extLst>
      <p:ext uri="{BB962C8B-B14F-4D97-AF65-F5344CB8AC3E}">
        <p14:creationId xmlns:p14="http://schemas.microsoft.com/office/powerpoint/2010/main" val="882462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03103-BB36-4CC2-A33A-3A1921FB6CFD}"/>
              </a:ext>
            </a:extLst>
          </p:cNvPr>
          <p:cNvSpPr>
            <a:spLocks noGrp="1"/>
          </p:cNvSpPr>
          <p:nvPr>
            <p:ph type="title"/>
          </p:nvPr>
        </p:nvSpPr>
        <p:spPr>
          <a:xfrm>
            <a:off x="457200" y="274638"/>
            <a:ext cx="8229600" cy="1143000"/>
          </a:xfrm>
        </p:spPr>
        <p:txBody>
          <a:bodyPr wrap="square" anchor="ctr">
            <a:normAutofit/>
          </a:bodyPr>
          <a:lstStyle/>
          <a:p>
            <a:r>
              <a:rPr lang="en-US" sz="2800" b="1" i="1" dirty="0"/>
              <a:t>Promotion strategy</a:t>
            </a:r>
          </a:p>
        </p:txBody>
      </p:sp>
      <p:sp>
        <p:nvSpPr>
          <p:cNvPr id="12" name="Content Placeholder 2">
            <a:extLst>
              <a:ext uri="{FF2B5EF4-FFF2-40B4-BE49-F238E27FC236}">
                <a16:creationId xmlns:a16="http://schemas.microsoft.com/office/drawing/2014/main" id="{42CFBA81-7F4C-48BE-1286-6B632E6AE640}"/>
              </a:ext>
            </a:extLst>
          </p:cNvPr>
          <p:cNvSpPr>
            <a:spLocks noGrp="1"/>
          </p:cNvSpPr>
          <p:nvPr>
            <p:ph sz="half" idx="1"/>
          </p:nvPr>
        </p:nvSpPr>
        <p:spPr>
          <a:xfrm>
            <a:off x="250824" y="1312606"/>
            <a:ext cx="4704633" cy="4276635"/>
          </a:xfrm>
        </p:spPr>
        <p:txBody>
          <a:bodyPr wrap="square" anchor="t">
            <a:normAutofit/>
          </a:bodyPr>
          <a:lstStyle/>
          <a:p>
            <a:pPr marL="0" indent="0">
              <a:lnSpc>
                <a:spcPct val="90000"/>
              </a:lnSpc>
              <a:buNone/>
            </a:pPr>
            <a:endParaRPr lang="en-US" sz="1300" b="1" i="1" dirty="0"/>
          </a:p>
          <a:p>
            <a:pPr marL="0" indent="0">
              <a:lnSpc>
                <a:spcPct val="90000"/>
              </a:lnSpc>
              <a:buNone/>
            </a:pPr>
            <a:r>
              <a:rPr lang="en-US" sz="1300" b="1" i="1" dirty="0"/>
              <a:t>''A car wash at the right time and place’’</a:t>
            </a:r>
            <a:endParaRPr lang="en-US" sz="1300" dirty="0"/>
          </a:p>
          <a:p>
            <a:pPr marL="0" indent="0">
              <a:lnSpc>
                <a:spcPct val="90000"/>
              </a:lnSpc>
              <a:buNone/>
            </a:pPr>
            <a:endParaRPr lang="en-US" sz="1300" dirty="0"/>
          </a:p>
          <a:p>
            <a:pPr>
              <a:lnSpc>
                <a:spcPct val="90000"/>
              </a:lnSpc>
            </a:pPr>
            <a:r>
              <a:rPr lang="en-US" sz="1300" dirty="0"/>
              <a:t>Announcement of opening date and advertising the business on Facebook and Instagram </a:t>
            </a:r>
          </a:p>
          <a:p>
            <a:pPr>
              <a:lnSpc>
                <a:spcPct val="90000"/>
              </a:lnSpc>
            </a:pPr>
            <a:r>
              <a:rPr lang="en-US" sz="1300" dirty="0"/>
              <a:t>Distribution of flyers with 10% discount for first time buyers </a:t>
            </a:r>
          </a:p>
          <a:p>
            <a:pPr>
              <a:lnSpc>
                <a:spcPct val="90000"/>
              </a:lnSpc>
            </a:pPr>
            <a:r>
              <a:rPr lang="en-US" sz="1300" dirty="0"/>
              <a:t>Discounts on combined services </a:t>
            </a:r>
          </a:p>
          <a:p>
            <a:pPr>
              <a:lnSpc>
                <a:spcPct val="90000"/>
              </a:lnSpc>
            </a:pPr>
            <a:r>
              <a:rPr lang="en-US" sz="1300" dirty="0"/>
              <a:t>Further promotions for future regular costumers</a:t>
            </a:r>
          </a:p>
          <a:p>
            <a:pPr>
              <a:lnSpc>
                <a:spcPct val="90000"/>
              </a:lnSpc>
            </a:pPr>
            <a:r>
              <a:rPr lang="en-US" sz="1300" dirty="0"/>
              <a:t>Business cards </a:t>
            </a:r>
          </a:p>
          <a:p>
            <a:pPr>
              <a:lnSpc>
                <a:spcPct val="90000"/>
              </a:lnSpc>
            </a:pPr>
            <a:r>
              <a:rPr lang="en-US" sz="1300" dirty="0"/>
              <a:t>Coupons and offers </a:t>
            </a:r>
          </a:p>
          <a:p>
            <a:pPr>
              <a:lnSpc>
                <a:spcPct val="90000"/>
              </a:lnSpc>
            </a:pPr>
            <a:r>
              <a:rPr lang="en-US" sz="1300" dirty="0"/>
              <a:t>Web sites</a:t>
            </a:r>
          </a:p>
          <a:p>
            <a:pPr>
              <a:lnSpc>
                <a:spcPct val="90000"/>
              </a:lnSpc>
            </a:pPr>
            <a:r>
              <a:rPr lang="en-US" sz="1300" dirty="0"/>
              <a:t>Monthly flyers distribution to selected areas(residential areas)</a:t>
            </a:r>
          </a:p>
          <a:p>
            <a:pPr>
              <a:lnSpc>
                <a:spcPct val="90000"/>
              </a:lnSpc>
            </a:pPr>
            <a:endParaRPr lang="en-US" sz="1300" dirty="0"/>
          </a:p>
          <a:p>
            <a:pPr marL="0" indent="0">
              <a:lnSpc>
                <a:spcPct val="90000"/>
              </a:lnSpc>
              <a:buNone/>
            </a:pPr>
            <a:endParaRPr lang="en-US" sz="1300" dirty="0"/>
          </a:p>
          <a:p>
            <a:pPr marL="0" indent="0">
              <a:lnSpc>
                <a:spcPct val="90000"/>
              </a:lnSpc>
              <a:buNone/>
            </a:pPr>
            <a:r>
              <a:rPr lang="en-US" sz="1300" i="1" dirty="0"/>
              <a:t>                     </a:t>
            </a:r>
            <a:endParaRPr lang="en-US" sz="1300" dirty="0"/>
          </a:p>
          <a:p>
            <a:pPr marL="0" indent="0">
              <a:lnSpc>
                <a:spcPct val="90000"/>
              </a:lnSpc>
              <a:buNone/>
            </a:pPr>
            <a:endParaRPr lang="en-US" sz="1300" dirty="0"/>
          </a:p>
        </p:txBody>
      </p:sp>
      <p:pic>
        <p:nvPicPr>
          <p:cNvPr id="14" name="Picture 13" descr="Aerial view of two rows of cars in parking-lot">
            <a:extLst>
              <a:ext uri="{FF2B5EF4-FFF2-40B4-BE49-F238E27FC236}">
                <a16:creationId xmlns:a16="http://schemas.microsoft.com/office/drawing/2014/main" id="{14C7BF93-096F-0B4F-9671-17DAD0C8DF9A}"/>
              </a:ext>
            </a:extLst>
          </p:cNvPr>
          <p:cNvPicPr>
            <a:picLocks noChangeAspect="1"/>
          </p:cNvPicPr>
          <p:nvPr/>
        </p:nvPicPr>
        <p:blipFill rotWithShape="1">
          <a:blip r:embed="rId3">
            <a:extLst>
              <a:ext uri="{28A0092B-C50C-407E-A947-70E740481C1C}">
                <a14:useLocalDpi xmlns:a14="http://schemas.microsoft.com/office/drawing/2010/main" val="0"/>
              </a:ext>
            </a:extLst>
          </a:blip>
          <a:srcRect l="32461" r="211" b="-3"/>
          <a:stretch/>
        </p:blipFill>
        <p:spPr>
          <a:xfrm>
            <a:off x="4955458" y="1312606"/>
            <a:ext cx="4188542" cy="4276635"/>
          </a:xfrm>
          <a:prstGeom prst="rect">
            <a:avLst/>
          </a:prstGeom>
          <a:noFill/>
        </p:spPr>
      </p:pic>
      <p:sp>
        <p:nvSpPr>
          <p:cNvPr id="4" name="Date Placeholder 3">
            <a:extLst>
              <a:ext uri="{FF2B5EF4-FFF2-40B4-BE49-F238E27FC236}">
                <a16:creationId xmlns:a16="http://schemas.microsoft.com/office/drawing/2014/main" id="{5427221E-4843-4BAF-BCAA-0D91ECF90E6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384B99DA-8C13-4E5F-AA0A-1F1000BE46CB}" type="datetime1">
              <a:rPr lang="en-GB" altLang="en-US" sz="900"/>
              <a:pPr>
                <a:lnSpc>
                  <a:spcPct val="90000"/>
                </a:lnSpc>
                <a:spcAft>
                  <a:spcPts val="600"/>
                </a:spcAft>
                <a:defRPr/>
              </a:pPr>
              <a:t>23/03/2022</a:t>
            </a:fld>
            <a:endParaRPr lang="en-GB" altLang="en-US" sz="900"/>
          </a:p>
        </p:txBody>
      </p:sp>
    </p:spTree>
    <p:extLst>
      <p:ext uri="{BB962C8B-B14F-4D97-AF65-F5344CB8AC3E}">
        <p14:creationId xmlns:p14="http://schemas.microsoft.com/office/powerpoint/2010/main" val="314996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2800" b="1" i="1" dirty="0"/>
              <a:t>Management Team</a:t>
            </a:r>
            <a:endParaRPr lang="en-GB" altLang="en-US" sz="2800" i="1" dirty="0"/>
          </a:p>
        </p:txBody>
      </p:sp>
      <p:graphicFrame>
        <p:nvGraphicFramePr>
          <p:cNvPr id="10" name="Content Placeholder 9">
            <a:extLst>
              <a:ext uri="{FF2B5EF4-FFF2-40B4-BE49-F238E27FC236}">
                <a16:creationId xmlns:a16="http://schemas.microsoft.com/office/drawing/2014/main" id="{56DC7773-DB47-3A41-89FD-1B1CD9F38D01}"/>
              </a:ext>
            </a:extLst>
          </p:cNvPr>
          <p:cNvGraphicFramePr>
            <a:graphicFrameLocks noGrp="1"/>
          </p:cNvGraphicFramePr>
          <p:nvPr>
            <p:ph idx="1"/>
            <p:extLst>
              <p:ext uri="{D42A27DB-BD31-4B8C-83A1-F6EECF244321}">
                <p14:modId xmlns:p14="http://schemas.microsoft.com/office/powerpoint/2010/main" val="3655779995"/>
              </p:ext>
            </p:extLst>
          </p:nvPr>
        </p:nvGraphicFramePr>
        <p:xfrm>
          <a:off x="407504" y="913283"/>
          <a:ext cx="8229600" cy="39603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23/03/2022</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B3874-AB44-8441-8F7C-67BF5CE13333}"/>
              </a:ext>
            </a:extLst>
          </p:cNvPr>
          <p:cNvSpPr>
            <a:spLocks noGrp="1"/>
          </p:cNvSpPr>
          <p:nvPr>
            <p:ph type="title"/>
          </p:nvPr>
        </p:nvSpPr>
        <p:spPr>
          <a:xfrm>
            <a:off x="457200" y="274638"/>
            <a:ext cx="8229600" cy="581440"/>
          </a:xfrm>
        </p:spPr>
        <p:txBody>
          <a:bodyPr/>
          <a:lstStyle/>
          <a:p>
            <a:r>
              <a:rPr lang="en-US" sz="2800" b="1" i="1" dirty="0"/>
              <a:t>Cash Flow Forecast</a:t>
            </a:r>
          </a:p>
        </p:txBody>
      </p:sp>
      <p:sp>
        <p:nvSpPr>
          <p:cNvPr id="4" name="Date Placeholder 3">
            <a:extLst>
              <a:ext uri="{FF2B5EF4-FFF2-40B4-BE49-F238E27FC236}">
                <a16:creationId xmlns:a16="http://schemas.microsoft.com/office/drawing/2014/main" id="{1328A1B5-8F53-F04F-831A-DE186FD9AE06}"/>
              </a:ext>
            </a:extLst>
          </p:cNvPr>
          <p:cNvSpPr>
            <a:spLocks noGrp="1"/>
          </p:cNvSpPr>
          <p:nvPr>
            <p:ph type="dt" sz="half" idx="10"/>
          </p:nvPr>
        </p:nvSpPr>
        <p:spPr/>
        <p:txBody>
          <a:bodyPr/>
          <a:lstStyle/>
          <a:p>
            <a:pPr>
              <a:defRPr/>
            </a:pPr>
            <a:fld id="{384B99DA-8C13-4E5F-AA0A-1F1000BE46CB}" type="datetime1">
              <a:rPr lang="en-GB" altLang="en-US" smtClean="0"/>
              <a:pPr>
                <a:defRPr/>
              </a:pPr>
              <a:t>23/03/2022</a:t>
            </a:fld>
            <a:endParaRPr lang="en-GB" altLang="en-US"/>
          </a:p>
        </p:txBody>
      </p:sp>
      <p:sp>
        <p:nvSpPr>
          <p:cNvPr id="5" name="Footer Placeholder 4">
            <a:extLst>
              <a:ext uri="{FF2B5EF4-FFF2-40B4-BE49-F238E27FC236}">
                <a16:creationId xmlns:a16="http://schemas.microsoft.com/office/drawing/2014/main" id="{BCEF7B1F-0E8D-3C4C-839A-4A0511F35F81}"/>
              </a:ext>
            </a:extLst>
          </p:cNvPr>
          <p:cNvSpPr>
            <a:spLocks noGrp="1"/>
          </p:cNvSpPr>
          <p:nvPr>
            <p:ph type="ftr" sz="quarter" idx="11"/>
          </p:nvPr>
        </p:nvSpPr>
        <p:spPr/>
        <p:txBody>
          <a:bodyPr/>
          <a:lstStyle/>
          <a:p>
            <a:pPr>
              <a:defRPr/>
            </a:pPr>
            <a:r>
              <a:rPr lang="en-GB" altLang="en-US"/>
              <a:t>Mary March</a:t>
            </a:r>
          </a:p>
        </p:txBody>
      </p:sp>
      <p:graphicFrame>
        <p:nvGraphicFramePr>
          <p:cNvPr id="7" name="Table 6">
            <a:extLst>
              <a:ext uri="{FF2B5EF4-FFF2-40B4-BE49-F238E27FC236}">
                <a16:creationId xmlns:a16="http://schemas.microsoft.com/office/drawing/2014/main" id="{C06426FD-DDDA-2143-A495-162574F6A9E8}"/>
              </a:ext>
            </a:extLst>
          </p:cNvPr>
          <p:cNvGraphicFramePr>
            <a:graphicFrameLocks noGrp="1"/>
          </p:cNvGraphicFramePr>
          <p:nvPr>
            <p:extLst>
              <p:ext uri="{D42A27DB-BD31-4B8C-83A1-F6EECF244321}">
                <p14:modId xmlns:p14="http://schemas.microsoft.com/office/powerpoint/2010/main" val="1228546076"/>
              </p:ext>
            </p:extLst>
          </p:nvPr>
        </p:nvGraphicFramePr>
        <p:xfrm>
          <a:off x="85061" y="1138784"/>
          <a:ext cx="5326912" cy="4475940"/>
        </p:xfrm>
        <a:graphic>
          <a:graphicData uri="http://schemas.openxmlformats.org/drawingml/2006/table">
            <a:tbl>
              <a:tblPr/>
              <a:tblGrid>
                <a:gridCol w="2098374">
                  <a:extLst>
                    <a:ext uri="{9D8B030D-6E8A-4147-A177-3AD203B41FA5}">
                      <a16:colId xmlns:a16="http://schemas.microsoft.com/office/drawing/2014/main" val="2397378744"/>
                    </a:ext>
                  </a:extLst>
                </a:gridCol>
                <a:gridCol w="802732">
                  <a:extLst>
                    <a:ext uri="{9D8B030D-6E8A-4147-A177-3AD203B41FA5}">
                      <a16:colId xmlns:a16="http://schemas.microsoft.com/office/drawing/2014/main" val="1432377677"/>
                    </a:ext>
                  </a:extLst>
                </a:gridCol>
                <a:gridCol w="732320">
                  <a:extLst>
                    <a:ext uri="{9D8B030D-6E8A-4147-A177-3AD203B41FA5}">
                      <a16:colId xmlns:a16="http://schemas.microsoft.com/office/drawing/2014/main" val="1779651568"/>
                    </a:ext>
                  </a:extLst>
                </a:gridCol>
                <a:gridCol w="749922">
                  <a:extLst>
                    <a:ext uri="{9D8B030D-6E8A-4147-A177-3AD203B41FA5}">
                      <a16:colId xmlns:a16="http://schemas.microsoft.com/office/drawing/2014/main" val="2762302580"/>
                    </a:ext>
                  </a:extLst>
                </a:gridCol>
                <a:gridCol w="943564">
                  <a:extLst>
                    <a:ext uri="{9D8B030D-6E8A-4147-A177-3AD203B41FA5}">
                      <a16:colId xmlns:a16="http://schemas.microsoft.com/office/drawing/2014/main" val="1903738319"/>
                    </a:ext>
                  </a:extLst>
                </a:gridCol>
              </a:tblGrid>
              <a:tr h="127884">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extLst>
                  <a:ext uri="{0D108BD9-81ED-4DB2-BD59-A6C34878D82A}">
                    <a16:rowId xmlns:a16="http://schemas.microsoft.com/office/drawing/2014/main" val="2156328350"/>
                  </a:ext>
                </a:extLst>
              </a:tr>
              <a:tr h="127884">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Apr-22</a:t>
                      </a:r>
                    </a:p>
                  </a:txBody>
                  <a:tcPr marL="4782" marR="4782" marT="4782" marB="22953" anchor="ctr">
                    <a:lnL>
                      <a:noFill/>
                    </a:lnL>
                    <a:lnR>
                      <a:noFill/>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May-22</a:t>
                      </a:r>
                    </a:p>
                  </a:txBody>
                  <a:tcPr marL="4782" marR="4782" marT="4782" marB="22953" anchor="ctr">
                    <a:lnL>
                      <a:noFill/>
                    </a:lnL>
                    <a:lnR>
                      <a:noFill/>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Jun-22</a:t>
                      </a:r>
                    </a:p>
                  </a:txBody>
                  <a:tcPr marL="4782" marR="4782" marT="4782" marB="22953" anchor="ctr">
                    <a:lnL>
                      <a:noFill/>
                    </a:lnL>
                    <a:lnR>
                      <a:noFill/>
                    </a:lnR>
                    <a:lnT>
                      <a:noFill/>
                    </a:lnT>
                    <a:lnB>
                      <a:noFill/>
                    </a:lnB>
                  </a:tcPr>
                </a:tc>
                <a:tc>
                  <a:txBody>
                    <a:bodyPr/>
                    <a:lstStyle/>
                    <a:p>
                      <a:pPr algn="ctr" fontAlgn="ctr"/>
                      <a:r>
                        <a:rPr lang="en-GB" sz="600" b="1" i="0" u="none" strike="noStrike">
                          <a:solidFill>
                            <a:srgbClr val="000000"/>
                          </a:solidFill>
                          <a:effectLst/>
                          <a:latin typeface="Calibri" panose="020F0502020204030204" pitchFamily="34" charset="0"/>
                        </a:rPr>
                        <a:t>Totals</a:t>
                      </a:r>
                    </a:p>
                  </a:txBody>
                  <a:tcPr marL="4782" marR="4782" marT="4782" marB="22953" anchor="ctr">
                    <a:lnL>
                      <a:noFill/>
                    </a:lnL>
                    <a:lnR>
                      <a:noFill/>
                    </a:lnR>
                    <a:lnT>
                      <a:noFill/>
                    </a:lnT>
                    <a:lnB>
                      <a:noFill/>
                    </a:lnB>
                  </a:tcPr>
                </a:tc>
                <a:extLst>
                  <a:ext uri="{0D108BD9-81ED-4DB2-BD59-A6C34878D82A}">
                    <a16:rowId xmlns:a16="http://schemas.microsoft.com/office/drawing/2014/main" val="548457147"/>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a:noFill/>
                    </a:lnB>
                  </a:tcPr>
                </a:tc>
                <a:extLst>
                  <a:ext uri="{0D108BD9-81ED-4DB2-BD59-A6C34878D82A}">
                    <a16:rowId xmlns:a16="http://schemas.microsoft.com/office/drawing/2014/main" val="879188711"/>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a:noFill/>
                    </a:lnL>
                    <a:lnR>
                      <a:noFill/>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65014398"/>
                  </a:ext>
                </a:extLst>
              </a:tr>
              <a:tr h="127884">
                <a:tc>
                  <a:txBody>
                    <a:bodyPr/>
                    <a:lstStyle/>
                    <a:p>
                      <a:pPr algn="l" fontAlgn="b"/>
                      <a:r>
                        <a:rPr lang="en-GB" sz="600" b="0" i="0" u="none" strike="noStrike">
                          <a:solidFill>
                            <a:srgbClr val="006411"/>
                          </a:solidFill>
                          <a:effectLst/>
                          <a:latin typeface="Calibri" panose="020F0502020204030204" pitchFamily="34" charset="0"/>
                        </a:rPr>
                        <a:t>Sales Income </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£12,000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£13,000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£14,000.00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£39,000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31647211"/>
                  </a:ext>
                </a:extLst>
              </a:tr>
              <a:tr h="127884">
                <a:tc>
                  <a:txBody>
                    <a:bodyPr/>
                    <a:lstStyle/>
                    <a:p>
                      <a:pPr algn="l" fontAlgn="b"/>
                      <a:r>
                        <a:rPr lang="en-GB" sz="600" b="0" i="0" u="none" strike="noStrike">
                          <a:solidFill>
                            <a:srgbClr val="006411"/>
                          </a:solidFill>
                          <a:effectLst/>
                          <a:latin typeface="Calibri" panose="020F0502020204030204" pitchFamily="34" charset="0"/>
                        </a:rPr>
                        <a:t>Grants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£30,000.00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87140156"/>
                  </a:ext>
                </a:extLst>
              </a:tr>
              <a:tr h="127884">
                <a:tc>
                  <a:txBody>
                    <a:bodyPr/>
                    <a:lstStyle/>
                    <a:p>
                      <a:pPr algn="l" fontAlgn="b"/>
                      <a:r>
                        <a:rPr lang="en-GB" sz="600" b="0" i="0" u="none" strike="noStrike">
                          <a:solidFill>
                            <a:srgbClr val="006411"/>
                          </a:solidFill>
                          <a:effectLst/>
                          <a:latin typeface="Calibri" panose="020F0502020204030204" pitchFamily="34" charset="0"/>
                        </a:rPr>
                        <a:t>Bank Loan</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15205935"/>
                  </a:ext>
                </a:extLst>
              </a:tr>
              <a:tr h="127884">
                <a:tc>
                  <a:txBody>
                    <a:bodyPr/>
                    <a:lstStyle/>
                    <a:p>
                      <a:pPr algn="l" fontAlgn="b"/>
                      <a:r>
                        <a:rPr lang="en-GB" sz="600" b="0" i="0" u="none" strike="noStrike">
                          <a:solidFill>
                            <a:srgbClr val="006411"/>
                          </a:solidFill>
                          <a:effectLst/>
                          <a:latin typeface="Calibri" panose="020F0502020204030204" pitchFamily="34" charset="0"/>
                        </a:rPr>
                        <a:t>Investment by Owner</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£10,000.00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40965989"/>
                  </a:ext>
                </a:extLst>
              </a:tr>
              <a:tr h="127884">
                <a:tc>
                  <a:txBody>
                    <a:bodyPr/>
                    <a:lstStyle/>
                    <a:p>
                      <a:pPr algn="l" fontAlgn="b"/>
                      <a:r>
                        <a:rPr lang="en-GB" sz="600" b="0" i="0" u="none" strike="noStrike">
                          <a:solidFill>
                            <a:srgbClr val="006411"/>
                          </a:solidFill>
                          <a:effectLst/>
                          <a:latin typeface="Calibri" panose="020F0502020204030204" pitchFamily="34" charset="0"/>
                        </a:rPr>
                        <a:t>Any Other Income</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20923051"/>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45544876"/>
                  </a:ext>
                </a:extLst>
              </a:tr>
              <a:tr h="127884">
                <a:tc>
                  <a:txBody>
                    <a:bodyPr/>
                    <a:lstStyle/>
                    <a:p>
                      <a:pPr algn="l" fontAlgn="b"/>
                      <a:r>
                        <a:rPr lang="en-GB" sz="600" b="1" i="0" u="none" strike="noStrike">
                          <a:solidFill>
                            <a:srgbClr val="006411"/>
                          </a:solidFill>
                          <a:effectLst/>
                          <a:latin typeface="Calibri" panose="020F0502020204030204" pitchFamily="34" charset="0"/>
                        </a:rPr>
                        <a:t>Total Incoming</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£52,000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£13,000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£14,000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£79,000 </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6503917"/>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097720"/>
                  </a:ext>
                </a:extLst>
              </a:tr>
              <a:tr h="127884">
                <a:tc>
                  <a:txBody>
                    <a:bodyPr/>
                    <a:lstStyle/>
                    <a:p>
                      <a:pPr algn="l" fontAlgn="b"/>
                      <a:r>
                        <a:rPr lang="en-GB" sz="600" b="0" i="0" u="none" strike="noStrike">
                          <a:solidFill>
                            <a:srgbClr val="000000"/>
                          </a:solidFill>
                          <a:effectLst/>
                          <a:latin typeface="Calibri" panose="020F0502020204030204" pitchFamily="34" charset="0"/>
                        </a:rPr>
                        <a:t>Stock/ Materials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£500.00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£600.00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£700.00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£1,800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47426791"/>
                  </a:ext>
                </a:extLst>
              </a:tr>
              <a:tr h="127884">
                <a:tc>
                  <a:txBody>
                    <a:bodyPr/>
                    <a:lstStyle/>
                    <a:p>
                      <a:pPr algn="l" fontAlgn="b"/>
                      <a:r>
                        <a:rPr lang="en-GB" sz="600" b="0" i="0" u="none" strike="noStrike">
                          <a:solidFill>
                            <a:srgbClr val="000000"/>
                          </a:solidFill>
                          <a:effectLst/>
                          <a:latin typeface="Calibri" panose="020F0502020204030204" pitchFamily="34" charset="0"/>
                        </a:rPr>
                        <a:t>Rent &amp; Rates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45013890"/>
                  </a:ext>
                </a:extLst>
              </a:tr>
              <a:tr h="127884">
                <a:tc>
                  <a:txBody>
                    <a:bodyPr/>
                    <a:lstStyle/>
                    <a:p>
                      <a:pPr algn="l" fontAlgn="b"/>
                      <a:r>
                        <a:rPr lang="en-GB" sz="600" b="0" i="0" u="none" strike="noStrike">
                          <a:solidFill>
                            <a:srgbClr val="000000"/>
                          </a:solidFill>
                          <a:effectLst/>
                          <a:latin typeface="Calibri" panose="020F0502020204030204" pitchFamily="34" charset="0"/>
                        </a:rPr>
                        <a:t>Wages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£4,000.00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£12,000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51097444"/>
                  </a:ext>
                </a:extLst>
              </a:tr>
              <a:tr h="127884">
                <a:tc>
                  <a:txBody>
                    <a:bodyPr/>
                    <a:lstStyle/>
                    <a:p>
                      <a:pPr algn="l" fontAlgn="b"/>
                      <a:r>
                        <a:rPr lang="en-GB" sz="600" b="0" i="0" u="none" strike="noStrike">
                          <a:solidFill>
                            <a:srgbClr val="000000"/>
                          </a:solidFill>
                          <a:effectLst/>
                          <a:latin typeface="Calibri" panose="020F0502020204030204" pitchFamily="34" charset="0"/>
                        </a:rPr>
                        <a:t>Drawings and N.I.C</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£3,300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41164488"/>
                  </a:ext>
                </a:extLst>
              </a:tr>
              <a:tr h="127884">
                <a:tc>
                  <a:txBody>
                    <a:bodyPr/>
                    <a:lstStyle/>
                    <a:p>
                      <a:pPr algn="l" fontAlgn="b"/>
                      <a:r>
                        <a:rPr lang="en-GB" sz="600" b="0" i="0" u="none" strike="noStrike">
                          <a:solidFill>
                            <a:srgbClr val="000000"/>
                          </a:solidFill>
                          <a:effectLst/>
                          <a:latin typeface="Calibri" panose="020F0502020204030204" pitchFamily="34" charset="0"/>
                        </a:rPr>
                        <a:t>Utilities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£350.00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£1,050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88069795"/>
                  </a:ext>
                </a:extLst>
              </a:tr>
              <a:tr h="127884">
                <a:tc>
                  <a:txBody>
                    <a:bodyPr/>
                    <a:lstStyle/>
                    <a:p>
                      <a:pPr algn="l" fontAlgn="b"/>
                      <a:r>
                        <a:rPr lang="en-GB" sz="600" b="0" i="0" u="none" strike="noStrike">
                          <a:solidFill>
                            <a:srgbClr val="000000"/>
                          </a:solidFill>
                          <a:effectLst/>
                          <a:latin typeface="Calibri" panose="020F0502020204030204" pitchFamily="34" charset="0"/>
                        </a:rPr>
                        <a:t>Insurances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£300.00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£900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20036385"/>
                  </a:ext>
                </a:extLst>
              </a:tr>
              <a:tr h="127884">
                <a:tc>
                  <a:txBody>
                    <a:bodyPr/>
                    <a:lstStyle/>
                    <a:p>
                      <a:pPr algn="l" fontAlgn="b"/>
                      <a:r>
                        <a:rPr lang="en-GB" sz="600" b="0" i="0" u="none" strike="noStrike">
                          <a:solidFill>
                            <a:srgbClr val="000000"/>
                          </a:solidFill>
                          <a:effectLst/>
                          <a:latin typeface="Calibri" panose="020F0502020204030204" pitchFamily="34" charset="0"/>
                        </a:rPr>
                        <a:t>Repairs and Renewals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£600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5267659"/>
                  </a:ext>
                </a:extLst>
              </a:tr>
              <a:tr h="127884">
                <a:tc>
                  <a:txBody>
                    <a:bodyPr/>
                    <a:lstStyle/>
                    <a:p>
                      <a:pPr algn="l" fontAlgn="b"/>
                      <a:r>
                        <a:rPr lang="en-GB" sz="600" b="0" i="0" u="none" strike="noStrike">
                          <a:solidFill>
                            <a:srgbClr val="000000"/>
                          </a:solidFill>
                          <a:effectLst/>
                          <a:latin typeface="Calibri" panose="020F0502020204030204" pitchFamily="34" charset="0"/>
                        </a:rPr>
                        <a:t>Motor Expenses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£600.00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£600.00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£600.00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£1,800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02725568"/>
                  </a:ext>
                </a:extLst>
              </a:tr>
              <a:tr h="127884">
                <a:tc>
                  <a:txBody>
                    <a:bodyPr/>
                    <a:lstStyle/>
                    <a:p>
                      <a:pPr algn="l" fontAlgn="b"/>
                      <a:r>
                        <a:rPr lang="en-GB" sz="600" b="0" i="0" u="none" strike="noStrike">
                          <a:solidFill>
                            <a:srgbClr val="000000"/>
                          </a:solidFill>
                          <a:effectLst/>
                          <a:latin typeface="Calibri" panose="020F0502020204030204" pitchFamily="34" charset="0"/>
                        </a:rPr>
                        <a:t>Phone/Internet</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£450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72669231"/>
                  </a:ext>
                </a:extLst>
              </a:tr>
              <a:tr h="127884">
                <a:tc>
                  <a:txBody>
                    <a:bodyPr/>
                    <a:lstStyle/>
                    <a:p>
                      <a:pPr algn="l" fontAlgn="b"/>
                      <a:r>
                        <a:rPr lang="en-GB" sz="600" b="0" i="0" u="none" strike="noStrike">
                          <a:solidFill>
                            <a:srgbClr val="000000"/>
                          </a:solidFill>
                          <a:effectLst/>
                          <a:latin typeface="Calibri" panose="020F0502020204030204" pitchFamily="34" charset="0"/>
                        </a:rPr>
                        <a:t>Advertising</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£200.00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£600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24729821"/>
                  </a:ext>
                </a:extLst>
              </a:tr>
              <a:tr h="127884">
                <a:tc>
                  <a:txBody>
                    <a:bodyPr/>
                    <a:lstStyle/>
                    <a:p>
                      <a:pPr algn="l" fontAlgn="b"/>
                      <a:r>
                        <a:rPr lang="en-GB" sz="600" b="0" i="0" u="none" strike="noStrike">
                          <a:solidFill>
                            <a:srgbClr val="000000"/>
                          </a:solidFill>
                          <a:effectLst/>
                          <a:latin typeface="Calibri" panose="020F0502020204030204" pitchFamily="34" charset="0"/>
                        </a:rPr>
                        <a:t>Print/Stationery</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4874381"/>
                  </a:ext>
                </a:extLst>
              </a:tr>
              <a:tr h="127884">
                <a:tc>
                  <a:txBody>
                    <a:bodyPr/>
                    <a:lstStyle/>
                    <a:p>
                      <a:pPr algn="l" fontAlgn="b"/>
                      <a:r>
                        <a:rPr lang="en-GB" sz="600" b="0" i="0" u="none" strike="noStrike">
                          <a:solidFill>
                            <a:srgbClr val="000000"/>
                          </a:solidFill>
                          <a:effectLst/>
                          <a:latin typeface="Calibri" panose="020F0502020204030204" pitchFamily="34" charset="0"/>
                        </a:rPr>
                        <a:t>Miscellaneous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£500.00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£1,500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06782969"/>
                  </a:ext>
                </a:extLst>
              </a:tr>
              <a:tr h="127884">
                <a:tc>
                  <a:txBody>
                    <a:bodyPr/>
                    <a:lstStyle/>
                    <a:p>
                      <a:pPr algn="l" fontAlgn="b"/>
                      <a:r>
                        <a:rPr lang="en-GB" sz="600" b="0" i="0" u="none" strike="noStrike">
                          <a:solidFill>
                            <a:srgbClr val="000000"/>
                          </a:solidFill>
                          <a:effectLst/>
                          <a:latin typeface="Calibri" panose="020F0502020204030204" pitchFamily="34" charset="0"/>
                        </a:rPr>
                        <a:t>Loan Repayments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£1,000.00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£1,000.00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£3,000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55123486"/>
                  </a:ext>
                </a:extLst>
              </a:tr>
              <a:tr h="127884">
                <a:tc>
                  <a:txBody>
                    <a:bodyPr/>
                    <a:lstStyle/>
                    <a:p>
                      <a:pPr algn="l" fontAlgn="b"/>
                      <a:r>
                        <a:rPr lang="en-GB" sz="600" b="0" i="0" u="none" strike="noStrike">
                          <a:solidFill>
                            <a:srgbClr val="000000"/>
                          </a:solidFill>
                          <a:effectLst/>
                          <a:latin typeface="Calibri" panose="020F0502020204030204" pitchFamily="34" charset="0"/>
                        </a:rPr>
                        <a:t>Bank Charges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£150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59735899"/>
                  </a:ext>
                </a:extLst>
              </a:tr>
              <a:tr h="127884">
                <a:tc>
                  <a:txBody>
                    <a:bodyPr/>
                    <a:lstStyle/>
                    <a:p>
                      <a:pPr algn="l" fontAlgn="b"/>
                      <a:r>
                        <a:rPr lang="en-GB" sz="600" b="0" i="0" u="none" strike="noStrike">
                          <a:solidFill>
                            <a:srgbClr val="000000"/>
                          </a:solidFill>
                          <a:effectLst/>
                          <a:latin typeface="Calibri" panose="020F0502020204030204" pitchFamily="34" charset="0"/>
                        </a:rPr>
                        <a:t>Accountancy Fees</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34811131"/>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87296038"/>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18284709"/>
                  </a:ext>
                </a:extLst>
              </a:tr>
              <a:tr h="127884">
                <a:tc>
                  <a:txBody>
                    <a:bodyPr/>
                    <a:lstStyle/>
                    <a:p>
                      <a:pPr algn="l" fontAlgn="b"/>
                      <a:r>
                        <a:rPr lang="en-GB" sz="600" b="1" i="0" u="none" strike="noStrike">
                          <a:solidFill>
                            <a:srgbClr val="000000"/>
                          </a:solidFill>
                          <a:effectLst/>
                          <a:latin typeface="Calibri" panose="020F0502020204030204" pitchFamily="34" charset="0"/>
                        </a:rPr>
                        <a:t>Total Outgoing</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£9,000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£9,150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£9,300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£27,450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9055049"/>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0"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8543233"/>
                  </a:ext>
                </a:extLst>
              </a:tr>
              <a:tr h="127884">
                <a:tc>
                  <a:txBody>
                    <a:bodyPr/>
                    <a:lstStyle/>
                    <a:p>
                      <a:pPr algn="l" fontAlgn="b"/>
                      <a:r>
                        <a:rPr lang="en-GB" sz="600" b="0" i="0" u="none" strike="noStrike">
                          <a:solidFill>
                            <a:srgbClr val="000000"/>
                          </a:solidFill>
                          <a:effectLst/>
                          <a:latin typeface="Calibri" panose="020F0502020204030204" pitchFamily="34" charset="0"/>
                        </a:rPr>
                        <a:t>Incoming less outgoing</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£43,000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£3,850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£4,700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1" i="0" u="none" strike="noStrike">
                          <a:solidFill>
                            <a:srgbClr val="000000"/>
                          </a:solidFill>
                          <a:effectLst/>
                          <a:latin typeface="Calibri" panose="020F0502020204030204" pitchFamily="34" charset="0"/>
                        </a:rPr>
                        <a:t>£51,550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27545464"/>
                  </a:ext>
                </a:extLst>
              </a:tr>
              <a:tr h="127884">
                <a:tc>
                  <a:txBody>
                    <a:bodyPr/>
                    <a:lstStyle/>
                    <a:p>
                      <a:pPr algn="l" fontAlgn="b"/>
                      <a:r>
                        <a:rPr lang="en-GB" sz="600" b="0" i="0" u="none" strike="noStrike">
                          <a:solidFill>
                            <a:srgbClr val="000000"/>
                          </a:solidFill>
                          <a:effectLst/>
                          <a:latin typeface="Calibri" panose="020F0502020204030204" pitchFamily="34" charset="0"/>
                        </a:rPr>
                        <a:t>Opening Bank Balance</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£43,000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£46,850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80036512"/>
                  </a:ext>
                </a:extLst>
              </a:tr>
              <a:tr h="127884">
                <a:tc>
                  <a:txBody>
                    <a:bodyPr/>
                    <a:lstStyle/>
                    <a:p>
                      <a:pPr algn="l" fontAlgn="b"/>
                      <a:r>
                        <a:rPr lang="en-GB" sz="600" b="0" i="0" u="none" strike="noStrike">
                          <a:solidFill>
                            <a:srgbClr val="000000"/>
                          </a:solidFill>
                          <a:effectLst/>
                          <a:latin typeface="Calibri" panose="020F0502020204030204" pitchFamily="34" charset="0"/>
                        </a:rPr>
                        <a:t>Closing Bank Balance</a:t>
                      </a:r>
                    </a:p>
                  </a:txBody>
                  <a:tcPr marL="4782" marR="4782" marT="4782" marB="22953"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a:solidFill>
                            <a:srgbClr val="000000"/>
                          </a:solidFill>
                          <a:effectLst/>
                          <a:latin typeface="Calibri" panose="020F0502020204030204" pitchFamily="34" charset="0"/>
                        </a:rPr>
                        <a:t>£43,000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£46,850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a:solidFill>
                            <a:srgbClr val="000000"/>
                          </a:solidFill>
                          <a:effectLst/>
                          <a:latin typeface="Calibri" panose="020F0502020204030204" pitchFamily="34" charset="0"/>
                        </a:rPr>
                        <a:t>£51,550</a:t>
                      </a: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en-GB" sz="600" b="1" i="0" u="none" strike="noStrike">
                        <a:solidFill>
                          <a:srgbClr val="000000"/>
                        </a:solidFill>
                        <a:effectLst/>
                        <a:latin typeface="Calibri" panose="020F0502020204030204" pitchFamily="34" charset="0"/>
                      </a:endParaRPr>
                    </a:p>
                  </a:txBody>
                  <a:tcPr marL="4782" marR="4782" marT="4782" marB="22953"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26551074"/>
                  </a:ext>
                </a:extLst>
              </a:tr>
              <a:tr h="127884">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a:noFill/>
                    </a:lnT>
                    <a:lnB>
                      <a:noFill/>
                    </a:lnB>
                  </a:tcPr>
                </a:tc>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en-GB" sz="600" b="0" i="0" u="none" strike="noStrike">
                        <a:solidFill>
                          <a:srgbClr val="000000"/>
                        </a:solidFill>
                        <a:effectLst/>
                        <a:latin typeface="Calibri" panose="020F0502020204030204" pitchFamily="34" charset="0"/>
                      </a:endParaRPr>
                    </a:p>
                  </a:txBody>
                  <a:tcPr marL="4782" marR="4782" marT="4782" marB="22953" anchor="b">
                    <a:lnL>
                      <a:noFill/>
                    </a:lnL>
                    <a:lnR>
                      <a:noFill/>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582814027"/>
                  </a:ext>
                </a:extLst>
              </a:tr>
            </a:tbl>
          </a:graphicData>
        </a:graphic>
      </p:graphicFrame>
      <p:pic>
        <p:nvPicPr>
          <p:cNvPr id="1027" name="Picture 3">
            <a:extLst>
              <a:ext uri="{FF2B5EF4-FFF2-40B4-BE49-F238E27FC236}">
                <a16:creationId xmlns:a16="http://schemas.microsoft.com/office/drawing/2014/main" id="{7C660534-C559-6748-9189-5E42C5A64B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8930" y="1735477"/>
            <a:ext cx="3530009" cy="3460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6262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7E991-2EEE-A446-9846-D2C963343EF7}"/>
              </a:ext>
            </a:extLst>
          </p:cNvPr>
          <p:cNvSpPr>
            <a:spLocks noGrp="1"/>
          </p:cNvSpPr>
          <p:nvPr>
            <p:ph type="title"/>
          </p:nvPr>
        </p:nvSpPr>
        <p:spPr>
          <a:xfrm>
            <a:off x="1070897" y="152065"/>
            <a:ext cx="6435213" cy="698756"/>
          </a:xfrm>
        </p:spPr>
        <p:txBody>
          <a:bodyPr/>
          <a:lstStyle/>
          <a:p>
            <a:r>
              <a:rPr lang="en-US" sz="2800" b="1" i="1" dirty="0"/>
              <a:t>Forecast profit and lost</a:t>
            </a:r>
          </a:p>
        </p:txBody>
      </p:sp>
      <p:graphicFrame>
        <p:nvGraphicFramePr>
          <p:cNvPr id="6" name="Content Placeholder 5">
            <a:extLst>
              <a:ext uri="{FF2B5EF4-FFF2-40B4-BE49-F238E27FC236}">
                <a16:creationId xmlns:a16="http://schemas.microsoft.com/office/drawing/2014/main" id="{EBEF496E-5B9D-9E43-9B66-0DF4A4AE95F2}"/>
              </a:ext>
            </a:extLst>
          </p:cNvPr>
          <p:cNvGraphicFramePr>
            <a:graphicFrameLocks noGrp="1"/>
          </p:cNvGraphicFramePr>
          <p:nvPr>
            <p:ph idx="1"/>
            <p:extLst>
              <p:ext uri="{D42A27DB-BD31-4B8C-83A1-F6EECF244321}">
                <p14:modId xmlns:p14="http://schemas.microsoft.com/office/powerpoint/2010/main" val="2674722434"/>
              </p:ext>
            </p:extLst>
          </p:nvPr>
        </p:nvGraphicFramePr>
        <p:xfrm>
          <a:off x="136832" y="907021"/>
          <a:ext cx="8870336" cy="4569777"/>
        </p:xfrm>
        <a:graphic>
          <a:graphicData uri="http://schemas.openxmlformats.org/drawingml/2006/table">
            <a:tbl>
              <a:tblPr firstRow="1" firstCol="1" lastRow="1" lastCol="1" bandRow="1" bandCol="1">
                <a:tableStyleId>{5940675A-B579-460E-94D1-54222C63F5DA}</a:tableStyleId>
              </a:tblPr>
              <a:tblGrid>
                <a:gridCol w="3619414">
                  <a:extLst>
                    <a:ext uri="{9D8B030D-6E8A-4147-A177-3AD203B41FA5}">
                      <a16:colId xmlns:a16="http://schemas.microsoft.com/office/drawing/2014/main" val="291420968"/>
                    </a:ext>
                  </a:extLst>
                </a:gridCol>
                <a:gridCol w="527423">
                  <a:extLst>
                    <a:ext uri="{9D8B030D-6E8A-4147-A177-3AD203B41FA5}">
                      <a16:colId xmlns:a16="http://schemas.microsoft.com/office/drawing/2014/main" val="1922715408"/>
                    </a:ext>
                  </a:extLst>
                </a:gridCol>
                <a:gridCol w="1209751">
                  <a:extLst>
                    <a:ext uri="{9D8B030D-6E8A-4147-A177-3AD203B41FA5}">
                      <a16:colId xmlns:a16="http://schemas.microsoft.com/office/drawing/2014/main" val="2362159145"/>
                    </a:ext>
                  </a:extLst>
                </a:gridCol>
                <a:gridCol w="1620375">
                  <a:extLst>
                    <a:ext uri="{9D8B030D-6E8A-4147-A177-3AD203B41FA5}">
                      <a16:colId xmlns:a16="http://schemas.microsoft.com/office/drawing/2014/main" val="1997762594"/>
                    </a:ext>
                  </a:extLst>
                </a:gridCol>
                <a:gridCol w="1893373">
                  <a:extLst>
                    <a:ext uri="{9D8B030D-6E8A-4147-A177-3AD203B41FA5}">
                      <a16:colId xmlns:a16="http://schemas.microsoft.com/office/drawing/2014/main" val="2541375257"/>
                    </a:ext>
                  </a:extLst>
                </a:gridCol>
              </a:tblGrid>
              <a:tr h="254761">
                <a:tc>
                  <a:txBody>
                    <a:bodyPr/>
                    <a:lstStyle/>
                    <a:p>
                      <a:pPr marL="31750">
                        <a:lnSpc>
                          <a:spcPts val="1045"/>
                        </a:lnSpc>
                        <a:tabLst>
                          <a:tab pos="664845" algn="l"/>
                        </a:tabLst>
                      </a:pPr>
                      <a:r>
                        <a:rPr lang="en-US" sz="700" dirty="0">
                          <a:effectLst/>
                        </a:rPr>
                        <a:t>Business: Valeting and Beyond Mobile Car Wash </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gridSpan="4">
                  <a:txBody>
                    <a:bodyPr/>
                    <a:lstStyle/>
                    <a:p>
                      <a:endParaRPr lang="en-GB" sz="800" dirty="0">
                        <a:effectLst/>
                      </a:endParaRPr>
                    </a:p>
                  </a:txBody>
                  <a:tcPr marL="0" marR="0" marT="0" marB="0"/>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79432098"/>
                  </a:ext>
                </a:extLst>
              </a:tr>
              <a:tr h="382141">
                <a:tc>
                  <a:txBody>
                    <a:bodyPr/>
                    <a:lstStyle/>
                    <a:p>
                      <a:pPr marL="31750">
                        <a:spcBef>
                          <a:spcPts val="590"/>
                        </a:spcBef>
                        <a:spcAft>
                          <a:spcPts val="0"/>
                        </a:spcAft>
                        <a:tabLst>
                          <a:tab pos="562610" algn="l"/>
                        </a:tabLst>
                      </a:pPr>
                      <a:r>
                        <a:rPr lang="en-US" sz="700">
                          <a:effectLst/>
                        </a:rPr>
                        <a:t>Period:	</a:t>
                      </a:r>
                      <a:r>
                        <a:rPr lang="en-US" sz="700" spc="-20">
                          <a:effectLst/>
                        </a:rPr>
                        <a:t>Year </a:t>
                      </a:r>
                      <a:r>
                        <a:rPr lang="en-US" sz="700">
                          <a:effectLst/>
                        </a:rPr>
                        <a:t>to 31 June 2022</a:t>
                      </a:r>
                      <a:endParaRPr lang="en-GB" sz="900">
                        <a:effectLst/>
                      </a:endParaRPr>
                    </a:p>
                    <a:p>
                      <a:pPr marL="31750">
                        <a:spcBef>
                          <a:spcPts val="185"/>
                        </a:spcBef>
                        <a:spcAft>
                          <a:spcPts val="0"/>
                        </a:spcAft>
                      </a:pPr>
                      <a:r>
                        <a:rPr lang="en-US" sz="700">
                          <a:effectLst/>
                        </a:rPr>
                        <a:t>Sales: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endParaRPr>
                    </a:p>
                    <a:p>
                      <a:r>
                        <a:rPr lang="en-US" sz="700">
                          <a:effectLst/>
                        </a:rPr>
                        <a:t> </a:t>
                      </a:r>
                      <a:endParaRPr lang="en-GB" sz="900">
                        <a:effectLst/>
                      </a:endParaRPr>
                    </a:p>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800">
                          <a:effectLst/>
                        </a:rPr>
                        <a:t> </a:t>
                      </a:r>
                      <a:endParaRPr lang="en-GB" sz="900">
                        <a:effectLst/>
                      </a:endParaRPr>
                    </a:p>
                    <a:p>
                      <a:pPr marR="74295" algn="r">
                        <a:spcBef>
                          <a:spcPts val="680"/>
                        </a:spcBef>
                        <a:spcAft>
                          <a:spcPts val="0"/>
                        </a:spcAft>
                      </a:pPr>
                      <a:r>
                        <a:rPr lang="en-US" sz="700">
                          <a:effectLst/>
                        </a:rPr>
                        <a:t>£39000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800">
                          <a:effectLst/>
                        </a:rPr>
                        <a:t> </a:t>
                      </a:r>
                      <a:endParaRPr lang="en-GB" sz="900">
                        <a:effectLst/>
                      </a:endParaRPr>
                    </a:p>
                    <a:p>
                      <a:pPr marL="60325" marR="16510" algn="ctr">
                        <a:spcBef>
                          <a:spcPts val="680"/>
                        </a:spcBef>
                        <a:spcAft>
                          <a:spcPts val="0"/>
                        </a:spcAft>
                      </a:pPr>
                      <a:r>
                        <a:rPr lang="en-US" sz="700">
                          <a:effectLst/>
                        </a:rPr>
                        <a:t>(A)</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872645130"/>
                  </a:ext>
                </a:extLst>
              </a:tr>
              <a:tr h="161584">
                <a:tc>
                  <a:txBody>
                    <a:bodyPr/>
                    <a:lstStyle/>
                    <a:p>
                      <a:pPr marL="31750">
                        <a:spcBef>
                          <a:spcPts val="35"/>
                        </a:spcBef>
                        <a:spcAft>
                          <a:spcPts val="0"/>
                        </a:spcAft>
                      </a:pPr>
                      <a:r>
                        <a:rPr lang="en-US" sz="700">
                          <a:effectLst/>
                        </a:rPr>
                        <a:t>Less direct (variable) costs: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285108991"/>
                  </a:ext>
                </a:extLst>
              </a:tr>
              <a:tr h="163944">
                <a:tc>
                  <a:txBody>
                    <a:bodyPr/>
                    <a:lstStyle/>
                    <a:p>
                      <a:pPr marL="158115">
                        <a:spcBef>
                          <a:spcPts val="30"/>
                        </a:spcBef>
                        <a:spcAft>
                          <a:spcPts val="0"/>
                        </a:spcAft>
                      </a:pPr>
                      <a:r>
                        <a:rPr lang="en-US" sz="700">
                          <a:effectLst/>
                        </a:rPr>
                        <a:t>materials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448241389"/>
                  </a:ext>
                </a:extLst>
              </a:tr>
              <a:tr h="163944">
                <a:tc>
                  <a:txBody>
                    <a:bodyPr/>
                    <a:lstStyle/>
                    <a:p>
                      <a:pPr marL="158115">
                        <a:spcBef>
                          <a:spcPts val="30"/>
                        </a:spcBef>
                        <a:spcAft>
                          <a:spcPts val="0"/>
                        </a:spcAft>
                      </a:pPr>
                      <a:r>
                        <a:rPr lang="en-US" sz="700">
                          <a:effectLst/>
                        </a:rPr>
                        <a:t>direct wages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13999353"/>
                  </a:ext>
                </a:extLst>
              </a:tr>
              <a:tr h="156866">
                <a:tc>
                  <a:txBody>
                    <a:bodyPr/>
                    <a:lstStyle/>
                    <a:p>
                      <a:pPr marL="158115">
                        <a:spcBef>
                          <a:spcPts val="30"/>
                        </a:spcBef>
                        <a:spcAft>
                          <a:spcPts val="0"/>
                        </a:spcAft>
                      </a:pPr>
                      <a:r>
                        <a:rPr lang="en-US" sz="700">
                          <a:effectLst/>
                        </a:rPr>
                        <a:t>other</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733782048"/>
                  </a:ext>
                </a:extLst>
              </a:tr>
              <a:tr h="167482">
                <a:tc>
                  <a:txBody>
                    <a:bodyPr/>
                    <a:lstStyle/>
                    <a:p>
                      <a:pPr marL="31750">
                        <a:spcBef>
                          <a:spcPts val="120"/>
                        </a:spcBef>
                        <a:spcAft>
                          <a:spcPts val="0"/>
                        </a:spcAft>
                      </a:pPr>
                      <a:r>
                        <a:rPr lang="en-US" sz="700">
                          <a:effectLst/>
                        </a:rPr>
                        <a:t>Total direct costs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3660" algn="r">
                        <a:spcBef>
                          <a:spcPts val="90"/>
                        </a:spcBef>
                        <a:spcAft>
                          <a:spcPts val="0"/>
                        </a:spcAft>
                        <a:tabLst>
                          <a:tab pos="297180" algn="l"/>
                        </a:tabLst>
                      </a:pPr>
                      <a:r>
                        <a:rPr lang="en-US" sz="700">
                          <a:effectLst/>
                        </a:rPr>
                        <a:t>£</a:t>
                      </a:r>
                      <a:r>
                        <a:rPr lang="en-US" sz="700" u="sng">
                          <a:effectLst/>
                        </a:rPr>
                        <a:t> 	–</a:t>
                      </a:r>
                      <a:r>
                        <a:rPr lang="en-US" sz="700" u="sng" spc="75">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343849590"/>
                  </a:ext>
                </a:extLst>
              </a:tr>
              <a:tr h="171020">
                <a:tc>
                  <a:txBody>
                    <a:bodyPr/>
                    <a:lstStyle/>
                    <a:p>
                      <a:pPr marL="31750">
                        <a:spcBef>
                          <a:spcPts val="90"/>
                        </a:spcBef>
                        <a:spcAft>
                          <a:spcPts val="0"/>
                        </a:spcAft>
                      </a:pPr>
                      <a:r>
                        <a:rPr lang="en-US" sz="700">
                          <a:effectLst/>
                        </a:rPr>
                        <a:t>Gross profit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4295" algn="r">
                        <a:spcBef>
                          <a:spcPts val="60"/>
                        </a:spcBef>
                        <a:spcAft>
                          <a:spcPts val="0"/>
                        </a:spcAft>
                      </a:pPr>
                      <a:r>
                        <a:rPr lang="en-US" sz="700">
                          <a:effectLst/>
                        </a:rPr>
                        <a:t>£ 39000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L="60325" marR="16510" algn="ctr">
                        <a:spcBef>
                          <a:spcPts val="60"/>
                        </a:spcBef>
                        <a:spcAft>
                          <a:spcPts val="0"/>
                        </a:spcAft>
                      </a:pPr>
                      <a:r>
                        <a:rPr lang="en-US" sz="700">
                          <a:effectLst/>
                        </a:rPr>
                        <a:t>(B)</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966308424"/>
                  </a:ext>
                </a:extLst>
              </a:tr>
              <a:tr h="154507">
                <a:tc>
                  <a:txBody>
                    <a:bodyPr/>
                    <a:lstStyle/>
                    <a:p>
                      <a:pPr marL="31750">
                        <a:spcBef>
                          <a:spcPts val="35"/>
                        </a:spcBef>
                        <a:spcAft>
                          <a:spcPts val="0"/>
                        </a:spcAft>
                      </a:pPr>
                      <a:r>
                        <a:rPr lang="en-US" sz="700">
                          <a:effectLst/>
                        </a:rPr>
                        <a:t>Fixed costs (overheads):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98420080"/>
                  </a:ext>
                </a:extLst>
              </a:tr>
              <a:tr h="174558">
                <a:tc>
                  <a:txBody>
                    <a:bodyPr/>
                    <a:lstStyle/>
                    <a:p>
                      <a:pPr marL="158115">
                        <a:spcBef>
                          <a:spcPts val="90"/>
                        </a:spcBef>
                        <a:spcAft>
                          <a:spcPts val="0"/>
                        </a:spcAft>
                      </a:pPr>
                      <a:r>
                        <a:rPr lang="en-US" sz="700">
                          <a:effectLst/>
                        </a:rPr>
                        <a:t>wages/salaries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9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1465" algn="r">
                        <a:spcBef>
                          <a:spcPts val="135"/>
                        </a:spcBef>
                        <a:spcAft>
                          <a:spcPts val="0"/>
                        </a:spcAft>
                      </a:pPr>
                      <a:r>
                        <a:rPr lang="en-US" sz="700">
                          <a:effectLst/>
                        </a:rPr>
                        <a:t>12000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528906243"/>
                  </a:ext>
                </a:extLst>
              </a:tr>
              <a:tr h="160995">
                <a:tc>
                  <a:txBody>
                    <a:bodyPr/>
                    <a:lstStyle/>
                    <a:p>
                      <a:pPr marL="158115"/>
                      <a:r>
                        <a:rPr lang="en-US" sz="700">
                          <a:effectLst/>
                        </a:rPr>
                        <a:t>Tax and N.I.C</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3300</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641708605"/>
                  </a:ext>
                </a:extLst>
              </a:tr>
              <a:tr h="163944">
                <a:tc>
                  <a:txBody>
                    <a:bodyPr/>
                    <a:lstStyle/>
                    <a:p>
                      <a:pPr marL="158115">
                        <a:spcBef>
                          <a:spcPts val="30"/>
                        </a:spcBef>
                        <a:spcAft>
                          <a:spcPts val="0"/>
                        </a:spcAft>
                      </a:pPr>
                      <a:r>
                        <a:rPr lang="en-US" sz="700">
                          <a:effectLst/>
                        </a:rPr>
                        <a:t>advertising</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600</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244094633"/>
                  </a:ext>
                </a:extLst>
              </a:tr>
              <a:tr h="156866">
                <a:tc>
                  <a:txBody>
                    <a:bodyPr/>
                    <a:lstStyle/>
                    <a:p>
                      <a:pPr marL="158115">
                        <a:spcBef>
                          <a:spcPts val="30"/>
                        </a:spcBef>
                        <a:spcAft>
                          <a:spcPts val="0"/>
                        </a:spcAft>
                      </a:pPr>
                      <a:r>
                        <a:rPr lang="en-US" sz="700">
                          <a:effectLst/>
                        </a:rPr>
                        <a:t>Insurance</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3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900</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716307431"/>
                  </a:ext>
                </a:extLst>
              </a:tr>
              <a:tr h="167482">
                <a:tc>
                  <a:txBody>
                    <a:bodyPr/>
                    <a:lstStyle/>
                    <a:p>
                      <a:pPr marL="158115">
                        <a:spcBef>
                          <a:spcPts val="90"/>
                        </a:spcBef>
                        <a:spcAft>
                          <a:spcPts val="0"/>
                        </a:spcAft>
                      </a:pPr>
                      <a:r>
                        <a:rPr lang="en-US" sz="700">
                          <a:effectLst/>
                        </a:rPr>
                        <a:t>Motor Expenses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9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35"/>
                        </a:spcBef>
                        <a:spcAft>
                          <a:spcPts val="0"/>
                        </a:spcAft>
                      </a:pPr>
                      <a:r>
                        <a:rPr lang="en-US" sz="700">
                          <a:effectLst/>
                        </a:rPr>
                        <a:t>1800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255717200"/>
                  </a:ext>
                </a:extLst>
              </a:tr>
              <a:tr h="163944">
                <a:tc>
                  <a:txBody>
                    <a:bodyPr/>
                    <a:lstStyle/>
                    <a:p>
                      <a:pPr marL="158115">
                        <a:spcBef>
                          <a:spcPts val="60"/>
                        </a:spcBef>
                        <a:spcAft>
                          <a:spcPts val="0"/>
                        </a:spcAft>
                      </a:pPr>
                      <a:r>
                        <a:rPr lang="en-US" sz="700">
                          <a:effectLst/>
                        </a:rPr>
                        <a:t>Phone/internet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450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237753093"/>
                  </a:ext>
                </a:extLst>
              </a:tr>
              <a:tr h="163944">
                <a:tc>
                  <a:txBody>
                    <a:bodyPr/>
                    <a:lstStyle/>
                    <a:p>
                      <a:pPr marL="158115">
                        <a:spcBef>
                          <a:spcPts val="60"/>
                        </a:spcBef>
                        <a:spcAft>
                          <a:spcPts val="0"/>
                        </a:spcAft>
                      </a:pPr>
                      <a:r>
                        <a:rPr lang="en-US" sz="700">
                          <a:effectLst/>
                        </a:rPr>
                        <a:t>stationery/postage</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300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432398368"/>
                  </a:ext>
                </a:extLst>
              </a:tr>
              <a:tr h="163944">
                <a:tc>
                  <a:txBody>
                    <a:bodyPr/>
                    <a:lstStyle/>
                    <a:p>
                      <a:pPr marL="158115">
                        <a:spcBef>
                          <a:spcPts val="60"/>
                        </a:spcBef>
                        <a:spcAft>
                          <a:spcPts val="0"/>
                        </a:spcAft>
                      </a:pPr>
                      <a:r>
                        <a:rPr lang="en-US" sz="700">
                          <a:effectLst/>
                        </a:rPr>
                        <a:t>repairs/renewals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1465" algn="r">
                        <a:spcBef>
                          <a:spcPts val="105"/>
                        </a:spcBef>
                        <a:spcAft>
                          <a:spcPts val="0"/>
                        </a:spcAft>
                      </a:pPr>
                      <a:r>
                        <a:rPr lang="en-US" sz="700">
                          <a:effectLst/>
                        </a:rPr>
                        <a:t>600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755677288"/>
                  </a:ext>
                </a:extLst>
              </a:tr>
              <a:tr h="163944">
                <a:tc>
                  <a:txBody>
                    <a:bodyPr/>
                    <a:lstStyle/>
                    <a:p>
                      <a:pPr marL="158115">
                        <a:spcBef>
                          <a:spcPts val="60"/>
                        </a:spcBef>
                        <a:spcAft>
                          <a:spcPts val="0"/>
                        </a:spcAft>
                      </a:pPr>
                      <a:r>
                        <a:rPr lang="en-US" sz="700">
                          <a:effectLst/>
                        </a:rPr>
                        <a:t>Bank Charges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150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585650402"/>
                  </a:ext>
                </a:extLst>
              </a:tr>
              <a:tr h="171020">
                <a:tc>
                  <a:txBody>
                    <a:bodyPr/>
                    <a:lstStyle/>
                    <a:p>
                      <a:pPr marL="158115">
                        <a:spcBef>
                          <a:spcPts val="60"/>
                        </a:spcBef>
                        <a:spcAft>
                          <a:spcPts val="0"/>
                        </a:spcAft>
                      </a:pPr>
                      <a:r>
                        <a:rPr lang="en-US" sz="700">
                          <a:effectLst/>
                        </a:rPr>
                        <a:t>Miscellaneous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1500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635633453"/>
                  </a:ext>
                </a:extLst>
              </a:tr>
              <a:tr h="153918">
                <a:tc>
                  <a:txBody>
                    <a:bodyPr/>
                    <a:lstStyle/>
                    <a:p>
                      <a:pPr marL="158115"/>
                      <a:r>
                        <a:rPr lang="en-US" sz="700">
                          <a:effectLst/>
                        </a:rPr>
                        <a:t>Loan Repayments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3000</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593930880"/>
                  </a:ext>
                </a:extLst>
              </a:tr>
              <a:tr h="167482">
                <a:tc>
                  <a:txBody>
                    <a:bodyPr/>
                    <a:lstStyle/>
                    <a:p>
                      <a:pPr marL="158115">
                        <a:spcBef>
                          <a:spcPts val="90"/>
                        </a:spcBef>
                        <a:spcAft>
                          <a:spcPts val="0"/>
                        </a:spcAft>
                      </a:pPr>
                      <a:r>
                        <a:rPr lang="en-US" sz="700">
                          <a:effectLst/>
                        </a:rPr>
                        <a:t>Utilities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9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35"/>
                        </a:spcBef>
                        <a:spcAft>
                          <a:spcPts val="0"/>
                        </a:spcAft>
                      </a:pPr>
                      <a:r>
                        <a:rPr lang="en-US" sz="700">
                          <a:effectLst/>
                        </a:rPr>
                        <a:t>1050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385863740"/>
                  </a:ext>
                </a:extLst>
              </a:tr>
              <a:tr h="163944">
                <a:tc>
                  <a:txBody>
                    <a:bodyPr/>
                    <a:lstStyle/>
                    <a:p>
                      <a:pPr marL="158115">
                        <a:spcBef>
                          <a:spcPts val="60"/>
                        </a:spcBef>
                        <a:spcAft>
                          <a:spcPts val="0"/>
                        </a:spcAft>
                      </a:pPr>
                      <a:r>
                        <a:rPr lang="en-US" sz="700">
                          <a:effectLst/>
                        </a:rPr>
                        <a:t>Stock/Materials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69850" algn="r">
                        <a:spcBef>
                          <a:spcPts val="60"/>
                        </a:spcBef>
                        <a:spcAft>
                          <a:spcPts val="0"/>
                        </a:spcAft>
                      </a:pPr>
                      <a:r>
                        <a:rPr lang="en-US" sz="700">
                          <a:effectLst/>
                        </a:rPr>
                        <a: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292100" algn="r">
                        <a:spcBef>
                          <a:spcPts val="105"/>
                        </a:spcBef>
                        <a:spcAft>
                          <a:spcPts val="0"/>
                        </a:spcAft>
                      </a:pPr>
                      <a:r>
                        <a:rPr lang="en-US" sz="700">
                          <a:effectLst/>
                        </a:rPr>
                        <a:t>1800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459175525"/>
                  </a:ext>
                </a:extLst>
              </a:tr>
              <a:tr h="163944">
                <a:tc>
                  <a:txBody>
                    <a:bodyPr/>
                    <a:lstStyle/>
                    <a:p>
                      <a:pPr marL="31750">
                        <a:spcBef>
                          <a:spcPts val="90"/>
                        </a:spcBef>
                        <a:spcAft>
                          <a:spcPts val="0"/>
                        </a:spcAft>
                      </a:pPr>
                      <a:r>
                        <a:rPr lang="en-US" sz="700">
                          <a:effectLst/>
                        </a:rPr>
                        <a:t>Total fixed costs</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4295" algn="r">
                        <a:spcBef>
                          <a:spcPts val="60"/>
                        </a:spcBef>
                        <a:spcAft>
                          <a:spcPts val="0"/>
                        </a:spcAft>
                      </a:pPr>
                      <a:r>
                        <a:rPr lang="en-US" sz="700">
                          <a:effectLst/>
                        </a:rPr>
                        <a:t>      £</a:t>
                      </a:r>
                      <a:r>
                        <a:rPr lang="en-US" sz="700" u="sng">
                          <a:effectLst/>
                        </a:rPr>
                        <a:t> 27450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L="60325" marR="16510" algn="ctr">
                        <a:spcBef>
                          <a:spcPts val="60"/>
                        </a:spcBef>
                        <a:spcAft>
                          <a:spcPts val="0"/>
                        </a:spcAft>
                      </a:pPr>
                      <a:r>
                        <a:rPr lang="en-US" sz="700">
                          <a:effectLst/>
                        </a:rPr>
                        <a:t>(C)</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296008358"/>
                  </a:ext>
                </a:extLst>
              </a:tr>
              <a:tr h="164533">
                <a:tc>
                  <a:txBody>
                    <a:bodyPr/>
                    <a:lstStyle/>
                    <a:p>
                      <a:pPr marL="31750">
                        <a:spcBef>
                          <a:spcPts val="90"/>
                        </a:spcBef>
                        <a:spcAft>
                          <a:spcPts val="0"/>
                        </a:spcAft>
                      </a:pPr>
                      <a:r>
                        <a:rPr lang="en-US" sz="700">
                          <a:effectLst/>
                        </a:rPr>
                        <a:t>Gross profit (A-C)</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4295" algn="r">
                        <a:spcBef>
                          <a:spcPts val="60"/>
                        </a:spcBef>
                        <a:spcAft>
                          <a:spcPts val="0"/>
                        </a:spcAft>
                      </a:pPr>
                      <a:r>
                        <a:rPr lang="en-US" sz="700">
                          <a:effectLst/>
                        </a:rPr>
                        <a:t>£ 11550</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1666461619"/>
                  </a:ext>
                </a:extLst>
              </a:tr>
              <a:tr h="164533">
                <a:tc>
                  <a:txBody>
                    <a:bodyPr/>
                    <a:lstStyle/>
                    <a:p>
                      <a:pPr marL="31750">
                        <a:spcBef>
                          <a:spcPts val="95"/>
                        </a:spcBef>
                        <a:spcAft>
                          <a:spcPts val="0"/>
                        </a:spcAft>
                      </a:pPr>
                      <a:r>
                        <a:rPr lang="en-US" sz="700" dirty="0">
                          <a:effectLst/>
                        </a:rPr>
                        <a:t>19% tax/profit( Gross profit-19%)</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3660" algn="r">
                        <a:spcBef>
                          <a:spcPts val="65"/>
                        </a:spcBef>
                        <a:spcAft>
                          <a:spcPts val="0"/>
                        </a:spcAft>
                      </a:pPr>
                      <a:r>
                        <a:rPr lang="en-US" sz="700">
                          <a:effectLst/>
                        </a:rPr>
                        <a:t> £2194,5</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2966965530"/>
                  </a:ext>
                </a:extLst>
              </a:tr>
              <a:tr h="164533">
                <a:tc>
                  <a:txBody>
                    <a:bodyPr/>
                    <a:lstStyle/>
                    <a:p>
                      <a:pPr marL="31750">
                        <a:spcBef>
                          <a:spcPts val="95"/>
                        </a:spcBef>
                        <a:spcAft>
                          <a:spcPts val="0"/>
                        </a:spcAft>
                      </a:pPr>
                      <a:r>
                        <a:rPr lang="en-US" sz="700">
                          <a:effectLst/>
                        </a:rPr>
                        <a:t>Net profit</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a:effectLst/>
                        </a:rPr>
                        <a:t> </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pPr marR="73660" algn="r">
                        <a:spcBef>
                          <a:spcPts val="65"/>
                        </a:spcBef>
                        <a:spcAft>
                          <a:spcPts val="0"/>
                        </a:spcAft>
                      </a:pPr>
                      <a:r>
                        <a:rPr lang="en-US" sz="700">
                          <a:effectLst/>
                        </a:rPr>
                        <a:t>£ 9355,5</a:t>
                      </a:r>
                      <a:endParaRPr lang="en-GB" sz="90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tc>
                  <a:txBody>
                    <a:bodyPr/>
                    <a:lstStyle/>
                    <a:p>
                      <a:r>
                        <a:rPr lang="en-US" sz="700" dirty="0">
                          <a:effectLst/>
                        </a:rPr>
                        <a:t> </a:t>
                      </a:r>
                      <a:endParaRPr lang="en-GB" sz="900" dirty="0">
                        <a:effectLst/>
                        <a:latin typeface="Tahoma" panose="020B0604030504040204" pitchFamily="34" charset="0"/>
                        <a:ea typeface="Tahoma" panose="020B0604030504040204" pitchFamily="34" charset="0"/>
                        <a:cs typeface="Times New Roman" panose="02020603050405020304" pitchFamily="18" charset="0"/>
                      </a:endParaRPr>
                    </a:p>
                  </a:txBody>
                  <a:tcPr marL="0" marR="0" marT="0" marB="0"/>
                </a:tc>
                <a:extLst>
                  <a:ext uri="{0D108BD9-81ED-4DB2-BD59-A6C34878D82A}">
                    <a16:rowId xmlns:a16="http://schemas.microsoft.com/office/drawing/2014/main" val="568334864"/>
                  </a:ext>
                </a:extLst>
              </a:tr>
            </a:tbl>
          </a:graphicData>
        </a:graphic>
      </p:graphicFrame>
      <p:sp>
        <p:nvSpPr>
          <p:cNvPr id="4" name="Date Placeholder 3">
            <a:extLst>
              <a:ext uri="{FF2B5EF4-FFF2-40B4-BE49-F238E27FC236}">
                <a16:creationId xmlns:a16="http://schemas.microsoft.com/office/drawing/2014/main" id="{F677D881-5536-6042-8818-2DDF83171476}"/>
              </a:ext>
            </a:extLst>
          </p:cNvPr>
          <p:cNvSpPr>
            <a:spLocks noGrp="1"/>
          </p:cNvSpPr>
          <p:nvPr>
            <p:ph type="dt" sz="half" idx="10"/>
          </p:nvPr>
        </p:nvSpPr>
        <p:spPr/>
        <p:txBody>
          <a:bodyPr/>
          <a:lstStyle/>
          <a:p>
            <a:pPr>
              <a:defRPr/>
            </a:pPr>
            <a:fld id="{384B99DA-8C13-4E5F-AA0A-1F1000BE46CB}" type="datetime1">
              <a:rPr lang="en-GB" altLang="en-US" smtClean="0"/>
              <a:pPr>
                <a:defRPr/>
              </a:pPr>
              <a:t>24/03/2022</a:t>
            </a:fld>
            <a:endParaRPr lang="en-GB" altLang="en-US"/>
          </a:p>
        </p:txBody>
      </p:sp>
      <p:sp>
        <p:nvSpPr>
          <p:cNvPr id="5" name="Footer Placeholder 4">
            <a:extLst>
              <a:ext uri="{FF2B5EF4-FFF2-40B4-BE49-F238E27FC236}">
                <a16:creationId xmlns:a16="http://schemas.microsoft.com/office/drawing/2014/main" id="{1C5C080B-F913-D54F-8139-A8132389B417}"/>
              </a:ext>
            </a:extLst>
          </p:cNvPr>
          <p:cNvSpPr>
            <a:spLocks noGrp="1"/>
          </p:cNvSpPr>
          <p:nvPr>
            <p:ph type="ftr" sz="quarter" idx="11"/>
          </p:nvPr>
        </p:nvSpPr>
        <p:spPr/>
        <p:txBody>
          <a:bodyPr/>
          <a:lstStyle/>
          <a:p>
            <a:pPr>
              <a:defRPr/>
            </a:pPr>
            <a:r>
              <a:rPr lang="en-GB" altLang="en-US"/>
              <a:t>Mary March</a:t>
            </a:r>
          </a:p>
        </p:txBody>
      </p:sp>
      <p:sp>
        <p:nvSpPr>
          <p:cNvPr id="7" name="Rectangle 1">
            <a:extLst>
              <a:ext uri="{FF2B5EF4-FFF2-40B4-BE49-F238E27FC236}">
                <a16:creationId xmlns:a16="http://schemas.microsoft.com/office/drawing/2014/main" id="{F1E13A0B-C9C0-004C-A2F8-EE61C35D4018}"/>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435745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818779"/>
          </a:xfrm>
        </p:spPr>
        <p:txBody>
          <a:bodyPr/>
          <a:lstStyle/>
          <a:p>
            <a:pPr eaLnBrk="1" hangingPunct="1"/>
            <a:r>
              <a:rPr lang="en-GB" altLang="en-US" sz="2800" b="1" i="1" dirty="0"/>
              <a:t>Financial plan for 3 months </a:t>
            </a:r>
            <a:endParaRPr lang="en-GB" altLang="en-US" sz="2800" i="1"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23/03/2022</a:t>
            </a:fld>
            <a:endParaRPr lang="en-GB" altLang="en-US"/>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631774" y="824071"/>
            <a:ext cx="6577352" cy="2183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Start-up Cost: £20000</a:t>
            </a: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Total Income: £39000</a:t>
            </a: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Total Expenses: £27450</a:t>
            </a: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Total Gross Profit: £11550</a:t>
            </a: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Total Net Profit: £9355.5 (Gross Profit-19%)</a:t>
            </a:r>
          </a:p>
        </p:txBody>
      </p:sp>
      <p:graphicFrame>
        <p:nvGraphicFramePr>
          <p:cNvPr id="2" name="Table 2">
            <a:extLst>
              <a:ext uri="{FF2B5EF4-FFF2-40B4-BE49-F238E27FC236}">
                <a16:creationId xmlns:a16="http://schemas.microsoft.com/office/drawing/2014/main" id="{4FBB0D5F-8542-5649-BB2F-BA801944261A}"/>
              </a:ext>
            </a:extLst>
          </p:cNvPr>
          <p:cNvGraphicFramePr>
            <a:graphicFrameLocks noGrp="1"/>
          </p:cNvGraphicFramePr>
          <p:nvPr>
            <p:extLst>
              <p:ext uri="{D42A27DB-BD31-4B8C-83A1-F6EECF244321}">
                <p14:modId xmlns:p14="http://schemas.microsoft.com/office/powerpoint/2010/main" val="1207649144"/>
              </p:ext>
            </p:extLst>
          </p:nvPr>
        </p:nvGraphicFramePr>
        <p:xfrm>
          <a:off x="142669" y="2880851"/>
          <a:ext cx="8647370" cy="2672080"/>
        </p:xfrm>
        <a:graphic>
          <a:graphicData uri="http://schemas.openxmlformats.org/drawingml/2006/table">
            <a:tbl>
              <a:tblPr firstRow="1" bandRow="1">
                <a:tableStyleId>{5C22544A-7EE6-4342-B048-85BDC9FD1C3A}</a:tableStyleId>
              </a:tblPr>
              <a:tblGrid>
                <a:gridCol w="1729474">
                  <a:extLst>
                    <a:ext uri="{9D8B030D-6E8A-4147-A177-3AD203B41FA5}">
                      <a16:colId xmlns:a16="http://schemas.microsoft.com/office/drawing/2014/main" val="1370618018"/>
                    </a:ext>
                  </a:extLst>
                </a:gridCol>
                <a:gridCol w="1729474">
                  <a:extLst>
                    <a:ext uri="{9D8B030D-6E8A-4147-A177-3AD203B41FA5}">
                      <a16:colId xmlns:a16="http://schemas.microsoft.com/office/drawing/2014/main" val="4114904166"/>
                    </a:ext>
                  </a:extLst>
                </a:gridCol>
                <a:gridCol w="1729474">
                  <a:extLst>
                    <a:ext uri="{9D8B030D-6E8A-4147-A177-3AD203B41FA5}">
                      <a16:colId xmlns:a16="http://schemas.microsoft.com/office/drawing/2014/main" val="1513955846"/>
                    </a:ext>
                  </a:extLst>
                </a:gridCol>
                <a:gridCol w="1729474">
                  <a:extLst>
                    <a:ext uri="{9D8B030D-6E8A-4147-A177-3AD203B41FA5}">
                      <a16:colId xmlns:a16="http://schemas.microsoft.com/office/drawing/2014/main" val="1694863615"/>
                    </a:ext>
                  </a:extLst>
                </a:gridCol>
                <a:gridCol w="1729474">
                  <a:extLst>
                    <a:ext uri="{9D8B030D-6E8A-4147-A177-3AD203B41FA5}">
                      <a16:colId xmlns:a16="http://schemas.microsoft.com/office/drawing/2014/main" val="1013986331"/>
                    </a:ext>
                  </a:extLst>
                </a:gridCol>
              </a:tblGrid>
              <a:tr h="370840">
                <a:tc>
                  <a:txBody>
                    <a:bodyPr/>
                    <a:lstStyle/>
                    <a:p>
                      <a:endParaRPr lang="en-US"/>
                    </a:p>
                  </a:txBody>
                  <a:tcPr/>
                </a:tc>
                <a:tc>
                  <a:txBody>
                    <a:bodyPr/>
                    <a:lstStyle/>
                    <a:p>
                      <a:r>
                        <a:rPr lang="en-US"/>
                        <a:t>April-22</a:t>
                      </a:r>
                    </a:p>
                  </a:txBody>
                  <a:tcPr/>
                </a:tc>
                <a:tc>
                  <a:txBody>
                    <a:bodyPr/>
                    <a:lstStyle/>
                    <a:p>
                      <a:r>
                        <a:rPr lang="en-US"/>
                        <a:t>May-22</a:t>
                      </a:r>
                    </a:p>
                  </a:txBody>
                  <a:tcPr/>
                </a:tc>
                <a:tc>
                  <a:txBody>
                    <a:bodyPr/>
                    <a:lstStyle/>
                    <a:p>
                      <a:r>
                        <a:rPr lang="en-US"/>
                        <a:t>June-22</a:t>
                      </a:r>
                    </a:p>
                  </a:txBody>
                  <a:tcPr/>
                </a:tc>
                <a:tc>
                  <a:txBody>
                    <a:bodyPr/>
                    <a:lstStyle/>
                    <a:p>
                      <a:r>
                        <a:rPr lang="en-US"/>
                        <a:t>Total</a:t>
                      </a:r>
                    </a:p>
                  </a:txBody>
                  <a:tcPr/>
                </a:tc>
                <a:extLst>
                  <a:ext uri="{0D108BD9-81ED-4DB2-BD59-A6C34878D82A}">
                    <a16:rowId xmlns:a16="http://schemas.microsoft.com/office/drawing/2014/main" val="3820820942"/>
                  </a:ext>
                </a:extLst>
              </a:tr>
              <a:tr h="370840">
                <a:tc>
                  <a:txBody>
                    <a:bodyPr/>
                    <a:lstStyle/>
                    <a:p>
                      <a:r>
                        <a:rPr lang="en-US"/>
                        <a:t>Sales</a:t>
                      </a:r>
                    </a:p>
                  </a:txBody>
                  <a:tcPr/>
                </a:tc>
                <a:tc>
                  <a:txBody>
                    <a:bodyPr/>
                    <a:lstStyle/>
                    <a:p>
                      <a:r>
                        <a:rPr lang="en-US"/>
                        <a:t>£12000</a:t>
                      </a:r>
                    </a:p>
                  </a:txBody>
                  <a:tcPr/>
                </a:tc>
                <a:tc>
                  <a:txBody>
                    <a:bodyPr/>
                    <a:lstStyle/>
                    <a:p>
                      <a:r>
                        <a:rPr lang="en-US"/>
                        <a:t>£13000</a:t>
                      </a:r>
                    </a:p>
                  </a:txBody>
                  <a:tcPr/>
                </a:tc>
                <a:tc>
                  <a:txBody>
                    <a:bodyPr/>
                    <a:lstStyle/>
                    <a:p>
                      <a:r>
                        <a:rPr lang="en-US"/>
                        <a:t>£14000</a:t>
                      </a:r>
                    </a:p>
                  </a:txBody>
                  <a:tcPr/>
                </a:tc>
                <a:tc>
                  <a:txBody>
                    <a:bodyPr/>
                    <a:lstStyle/>
                    <a:p>
                      <a:r>
                        <a:rPr lang="en-US"/>
                        <a:t>£39000</a:t>
                      </a:r>
                    </a:p>
                  </a:txBody>
                  <a:tcPr/>
                </a:tc>
                <a:extLst>
                  <a:ext uri="{0D108BD9-81ED-4DB2-BD59-A6C34878D82A}">
                    <a16:rowId xmlns:a16="http://schemas.microsoft.com/office/drawing/2014/main" val="2191977634"/>
                  </a:ext>
                </a:extLst>
              </a:tr>
              <a:tr h="370840">
                <a:tc>
                  <a:txBody>
                    <a:bodyPr/>
                    <a:lstStyle/>
                    <a:p>
                      <a:r>
                        <a:rPr lang="en-US"/>
                        <a:t>Expenses</a:t>
                      </a:r>
                    </a:p>
                  </a:txBody>
                  <a:tcPr/>
                </a:tc>
                <a:tc>
                  <a:txBody>
                    <a:bodyPr/>
                    <a:lstStyle/>
                    <a:p>
                      <a:r>
                        <a:rPr lang="en-US"/>
                        <a:t>£9000</a:t>
                      </a:r>
                    </a:p>
                  </a:txBody>
                  <a:tcPr/>
                </a:tc>
                <a:tc>
                  <a:txBody>
                    <a:bodyPr/>
                    <a:lstStyle/>
                    <a:p>
                      <a:r>
                        <a:rPr lang="en-US"/>
                        <a:t>£9150</a:t>
                      </a:r>
                    </a:p>
                  </a:txBody>
                  <a:tcPr/>
                </a:tc>
                <a:tc>
                  <a:txBody>
                    <a:bodyPr/>
                    <a:lstStyle/>
                    <a:p>
                      <a:r>
                        <a:rPr lang="en-US"/>
                        <a:t>£9300</a:t>
                      </a:r>
                    </a:p>
                  </a:txBody>
                  <a:tcPr/>
                </a:tc>
                <a:tc>
                  <a:txBody>
                    <a:bodyPr/>
                    <a:lstStyle/>
                    <a:p>
                      <a:r>
                        <a:rPr lang="en-US"/>
                        <a:t>£27450</a:t>
                      </a:r>
                    </a:p>
                  </a:txBody>
                  <a:tcPr/>
                </a:tc>
                <a:extLst>
                  <a:ext uri="{0D108BD9-81ED-4DB2-BD59-A6C34878D82A}">
                    <a16:rowId xmlns:a16="http://schemas.microsoft.com/office/drawing/2014/main" val="380935760"/>
                  </a:ext>
                </a:extLst>
              </a:tr>
              <a:tr h="370840">
                <a:tc>
                  <a:txBody>
                    <a:bodyPr/>
                    <a:lstStyle/>
                    <a:p>
                      <a:r>
                        <a:rPr lang="en-US"/>
                        <a:t>Gross Profit </a:t>
                      </a:r>
                    </a:p>
                  </a:txBody>
                  <a:tcPr/>
                </a:tc>
                <a:tc>
                  <a:txBody>
                    <a:bodyPr/>
                    <a:lstStyle/>
                    <a:p>
                      <a:r>
                        <a:rPr lang="en-US"/>
                        <a:t>£3000</a:t>
                      </a:r>
                    </a:p>
                  </a:txBody>
                  <a:tcPr/>
                </a:tc>
                <a:tc>
                  <a:txBody>
                    <a:bodyPr/>
                    <a:lstStyle/>
                    <a:p>
                      <a:r>
                        <a:rPr lang="en-US"/>
                        <a:t>£3850</a:t>
                      </a:r>
                    </a:p>
                  </a:txBody>
                  <a:tcPr/>
                </a:tc>
                <a:tc>
                  <a:txBody>
                    <a:bodyPr/>
                    <a:lstStyle/>
                    <a:p>
                      <a:r>
                        <a:rPr lang="en-US"/>
                        <a:t>£4700</a:t>
                      </a:r>
                    </a:p>
                  </a:txBody>
                  <a:tcPr/>
                </a:tc>
                <a:tc>
                  <a:txBody>
                    <a:bodyPr/>
                    <a:lstStyle/>
                    <a:p>
                      <a:r>
                        <a:rPr lang="en-US"/>
                        <a:t>£11550</a:t>
                      </a:r>
                    </a:p>
                  </a:txBody>
                  <a:tcPr/>
                </a:tc>
                <a:extLst>
                  <a:ext uri="{0D108BD9-81ED-4DB2-BD59-A6C34878D82A}">
                    <a16:rowId xmlns:a16="http://schemas.microsoft.com/office/drawing/2014/main" val="3842151213"/>
                  </a:ext>
                </a:extLst>
              </a:tr>
              <a:tr h="370840">
                <a:tc>
                  <a:txBody>
                    <a:bodyPr/>
                    <a:lstStyle/>
                    <a:p>
                      <a:r>
                        <a:rPr lang="en-US"/>
                        <a:t>Net profit(GP-19%)</a:t>
                      </a:r>
                    </a:p>
                  </a:txBody>
                  <a:tcPr/>
                </a:tc>
                <a:tc>
                  <a:txBody>
                    <a:bodyPr/>
                    <a:lstStyle/>
                    <a:p>
                      <a:r>
                        <a:rPr lang="en-US"/>
                        <a:t>0.19*£3000=</a:t>
                      </a:r>
                    </a:p>
                    <a:p>
                      <a:r>
                        <a:rPr lang="en-US"/>
                        <a:t>£570</a:t>
                      </a:r>
                    </a:p>
                    <a:p>
                      <a:r>
                        <a:rPr lang="en-US"/>
                        <a:t>£3000-£570=</a:t>
                      </a:r>
                    </a:p>
                    <a:p>
                      <a:r>
                        <a:rPr lang="en-US"/>
                        <a:t>£2430</a:t>
                      </a:r>
                    </a:p>
                  </a:txBody>
                  <a:tcPr/>
                </a:tc>
                <a:tc>
                  <a:txBody>
                    <a:bodyPr/>
                    <a:lstStyle/>
                    <a:p>
                      <a:r>
                        <a:rPr lang="en-US"/>
                        <a:t>0.19*£3850=</a:t>
                      </a:r>
                    </a:p>
                    <a:p>
                      <a:r>
                        <a:rPr lang="en-US"/>
                        <a:t>£731.5</a:t>
                      </a:r>
                    </a:p>
                    <a:p>
                      <a:r>
                        <a:rPr lang="en-US"/>
                        <a:t>£3850-£731.5</a:t>
                      </a:r>
                    </a:p>
                    <a:p>
                      <a:r>
                        <a:rPr lang="en-US"/>
                        <a:t>=£3118.5</a:t>
                      </a:r>
                    </a:p>
                  </a:txBody>
                  <a:tcPr/>
                </a:tc>
                <a:tc>
                  <a:txBody>
                    <a:bodyPr/>
                    <a:lstStyle/>
                    <a:p>
                      <a:r>
                        <a:rPr lang="en-US"/>
                        <a:t>0.19*£4700=</a:t>
                      </a:r>
                    </a:p>
                    <a:p>
                      <a:r>
                        <a:rPr lang="en-US"/>
                        <a:t>£893</a:t>
                      </a:r>
                    </a:p>
                    <a:p>
                      <a:r>
                        <a:rPr lang="en-US"/>
                        <a:t>£4700-£893=</a:t>
                      </a:r>
                    </a:p>
                    <a:p>
                      <a:r>
                        <a:rPr lang="en-US"/>
                        <a:t>£3807</a:t>
                      </a:r>
                    </a:p>
                  </a:txBody>
                  <a:tcPr/>
                </a:tc>
                <a:tc>
                  <a:txBody>
                    <a:bodyPr/>
                    <a:lstStyle/>
                    <a:p>
                      <a:r>
                        <a:rPr lang="en-US"/>
                        <a:t>£9355.5</a:t>
                      </a:r>
                    </a:p>
                  </a:txBody>
                  <a:tcPr/>
                </a:tc>
                <a:extLst>
                  <a:ext uri="{0D108BD9-81ED-4DB2-BD59-A6C34878D82A}">
                    <a16:rowId xmlns:a16="http://schemas.microsoft.com/office/drawing/2014/main" val="2794199988"/>
                  </a:ext>
                </a:extLst>
              </a:tr>
            </a:tbl>
          </a:graphicData>
        </a:graphic>
      </p:graphicFrame>
    </p:spTree>
    <p:extLst>
      <p:ext uri="{BB962C8B-B14F-4D97-AF65-F5344CB8AC3E}">
        <p14:creationId xmlns:p14="http://schemas.microsoft.com/office/powerpoint/2010/main" val="38653080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2800" b="1" i="1" dirty="0"/>
              <a:t>References</a:t>
            </a:r>
            <a:endParaRPr lang="en-GB" altLang="en-US" sz="28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pPr algn="just" eaLnBrk="1" hangingPunct="1">
              <a:lnSpc>
                <a:spcPct val="90000"/>
              </a:lnSpc>
              <a:buFont typeface="Arial" panose="020B0604020202020204" pitchFamily="34" charset="0"/>
              <a:buChar char="•"/>
            </a:pPr>
            <a:r>
              <a:rPr lang="en-GB" sz="1200">
                <a:ea typeface="+mn-lt"/>
                <a:cs typeface="+mn-lt"/>
                <a:hlinkClick r:id="rId3"/>
              </a:rPr>
              <a:t>https://www.washos.com/blog/mobile-car-wash-business/</a:t>
            </a:r>
            <a:endParaRPr lang="en-GB" altLang="en-US" sz="1200">
              <a:ea typeface="+mn-lt"/>
              <a:cs typeface="+mn-lt"/>
            </a:endParaRPr>
          </a:p>
          <a:p>
            <a:pPr algn="just">
              <a:lnSpc>
                <a:spcPct val="90000"/>
              </a:lnSpc>
            </a:pPr>
            <a:r>
              <a:rPr lang="en-GB" sz="1200">
                <a:ea typeface="+mn-lt"/>
                <a:cs typeface="+mn-lt"/>
                <a:hlinkClick r:id="rId4"/>
              </a:rPr>
              <a:t>https://www.gov.uk/</a:t>
            </a:r>
            <a:endParaRPr lang="en-GB" sz="1200">
              <a:ea typeface="+mn-lt"/>
              <a:cs typeface="+mn-lt"/>
            </a:endParaRPr>
          </a:p>
          <a:p>
            <a:pPr algn="just">
              <a:lnSpc>
                <a:spcPct val="90000"/>
              </a:lnSpc>
            </a:pPr>
            <a:r>
              <a:rPr lang="en-GB" sz="1200">
                <a:hlinkClick r:id="rId5"/>
              </a:rPr>
              <a:t>https://www.lawdonut.co.uk/business/sector-specific-law/car-valeter-legal-issues</a:t>
            </a:r>
            <a:endParaRPr lang="en-GB" sz="1200"/>
          </a:p>
          <a:p>
            <a:pPr algn="just">
              <a:lnSpc>
                <a:spcPct val="90000"/>
              </a:lnSpc>
            </a:pPr>
            <a:r>
              <a:rPr lang="en-GB" sz="1200">
                <a:hlinkClick r:id="rId6"/>
              </a:rPr>
              <a:t>https://www.bplans.com/</a:t>
            </a:r>
            <a:endParaRPr lang="en-GB" sz="1200"/>
          </a:p>
          <a:p>
            <a:pPr algn="just">
              <a:lnSpc>
                <a:spcPct val="90000"/>
              </a:lnSpc>
            </a:pPr>
            <a:r>
              <a:rPr lang="en-GB" sz="1200" err="1"/>
              <a:t>Mariotti</a:t>
            </a:r>
            <a:r>
              <a:rPr lang="en-GB" sz="1200"/>
              <a:t> and </a:t>
            </a:r>
            <a:r>
              <a:rPr lang="en-GB" sz="1200" err="1"/>
              <a:t>Glackin</a:t>
            </a:r>
            <a:r>
              <a:rPr lang="en-GB" sz="1200"/>
              <a:t> (2013). Entrepreneurship: Starting and Operating a Small Business. Chapter 5 , Chapter 6</a:t>
            </a:r>
          </a:p>
          <a:p>
            <a:pPr algn="just">
              <a:lnSpc>
                <a:spcPct val="90000"/>
              </a:lnSpc>
            </a:pPr>
            <a:r>
              <a:rPr lang="en-GB" sz="1100" err="1">
                <a:latin typeface="Arial" panose="020B0604020202020204" pitchFamily="34" charset="0"/>
                <a:cs typeface="Arial" panose="020B0604020202020204" pitchFamily="34" charset="0"/>
              </a:rPr>
              <a:t>Maund</a:t>
            </a:r>
            <a:r>
              <a:rPr lang="en-GB" sz="1100">
                <a:latin typeface="Arial" panose="020B0604020202020204" pitchFamily="34" charset="0"/>
                <a:cs typeface="Arial" panose="020B0604020202020204" pitchFamily="34" charset="0"/>
              </a:rPr>
              <a:t>, A., </a:t>
            </a:r>
            <a:r>
              <a:rPr lang="en-GB" sz="1100" err="1">
                <a:latin typeface="Arial" panose="020B0604020202020204" pitchFamily="34" charset="0"/>
                <a:cs typeface="Arial" panose="020B0604020202020204" pitchFamily="34" charset="0"/>
              </a:rPr>
              <a:t>Schriek</a:t>
            </a:r>
            <a:r>
              <a:rPr lang="en-GB" sz="1100">
                <a:latin typeface="Arial" panose="020B0604020202020204" pitchFamily="34" charset="0"/>
                <a:cs typeface="Arial" panose="020B0604020202020204" pitchFamily="34" charset="0"/>
              </a:rPr>
              <a:t>, M. and </a:t>
            </a:r>
            <a:r>
              <a:rPr lang="en-GB" sz="1100" err="1">
                <a:latin typeface="Arial" panose="020B0604020202020204" pitchFamily="34" charset="0"/>
                <a:cs typeface="Arial" panose="020B0604020202020204" pitchFamily="34" charset="0"/>
              </a:rPr>
              <a:t>Tinkler</a:t>
            </a:r>
            <a:r>
              <a:rPr lang="en-GB" sz="1100">
                <a:latin typeface="Arial" panose="020B0604020202020204" pitchFamily="34" charset="0"/>
                <a:cs typeface="Arial" panose="020B0604020202020204" pitchFamily="34" charset="0"/>
              </a:rPr>
              <a:t>, K.P. (2017) Part 5: Business Planning and Market Strategy, </a:t>
            </a:r>
            <a:r>
              <a:rPr lang="en-GB" sz="1100" i="1">
                <a:latin typeface="Arial" panose="020B0604020202020204" pitchFamily="34" charset="0"/>
                <a:cs typeface="Arial" panose="020B0604020202020204" pitchFamily="34" charset="0"/>
              </a:rPr>
              <a:t>Certificate in Higher Education: Skills for the Workplace Student Yearbook</a:t>
            </a:r>
            <a:r>
              <a:rPr lang="en-GB" sz="1100">
                <a:latin typeface="Arial" panose="020B0604020202020204" pitchFamily="34" charset="0"/>
                <a:cs typeface="Arial" panose="020B0604020202020204" pitchFamily="34" charset="0"/>
              </a:rPr>
              <a:t>. London: SAGE Publications Ltd.</a:t>
            </a:r>
          </a:p>
          <a:p>
            <a:pPr algn="just">
              <a:lnSpc>
                <a:spcPct val="90000"/>
              </a:lnSpc>
            </a:pPr>
            <a:r>
              <a:rPr lang="en-GB" sz="1100">
                <a:latin typeface="Arial" panose="020B0604020202020204" pitchFamily="34" charset="0"/>
                <a:cs typeface="Arial" panose="020B0604020202020204" pitchFamily="34" charset="0"/>
              </a:rPr>
              <a:t>Morgan, P. (2017) </a:t>
            </a:r>
            <a:r>
              <a:rPr lang="en-GB" sz="1100" i="1">
                <a:latin typeface="Arial" panose="020B0604020202020204" pitchFamily="34" charset="0"/>
                <a:cs typeface="Arial" panose="020B0604020202020204" pitchFamily="34" charset="0"/>
              </a:rPr>
              <a:t>The Business Student’s Guide to Study and Employability</a:t>
            </a:r>
            <a:r>
              <a:rPr lang="en-GB" sz="1100">
                <a:latin typeface="Arial" panose="020B0604020202020204" pitchFamily="34" charset="0"/>
                <a:cs typeface="Arial" panose="020B0604020202020204" pitchFamily="34" charset="0"/>
              </a:rPr>
              <a:t>. London: SAGE Publications Ltd.</a:t>
            </a:r>
          </a:p>
          <a:p>
            <a:pPr algn="just">
              <a:lnSpc>
                <a:spcPct val="90000"/>
              </a:lnSpc>
            </a:pPr>
            <a:endParaRPr lang="en-GB" sz="1100">
              <a:latin typeface="Arial" panose="020B0604020202020204" pitchFamily="34" charset="0"/>
              <a:cs typeface="Arial" panose="020B0604020202020204" pitchFamily="34" charset="0"/>
            </a:endParaRPr>
          </a:p>
          <a:p>
            <a:pPr algn="just">
              <a:lnSpc>
                <a:spcPct val="90000"/>
              </a:lnSpc>
            </a:pPr>
            <a:endParaRPr lang="en-GB" sz="120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23/03/2022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0</TotalTime>
  <Words>2790</Words>
  <Application>Microsoft Macintosh PowerPoint</Application>
  <PresentationFormat>On-screen Show (4:3)</PresentationFormat>
  <Paragraphs>654</Paragraphs>
  <Slides>17</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Amasis MT Pro</vt:lpstr>
      <vt:lpstr>Arial</vt:lpstr>
      <vt:lpstr>Arial,Sans-Serif</vt:lpstr>
      <vt:lpstr>Calibri</vt:lpstr>
      <vt:lpstr>Myriad Pro</vt:lpstr>
      <vt:lpstr>Tahoma</vt:lpstr>
      <vt:lpstr>Wingdings</vt:lpstr>
      <vt:lpstr>20140311PresentationUWTSDTemplate</vt:lpstr>
      <vt:lpstr>BUSINESS PLAN</vt:lpstr>
      <vt:lpstr>Table of contents</vt:lpstr>
      <vt:lpstr>Business / Company Overview</vt:lpstr>
      <vt:lpstr>Products and Services</vt:lpstr>
      <vt:lpstr>Market audit-Competitor’s Analysis</vt:lpstr>
      <vt:lpstr> Market Audit-SWOT Analysis </vt:lpstr>
      <vt:lpstr>Market Audit-PESTLE Analysis</vt:lpstr>
      <vt:lpstr>Target Market</vt:lpstr>
      <vt:lpstr>Target Market</vt:lpstr>
      <vt:lpstr>Marketing and Sales Plan</vt:lpstr>
      <vt:lpstr>Our  Pricing </vt:lpstr>
      <vt:lpstr>Promotion strategy</vt:lpstr>
      <vt:lpstr>Management Team</vt:lpstr>
      <vt:lpstr>Cash Flow Forecast</vt:lpstr>
      <vt:lpstr>Forecast profit and lost</vt:lpstr>
      <vt:lpstr>Financial plan for 3 months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Paulina Andone (2027237)</cp:lastModifiedBy>
  <cp:revision>1</cp:revision>
  <cp:lastPrinted>2018-03-20T16:28:46Z</cp:lastPrinted>
  <dcterms:created xsi:type="dcterms:W3CDTF">2004-11-12T17:24:38Z</dcterms:created>
  <dcterms:modified xsi:type="dcterms:W3CDTF">2022-03-25T12:18:25Z</dcterms:modified>
</cp:coreProperties>
</file>