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7" r:id="rId1"/>
  </p:sldMasterIdLst>
  <p:notesMasterIdLst>
    <p:notesMasterId r:id="rId15"/>
  </p:notesMasterIdLst>
  <p:handoutMasterIdLst>
    <p:handoutMasterId r:id="rId16"/>
  </p:handoutMasterIdLst>
  <p:sldIdLst>
    <p:sldId id="277" r:id="rId2"/>
    <p:sldId id="455" r:id="rId3"/>
    <p:sldId id="456" r:id="rId4"/>
    <p:sldId id="461" r:id="rId5"/>
    <p:sldId id="442" r:id="rId6"/>
    <p:sldId id="462" r:id="rId7"/>
    <p:sldId id="458" r:id="rId8"/>
    <p:sldId id="457" r:id="rId9"/>
    <p:sldId id="460" r:id="rId10"/>
    <p:sldId id="452" r:id="rId11"/>
    <p:sldId id="459" r:id="rId12"/>
    <p:sldId id="454" r:id="rId13"/>
    <p:sldId id="450" r:id="rId1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FA0534-1C79-8ADC-899D-26EB3336D63B}" v="2" dt="2026-04-22T02:31:11.8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kumimoji="1" lang="en-US" sz="1200" b="1" kern="1200">
                <a:solidFill>
                  <a:schemeClr val="tx1"/>
                </a:solidFill>
                <a:effectLst/>
                <a:latin typeface="Arial" panose="020B0604020202020204" pitchFamily="34" charset="0"/>
                <a:ea typeface="+mn-ea"/>
                <a:cs typeface="+mn-cs"/>
              </a:rPr>
              <a:t>Speaker notes:</a:t>
            </a:r>
            <a:r>
              <a:rPr kumimoji="1" lang="en-US" sz="1200" kern="1200">
                <a:solidFill>
                  <a:schemeClr val="tx1"/>
                </a:solidFill>
                <a:effectLst/>
                <a:latin typeface="Arial" panose="020B0604020202020204" pitchFamily="34" charset="0"/>
                <a:ea typeface="+mn-ea"/>
                <a:cs typeface="+mn-cs"/>
              </a:rPr>
              <a:t> Hello, good morning. This presentation is called Suggested Care Plan of a Fictional Patient with Asthma. It is ready to be introduced to Introduction to Physiology module, BMHP5023. The presentation will be dedicated to fictional patient with asthma, which is the chronic respiratory disease. It will discuss the history of the patient, the anatomy and physiology of the respiratory system, how asthma impacts the normal functioning in the body and primary risk factors to the health of the patient. It will also introduce a person-</a:t>
            </a:r>
            <a:r>
              <a:rPr kumimoji="1" lang="en-US" sz="1200" kern="1200" err="1">
                <a:solidFill>
                  <a:schemeClr val="tx1"/>
                </a:solidFill>
                <a:effectLst/>
                <a:latin typeface="Arial" panose="020B0604020202020204" pitchFamily="34" charset="0"/>
                <a:ea typeface="+mn-ea"/>
                <a:cs typeface="+mn-cs"/>
              </a:rPr>
              <a:t>centred</a:t>
            </a:r>
            <a:r>
              <a:rPr kumimoji="1" lang="en-US" sz="1200" kern="1200">
                <a:solidFill>
                  <a:schemeClr val="tx1"/>
                </a:solidFill>
                <a:effectLst/>
                <a:latin typeface="Arial" panose="020B0604020202020204" pitchFamily="34" charset="0"/>
                <a:ea typeface="+mn-ea"/>
                <a:cs typeface="+mn-cs"/>
              </a:rPr>
              <a:t> care plan, including lifestyle, communication, ethical, monitoring, and evidence-based recommendations on the current NHS and NICE guidelines.</a:t>
            </a:r>
          </a:p>
          <a:p>
            <a:endParaRPr lang="en-US"/>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a:t>
            </a:fld>
            <a:endParaRPr lang="en-GB" altLang="en-US"/>
          </a:p>
        </p:txBody>
      </p:sp>
    </p:spTree>
    <p:extLst>
      <p:ext uri="{BB962C8B-B14F-4D97-AF65-F5344CB8AC3E}">
        <p14:creationId xmlns:p14="http://schemas.microsoft.com/office/powerpoint/2010/main" val="29118043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kumimoji="1" lang="en-US" sz="1200" b="1" kern="1200">
                <a:solidFill>
                  <a:schemeClr val="tx1"/>
                </a:solidFill>
                <a:effectLst/>
                <a:latin typeface="Arial" panose="020B0604020202020204" pitchFamily="34" charset="0"/>
                <a:ea typeface="+mn-ea"/>
                <a:cs typeface="+mn-cs"/>
              </a:rPr>
              <a:t>Speaker notes:</a:t>
            </a:r>
            <a:r>
              <a:rPr kumimoji="1" lang="en-US" sz="1200" kern="1200">
                <a:solidFill>
                  <a:schemeClr val="tx1"/>
                </a:solidFill>
                <a:effectLst/>
                <a:latin typeface="Arial" panose="020B0604020202020204" pitchFamily="34" charset="0"/>
                <a:ea typeface="+mn-ea"/>
                <a:cs typeface="+mn-cs"/>
              </a:rPr>
              <a:t> This presentation describes a proposed care plan of an imaginary patient who has moderate persistent asthma. Asthma is a chronic respiratory illness impacting airways and may cause wheezing, coughing, chest tightness and breathlessness (</a:t>
            </a:r>
            <a:r>
              <a:rPr kumimoji="1" lang="en-US" sz="1200" kern="1200" err="1">
                <a:solidFill>
                  <a:schemeClr val="tx1"/>
                </a:solidFill>
                <a:effectLst/>
                <a:latin typeface="Arial" panose="020B0604020202020204" pitchFamily="34" charset="0"/>
                <a:ea typeface="+mn-ea"/>
                <a:cs typeface="+mn-cs"/>
              </a:rPr>
              <a:t>Labaki</a:t>
            </a:r>
            <a:r>
              <a:rPr kumimoji="1" lang="en-US" sz="1200" kern="1200">
                <a:solidFill>
                  <a:schemeClr val="tx1"/>
                </a:solidFill>
                <a:effectLst/>
                <a:latin typeface="Arial" panose="020B0604020202020204" pitchFamily="34" charset="0"/>
                <a:ea typeface="+mn-ea"/>
                <a:cs typeface="+mn-cs"/>
              </a:rPr>
              <a:t> and Han, 2020). This presentation is meant to show knowledge of the respiratory system, how asthma impacts normal functioning of airways, and to apply this in a real-life care plan. It will also take into account the lifestyle of the patient, his or her daily routine, the communication needs, the ethical concerns and the integrity of health of the patient based on the presentation. Lastly, it will provide evidence-based care, monitoring and long-term asthma management recommendations utilizing a person-</a:t>
            </a:r>
            <a:r>
              <a:rPr kumimoji="1" lang="en-US" sz="1200" kern="1200" err="1">
                <a:solidFill>
                  <a:schemeClr val="tx1"/>
                </a:solidFill>
                <a:effectLst/>
                <a:latin typeface="Arial" panose="020B0604020202020204" pitchFamily="34" charset="0"/>
                <a:ea typeface="+mn-ea"/>
                <a:cs typeface="+mn-cs"/>
              </a:rPr>
              <a:t>centred</a:t>
            </a:r>
            <a:r>
              <a:rPr kumimoji="1" lang="en-US" sz="1200" kern="1200">
                <a:solidFill>
                  <a:schemeClr val="tx1"/>
                </a:solidFill>
                <a:effectLst/>
                <a:latin typeface="Arial" panose="020B0604020202020204" pitchFamily="34" charset="0"/>
                <a:ea typeface="+mn-ea"/>
                <a:cs typeface="+mn-cs"/>
              </a:rPr>
              <a:t> approach.</a:t>
            </a:r>
          </a:p>
          <a:p>
            <a:endParaRPr lang="en-US"/>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28228395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kumimoji="1" lang="en-US" sz="1200" b="1" kern="1200">
                <a:solidFill>
                  <a:schemeClr val="tx1"/>
                </a:solidFill>
                <a:effectLst/>
                <a:latin typeface="Arial" panose="020B0604020202020204" pitchFamily="34" charset="0"/>
                <a:ea typeface="+mn-ea"/>
                <a:cs typeface="+mn-cs"/>
              </a:rPr>
              <a:t>Speaker notes: </a:t>
            </a:r>
            <a:r>
              <a:rPr kumimoji="1" lang="en-US" sz="1200" kern="1200">
                <a:solidFill>
                  <a:schemeClr val="tx1"/>
                </a:solidFill>
                <a:effectLst/>
                <a:latin typeface="Arial" panose="020B0604020202020204" pitchFamily="34" charset="0"/>
                <a:ea typeface="+mn-ea"/>
                <a:cs typeface="+mn-cs"/>
              </a:rPr>
              <a:t>The fictional patient to be discussed in this presentation is </a:t>
            </a:r>
            <a:r>
              <a:rPr kumimoji="1" lang="en-US" sz="1200" kern="1200" err="1">
                <a:solidFill>
                  <a:schemeClr val="tx1"/>
                </a:solidFill>
                <a:effectLst/>
                <a:latin typeface="Arial" panose="020B0604020202020204" pitchFamily="34" charset="0"/>
                <a:ea typeface="+mn-ea"/>
                <a:cs typeface="+mn-cs"/>
              </a:rPr>
              <a:t>Ms</a:t>
            </a:r>
            <a:r>
              <a:rPr kumimoji="1" lang="en-US" sz="1200" kern="1200">
                <a:solidFill>
                  <a:schemeClr val="tx1"/>
                </a:solidFill>
                <a:effectLst/>
                <a:latin typeface="Arial" panose="020B0604020202020204" pitchFamily="34" charset="0"/>
                <a:ea typeface="+mn-ea"/>
                <a:cs typeface="+mn-cs"/>
              </a:rPr>
              <a:t> R. Khan, a 29-year-old, South Asian woman. She is a primary school teacher working full-time and living with her husband and young child. The patient has such diagnosis as moderate persistent asthma. This profile offers an example of a realistic service user to the care plan. Her work setting and family life will be of importance as they influence her daily asthma treatment and level of exposure to potential triggering factors. She works as a teacher, which could add to the exposure to dust and seasonal allergens and cleaning agents, and her hectic family schedule may result in more difficulties in keeping a regular treatment schedule and tracking symptoms.</a:t>
            </a:r>
          </a:p>
          <a:p>
            <a:endParaRPr lang="en-US"/>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6434825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kumimoji="1" lang="en-US" sz="1200" b="1" kern="1200">
                <a:solidFill>
                  <a:schemeClr val="tx1"/>
                </a:solidFill>
                <a:effectLst/>
                <a:latin typeface="Arial" panose="020B0604020202020204" pitchFamily="34" charset="0"/>
                <a:ea typeface="+mn-ea"/>
                <a:cs typeface="+mn-cs"/>
              </a:rPr>
              <a:t>Speaker notes:</a:t>
            </a:r>
            <a:r>
              <a:rPr kumimoji="1" lang="en-US" sz="1200" kern="1200">
                <a:solidFill>
                  <a:schemeClr val="tx1"/>
                </a:solidFill>
                <a:effectLst/>
                <a:latin typeface="Arial" panose="020B0604020202020204" pitchFamily="34" charset="0"/>
                <a:ea typeface="+mn-ea"/>
                <a:cs typeface="+mn-cs"/>
              </a:rPr>
              <a:t> The current health condition of the patient implies that her asthma is not completely stable. Her BMI is 29, which makes her fall into the overweight category and aggravate breathlessness. She complains of two to three times a week of wheezing, coughing, and tightness in her chest especially at night. Her peak flow readings are lower than her personal best implying that there is a lower airflow. Her reliever inhaler is also used more than recommended and this could be a sign of ineffective symptom control. Dust, pollen, cold air and stress are the triggers of her symptoms (</a:t>
            </a:r>
            <a:r>
              <a:rPr kumimoji="1" lang="en-US" sz="1200" kern="1200" err="1">
                <a:solidFill>
                  <a:schemeClr val="tx1"/>
                </a:solidFill>
                <a:effectLst/>
                <a:latin typeface="Arial" panose="020B0604020202020204" pitchFamily="34" charset="0"/>
                <a:ea typeface="+mn-ea"/>
                <a:cs typeface="+mn-cs"/>
              </a:rPr>
              <a:t>Papi</a:t>
            </a:r>
            <a:r>
              <a:rPr kumimoji="1" lang="en-US" sz="1200" kern="1200">
                <a:solidFill>
                  <a:schemeClr val="tx1"/>
                </a:solidFill>
                <a:effectLst/>
                <a:latin typeface="Arial" panose="020B0604020202020204" pitchFamily="34" charset="0"/>
                <a:ea typeface="+mn-ea"/>
                <a:cs typeface="+mn-cs"/>
              </a:rPr>
              <a:t> et al., 2020). These results are significant as they aide in the direction of care planning, monitoring and selection of the most suitable self-management strategies.</a:t>
            </a:r>
          </a:p>
          <a:p>
            <a:endParaRPr lang="en-US"/>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18038959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kumimoji="1" lang="en-US" sz="1200" b="1" kern="1200">
                <a:solidFill>
                  <a:schemeClr val="tx1"/>
                </a:solidFill>
                <a:effectLst/>
                <a:latin typeface="Arial" panose="020B0604020202020204" pitchFamily="34" charset="0"/>
                <a:ea typeface="+mn-ea"/>
                <a:cs typeface="+mn-cs"/>
              </a:rPr>
              <a:t>Speaker notes: </a:t>
            </a:r>
            <a:r>
              <a:rPr kumimoji="1" lang="en-US" sz="1200" kern="1200">
                <a:solidFill>
                  <a:schemeClr val="tx1"/>
                </a:solidFill>
                <a:effectLst/>
                <a:latin typeface="Arial" panose="020B0604020202020204" pitchFamily="34" charset="0"/>
                <a:ea typeface="+mn-ea"/>
                <a:cs typeface="+mn-cs"/>
              </a:rPr>
              <a:t>The respiratory system helps to move air in and out of the lungs and exchange gases (</a:t>
            </a:r>
            <a:r>
              <a:rPr kumimoji="1" lang="en-US" sz="1200" kern="1200" err="1">
                <a:solidFill>
                  <a:schemeClr val="tx1"/>
                </a:solidFill>
                <a:effectLst/>
                <a:latin typeface="Arial" panose="020B0604020202020204" pitchFamily="34" charset="0"/>
                <a:ea typeface="+mn-ea"/>
                <a:cs typeface="+mn-cs"/>
              </a:rPr>
              <a:t>Erjefält</a:t>
            </a:r>
            <a:r>
              <a:rPr kumimoji="1" lang="en-US" sz="1200" kern="1200">
                <a:solidFill>
                  <a:schemeClr val="tx1"/>
                </a:solidFill>
                <a:effectLst/>
                <a:latin typeface="Arial" panose="020B0604020202020204" pitchFamily="34" charset="0"/>
                <a:ea typeface="+mn-ea"/>
                <a:cs typeface="+mn-cs"/>
              </a:rPr>
              <a:t>, 2023). The air passes via the trachea into the bronchi and the smaller bronchioles. The bronchioles are of special importance to asthma due to the fact that they control airflow. The final point of the airway is the alveoli where oxygen enters the blood and carbon dioxide is eliminated. The diaphragm is also key in effective breathing as it assists in the expansion and contraction of the chest during breathing. The airways of a healthy person are free and unmolested. This healthy structure is necessary to learn how asthma impedes breathing and slows down breathing efficiency.</a:t>
            </a:r>
          </a:p>
          <a:p>
            <a:endParaRPr lang="en-US"/>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25509589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kumimoji="1" lang="en-US" sz="1200" b="1" kern="1200">
                <a:solidFill>
                  <a:schemeClr val="tx1"/>
                </a:solidFill>
                <a:effectLst/>
                <a:latin typeface="Arial" panose="020B0604020202020204" pitchFamily="34" charset="0"/>
                <a:ea typeface="+mn-ea"/>
                <a:cs typeface="+mn-cs"/>
              </a:rPr>
              <a:t>Speaker notes: </a:t>
            </a:r>
            <a:r>
              <a:rPr kumimoji="1" lang="en-US" sz="1200" kern="1200">
                <a:solidFill>
                  <a:schemeClr val="tx1"/>
                </a:solidFill>
                <a:effectLst/>
                <a:latin typeface="Arial" panose="020B0604020202020204" pitchFamily="34" charset="0"/>
                <a:ea typeface="+mn-ea"/>
                <a:cs typeface="+mn-cs"/>
              </a:rPr>
              <a:t>Under normal physiology of respiration airways are open, the smooth muscle that encircles them is relaxed and minimal mucus is produced. This provides a process whereby air flows freely towards the alveoli to exchange gases. In asthma airways become inflamed and more susceptible to triggers (</a:t>
            </a:r>
            <a:r>
              <a:rPr kumimoji="1" lang="en-US" sz="1200" kern="1200" err="1">
                <a:solidFill>
                  <a:schemeClr val="tx1"/>
                </a:solidFill>
                <a:effectLst/>
                <a:latin typeface="Arial" panose="020B0604020202020204" pitchFamily="34" charset="0"/>
                <a:ea typeface="+mn-ea"/>
                <a:cs typeface="+mn-cs"/>
              </a:rPr>
              <a:t>Cherney</a:t>
            </a:r>
            <a:r>
              <a:rPr kumimoji="1" lang="en-US" sz="1200" kern="1200">
                <a:solidFill>
                  <a:schemeClr val="tx1"/>
                </a:solidFill>
                <a:effectLst/>
                <a:latin typeface="Arial" panose="020B0604020202020204" pitchFamily="34" charset="0"/>
                <a:ea typeface="+mn-ea"/>
                <a:cs typeface="+mn-cs"/>
              </a:rPr>
              <a:t>, 2022). Breathing-in allergens or irritants causes tightening of airway muscles, which is called bronchoconstriction. Simultaneously, the airways lining swells and the production of the mucus grows. These alterations cause constriction of the bronchioles and decrease the airflow. This leads to the patient potentially performing a wheeze, coughing, chest tightness and shortness of breath, particularly during a flare-up.</a:t>
            </a:r>
          </a:p>
          <a:p>
            <a:endParaRPr lang="en-US"/>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4490651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kumimoji="1" lang="en-US" sz="1200" b="1" kern="1200">
                <a:solidFill>
                  <a:schemeClr val="tx1"/>
                </a:solidFill>
                <a:effectLst/>
                <a:latin typeface="Arial" panose="020B0604020202020204" pitchFamily="34" charset="0"/>
                <a:ea typeface="+mn-ea"/>
                <a:cs typeface="+mn-cs"/>
              </a:rPr>
              <a:t>Speaker notes: </a:t>
            </a:r>
            <a:r>
              <a:rPr kumimoji="1" lang="en-US" sz="1200" kern="1200">
                <a:solidFill>
                  <a:schemeClr val="tx1"/>
                </a:solidFill>
                <a:effectLst/>
                <a:latin typeface="Arial" panose="020B0604020202020204" pitchFamily="34" charset="0"/>
                <a:ea typeface="+mn-ea"/>
                <a:cs typeface="+mn-cs"/>
              </a:rPr>
              <a:t>Lifestyle and health </a:t>
            </a:r>
            <a:r>
              <a:rPr kumimoji="1" lang="en-US" sz="1200" kern="1200" err="1">
                <a:solidFill>
                  <a:schemeClr val="tx1"/>
                </a:solidFill>
                <a:effectLst/>
                <a:latin typeface="Arial" panose="020B0604020202020204" pitchFamily="34" charset="0"/>
                <a:ea typeface="+mn-ea"/>
                <a:cs typeface="+mn-cs"/>
              </a:rPr>
              <a:t>behaviour</a:t>
            </a:r>
            <a:r>
              <a:rPr kumimoji="1" lang="en-US" sz="1200" kern="1200">
                <a:solidFill>
                  <a:schemeClr val="tx1"/>
                </a:solidFill>
                <a:effectLst/>
                <a:latin typeface="Arial" panose="020B0604020202020204" pitchFamily="34" charset="0"/>
                <a:ea typeface="+mn-ea"/>
                <a:cs typeface="+mn-cs"/>
              </a:rPr>
              <a:t> play a vital role in asthma control as seen in the patient. She is not taking her preventer inhaler regularly and seems to </a:t>
            </a:r>
            <a:r>
              <a:rPr kumimoji="1" lang="en-US" sz="1200" kern="1200" err="1">
                <a:solidFill>
                  <a:schemeClr val="tx1"/>
                </a:solidFill>
                <a:effectLst/>
                <a:latin typeface="Arial" panose="020B0604020202020204" pitchFamily="34" charset="0"/>
                <a:ea typeface="+mn-ea"/>
                <a:cs typeface="+mn-cs"/>
              </a:rPr>
              <a:t>overrely</a:t>
            </a:r>
            <a:r>
              <a:rPr kumimoji="1" lang="en-US" sz="1200" kern="1200">
                <a:solidFill>
                  <a:schemeClr val="tx1"/>
                </a:solidFill>
                <a:effectLst/>
                <a:latin typeface="Arial" panose="020B0604020202020204" pitchFamily="34" charset="0"/>
                <a:ea typeface="+mn-ea"/>
                <a:cs typeface="+mn-cs"/>
              </a:rPr>
              <a:t> rely on her reliever inhaler as the symptoms worsen (</a:t>
            </a:r>
            <a:r>
              <a:rPr kumimoji="1" lang="en-US" sz="1200" kern="1200" err="1">
                <a:solidFill>
                  <a:schemeClr val="tx1"/>
                </a:solidFill>
                <a:effectLst/>
                <a:latin typeface="Arial" panose="020B0604020202020204" pitchFamily="34" charset="0"/>
                <a:ea typeface="+mn-ea"/>
                <a:cs typeface="+mn-cs"/>
              </a:rPr>
              <a:t>Volerman</a:t>
            </a:r>
            <a:r>
              <a:rPr kumimoji="1" lang="en-US" sz="1200" kern="1200">
                <a:solidFill>
                  <a:schemeClr val="tx1"/>
                </a:solidFill>
                <a:effectLst/>
                <a:latin typeface="Arial" panose="020B0604020202020204" pitchFamily="34" charset="0"/>
                <a:ea typeface="+mn-ea"/>
                <a:cs typeface="+mn-cs"/>
              </a:rPr>
              <a:t> and Carpenter, 2020). This is an indication that asthma management during a day is not effective fully. A number of triggers also seem to take their toll on her as they include dust, pollen, stress and poor sleep. Moreover, she does not exercise actively as she fears that she may become short of breath or wheezing. Such </a:t>
            </a:r>
            <a:r>
              <a:rPr kumimoji="1" lang="en-US" sz="1200" kern="1200" err="1">
                <a:solidFill>
                  <a:schemeClr val="tx1"/>
                </a:solidFill>
                <a:effectLst/>
                <a:latin typeface="Arial" panose="020B0604020202020204" pitchFamily="34" charset="0"/>
                <a:ea typeface="+mn-ea"/>
                <a:cs typeface="+mn-cs"/>
              </a:rPr>
              <a:t>behaviours</a:t>
            </a:r>
            <a:r>
              <a:rPr kumimoji="1" lang="en-US" sz="1200" kern="1200">
                <a:solidFill>
                  <a:schemeClr val="tx1"/>
                </a:solidFill>
                <a:effectLst/>
                <a:latin typeface="Arial" panose="020B0604020202020204" pitchFamily="34" charset="0"/>
                <a:ea typeface="+mn-ea"/>
                <a:cs typeface="+mn-cs"/>
              </a:rPr>
              <a:t> put the risk of inefficient symptom management and reflect the necessity of more efficient education, adherence and more effective self-management support.</a:t>
            </a:r>
          </a:p>
          <a:p>
            <a:endParaRPr lang="en-US"/>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35678377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kumimoji="1" lang="en-US" sz="1200" b="1" kern="1200">
                <a:solidFill>
                  <a:schemeClr val="tx1"/>
                </a:solidFill>
                <a:effectLst/>
                <a:latin typeface="Arial" panose="020B0604020202020204" pitchFamily="34" charset="0"/>
                <a:ea typeface="+mn-ea"/>
                <a:cs typeface="+mn-cs"/>
              </a:rPr>
              <a:t>Speaker notes: </a:t>
            </a:r>
            <a:r>
              <a:rPr kumimoji="1" lang="en-US" sz="1200" kern="1200">
                <a:solidFill>
                  <a:schemeClr val="tx1"/>
                </a:solidFill>
                <a:effectLst/>
                <a:latin typeface="Arial" panose="020B0604020202020204" pitchFamily="34" charset="0"/>
                <a:ea typeface="+mn-ea"/>
                <a:cs typeface="+mn-cs"/>
              </a:rPr>
              <a:t>The daily routine of a patient directly impacts the effectiveness of managing her asthma. She tends to be rushed in the mornings and this can result in missing preventer inhaler dosing in a day and insufficient attention in monitoring her symptoms. At school, she could be exposed to air dust in the classroom, irritants or cleaning chemicals that are capable of causing asthma symptoms. Other activities, like walking briskly or having to step up the stairs, also make one breathe less easily especially during peak times (</a:t>
            </a:r>
            <a:r>
              <a:rPr kumimoji="1" lang="en-US" sz="1200" kern="1200" err="1">
                <a:solidFill>
                  <a:schemeClr val="tx1"/>
                </a:solidFill>
                <a:effectLst/>
                <a:latin typeface="Arial" panose="020B0604020202020204" pitchFamily="34" charset="0"/>
                <a:ea typeface="+mn-ea"/>
                <a:cs typeface="+mn-cs"/>
              </a:rPr>
              <a:t>Corbridge</a:t>
            </a:r>
            <a:r>
              <a:rPr kumimoji="1" lang="en-US" sz="1200" kern="1200">
                <a:solidFill>
                  <a:schemeClr val="tx1"/>
                </a:solidFill>
                <a:effectLst/>
                <a:latin typeface="Arial" panose="020B0604020202020204" pitchFamily="34" charset="0"/>
                <a:ea typeface="+mn-ea"/>
                <a:cs typeface="+mn-cs"/>
              </a:rPr>
              <a:t> and </a:t>
            </a:r>
            <a:r>
              <a:rPr kumimoji="1" lang="en-US" sz="1200" kern="1200" err="1">
                <a:solidFill>
                  <a:schemeClr val="tx1"/>
                </a:solidFill>
                <a:effectLst/>
                <a:latin typeface="Arial" panose="020B0604020202020204" pitchFamily="34" charset="0"/>
                <a:ea typeface="+mn-ea"/>
                <a:cs typeface="+mn-cs"/>
              </a:rPr>
              <a:t>Nyenhuis</a:t>
            </a:r>
            <a:r>
              <a:rPr kumimoji="1" lang="en-US" sz="1200" kern="1200">
                <a:solidFill>
                  <a:schemeClr val="tx1"/>
                </a:solidFill>
                <a:effectLst/>
                <a:latin typeface="Arial" panose="020B0604020202020204" pitchFamily="34" charset="0"/>
                <a:ea typeface="+mn-ea"/>
                <a:cs typeface="+mn-cs"/>
              </a:rPr>
              <a:t>, 2017). After a day of work, she might get too tired to be more attentive to herself. Her nocturnal symptoms also indicate that the work of asthma control may not be as stable as possible and her clinic should be reviewed more frequently.</a:t>
            </a:r>
          </a:p>
          <a:p>
            <a:endParaRPr lang="en-US"/>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4941976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kumimoji="1" lang="en-US" sz="1200" b="1" kern="1200">
                <a:solidFill>
                  <a:schemeClr val="tx1"/>
                </a:solidFill>
                <a:effectLst/>
                <a:latin typeface="Arial" panose="020B0604020202020204" pitchFamily="34" charset="0"/>
                <a:ea typeface="+mn-ea"/>
                <a:cs typeface="+mn-cs"/>
              </a:rPr>
              <a:t>Speaker notes: </a:t>
            </a:r>
            <a:r>
              <a:rPr kumimoji="1" lang="en-US" sz="1200" kern="1200">
                <a:solidFill>
                  <a:schemeClr val="tx1"/>
                </a:solidFill>
                <a:effectLst/>
                <a:latin typeface="Arial" panose="020B0604020202020204" pitchFamily="34" charset="0"/>
                <a:ea typeface="+mn-ea"/>
                <a:cs typeface="+mn-cs"/>
              </a:rPr>
              <a:t>Proper and effective communication is a key to safe and effective asthma care. Information provided to the patient should be easy to understand in simple language as this will enable her to cope with her condition with confidence. Inhaler technique ought to be assessed on a regular basis, and her knowledge of drugs and symptom management ought to be evaluated (</a:t>
            </a:r>
            <a:r>
              <a:rPr kumimoji="1" lang="en-US" sz="1200" kern="1200" err="1">
                <a:solidFill>
                  <a:schemeClr val="tx1"/>
                </a:solidFill>
                <a:effectLst/>
                <a:latin typeface="Arial" panose="020B0604020202020204" pitchFamily="34" charset="0"/>
                <a:ea typeface="+mn-ea"/>
                <a:cs typeface="+mn-cs"/>
              </a:rPr>
              <a:t>Dubaybo</a:t>
            </a:r>
            <a:r>
              <a:rPr kumimoji="1" lang="en-US" sz="1200" kern="1200">
                <a:solidFill>
                  <a:schemeClr val="tx1"/>
                </a:solidFill>
                <a:effectLst/>
                <a:latin typeface="Arial" panose="020B0604020202020204" pitchFamily="34" charset="0"/>
                <a:ea typeface="+mn-ea"/>
                <a:cs typeface="+mn-cs"/>
              </a:rPr>
              <a:t>, 2021). Shared decision-making should also consider her involvement as the plan of care should be made according to her practices, interests and worries. The respectful and </a:t>
            </a:r>
            <a:r>
              <a:rPr kumimoji="1" lang="en-US" sz="1200" kern="1200" err="1">
                <a:solidFill>
                  <a:schemeClr val="tx1"/>
                </a:solidFill>
                <a:effectLst/>
                <a:latin typeface="Arial" panose="020B0604020202020204" pitchFamily="34" charset="0"/>
                <a:ea typeface="+mn-ea"/>
                <a:cs typeface="+mn-cs"/>
              </a:rPr>
              <a:t>non-judgemental</a:t>
            </a:r>
            <a:r>
              <a:rPr kumimoji="1" lang="en-US" sz="1200" kern="1200">
                <a:solidFill>
                  <a:schemeClr val="tx1"/>
                </a:solidFill>
                <a:effectLst/>
                <a:latin typeface="Arial" panose="020B0604020202020204" pitchFamily="34" charset="0"/>
                <a:ea typeface="+mn-ea"/>
                <a:cs typeface="+mn-cs"/>
              </a:rPr>
              <a:t> attitude is particularly significant where the adherence has been uneven. Ethical care involves keeping confidentiality, maintaining dignity and ensuring informed consent. Such values are used in assisting to build trust, independence and enhance long-term asthma management.</a:t>
            </a:r>
          </a:p>
          <a:p>
            <a:endParaRPr lang="en-US"/>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40535376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kumimoji="1" lang="en-US" sz="1200" b="1" kern="1200">
                <a:solidFill>
                  <a:schemeClr val="tx1"/>
                </a:solidFill>
                <a:effectLst/>
                <a:latin typeface="Arial" panose="020B0604020202020204" pitchFamily="34" charset="0"/>
                <a:ea typeface="+mn-ea"/>
                <a:cs typeface="+mn-cs"/>
              </a:rPr>
              <a:t>Speaker notes: </a:t>
            </a:r>
            <a:r>
              <a:rPr kumimoji="1" lang="en-US" sz="1200" kern="1200">
                <a:solidFill>
                  <a:schemeClr val="tx1"/>
                </a:solidFill>
                <a:effectLst/>
                <a:latin typeface="Arial" panose="020B0604020202020204" pitchFamily="34" charset="0"/>
                <a:ea typeface="+mn-ea"/>
                <a:cs typeface="+mn-cs"/>
              </a:rPr>
              <a:t>This patient has a number of risk factors that can aggravate the management of asthma. Others are non-modifiable, like a family history of asthma or allergy, which can make one susceptible (</a:t>
            </a:r>
            <a:r>
              <a:rPr kumimoji="1" lang="en-US" sz="1200" kern="1200" err="1">
                <a:solidFill>
                  <a:schemeClr val="tx1"/>
                </a:solidFill>
                <a:effectLst/>
                <a:latin typeface="Arial" panose="020B0604020202020204" pitchFamily="34" charset="0"/>
                <a:ea typeface="+mn-ea"/>
                <a:cs typeface="+mn-cs"/>
              </a:rPr>
              <a:t>Tohidinik</a:t>
            </a:r>
            <a:r>
              <a:rPr kumimoji="1" lang="en-US" sz="1200" kern="1200">
                <a:solidFill>
                  <a:schemeClr val="tx1"/>
                </a:solidFill>
                <a:effectLst/>
                <a:latin typeface="Arial" panose="020B0604020202020204" pitchFamily="34" charset="0"/>
                <a:ea typeface="+mn-ea"/>
                <a:cs typeface="+mn-cs"/>
              </a:rPr>
              <a:t> and </a:t>
            </a:r>
            <a:r>
              <a:rPr kumimoji="1" lang="en-US" sz="1200" kern="1200" err="1">
                <a:solidFill>
                  <a:schemeClr val="tx1"/>
                </a:solidFill>
                <a:effectLst/>
                <a:latin typeface="Arial" panose="020B0604020202020204" pitchFamily="34" charset="0"/>
                <a:ea typeface="+mn-ea"/>
                <a:cs typeface="+mn-cs"/>
              </a:rPr>
              <a:t>Mallah</a:t>
            </a:r>
            <a:r>
              <a:rPr kumimoji="1" lang="en-US" sz="1200" kern="1200">
                <a:solidFill>
                  <a:schemeClr val="tx1"/>
                </a:solidFill>
                <a:effectLst/>
                <a:latin typeface="Arial" panose="020B0604020202020204" pitchFamily="34" charset="0"/>
                <a:ea typeface="+mn-ea"/>
                <a:cs typeface="+mn-cs"/>
              </a:rPr>
              <a:t>, 2019). Nevertheless, there are a number of other relevant modifiable risk factors. These are such as lack of adherence to the preventer inhaler, frequent contact with dust and pollen, and increased BMI, which can enhance the occurrence of breathlessness (</a:t>
            </a:r>
            <a:r>
              <a:rPr kumimoji="1" lang="en-US" sz="1200" kern="1200" err="1">
                <a:solidFill>
                  <a:schemeClr val="tx1"/>
                </a:solidFill>
                <a:effectLst/>
                <a:latin typeface="Arial" panose="020B0604020202020204" pitchFamily="34" charset="0"/>
                <a:ea typeface="+mn-ea"/>
                <a:cs typeface="+mn-cs"/>
              </a:rPr>
              <a:t>Dewi</a:t>
            </a:r>
            <a:r>
              <a:rPr kumimoji="1" lang="en-US" sz="1200" kern="1200">
                <a:solidFill>
                  <a:schemeClr val="tx1"/>
                </a:solidFill>
                <a:effectLst/>
                <a:latin typeface="Arial" panose="020B0604020202020204" pitchFamily="34" charset="0"/>
                <a:ea typeface="+mn-ea"/>
                <a:cs typeface="+mn-cs"/>
              </a:rPr>
              <a:t> and </a:t>
            </a:r>
            <a:r>
              <a:rPr kumimoji="1" lang="en-US" sz="1200" kern="1200" err="1">
                <a:solidFill>
                  <a:schemeClr val="tx1"/>
                </a:solidFill>
                <a:effectLst/>
                <a:latin typeface="Arial" panose="020B0604020202020204" pitchFamily="34" charset="0"/>
                <a:ea typeface="+mn-ea"/>
                <a:cs typeface="+mn-cs"/>
              </a:rPr>
              <a:t>Rimawati</a:t>
            </a:r>
            <a:r>
              <a:rPr kumimoji="1" lang="en-US" sz="1200" kern="1200">
                <a:solidFill>
                  <a:schemeClr val="tx1"/>
                </a:solidFill>
                <a:effectLst/>
                <a:latin typeface="Arial" panose="020B0604020202020204" pitchFamily="34" charset="0"/>
                <a:ea typeface="+mn-ea"/>
                <a:cs typeface="+mn-cs"/>
              </a:rPr>
              <a:t>, 2021). Her workplace also can contribute to exposure to both dust and cleaning products. Stress also seems to exacerbate her symptoms and might complicate the self-management process. These combined factors contribute to the probability of increasing the recurrence of symptoms, future and no control asthma attacks, unless targeted.</a:t>
            </a:r>
          </a:p>
          <a:p>
            <a:endParaRPr lang="en-US"/>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10136517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kumimoji="1" lang="en-US" sz="1200" b="1" kern="1200">
                <a:solidFill>
                  <a:schemeClr val="tx1"/>
                </a:solidFill>
                <a:effectLst/>
                <a:latin typeface="Arial" panose="020B0604020202020204" pitchFamily="34" charset="0"/>
                <a:ea typeface="+mn-ea"/>
                <a:cs typeface="+mn-cs"/>
              </a:rPr>
              <a:t>Speaker notes: </a:t>
            </a:r>
            <a:r>
              <a:rPr kumimoji="1" lang="en-US" sz="1200" kern="1200">
                <a:solidFill>
                  <a:schemeClr val="tx1"/>
                </a:solidFill>
                <a:effectLst/>
                <a:latin typeface="Arial" panose="020B0604020202020204" pitchFamily="34" charset="0"/>
                <a:ea typeface="+mn-ea"/>
                <a:cs typeface="+mn-cs"/>
              </a:rPr>
              <a:t>To enhance asthma control and provide the patient with long-term management, the patient would be helped with a number of evidence-based recommendations. To decrease airway inflammation and avoid worsening symptoms, it is important to use inhaler of the preventer regularly (</a:t>
            </a:r>
            <a:r>
              <a:rPr kumimoji="1" lang="en-US" sz="1200" kern="1200" err="1">
                <a:solidFill>
                  <a:schemeClr val="tx1"/>
                </a:solidFill>
                <a:effectLst/>
                <a:latin typeface="Arial" panose="020B0604020202020204" pitchFamily="34" charset="0"/>
                <a:ea typeface="+mn-ea"/>
                <a:cs typeface="+mn-cs"/>
              </a:rPr>
              <a:t>Couillard</a:t>
            </a:r>
            <a:r>
              <a:rPr kumimoji="1" lang="en-US" sz="1200" kern="1200">
                <a:solidFill>
                  <a:schemeClr val="tx1"/>
                </a:solidFill>
                <a:effectLst/>
                <a:latin typeface="Arial" panose="020B0604020202020204" pitchFamily="34" charset="0"/>
                <a:ea typeface="+mn-ea"/>
                <a:cs typeface="+mn-cs"/>
              </a:rPr>
              <a:t> et al., 2023). The technique of inhalers should also be periodically checked, as improper use may diminish the use of treatment. It would be beneficial to provide the patient with a </a:t>
            </a:r>
            <a:r>
              <a:rPr kumimoji="1" lang="en-US" sz="1200" kern="1200" err="1">
                <a:solidFill>
                  <a:schemeClr val="tx1"/>
                </a:solidFill>
                <a:effectLst/>
                <a:latin typeface="Arial" panose="020B0604020202020204" pitchFamily="34" charset="0"/>
                <a:ea typeface="+mn-ea"/>
                <a:cs typeface="+mn-cs"/>
              </a:rPr>
              <a:t>personalised</a:t>
            </a:r>
            <a:r>
              <a:rPr kumimoji="1" lang="en-US" sz="1200" kern="1200">
                <a:solidFill>
                  <a:schemeClr val="tx1"/>
                </a:solidFill>
                <a:effectLst/>
                <a:latin typeface="Arial" panose="020B0604020202020204" pitchFamily="34" charset="0"/>
                <a:ea typeface="+mn-ea"/>
                <a:cs typeface="+mn-cs"/>
              </a:rPr>
              <a:t> asthma action plan to allow him to identify the worsening of symptoms and know when he needs assistance. Those monitored should also include the frequency of symptoms, the use of reliever inhalers and peak flow where necessary. Education, monitoring and ongoing care planning would be facilitated by regular follow ups with a GP or asthma nurse in line with NHS and NICE guidance (NICE, 2024).</a:t>
            </a:r>
          </a:p>
          <a:p>
            <a:endParaRPr lang="en-US"/>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19209663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kumimoji="1" lang="en-US" sz="1200" b="1" kern="1200">
                <a:solidFill>
                  <a:schemeClr val="tx1"/>
                </a:solidFill>
                <a:effectLst/>
                <a:latin typeface="Arial" panose="020B0604020202020204" pitchFamily="34" charset="0"/>
                <a:ea typeface="+mn-ea"/>
                <a:cs typeface="+mn-cs"/>
              </a:rPr>
              <a:t>Speaker notes:</a:t>
            </a:r>
            <a:r>
              <a:rPr kumimoji="1" lang="en-US" sz="1200" kern="1200">
                <a:solidFill>
                  <a:schemeClr val="tx1"/>
                </a:solidFill>
                <a:effectLst/>
                <a:latin typeface="Arial" panose="020B0604020202020204" pitchFamily="34" charset="0"/>
                <a:ea typeface="+mn-ea"/>
                <a:cs typeface="+mn-cs"/>
              </a:rPr>
              <a:t> Asthma is a chronic respiratory disorder which influences the structure of the airways, as well as the functioning of the breathing process. Inflammation, bronchoconstriction and mucus production have decreased airflow and consequently caused most frequent symptoms including wheeze and breathlessness (</a:t>
            </a:r>
            <a:r>
              <a:rPr kumimoji="1" lang="en-US" sz="1200" kern="1200" err="1">
                <a:solidFill>
                  <a:schemeClr val="tx1"/>
                </a:solidFill>
                <a:effectLst/>
                <a:latin typeface="Arial" panose="020B0604020202020204" pitchFamily="34" charset="0"/>
                <a:ea typeface="+mn-ea"/>
                <a:cs typeface="+mn-cs"/>
              </a:rPr>
              <a:t>Labaki</a:t>
            </a:r>
            <a:r>
              <a:rPr kumimoji="1" lang="en-US" sz="1200" kern="1200">
                <a:solidFill>
                  <a:schemeClr val="tx1"/>
                </a:solidFill>
                <a:effectLst/>
                <a:latin typeface="Arial" panose="020B0604020202020204" pitchFamily="34" charset="0"/>
                <a:ea typeface="+mn-ea"/>
                <a:cs typeface="+mn-cs"/>
              </a:rPr>
              <a:t> and Han, 2020). Some of the risk factors that can be modified in the fictional patient discussed here are inadequate adherence to preventers, exposure to triggers and high BMI. The way she can cope with her condition is also influenced by her daily routine. A good care plan must thus be person-</a:t>
            </a:r>
            <a:r>
              <a:rPr kumimoji="1" lang="en-US" sz="1200" kern="1200" err="1">
                <a:solidFill>
                  <a:schemeClr val="tx1"/>
                </a:solidFill>
                <a:effectLst/>
                <a:latin typeface="Arial" panose="020B0604020202020204" pitchFamily="34" charset="0"/>
                <a:ea typeface="+mn-ea"/>
                <a:cs typeface="+mn-cs"/>
              </a:rPr>
              <a:t>centred</a:t>
            </a:r>
            <a:r>
              <a:rPr kumimoji="1" lang="en-US" sz="1200" kern="1200">
                <a:solidFill>
                  <a:schemeClr val="tx1"/>
                </a:solidFill>
                <a:effectLst/>
                <a:latin typeface="Arial" panose="020B0604020202020204" pitchFamily="34" charset="0"/>
                <a:ea typeface="+mn-ea"/>
                <a:cs typeface="+mn-cs"/>
              </a:rPr>
              <a:t>, realistic and ethically provided. Monitors, education, management and facilitation of triggers and support by health care workers all play a role in the improvement of asthma control and quality of life.</a:t>
            </a:r>
          </a:p>
          <a:p>
            <a:endParaRPr lang="en-US"/>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12</a:t>
            </a:fld>
            <a:endParaRPr lang="en-GB" altLang="en-US"/>
          </a:p>
        </p:txBody>
      </p:sp>
    </p:spTree>
    <p:extLst>
      <p:ext uri="{BB962C8B-B14F-4D97-AF65-F5344CB8AC3E}">
        <p14:creationId xmlns:p14="http://schemas.microsoft.com/office/powerpoint/2010/main" val="16382405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US" sz="1200" kern="1200" err="1">
                <a:solidFill>
                  <a:schemeClr val="tx1"/>
                </a:solidFill>
                <a:effectLst/>
                <a:latin typeface="Arial" panose="020B0604020202020204" pitchFamily="34" charset="0"/>
                <a:ea typeface="+mn-ea"/>
                <a:cs typeface="+mn-cs"/>
              </a:rPr>
              <a:t>Cherney</a:t>
            </a:r>
            <a:r>
              <a:rPr kumimoji="1" lang="en-US" sz="1200" kern="1200">
                <a:solidFill>
                  <a:schemeClr val="tx1"/>
                </a:solidFill>
                <a:effectLst/>
                <a:latin typeface="Arial" panose="020B0604020202020204" pitchFamily="34" charset="0"/>
                <a:ea typeface="+mn-ea"/>
                <a:cs typeface="+mn-cs"/>
              </a:rPr>
              <a:t>, K. (2022). </a:t>
            </a:r>
            <a:r>
              <a:rPr kumimoji="1" lang="en-US" sz="1200" i="1" kern="1200">
                <a:solidFill>
                  <a:schemeClr val="tx1"/>
                </a:solidFill>
                <a:effectLst/>
                <a:latin typeface="Arial" panose="020B0604020202020204" pitchFamily="34" charset="0"/>
                <a:ea typeface="+mn-ea"/>
                <a:cs typeface="+mn-cs"/>
              </a:rPr>
              <a:t>How Asthma Affects Your Respiratory System</a:t>
            </a:r>
            <a:r>
              <a:rPr kumimoji="1" lang="en-US" sz="1200" kern="1200">
                <a:solidFill>
                  <a:schemeClr val="tx1"/>
                </a:solidFill>
                <a:effectLst/>
                <a:latin typeface="Arial" panose="020B0604020202020204" pitchFamily="34" charset="0"/>
                <a:ea typeface="+mn-ea"/>
                <a:cs typeface="+mn-cs"/>
              </a:rPr>
              <a:t>. [online] </a:t>
            </a:r>
            <a:r>
              <a:rPr kumimoji="1" lang="en-US" sz="1200" kern="1200" err="1">
                <a:solidFill>
                  <a:schemeClr val="tx1"/>
                </a:solidFill>
                <a:effectLst/>
                <a:latin typeface="Arial" panose="020B0604020202020204" pitchFamily="34" charset="0"/>
                <a:ea typeface="+mn-ea"/>
                <a:cs typeface="+mn-cs"/>
              </a:rPr>
              <a:t>Healthline</a:t>
            </a:r>
            <a:r>
              <a:rPr kumimoji="1" lang="en-US" sz="1200" kern="1200">
                <a:solidFill>
                  <a:schemeClr val="tx1"/>
                </a:solidFill>
                <a:effectLst/>
                <a:latin typeface="Arial" panose="020B0604020202020204" pitchFamily="34" charset="0"/>
                <a:ea typeface="+mn-ea"/>
                <a:cs typeface="+mn-cs"/>
              </a:rPr>
              <a:t>. Available at: https://www.healthline.com/health/asthma/how-does-asthma-affect-the-respiratory-system [Accessed 20 Apr. 2026].</a:t>
            </a:r>
          </a:p>
          <a:p>
            <a:r>
              <a:rPr kumimoji="1" lang="en-US" sz="1200" kern="1200" err="1">
                <a:solidFill>
                  <a:schemeClr val="tx1"/>
                </a:solidFill>
                <a:effectLst/>
                <a:latin typeface="Arial" panose="020B0604020202020204" pitchFamily="34" charset="0"/>
                <a:ea typeface="+mn-ea"/>
                <a:cs typeface="+mn-cs"/>
              </a:rPr>
              <a:t>Corbridge</a:t>
            </a:r>
            <a:r>
              <a:rPr kumimoji="1" lang="en-US" sz="1200" kern="1200">
                <a:solidFill>
                  <a:schemeClr val="tx1"/>
                </a:solidFill>
                <a:effectLst/>
                <a:latin typeface="Arial" panose="020B0604020202020204" pitchFamily="34" charset="0"/>
                <a:ea typeface="+mn-ea"/>
                <a:cs typeface="+mn-cs"/>
              </a:rPr>
              <a:t>, S.J. and </a:t>
            </a:r>
            <a:r>
              <a:rPr kumimoji="1" lang="en-US" sz="1200" kern="1200" err="1">
                <a:solidFill>
                  <a:schemeClr val="tx1"/>
                </a:solidFill>
                <a:effectLst/>
                <a:latin typeface="Arial" panose="020B0604020202020204" pitchFamily="34" charset="0"/>
                <a:ea typeface="+mn-ea"/>
                <a:cs typeface="+mn-cs"/>
              </a:rPr>
              <a:t>Nyenhuis</a:t>
            </a:r>
            <a:r>
              <a:rPr kumimoji="1" lang="en-US" sz="1200" kern="1200">
                <a:solidFill>
                  <a:schemeClr val="tx1"/>
                </a:solidFill>
                <a:effectLst/>
                <a:latin typeface="Arial" panose="020B0604020202020204" pitchFamily="34" charset="0"/>
                <a:ea typeface="+mn-ea"/>
                <a:cs typeface="+mn-cs"/>
              </a:rPr>
              <a:t>, S.M. (2017). Promoting Physical Activity and Exercise in Patients With Asthma and Chronic Obstructive Pulmonary Disease. </a:t>
            </a:r>
            <a:r>
              <a:rPr kumimoji="1" lang="en-US" sz="1200" i="1" kern="1200">
                <a:solidFill>
                  <a:schemeClr val="tx1"/>
                </a:solidFill>
                <a:effectLst/>
                <a:latin typeface="Arial" panose="020B0604020202020204" pitchFamily="34" charset="0"/>
                <a:ea typeface="+mn-ea"/>
                <a:cs typeface="+mn-cs"/>
              </a:rPr>
              <a:t>The Journal for Nurse Practitioners</a:t>
            </a:r>
            <a:r>
              <a:rPr kumimoji="1" lang="en-US" sz="1200" kern="1200">
                <a:solidFill>
                  <a:schemeClr val="tx1"/>
                </a:solidFill>
                <a:effectLst/>
                <a:latin typeface="Arial" panose="020B0604020202020204" pitchFamily="34" charset="0"/>
                <a:ea typeface="+mn-ea"/>
                <a:cs typeface="+mn-cs"/>
              </a:rPr>
              <a:t>, [online] 13(1), pp.41–46. </a:t>
            </a:r>
            <a:r>
              <a:rPr kumimoji="1" lang="en-US" sz="1200" kern="1200" err="1">
                <a:solidFill>
                  <a:schemeClr val="tx1"/>
                </a:solidFill>
                <a:effectLst/>
                <a:latin typeface="Arial" panose="020B0604020202020204" pitchFamily="34" charset="0"/>
                <a:ea typeface="+mn-ea"/>
                <a:cs typeface="+mn-cs"/>
              </a:rPr>
              <a:t>doi:https</a:t>
            </a:r>
            <a:r>
              <a:rPr kumimoji="1" lang="en-US" sz="1200" kern="1200">
                <a:solidFill>
                  <a:schemeClr val="tx1"/>
                </a:solidFill>
                <a:effectLst/>
                <a:latin typeface="Arial" panose="020B0604020202020204" pitchFamily="34" charset="0"/>
                <a:ea typeface="+mn-ea"/>
                <a:cs typeface="+mn-cs"/>
              </a:rPr>
              <a:t>://doi.org/10.1016/j.nurpra.2016.08.022.</a:t>
            </a:r>
          </a:p>
          <a:p>
            <a:r>
              <a:rPr kumimoji="1" lang="en-US" sz="1200" kern="1200" err="1">
                <a:solidFill>
                  <a:schemeClr val="tx1"/>
                </a:solidFill>
                <a:effectLst/>
                <a:latin typeface="Arial" panose="020B0604020202020204" pitchFamily="34" charset="0"/>
                <a:ea typeface="+mn-ea"/>
                <a:cs typeface="+mn-cs"/>
              </a:rPr>
              <a:t>Couillard</a:t>
            </a:r>
            <a:r>
              <a:rPr kumimoji="1" lang="en-US" sz="1200" kern="1200">
                <a:solidFill>
                  <a:schemeClr val="tx1"/>
                </a:solidFill>
                <a:effectLst/>
                <a:latin typeface="Arial" panose="020B0604020202020204" pitchFamily="34" charset="0"/>
                <a:ea typeface="+mn-ea"/>
                <a:cs typeface="+mn-cs"/>
              </a:rPr>
              <a:t>, S., </a:t>
            </a:r>
            <a:r>
              <a:rPr kumimoji="1" lang="en-US" sz="1200" kern="1200" err="1">
                <a:solidFill>
                  <a:schemeClr val="tx1"/>
                </a:solidFill>
                <a:effectLst/>
                <a:latin typeface="Arial" panose="020B0604020202020204" pitchFamily="34" charset="0"/>
                <a:ea typeface="+mn-ea"/>
                <a:cs typeface="+mn-cs"/>
              </a:rPr>
              <a:t>Petousi</a:t>
            </a:r>
            <a:r>
              <a:rPr kumimoji="1" lang="en-US" sz="1200" kern="1200">
                <a:solidFill>
                  <a:schemeClr val="tx1"/>
                </a:solidFill>
                <a:effectLst/>
                <a:latin typeface="Arial" panose="020B0604020202020204" pitchFamily="34" charset="0"/>
                <a:ea typeface="+mn-ea"/>
                <a:cs typeface="+mn-cs"/>
              </a:rPr>
              <a:t>, N., </a:t>
            </a:r>
            <a:r>
              <a:rPr kumimoji="1" lang="en-US" sz="1200" kern="1200" err="1">
                <a:solidFill>
                  <a:schemeClr val="tx1"/>
                </a:solidFill>
                <a:effectLst/>
                <a:latin typeface="Arial" panose="020B0604020202020204" pitchFamily="34" charset="0"/>
                <a:ea typeface="+mn-ea"/>
                <a:cs typeface="+mn-cs"/>
              </a:rPr>
              <a:t>Smigiel</a:t>
            </a:r>
            <a:r>
              <a:rPr kumimoji="1" lang="en-US" sz="1200" kern="1200">
                <a:solidFill>
                  <a:schemeClr val="tx1"/>
                </a:solidFill>
                <a:effectLst/>
                <a:latin typeface="Arial" panose="020B0604020202020204" pitchFamily="34" charset="0"/>
                <a:ea typeface="+mn-ea"/>
                <a:cs typeface="+mn-cs"/>
              </a:rPr>
              <a:t>, K.S. and </a:t>
            </a:r>
            <a:r>
              <a:rPr kumimoji="1" lang="en-US" sz="1200" kern="1200" err="1">
                <a:solidFill>
                  <a:schemeClr val="tx1"/>
                </a:solidFill>
                <a:effectLst/>
                <a:latin typeface="Arial" panose="020B0604020202020204" pitchFamily="34" charset="0"/>
                <a:ea typeface="+mn-ea"/>
                <a:cs typeface="+mn-cs"/>
              </a:rPr>
              <a:t>Molfino</a:t>
            </a:r>
            <a:r>
              <a:rPr kumimoji="1" lang="en-US" sz="1200" kern="1200">
                <a:solidFill>
                  <a:schemeClr val="tx1"/>
                </a:solidFill>
                <a:effectLst/>
                <a:latin typeface="Arial" panose="020B0604020202020204" pitchFamily="34" charset="0"/>
                <a:ea typeface="+mn-ea"/>
                <a:cs typeface="+mn-cs"/>
              </a:rPr>
              <a:t>, N.A. (2023). Toward a Predict and Prevent Approach in Obstructive Airway Diseases. </a:t>
            </a:r>
            <a:r>
              <a:rPr kumimoji="1" lang="en-US" sz="1200" i="1" kern="1200">
                <a:solidFill>
                  <a:schemeClr val="tx1"/>
                </a:solidFill>
                <a:effectLst/>
                <a:latin typeface="Arial" panose="020B0604020202020204" pitchFamily="34" charset="0"/>
                <a:ea typeface="+mn-ea"/>
                <a:cs typeface="+mn-cs"/>
              </a:rPr>
              <a:t>The Journal of Allergy and Clinical Immunology: In Practice</a:t>
            </a:r>
            <a:r>
              <a:rPr kumimoji="1" lang="en-US" sz="1200" kern="1200">
                <a:solidFill>
                  <a:schemeClr val="tx1"/>
                </a:solidFill>
                <a:effectLst/>
                <a:latin typeface="Arial" panose="020B0604020202020204" pitchFamily="34" charset="0"/>
                <a:ea typeface="+mn-ea"/>
                <a:cs typeface="+mn-cs"/>
              </a:rPr>
              <a:t>, [online] 11(3), pp.704–712. </a:t>
            </a:r>
            <a:r>
              <a:rPr kumimoji="1" lang="en-US" sz="1200" kern="1200" err="1">
                <a:solidFill>
                  <a:schemeClr val="tx1"/>
                </a:solidFill>
                <a:effectLst/>
                <a:latin typeface="Arial" panose="020B0604020202020204" pitchFamily="34" charset="0"/>
                <a:ea typeface="+mn-ea"/>
                <a:cs typeface="+mn-cs"/>
              </a:rPr>
              <a:t>doi:https</a:t>
            </a:r>
            <a:r>
              <a:rPr kumimoji="1" lang="en-US" sz="1200" kern="1200">
                <a:solidFill>
                  <a:schemeClr val="tx1"/>
                </a:solidFill>
                <a:effectLst/>
                <a:latin typeface="Arial" panose="020B0604020202020204" pitchFamily="34" charset="0"/>
                <a:ea typeface="+mn-ea"/>
                <a:cs typeface="+mn-cs"/>
              </a:rPr>
              <a:t>://doi.org/10.1016/j.jaip.2023.01.008.</a:t>
            </a:r>
          </a:p>
          <a:p>
            <a:r>
              <a:rPr kumimoji="1" lang="en-US" sz="1200" kern="1200" err="1">
                <a:solidFill>
                  <a:schemeClr val="tx1"/>
                </a:solidFill>
                <a:effectLst/>
                <a:latin typeface="Arial" panose="020B0604020202020204" pitchFamily="34" charset="0"/>
                <a:ea typeface="+mn-ea"/>
                <a:cs typeface="+mn-cs"/>
              </a:rPr>
              <a:t>Dewi</a:t>
            </a:r>
            <a:r>
              <a:rPr kumimoji="1" lang="en-US" sz="1200" kern="1200">
                <a:solidFill>
                  <a:schemeClr val="tx1"/>
                </a:solidFill>
                <a:effectLst/>
                <a:latin typeface="Arial" panose="020B0604020202020204" pitchFamily="34" charset="0"/>
                <a:ea typeface="+mn-ea"/>
                <a:cs typeface="+mn-cs"/>
              </a:rPr>
              <a:t>, R.C. and </a:t>
            </a:r>
            <a:r>
              <a:rPr kumimoji="1" lang="en-US" sz="1200" kern="1200" err="1">
                <a:solidFill>
                  <a:schemeClr val="tx1"/>
                </a:solidFill>
                <a:effectLst/>
                <a:latin typeface="Arial" panose="020B0604020202020204" pitchFamily="34" charset="0"/>
                <a:ea typeface="+mn-ea"/>
                <a:cs typeface="+mn-cs"/>
              </a:rPr>
              <a:t>Rimawati</a:t>
            </a:r>
            <a:r>
              <a:rPr kumimoji="1" lang="en-US" sz="1200" kern="1200">
                <a:solidFill>
                  <a:schemeClr val="tx1"/>
                </a:solidFill>
                <a:effectLst/>
                <a:latin typeface="Arial" panose="020B0604020202020204" pitchFamily="34" charset="0"/>
                <a:ea typeface="+mn-ea"/>
                <a:cs typeface="+mn-cs"/>
              </a:rPr>
              <a:t>, N. (2021). Body mass index, physical activity, and physical fitness of adolescence. </a:t>
            </a:r>
            <a:r>
              <a:rPr kumimoji="1" lang="en-US" sz="1200" i="1" kern="1200">
                <a:solidFill>
                  <a:schemeClr val="tx1"/>
                </a:solidFill>
                <a:effectLst/>
                <a:latin typeface="Arial" panose="020B0604020202020204" pitchFamily="34" charset="0"/>
                <a:ea typeface="+mn-ea"/>
                <a:cs typeface="+mn-cs"/>
              </a:rPr>
              <a:t>Journal of Public Health Research</a:t>
            </a:r>
            <a:r>
              <a:rPr kumimoji="1" lang="en-US" sz="1200" kern="1200">
                <a:solidFill>
                  <a:schemeClr val="tx1"/>
                </a:solidFill>
                <a:effectLst/>
                <a:latin typeface="Arial" panose="020B0604020202020204" pitchFamily="34" charset="0"/>
                <a:ea typeface="+mn-ea"/>
                <a:cs typeface="+mn-cs"/>
              </a:rPr>
              <a:t>, 10(2). </a:t>
            </a:r>
            <a:r>
              <a:rPr kumimoji="1" lang="en-US" sz="1200" kern="1200" err="1">
                <a:solidFill>
                  <a:schemeClr val="tx1"/>
                </a:solidFill>
                <a:effectLst/>
                <a:latin typeface="Arial" panose="020B0604020202020204" pitchFamily="34" charset="0"/>
                <a:ea typeface="+mn-ea"/>
                <a:cs typeface="+mn-cs"/>
              </a:rPr>
              <a:t>doi:https</a:t>
            </a:r>
            <a:r>
              <a:rPr kumimoji="1" lang="en-US" sz="1200" kern="1200">
                <a:solidFill>
                  <a:schemeClr val="tx1"/>
                </a:solidFill>
                <a:effectLst/>
                <a:latin typeface="Arial" panose="020B0604020202020204" pitchFamily="34" charset="0"/>
                <a:ea typeface="+mn-ea"/>
                <a:cs typeface="+mn-cs"/>
              </a:rPr>
              <a:t>://doi.org/10.4081/jphr.2021.2230.</a:t>
            </a:r>
          </a:p>
          <a:p>
            <a:r>
              <a:rPr kumimoji="1" lang="en-US" sz="1200" kern="1200" err="1">
                <a:solidFill>
                  <a:schemeClr val="tx1"/>
                </a:solidFill>
                <a:effectLst/>
                <a:latin typeface="Arial" panose="020B0604020202020204" pitchFamily="34" charset="0"/>
                <a:ea typeface="+mn-ea"/>
                <a:cs typeface="+mn-cs"/>
              </a:rPr>
              <a:t>Dubaybo</a:t>
            </a:r>
            <a:r>
              <a:rPr kumimoji="1" lang="en-US" sz="1200" kern="1200">
                <a:solidFill>
                  <a:schemeClr val="tx1"/>
                </a:solidFill>
                <a:effectLst/>
                <a:latin typeface="Arial" panose="020B0604020202020204" pitchFamily="34" charset="0"/>
                <a:ea typeface="+mn-ea"/>
                <a:cs typeface="+mn-cs"/>
              </a:rPr>
              <a:t>, B.A. (2021). The Care of Asthma Patients in Communities with Limited Resources. </a:t>
            </a:r>
            <a:r>
              <a:rPr kumimoji="1" lang="en-US" sz="1200" i="1" kern="1200">
                <a:solidFill>
                  <a:schemeClr val="tx1"/>
                </a:solidFill>
                <a:effectLst/>
                <a:latin typeface="Arial" panose="020B0604020202020204" pitchFamily="34" charset="0"/>
                <a:ea typeface="+mn-ea"/>
                <a:cs typeface="+mn-cs"/>
              </a:rPr>
              <a:t>Research and Reports in Tropical Medicine</a:t>
            </a:r>
            <a:r>
              <a:rPr kumimoji="1" lang="en-US" sz="1200" kern="1200">
                <a:solidFill>
                  <a:schemeClr val="tx1"/>
                </a:solidFill>
                <a:effectLst/>
                <a:latin typeface="Arial" panose="020B0604020202020204" pitchFamily="34" charset="0"/>
                <a:ea typeface="+mn-ea"/>
                <a:cs typeface="+mn-cs"/>
              </a:rPr>
              <a:t>, Volume 12, pp.33–38. </a:t>
            </a:r>
            <a:r>
              <a:rPr kumimoji="1" lang="en-US" sz="1200" kern="1200" err="1">
                <a:solidFill>
                  <a:schemeClr val="tx1"/>
                </a:solidFill>
                <a:effectLst/>
                <a:latin typeface="Arial" panose="020B0604020202020204" pitchFamily="34" charset="0"/>
                <a:ea typeface="+mn-ea"/>
                <a:cs typeface="+mn-cs"/>
              </a:rPr>
              <a:t>doi:https</a:t>
            </a:r>
            <a:r>
              <a:rPr kumimoji="1" lang="en-US" sz="1200" kern="1200">
                <a:solidFill>
                  <a:schemeClr val="tx1"/>
                </a:solidFill>
                <a:effectLst/>
                <a:latin typeface="Arial" panose="020B0604020202020204" pitchFamily="34" charset="0"/>
                <a:ea typeface="+mn-ea"/>
                <a:cs typeface="+mn-cs"/>
              </a:rPr>
              <a:t>://doi.org/10.2147/rrtm.s247716.</a:t>
            </a:r>
          </a:p>
          <a:p>
            <a:r>
              <a:rPr kumimoji="1" lang="en-US" sz="1200" kern="1200" err="1">
                <a:solidFill>
                  <a:schemeClr val="tx1"/>
                </a:solidFill>
                <a:effectLst/>
                <a:latin typeface="Arial" panose="020B0604020202020204" pitchFamily="34" charset="0"/>
                <a:ea typeface="+mn-ea"/>
                <a:cs typeface="+mn-cs"/>
              </a:rPr>
              <a:t>Erjefält</a:t>
            </a:r>
            <a:r>
              <a:rPr kumimoji="1" lang="en-US" sz="1200" kern="1200">
                <a:solidFill>
                  <a:schemeClr val="tx1"/>
                </a:solidFill>
                <a:effectLst/>
                <a:latin typeface="Arial" panose="020B0604020202020204" pitchFamily="34" charset="0"/>
                <a:ea typeface="+mn-ea"/>
                <a:cs typeface="+mn-cs"/>
              </a:rPr>
              <a:t>, J.S. (2023). Anatomical and histopathological approaches to asthma phenotyping. </a:t>
            </a:r>
            <a:r>
              <a:rPr kumimoji="1" lang="en-US" sz="1200" i="1" kern="1200">
                <a:solidFill>
                  <a:schemeClr val="tx1"/>
                </a:solidFill>
                <a:effectLst/>
                <a:latin typeface="Arial" panose="020B0604020202020204" pitchFamily="34" charset="0"/>
                <a:ea typeface="+mn-ea"/>
                <a:cs typeface="+mn-cs"/>
              </a:rPr>
              <a:t>Respiratory Medicine</a:t>
            </a:r>
            <a:r>
              <a:rPr kumimoji="1" lang="en-US" sz="1200" kern="1200">
                <a:solidFill>
                  <a:schemeClr val="tx1"/>
                </a:solidFill>
                <a:effectLst/>
                <a:latin typeface="Arial" panose="020B0604020202020204" pitchFamily="34" charset="0"/>
                <a:ea typeface="+mn-ea"/>
                <a:cs typeface="+mn-cs"/>
              </a:rPr>
              <a:t>, [online] 210, p.107168. </a:t>
            </a:r>
            <a:r>
              <a:rPr kumimoji="1" lang="en-US" sz="1200" kern="1200" err="1">
                <a:solidFill>
                  <a:schemeClr val="tx1"/>
                </a:solidFill>
                <a:effectLst/>
                <a:latin typeface="Arial" panose="020B0604020202020204" pitchFamily="34" charset="0"/>
                <a:ea typeface="+mn-ea"/>
                <a:cs typeface="+mn-cs"/>
              </a:rPr>
              <a:t>doi:https</a:t>
            </a:r>
            <a:r>
              <a:rPr kumimoji="1" lang="en-US" sz="1200" kern="1200">
                <a:solidFill>
                  <a:schemeClr val="tx1"/>
                </a:solidFill>
                <a:effectLst/>
                <a:latin typeface="Arial" panose="020B0604020202020204" pitchFamily="34" charset="0"/>
                <a:ea typeface="+mn-ea"/>
                <a:cs typeface="+mn-cs"/>
              </a:rPr>
              <a:t>://doi.org/10.1016/j.rmed.2023.107168.</a:t>
            </a:r>
          </a:p>
          <a:p>
            <a:r>
              <a:rPr kumimoji="1" lang="en-US" sz="1200" kern="1200" err="1">
                <a:solidFill>
                  <a:schemeClr val="tx1"/>
                </a:solidFill>
                <a:effectLst/>
                <a:latin typeface="Arial" panose="020B0604020202020204" pitchFamily="34" charset="0"/>
                <a:ea typeface="+mn-ea"/>
                <a:cs typeface="+mn-cs"/>
              </a:rPr>
              <a:t>Labaki</a:t>
            </a:r>
            <a:r>
              <a:rPr kumimoji="1" lang="en-US" sz="1200" kern="1200">
                <a:solidFill>
                  <a:schemeClr val="tx1"/>
                </a:solidFill>
                <a:effectLst/>
                <a:latin typeface="Arial" panose="020B0604020202020204" pitchFamily="34" charset="0"/>
                <a:ea typeface="+mn-ea"/>
                <a:cs typeface="+mn-cs"/>
              </a:rPr>
              <a:t>, W.W. and Han, M.K. (2020). Chronic respiratory diseases: a global view. </a:t>
            </a:r>
            <a:r>
              <a:rPr kumimoji="1" lang="en-US" sz="1200" i="1" kern="1200">
                <a:solidFill>
                  <a:schemeClr val="tx1"/>
                </a:solidFill>
                <a:effectLst/>
                <a:latin typeface="Arial" panose="020B0604020202020204" pitchFamily="34" charset="0"/>
                <a:ea typeface="+mn-ea"/>
                <a:cs typeface="+mn-cs"/>
              </a:rPr>
              <a:t>The Lancet Respiratory Medicine</a:t>
            </a:r>
            <a:r>
              <a:rPr kumimoji="1" lang="en-US" sz="1200" kern="1200">
                <a:solidFill>
                  <a:schemeClr val="tx1"/>
                </a:solidFill>
                <a:effectLst/>
                <a:latin typeface="Arial" panose="020B0604020202020204" pitchFamily="34" charset="0"/>
                <a:ea typeface="+mn-ea"/>
                <a:cs typeface="+mn-cs"/>
              </a:rPr>
              <a:t>, [online] 8(6), pp.531–533. </a:t>
            </a:r>
            <a:r>
              <a:rPr kumimoji="1" lang="en-US" sz="1200" kern="1200" err="1">
                <a:solidFill>
                  <a:schemeClr val="tx1"/>
                </a:solidFill>
                <a:effectLst/>
                <a:latin typeface="Arial" panose="020B0604020202020204" pitchFamily="34" charset="0"/>
                <a:ea typeface="+mn-ea"/>
                <a:cs typeface="+mn-cs"/>
              </a:rPr>
              <a:t>doi:https</a:t>
            </a:r>
            <a:r>
              <a:rPr kumimoji="1" lang="en-US" sz="1200" kern="1200">
                <a:solidFill>
                  <a:schemeClr val="tx1"/>
                </a:solidFill>
                <a:effectLst/>
                <a:latin typeface="Arial" panose="020B0604020202020204" pitchFamily="34" charset="0"/>
                <a:ea typeface="+mn-ea"/>
                <a:cs typeface="+mn-cs"/>
              </a:rPr>
              <a:t>://doi.org/10.1016/S2213-2600(20)30157-0.</a:t>
            </a:r>
          </a:p>
          <a:p>
            <a:r>
              <a:rPr kumimoji="1" lang="en-US" sz="1200" kern="1200">
                <a:solidFill>
                  <a:schemeClr val="tx1"/>
                </a:solidFill>
                <a:effectLst/>
                <a:latin typeface="Arial" panose="020B0604020202020204" pitchFamily="34" charset="0"/>
                <a:ea typeface="+mn-ea"/>
                <a:cs typeface="+mn-cs"/>
              </a:rPr>
              <a:t>NICE (2024). </a:t>
            </a:r>
            <a:r>
              <a:rPr kumimoji="1" lang="en-US" sz="1200" i="1" kern="1200">
                <a:solidFill>
                  <a:schemeClr val="tx1"/>
                </a:solidFill>
                <a:effectLst/>
                <a:latin typeface="Arial" panose="020B0604020202020204" pitchFamily="34" charset="0"/>
                <a:ea typeface="+mn-ea"/>
                <a:cs typeface="+mn-cs"/>
              </a:rPr>
              <a:t>Overview | Asthma: diagnosis, monitoring and chronic asthma management (BTS, NICE, SIGN) | Guidance | NICE</a:t>
            </a:r>
            <a:r>
              <a:rPr kumimoji="1" lang="en-US" sz="1200" kern="1200">
                <a:solidFill>
                  <a:schemeClr val="tx1"/>
                </a:solidFill>
                <a:effectLst/>
                <a:latin typeface="Arial" panose="020B0604020202020204" pitchFamily="34" charset="0"/>
                <a:ea typeface="+mn-ea"/>
                <a:cs typeface="+mn-cs"/>
              </a:rPr>
              <a:t>. [online] Nice.org.uk. Available at: https://www.nice.org.uk/guidance/NG245 [Accessed 20 Apr. 2026].</a:t>
            </a:r>
          </a:p>
          <a:p>
            <a:r>
              <a:rPr kumimoji="1" lang="en-US" sz="1200" kern="1200" err="1">
                <a:solidFill>
                  <a:schemeClr val="tx1"/>
                </a:solidFill>
                <a:effectLst/>
                <a:latin typeface="Arial" panose="020B0604020202020204" pitchFamily="34" charset="0"/>
                <a:ea typeface="+mn-ea"/>
                <a:cs typeface="+mn-cs"/>
              </a:rPr>
              <a:t>Papi</a:t>
            </a:r>
            <a:r>
              <a:rPr kumimoji="1" lang="en-US" sz="1200" kern="1200">
                <a:solidFill>
                  <a:schemeClr val="tx1"/>
                </a:solidFill>
                <a:effectLst/>
                <a:latin typeface="Arial" panose="020B0604020202020204" pitchFamily="34" charset="0"/>
                <a:ea typeface="+mn-ea"/>
                <a:cs typeface="+mn-cs"/>
              </a:rPr>
              <a:t>, A., </a:t>
            </a:r>
            <a:r>
              <a:rPr kumimoji="1" lang="en-US" sz="1200" kern="1200" err="1">
                <a:solidFill>
                  <a:schemeClr val="tx1"/>
                </a:solidFill>
                <a:effectLst/>
                <a:latin typeface="Arial" panose="020B0604020202020204" pitchFamily="34" charset="0"/>
                <a:ea typeface="+mn-ea"/>
                <a:cs typeface="+mn-cs"/>
              </a:rPr>
              <a:t>Blasi</a:t>
            </a:r>
            <a:r>
              <a:rPr kumimoji="1" lang="en-US" sz="1200" kern="1200">
                <a:solidFill>
                  <a:schemeClr val="tx1"/>
                </a:solidFill>
                <a:effectLst/>
                <a:latin typeface="Arial" panose="020B0604020202020204" pitchFamily="34" charset="0"/>
                <a:ea typeface="+mn-ea"/>
                <a:cs typeface="+mn-cs"/>
              </a:rPr>
              <a:t>, F., </a:t>
            </a:r>
            <a:r>
              <a:rPr kumimoji="1" lang="en-US" sz="1200" kern="1200" err="1">
                <a:solidFill>
                  <a:schemeClr val="tx1"/>
                </a:solidFill>
                <a:effectLst/>
                <a:latin typeface="Arial" panose="020B0604020202020204" pitchFamily="34" charset="0"/>
                <a:ea typeface="+mn-ea"/>
                <a:cs typeface="+mn-cs"/>
              </a:rPr>
              <a:t>Canonica</a:t>
            </a:r>
            <a:r>
              <a:rPr kumimoji="1" lang="en-US" sz="1200" kern="1200">
                <a:solidFill>
                  <a:schemeClr val="tx1"/>
                </a:solidFill>
                <a:effectLst/>
                <a:latin typeface="Arial" panose="020B0604020202020204" pitchFamily="34" charset="0"/>
                <a:ea typeface="+mn-ea"/>
                <a:cs typeface="+mn-cs"/>
              </a:rPr>
              <a:t>, G.W., </a:t>
            </a:r>
            <a:r>
              <a:rPr kumimoji="1" lang="en-US" sz="1200" kern="1200" err="1">
                <a:solidFill>
                  <a:schemeClr val="tx1"/>
                </a:solidFill>
                <a:effectLst/>
                <a:latin typeface="Arial" panose="020B0604020202020204" pitchFamily="34" charset="0"/>
                <a:ea typeface="+mn-ea"/>
                <a:cs typeface="+mn-cs"/>
              </a:rPr>
              <a:t>Morandi</a:t>
            </a:r>
            <a:r>
              <a:rPr kumimoji="1" lang="en-US" sz="1200" kern="1200">
                <a:solidFill>
                  <a:schemeClr val="tx1"/>
                </a:solidFill>
                <a:effectLst/>
                <a:latin typeface="Arial" panose="020B0604020202020204" pitchFamily="34" charset="0"/>
                <a:ea typeface="+mn-ea"/>
                <a:cs typeface="+mn-cs"/>
              </a:rPr>
              <a:t>, L., </a:t>
            </a:r>
            <a:r>
              <a:rPr kumimoji="1" lang="en-US" sz="1200" kern="1200" err="1">
                <a:solidFill>
                  <a:schemeClr val="tx1"/>
                </a:solidFill>
                <a:effectLst/>
                <a:latin typeface="Arial" panose="020B0604020202020204" pitchFamily="34" charset="0"/>
                <a:ea typeface="+mn-ea"/>
                <a:cs typeface="+mn-cs"/>
              </a:rPr>
              <a:t>Richeldi</a:t>
            </a:r>
            <a:r>
              <a:rPr kumimoji="1" lang="en-US" sz="1200" kern="1200">
                <a:solidFill>
                  <a:schemeClr val="tx1"/>
                </a:solidFill>
                <a:effectLst/>
                <a:latin typeface="Arial" panose="020B0604020202020204" pitchFamily="34" charset="0"/>
                <a:ea typeface="+mn-ea"/>
                <a:cs typeface="+mn-cs"/>
              </a:rPr>
              <a:t>, L. and Rossi, A. (2020). Treatment strategies for asthma: reshaping the concept of asthma management. </a:t>
            </a:r>
            <a:r>
              <a:rPr kumimoji="1" lang="en-US" sz="1200" i="1" kern="1200">
                <a:solidFill>
                  <a:schemeClr val="tx1"/>
                </a:solidFill>
                <a:effectLst/>
                <a:latin typeface="Arial" panose="020B0604020202020204" pitchFamily="34" charset="0"/>
                <a:ea typeface="+mn-ea"/>
                <a:cs typeface="+mn-cs"/>
              </a:rPr>
              <a:t>Allergy, Asthma &amp; Clinical Immunology</a:t>
            </a:r>
            <a:r>
              <a:rPr kumimoji="1" lang="en-US" sz="1200" kern="1200">
                <a:solidFill>
                  <a:schemeClr val="tx1"/>
                </a:solidFill>
                <a:effectLst/>
                <a:latin typeface="Arial" panose="020B0604020202020204" pitchFamily="34" charset="0"/>
                <a:ea typeface="+mn-ea"/>
                <a:cs typeface="+mn-cs"/>
              </a:rPr>
              <a:t>, [online] 16(1), p.75. </a:t>
            </a:r>
            <a:r>
              <a:rPr kumimoji="1" lang="en-US" sz="1200" kern="1200" err="1">
                <a:solidFill>
                  <a:schemeClr val="tx1"/>
                </a:solidFill>
                <a:effectLst/>
                <a:latin typeface="Arial" panose="020B0604020202020204" pitchFamily="34" charset="0"/>
                <a:ea typeface="+mn-ea"/>
                <a:cs typeface="+mn-cs"/>
              </a:rPr>
              <a:t>doi:https</a:t>
            </a:r>
            <a:r>
              <a:rPr kumimoji="1" lang="en-US" sz="1200" kern="1200">
                <a:solidFill>
                  <a:schemeClr val="tx1"/>
                </a:solidFill>
                <a:effectLst/>
                <a:latin typeface="Arial" panose="020B0604020202020204" pitchFamily="34" charset="0"/>
                <a:ea typeface="+mn-ea"/>
                <a:cs typeface="+mn-cs"/>
              </a:rPr>
              <a:t>://doi.org/10.1186/s13223-020-00472-8.</a:t>
            </a:r>
          </a:p>
          <a:p>
            <a:r>
              <a:rPr kumimoji="1" lang="en-US" sz="1200" kern="1200" err="1">
                <a:solidFill>
                  <a:schemeClr val="tx1"/>
                </a:solidFill>
                <a:effectLst/>
                <a:latin typeface="Arial" panose="020B0604020202020204" pitchFamily="34" charset="0"/>
                <a:ea typeface="+mn-ea"/>
                <a:cs typeface="+mn-cs"/>
              </a:rPr>
              <a:t>Tohidinik</a:t>
            </a:r>
            <a:r>
              <a:rPr kumimoji="1" lang="en-US" sz="1200" kern="1200">
                <a:solidFill>
                  <a:schemeClr val="tx1"/>
                </a:solidFill>
                <a:effectLst/>
                <a:latin typeface="Arial" panose="020B0604020202020204" pitchFamily="34" charset="0"/>
                <a:ea typeface="+mn-ea"/>
                <a:cs typeface="+mn-cs"/>
              </a:rPr>
              <a:t>, H.R. and </a:t>
            </a:r>
            <a:r>
              <a:rPr kumimoji="1" lang="en-US" sz="1200" kern="1200" err="1">
                <a:solidFill>
                  <a:schemeClr val="tx1"/>
                </a:solidFill>
                <a:effectLst/>
                <a:latin typeface="Arial" panose="020B0604020202020204" pitchFamily="34" charset="0"/>
                <a:ea typeface="+mn-ea"/>
                <a:cs typeface="+mn-cs"/>
              </a:rPr>
              <a:t>Mallah</a:t>
            </a:r>
            <a:r>
              <a:rPr kumimoji="1" lang="en-US" sz="1200" kern="1200">
                <a:solidFill>
                  <a:schemeClr val="tx1"/>
                </a:solidFill>
                <a:effectLst/>
                <a:latin typeface="Arial" panose="020B0604020202020204" pitchFamily="34" charset="0"/>
                <a:ea typeface="+mn-ea"/>
                <a:cs typeface="+mn-cs"/>
              </a:rPr>
              <a:t>, N. (2019). History of allergic rhinitis and risk of asthma; a systematic review and meta-analysis. </a:t>
            </a:r>
            <a:r>
              <a:rPr kumimoji="1" lang="en-US" sz="1200" i="1" kern="1200">
                <a:solidFill>
                  <a:schemeClr val="tx1"/>
                </a:solidFill>
                <a:effectLst/>
                <a:latin typeface="Arial" panose="020B0604020202020204" pitchFamily="34" charset="0"/>
                <a:ea typeface="+mn-ea"/>
                <a:cs typeface="+mn-cs"/>
              </a:rPr>
              <a:t>World Allergy Organization Journal</a:t>
            </a:r>
            <a:r>
              <a:rPr kumimoji="1" lang="en-US" sz="1200" kern="1200">
                <a:solidFill>
                  <a:schemeClr val="tx1"/>
                </a:solidFill>
                <a:effectLst/>
                <a:latin typeface="Arial" panose="020B0604020202020204" pitchFamily="34" charset="0"/>
                <a:ea typeface="+mn-ea"/>
                <a:cs typeface="+mn-cs"/>
              </a:rPr>
              <a:t>, [online] 12(10), p.100069. </a:t>
            </a:r>
            <a:r>
              <a:rPr kumimoji="1" lang="en-US" sz="1200" kern="1200" err="1">
                <a:solidFill>
                  <a:schemeClr val="tx1"/>
                </a:solidFill>
                <a:effectLst/>
                <a:latin typeface="Arial" panose="020B0604020202020204" pitchFamily="34" charset="0"/>
                <a:ea typeface="+mn-ea"/>
                <a:cs typeface="+mn-cs"/>
              </a:rPr>
              <a:t>doi:https</a:t>
            </a:r>
            <a:r>
              <a:rPr kumimoji="1" lang="en-US" sz="1200" kern="1200">
                <a:solidFill>
                  <a:schemeClr val="tx1"/>
                </a:solidFill>
                <a:effectLst/>
                <a:latin typeface="Arial" panose="020B0604020202020204" pitchFamily="34" charset="0"/>
                <a:ea typeface="+mn-ea"/>
                <a:cs typeface="+mn-cs"/>
              </a:rPr>
              <a:t>://doi.org/10.1016/j.waojou.2019.100069.</a:t>
            </a:r>
          </a:p>
          <a:p>
            <a:r>
              <a:rPr kumimoji="1" lang="en-US" sz="1200" kern="1200" err="1">
                <a:solidFill>
                  <a:schemeClr val="tx1"/>
                </a:solidFill>
                <a:effectLst/>
                <a:latin typeface="Arial" panose="020B0604020202020204" pitchFamily="34" charset="0"/>
                <a:ea typeface="+mn-ea"/>
                <a:cs typeface="+mn-cs"/>
              </a:rPr>
              <a:t>Volerman</a:t>
            </a:r>
            <a:r>
              <a:rPr kumimoji="1" lang="en-US" sz="1200" kern="1200">
                <a:solidFill>
                  <a:schemeClr val="tx1"/>
                </a:solidFill>
                <a:effectLst/>
                <a:latin typeface="Arial" panose="020B0604020202020204" pitchFamily="34" charset="0"/>
                <a:ea typeface="+mn-ea"/>
                <a:cs typeface="+mn-cs"/>
              </a:rPr>
              <a:t>, A. and Carpenter, D. (2020). What can be done to impact respiratory inhaler misuse: exploring the problem, reasons, and solutions. </a:t>
            </a:r>
            <a:r>
              <a:rPr kumimoji="1" lang="en-US" sz="1200" i="1" kern="1200">
                <a:solidFill>
                  <a:schemeClr val="tx1"/>
                </a:solidFill>
                <a:effectLst/>
                <a:latin typeface="Arial" panose="020B0604020202020204" pitchFamily="34" charset="0"/>
                <a:ea typeface="+mn-ea"/>
                <a:cs typeface="+mn-cs"/>
              </a:rPr>
              <a:t>Expert Review of Respiratory Medicine</a:t>
            </a:r>
            <a:r>
              <a:rPr kumimoji="1" lang="en-US" sz="1200" kern="1200">
                <a:solidFill>
                  <a:schemeClr val="tx1"/>
                </a:solidFill>
                <a:effectLst/>
                <a:latin typeface="Arial" panose="020B0604020202020204" pitchFamily="34" charset="0"/>
                <a:ea typeface="+mn-ea"/>
                <a:cs typeface="+mn-cs"/>
              </a:rPr>
              <a:t>, 14(8), pp.1–15. </a:t>
            </a:r>
            <a:r>
              <a:rPr kumimoji="1" lang="en-US" sz="1200" kern="1200" err="1">
                <a:solidFill>
                  <a:schemeClr val="tx1"/>
                </a:solidFill>
                <a:effectLst/>
                <a:latin typeface="Arial" panose="020B0604020202020204" pitchFamily="34" charset="0"/>
                <a:ea typeface="+mn-ea"/>
                <a:cs typeface="+mn-cs"/>
              </a:rPr>
              <a:t>doi:https</a:t>
            </a:r>
            <a:r>
              <a:rPr kumimoji="1" lang="en-US" sz="1200" kern="1200">
                <a:solidFill>
                  <a:schemeClr val="tx1"/>
                </a:solidFill>
                <a:effectLst/>
                <a:latin typeface="Arial" panose="020B0604020202020204" pitchFamily="34" charset="0"/>
                <a:ea typeface="+mn-ea"/>
                <a:cs typeface="+mn-cs"/>
              </a:rPr>
              <a:t>://doi.org/10.1080/17476348.2020.1754800.</a:t>
            </a:r>
          </a:p>
          <a:p>
            <a:endParaRPr lang="en-US"/>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8167052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21/04/2026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21/04/2026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21/04/2026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21/04/2026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21/04/2026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21/04/2026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21/04/2026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21/04/2026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5.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5.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8.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8.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8.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9.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107504" y="1052736"/>
            <a:ext cx="9036496" cy="1584176"/>
          </a:xfrm>
        </p:spPr>
        <p:txBody>
          <a:bodyPr/>
          <a:lstStyle/>
          <a:p>
            <a:pPr eaLnBrk="1" hangingPunct="1"/>
            <a:r>
              <a:rPr lang="en-GB" altLang="en-US" sz="2800" b="1">
                <a:solidFill>
                  <a:schemeClr val="bg1"/>
                </a:solidFill>
              </a:rPr>
              <a:t>BMHP5023 Introduction to Physiology</a:t>
            </a:r>
          </a:p>
          <a:p>
            <a:pPr eaLnBrk="1" hangingPunct="1"/>
            <a:r>
              <a:rPr lang="en-GB" altLang="en-US" sz="2800" b="1">
                <a:solidFill>
                  <a:schemeClr val="bg1"/>
                </a:solidFill>
              </a:rPr>
              <a:t>Component 2 – Presentation </a:t>
            </a:r>
          </a:p>
          <a:p>
            <a:pPr eaLnBrk="1" hangingPunct="1"/>
            <a:r>
              <a:rPr lang="en-GB" altLang="en-US" sz="2800" b="1">
                <a:solidFill>
                  <a:schemeClr val="bg1"/>
                </a:solidFill>
              </a:rPr>
              <a:t>Care Plan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4" name="Subtitle 4"/>
          <p:cNvSpPr txBox="1">
            <a:spLocks/>
          </p:cNvSpPr>
          <p:nvPr/>
        </p:nvSpPr>
        <p:spPr bwMode="auto">
          <a:xfrm>
            <a:off x="395536" y="4293096"/>
            <a:ext cx="6192688" cy="11519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eaLnBrk="1" hangingPunct="1"/>
            <a:r>
              <a:rPr lang="en-GB" altLang="en-US" sz="1500" b="1">
                <a:solidFill>
                  <a:schemeClr val="bg1"/>
                </a:solidFill>
              </a:rPr>
              <a:t>Student ID:2427852</a:t>
            </a:r>
          </a:p>
          <a:p>
            <a:pPr algn="l" eaLnBrk="1" hangingPunct="1"/>
            <a:r>
              <a:rPr lang="en-GB" altLang="en-US" sz="1500" b="1">
                <a:solidFill>
                  <a:schemeClr val="bg1"/>
                </a:solidFill>
              </a:rPr>
              <a:t>Student name: Mercy </a:t>
            </a:r>
            <a:r>
              <a:rPr lang="en-GB" altLang="en-US" sz="1500" b="1" err="1">
                <a:solidFill>
                  <a:schemeClr val="bg1"/>
                </a:solidFill>
              </a:rPr>
              <a:t>Reoja</a:t>
            </a:r>
            <a:r>
              <a:rPr lang="en-GB" altLang="en-US" sz="1500" b="1">
                <a:solidFill>
                  <a:schemeClr val="bg1"/>
                </a:solidFill>
              </a:rPr>
              <a:t> Fiel</a:t>
            </a:r>
          </a:p>
          <a:p>
            <a:pPr algn="l" eaLnBrk="1" hangingPunct="1"/>
            <a:r>
              <a:rPr lang="en-GB" altLang="en-US" sz="1500" b="1">
                <a:solidFill>
                  <a:schemeClr val="bg1"/>
                </a:solidFill>
              </a:rPr>
              <a:t>Lecturer Name: Shaila Hussain</a:t>
            </a:r>
          </a:p>
        </p:txBody>
      </p:sp>
      <p:sp>
        <p:nvSpPr>
          <p:cNvPr id="5" name="Subtitle 4"/>
          <p:cNvSpPr txBox="1">
            <a:spLocks/>
          </p:cNvSpPr>
          <p:nvPr/>
        </p:nvSpPr>
        <p:spPr bwMode="auto">
          <a:xfrm>
            <a:off x="839200" y="2636912"/>
            <a:ext cx="7573103" cy="503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US" sz="2000">
                <a:solidFill>
                  <a:schemeClr val="bg1"/>
                </a:solidFill>
              </a:rPr>
              <a:t>Presentation Title: Care Plan for a Fictional Patient with Asthma</a:t>
            </a:r>
            <a:endParaRPr lang="en-GB" altLang="en-US" sz="2000">
              <a:solidFill>
                <a:schemeClr val="bg1"/>
              </a:solidFill>
            </a:endParaRPr>
          </a:p>
        </p:txBody>
      </p:sp>
      <p:pic>
        <p:nvPicPr>
          <p:cNvPr id="43" name="Audio 42">
            <a:extLst>
              <a:ext uri="{FF2B5EF4-FFF2-40B4-BE49-F238E27FC236}">
                <a16:creationId xmlns:a16="http://schemas.microsoft.com/office/drawing/2014/main" id="{B01D60A1-160D-77F0-B77A-B5715764164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2800"/>
    </mc:Choice>
    <mc:Fallback>
      <p:transition spd="slow" advTm="628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591679"/>
            <a:ext cx="8229600" cy="850106"/>
          </a:xfrm>
        </p:spPr>
        <p:txBody>
          <a:bodyPr/>
          <a:lstStyle/>
          <a:p>
            <a:r>
              <a:rPr lang="en-GB" sz="3000" b="1"/>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250825" y="1743813"/>
            <a:ext cx="5148064" cy="3127994"/>
          </a:xfrm>
        </p:spPr>
        <p:txBody>
          <a:bodyPr/>
          <a:lstStyle/>
          <a:p>
            <a:pPr lvl="0"/>
            <a:r>
              <a:rPr lang="en-US" sz="2000"/>
              <a:t>Fictional patient with moderate persistent asthma.</a:t>
            </a:r>
          </a:p>
          <a:p>
            <a:pPr lvl="0"/>
            <a:r>
              <a:rPr lang="en-US" sz="2000"/>
              <a:t>Asthma is a chronic respiratory disease (</a:t>
            </a:r>
            <a:r>
              <a:rPr lang="en-US" sz="2000" err="1"/>
              <a:t>Labaki</a:t>
            </a:r>
            <a:r>
              <a:rPr lang="en-US" sz="2000"/>
              <a:t> and Han, 2020). </a:t>
            </a:r>
          </a:p>
          <a:p>
            <a:pPr lvl="0"/>
            <a:r>
              <a:rPr lang="en-US" sz="2000"/>
              <a:t>Affects the airways and breathing. </a:t>
            </a:r>
          </a:p>
          <a:p>
            <a:pPr lvl="0"/>
            <a:r>
              <a:rPr lang="en-US" sz="2000"/>
              <a:t>Focus on physiology, risk factors and care planning. </a:t>
            </a:r>
          </a:p>
          <a:p>
            <a:pPr lvl="0"/>
            <a:r>
              <a:rPr lang="en-US" sz="2000"/>
              <a:t>Presentation Aim: develop an evidence-based care plan. </a:t>
            </a:r>
          </a:p>
          <a:p>
            <a:pPr marL="0" indent="0">
              <a:buNone/>
            </a:pPr>
            <a:endParaRPr lang="en-GB" sz="2000">
              <a:solidFill>
                <a:srgbClr val="0070C0"/>
              </a:solidFill>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1026" name="Picture 2" descr="1,882 Asthma Diagram Royalty-Free Images, Stock Photos &amp; Pictures |  Shutterstock"/>
          <p:cNvPicPr>
            <a:picLocks noChangeAspect="1" noChangeArrowheads="1"/>
          </p:cNvPicPr>
          <p:nvPr/>
        </p:nvPicPr>
        <p:blipFill rotWithShape="1">
          <a:blip r:embed="rId5">
            <a:extLst>
              <a:ext uri="{28A0092B-C50C-407E-A947-70E740481C1C}">
                <a14:useLocalDpi xmlns:a14="http://schemas.microsoft.com/office/drawing/2010/main" val="0"/>
              </a:ext>
            </a:extLst>
          </a:blip>
          <a:srcRect b="7151"/>
          <a:stretch/>
        </p:blipFill>
        <p:spPr bwMode="auto">
          <a:xfrm>
            <a:off x="5404891" y="2420888"/>
            <a:ext cx="3281909" cy="1773845"/>
          </a:xfrm>
          <a:prstGeom prst="rect">
            <a:avLst/>
          </a:prstGeom>
          <a:noFill/>
          <a:extLst>
            <a:ext uri="{909E8E84-426E-40DD-AFC4-6F175D3DCCD1}">
              <a14:hiddenFill xmlns:a14="http://schemas.microsoft.com/office/drawing/2010/main">
                <a:solidFill>
                  <a:srgbClr val="FFFFFF"/>
                </a:solidFill>
              </a14:hiddenFill>
            </a:ext>
          </a:extLst>
        </p:spPr>
      </p:pic>
      <p:pic>
        <p:nvPicPr>
          <p:cNvPr id="24" name="Audio 23">
            <a:extLst>
              <a:ext uri="{FF2B5EF4-FFF2-40B4-BE49-F238E27FC236}">
                <a16:creationId xmlns:a16="http://schemas.microsoft.com/office/drawing/2014/main" id="{6CB50ED4-6D77-3591-8ACD-7134DB4DDE1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72680"/>
    </mc:Choice>
    <mc:Fallback>
      <p:transition spd="slow" advTm="726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000" b="1"/>
              <a:t>Information about the person</a:t>
            </a:r>
            <a:br>
              <a:rPr lang="en-GB" sz="3000" b="1"/>
            </a:br>
            <a:r>
              <a:rPr lang="en-US" sz="2000"/>
              <a:t>Fictional Patient Profile and Demographic Information</a:t>
            </a:r>
            <a:br>
              <a:rPr lang="en-US"/>
            </a:br>
            <a:endParaRPr lang="en-GB" sz="3000" b="1"/>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p:txBody>
          <a:bodyPr/>
          <a:lstStyle/>
          <a:p>
            <a:pPr lvl="0"/>
            <a:r>
              <a:rPr lang="en-US" sz="2000" b="1"/>
              <a:t>Name:</a:t>
            </a:r>
            <a:r>
              <a:rPr lang="en-US" sz="2000"/>
              <a:t> </a:t>
            </a:r>
            <a:r>
              <a:rPr lang="en-US" sz="2000" err="1"/>
              <a:t>Ms</a:t>
            </a:r>
            <a:r>
              <a:rPr lang="en-US" sz="2000"/>
              <a:t> R. Khan </a:t>
            </a:r>
            <a:r>
              <a:rPr lang="en-US" sz="2000" i="1"/>
              <a:t>(fictional)</a:t>
            </a:r>
            <a:r>
              <a:rPr lang="en-US" sz="2000"/>
              <a:t> </a:t>
            </a:r>
          </a:p>
          <a:p>
            <a:pPr lvl="0"/>
            <a:r>
              <a:rPr lang="en-US" sz="2000" b="1"/>
              <a:t>Age:</a:t>
            </a:r>
            <a:r>
              <a:rPr lang="en-US" sz="2000"/>
              <a:t> 29 years </a:t>
            </a:r>
          </a:p>
          <a:p>
            <a:pPr lvl="0"/>
            <a:r>
              <a:rPr lang="en-US" sz="2000" b="1"/>
              <a:t>Sex:</a:t>
            </a:r>
            <a:r>
              <a:rPr lang="en-US" sz="2000"/>
              <a:t> Female </a:t>
            </a:r>
          </a:p>
          <a:p>
            <a:pPr lvl="0"/>
            <a:r>
              <a:rPr lang="en-US" sz="2000" b="1"/>
              <a:t>Ethnicity:</a:t>
            </a:r>
            <a:r>
              <a:rPr lang="en-US" sz="2000"/>
              <a:t> South Asian </a:t>
            </a:r>
          </a:p>
          <a:p>
            <a:pPr lvl="0"/>
            <a:r>
              <a:rPr lang="en-US" sz="2000" b="1"/>
              <a:t>Occupation:</a:t>
            </a:r>
            <a:r>
              <a:rPr lang="en-US" sz="2000"/>
              <a:t> Primary school teacher </a:t>
            </a:r>
          </a:p>
          <a:p>
            <a:pPr lvl="0"/>
            <a:r>
              <a:rPr lang="en-US" sz="2000" b="1"/>
              <a:t>Lives with:</a:t>
            </a:r>
            <a:r>
              <a:rPr lang="en-US" sz="2000"/>
              <a:t> husband and young child </a:t>
            </a:r>
          </a:p>
          <a:p>
            <a:pPr lvl="0"/>
            <a:r>
              <a:rPr lang="en-US" sz="2000" b="1"/>
              <a:t>Diagnosis:</a:t>
            </a:r>
            <a:r>
              <a:rPr lang="en-US" sz="2000"/>
              <a:t> Moderate persistent asthma </a:t>
            </a:r>
          </a:p>
          <a:p>
            <a:pPr marL="0" indent="0">
              <a:buNone/>
            </a:pPr>
            <a:endParaRPr lang="en-GB" sz="2000">
              <a:solidFill>
                <a:srgbClr val="0070C0"/>
              </a:solidFill>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2050" name="Picture 2" descr="2,000+ Asthma Attack Adult Stock Illustrations, Royalty-Free Vector  Graphics &amp; Clip Art - iStock"/>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80112" y="1600201"/>
            <a:ext cx="3393935" cy="2417902"/>
          </a:xfrm>
          <a:prstGeom prst="rect">
            <a:avLst/>
          </a:prstGeom>
          <a:noFill/>
          <a:extLst>
            <a:ext uri="{909E8E84-426E-40DD-AFC4-6F175D3DCCD1}">
              <a14:hiddenFill xmlns:a14="http://schemas.microsoft.com/office/drawing/2010/main">
                <a:solidFill>
                  <a:srgbClr val="FFFFFF"/>
                </a:solidFill>
              </a14:hiddenFill>
            </a:ext>
          </a:extLst>
        </p:spPr>
      </p:pic>
      <p:pic>
        <p:nvPicPr>
          <p:cNvPr id="61" name="Audio 60">
            <a:extLst>
              <a:ext uri="{FF2B5EF4-FFF2-40B4-BE49-F238E27FC236}">
                <a16:creationId xmlns:a16="http://schemas.microsoft.com/office/drawing/2014/main" id="{467342A0-F52C-6B15-F308-95C398E1143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63380"/>
    </mc:Choice>
    <mc:Fallback>
      <p:transition spd="slow" advTm="633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57200" y="457201"/>
            <a:ext cx="8229600" cy="955576"/>
          </a:xfrm>
        </p:spPr>
        <p:txBody>
          <a:bodyPr/>
          <a:lstStyle/>
          <a:p>
            <a:r>
              <a:rPr lang="en-GB" sz="3000" b="1"/>
              <a:t>Information about the person</a:t>
            </a:r>
            <a:br>
              <a:rPr lang="en-GB" sz="3000" b="1"/>
            </a:br>
            <a:r>
              <a:rPr lang="en-US" sz="2000"/>
              <a:t>Current Health Status and Main Health Measurements</a:t>
            </a:r>
            <a:endParaRPr lang="en-GB" sz="3000" b="1"/>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457200" y="1600201"/>
            <a:ext cx="4834880" cy="3124943"/>
          </a:xfrm>
        </p:spPr>
        <p:txBody>
          <a:bodyPr/>
          <a:lstStyle/>
          <a:p>
            <a:pPr lvl="0"/>
            <a:r>
              <a:rPr lang="en-US" sz="2000" b="1"/>
              <a:t>BMI:</a:t>
            </a:r>
            <a:r>
              <a:rPr lang="en-US" sz="2000"/>
              <a:t> 29 kg/m² </a:t>
            </a:r>
          </a:p>
          <a:p>
            <a:pPr lvl="0"/>
            <a:r>
              <a:rPr lang="en-US" sz="2000" b="1"/>
              <a:t>Symptoms:</a:t>
            </a:r>
            <a:r>
              <a:rPr lang="en-US" sz="2000"/>
              <a:t> wheeze, cough, chest tightness </a:t>
            </a:r>
          </a:p>
          <a:p>
            <a:pPr lvl="0"/>
            <a:r>
              <a:rPr lang="en-US" sz="2000" b="1"/>
              <a:t>Night symptoms:</a:t>
            </a:r>
            <a:r>
              <a:rPr lang="en-US" sz="2000"/>
              <a:t> 2–3 times weekly </a:t>
            </a:r>
          </a:p>
          <a:p>
            <a:pPr lvl="0"/>
            <a:r>
              <a:rPr lang="en-US" sz="2000" b="1"/>
              <a:t>Peak flow:</a:t>
            </a:r>
            <a:r>
              <a:rPr lang="en-US" sz="2000"/>
              <a:t> below personal best </a:t>
            </a:r>
          </a:p>
          <a:p>
            <a:pPr lvl="0"/>
            <a:r>
              <a:rPr lang="en-US" sz="2000" b="1"/>
              <a:t>Reliever inhaler:</a:t>
            </a:r>
            <a:r>
              <a:rPr lang="en-US" sz="2000"/>
              <a:t> used frequently </a:t>
            </a:r>
          </a:p>
          <a:p>
            <a:pPr lvl="0"/>
            <a:r>
              <a:rPr lang="en-US" sz="2000" b="1"/>
              <a:t>Triggers:</a:t>
            </a:r>
            <a:r>
              <a:rPr lang="en-US" sz="2000"/>
              <a:t> dust, pollen, cold air, stress (</a:t>
            </a:r>
            <a:r>
              <a:rPr lang="en-US" sz="2000" err="1"/>
              <a:t>Papi</a:t>
            </a:r>
            <a:r>
              <a:rPr lang="en-US" sz="2000"/>
              <a:t> et al., 2020).</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3074" name="Picture 2" descr="2,000+ Asthma Attack Adult Stock Illustrations, Royalty-Free Vector  Graphics &amp; Clip Art - iStock"/>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17208" y="1844824"/>
            <a:ext cx="3433851" cy="2446339"/>
          </a:xfrm>
          <a:prstGeom prst="rect">
            <a:avLst/>
          </a:prstGeom>
          <a:noFill/>
          <a:extLst>
            <a:ext uri="{909E8E84-426E-40DD-AFC4-6F175D3DCCD1}">
              <a14:hiddenFill xmlns:a14="http://schemas.microsoft.com/office/drawing/2010/main">
                <a:solidFill>
                  <a:srgbClr val="FFFFFF"/>
                </a:solidFill>
              </a14:hiddenFill>
            </a:ext>
          </a:extLst>
        </p:spPr>
      </p:pic>
      <p:pic>
        <p:nvPicPr>
          <p:cNvPr id="23" name="Audio 22">
            <a:extLst>
              <a:ext uri="{FF2B5EF4-FFF2-40B4-BE49-F238E27FC236}">
                <a16:creationId xmlns:a16="http://schemas.microsoft.com/office/drawing/2014/main" id="{A88F9475-321C-3976-AB21-5A75402085E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878005131"/>
      </p:ext>
    </p:extLst>
  </p:cSld>
  <p:clrMapOvr>
    <a:masterClrMapping/>
  </p:clrMapOvr>
  <mc:AlternateContent xmlns:mc="http://schemas.openxmlformats.org/markup-compatibility/2006">
    <mc:Choice xmlns:p14="http://schemas.microsoft.com/office/powerpoint/2010/main" Requires="p14">
      <p:transition spd="slow" p14:dur="2000" advTm="70346"/>
    </mc:Choice>
    <mc:Fallback>
      <p:transition spd="slow" advTm="703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r>
              <a:rPr lang="en-GB" sz="3000" b="1">
                <a:cs typeface="Arial" panose="020B0604020202020204" pitchFamily="34" charset="0"/>
              </a:rPr>
              <a:t>Anatomy and Physiology</a:t>
            </a:r>
            <a:br>
              <a:rPr lang="en-GB" sz="3000" b="1">
                <a:cs typeface="Arial" panose="020B0604020202020204" pitchFamily="34" charset="0"/>
              </a:rPr>
            </a:br>
            <a:r>
              <a:rPr lang="en-US" sz="2000"/>
              <a:t>Respiratory Anatomy Relevant to Asthma</a:t>
            </a:r>
            <a:endParaRPr lang="en-GB" sz="3000" b="1">
              <a:cs typeface="Arial" panose="020B0604020202020204" pitchFamily="34" charset="0"/>
            </a:endParaRP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457200" y="1600201"/>
            <a:ext cx="5122912" cy="3773015"/>
          </a:xfrm>
        </p:spPr>
        <p:txBody>
          <a:bodyPr/>
          <a:lstStyle/>
          <a:p>
            <a:pPr lvl="0"/>
            <a:r>
              <a:rPr lang="en-US" sz="2000"/>
              <a:t>Air passes through the trachea (</a:t>
            </a:r>
            <a:r>
              <a:rPr lang="en-US" sz="2000" err="1"/>
              <a:t>Erjefält</a:t>
            </a:r>
            <a:r>
              <a:rPr lang="en-US" sz="2000"/>
              <a:t>, 2023).</a:t>
            </a:r>
          </a:p>
          <a:p>
            <a:pPr lvl="0"/>
            <a:r>
              <a:rPr lang="en-US" sz="2000"/>
              <a:t>Then enters the bronchi and bronchioles </a:t>
            </a:r>
          </a:p>
          <a:p>
            <a:pPr lvl="0"/>
            <a:r>
              <a:rPr lang="en-US" sz="2000"/>
              <a:t>Bronchioles control airflow in the lungs </a:t>
            </a:r>
          </a:p>
          <a:p>
            <a:pPr lvl="0"/>
            <a:r>
              <a:rPr lang="en-US" sz="2000"/>
              <a:t>Alveoli allow gas exchange </a:t>
            </a:r>
          </a:p>
          <a:p>
            <a:pPr lvl="0"/>
            <a:r>
              <a:rPr lang="en-US" sz="2000"/>
              <a:t>Diaphragm supports breathing movements </a:t>
            </a:r>
          </a:p>
          <a:p>
            <a:pPr lvl="0"/>
            <a:r>
              <a:rPr lang="en-US" sz="2000"/>
              <a:t>Normal breathing needs clear, open airways </a:t>
            </a:r>
          </a:p>
          <a:p>
            <a:pPr marL="0" indent="0">
              <a:buNone/>
            </a:pPr>
            <a:endParaRPr lang="en-GB" sz="2000">
              <a:solidFill>
                <a:srgbClr val="0070C0"/>
              </a:solidFill>
            </a:endParaRPr>
          </a:p>
        </p:txBody>
      </p:sp>
      <p:pic>
        <p:nvPicPr>
          <p:cNvPr id="4" name="Picture 3"/>
          <p:cNvPicPr>
            <a:picLocks noChangeAspect="1"/>
          </p:cNvPicPr>
          <p:nvPr/>
        </p:nvPicPr>
        <p:blipFill>
          <a:blip r:embed="rId5"/>
          <a:stretch>
            <a:fillRect/>
          </a:stretch>
        </p:blipFill>
        <p:spPr>
          <a:xfrm>
            <a:off x="5565188" y="1988840"/>
            <a:ext cx="3519657" cy="2500809"/>
          </a:xfrm>
          <a:prstGeom prst="rect">
            <a:avLst/>
          </a:prstGeom>
        </p:spPr>
      </p:pic>
      <p:pic>
        <p:nvPicPr>
          <p:cNvPr id="28" name="Audio 27">
            <a:extLst>
              <a:ext uri="{FF2B5EF4-FFF2-40B4-BE49-F238E27FC236}">
                <a16:creationId xmlns:a16="http://schemas.microsoft.com/office/drawing/2014/main" id="{2789CC0D-D5DF-A914-78C5-9437A2C6617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62940"/>
    </mc:Choice>
    <mc:Fallback>
      <p:transition spd="slow" advTm="629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60648"/>
            <a:ext cx="8229600" cy="1143000"/>
          </a:xfrm>
        </p:spPr>
        <p:txBody>
          <a:bodyPr/>
          <a:lstStyle/>
          <a:p>
            <a:r>
              <a:rPr lang="en-GB" sz="3000" b="1">
                <a:cs typeface="Arial" panose="020B0604020202020204" pitchFamily="34" charset="0"/>
              </a:rPr>
              <a:t>Anatomy and Physiology</a:t>
            </a:r>
            <a:br>
              <a:rPr lang="en-GB" sz="3000" b="1">
                <a:cs typeface="Arial" panose="020B0604020202020204" pitchFamily="34" charset="0"/>
              </a:rPr>
            </a:br>
            <a:r>
              <a:rPr lang="en-US" sz="2000"/>
              <a:t>Normal Respiratory Physiology and the Effects of Asthma on Airway Function</a:t>
            </a:r>
            <a:endParaRPr lang="en-GB" sz="3000" b="1">
              <a:cs typeface="Arial" panose="020B0604020202020204" pitchFamily="34" charset="0"/>
            </a:endParaRP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471589" y="1844824"/>
            <a:ext cx="4978896" cy="2980927"/>
          </a:xfrm>
        </p:spPr>
        <p:txBody>
          <a:bodyPr/>
          <a:lstStyle/>
          <a:p>
            <a:pPr lvl="0"/>
            <a:r>
              <a:rPr lang="en-US" sz="2000"/>
              <a:t>Normal airways are open and relaxed </a:t>
            </a:r>
          </a:p>
          <a:p>
            <a:pPr lvl="0"/>
            <a:r>
              <a:rPr lang="en-US" sz="2000"/>
              <a:t>Air moves freely to the alveoli </a:t>
            </a:r>
          </a:p>
          <a:p>
            <a:pPr lvl="0"/>
            <a:r>
              <a:rPr lang="en-US" sz="2000"/>
              <a:t>Asthma causes airway inflammation (</a:t>
            </a:r>
            <a:r>
              <a:rPr lang="en-US" sz="2000" err="1"/>
              <a:t>Cherney</a:t>
            </a:r>
            <a:r>
              <a:rPr lang="en-US" sz="2000"/>
              <a:t>, 2022).</a:t>
            </a:r>
          </a:p>
          <a:p>
            <a:pPr lvl="0"/>
            <a:r>
              <a:rPr lang="en-US" sz="2000"/>
              <a:t>Airways become narrowed </a:t>
            </a:r>
          </a:p>
          <a:p>
            <a:pPr lvl="0"/>
            <a:r>
              <a:rPr lang="en-US" sz="2000"/>
              <a:t>Bronchoconstriction reduces airflow </a:t>
            </a:r>
          </a:p>
          <a:p>
            <a:pPr lvl="0"/>
            <a:r>
              <a:rPr lang="en-US" sz="2000"/>
              <a:t>Excess mucus worsens obstruction </a:t>
            </a:r>
          </a:p>
          <a:p>
            <a:pPr marL="0" indent="0">
              <a:buNone/>
            </a:pPr>
            <a:endParaRPr lang="en-GB" sz="2000">
              <a:solidFill>
                <a:srgbClr val="0070C0"/>
              </a:solidFill>
            </a:endParaRPr>
          </a:p>
        </p:txBody>
      </p:sp>
      <p:pic>
        <p:nvPicPr>
          <p:cNvPr id="4" name="Picture 3"/>
          <p:cNvPicPr>
            <a:picLocks noChangeAspect="1"/>
          </p:cNvPicPr>
          <p:nvPr/>
        </p:nvPicPr>
        <p:blipFill>
          <a:blip r:embed="rId5"/>
          <a:stretch>
            <a:fillRect/>
          </a:stretch>
        </p:blipFill>
        <p:spPr>
          <a:xfrm>
            <a:off x="5554189" y="2276872"/>
            <a:ext cx="3156516" cy="1800200"/>
          </a:xfrm>
          <a:prstGeom prst="rect">
            <a:avLst/>
          </a:prstGeom>
        </p:spPr>
      </p:pic>
      <p:pic>
        <p:nvPicPr>
          <p:cNvPr id="32" name="Audio 31">
            <a:extLst>
              <a:ext uri="{FF2B5EF4-FFF2-40B4-BE49-F238E27FC236}">
                <a16:creationId xmlns:a16="http://schemas.microsoft.com/office/drawing/2014/main" id="{4C57BEF1-7058-9397-9A54-3816B63F1E6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85003349"/>
      </p:ext>
    </p:extLst>
  </p:cSld>
  <p:clrMapOvr>
    <a:masterClrMapping/>
  </p:clrMapOvr>
  <mc:AlternateContent xmlns:mc="http://schemas.openxmlformats.org/markup-compatibility/2006">
    <mc:Choice xmlns:p14="http://schemas.microsoft.com/office/powerpoint/2010/main" Requires="p14">
      <p:transition spd="slow" p14:dur="2000" advTm="61720"/>
    </mc:Choice>
    <mc:Fallback>
      <p:transition spd="slow" advTm="617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a:t>Care Plan (1/3)</a:t>
            </a:r>
            <a:br>
              <a:rPr lang="en-GB" sz="3600" b="1"/>
            </a:br>
            <a:r>
              <a:rPr lang="en-US" sz="2000"/>
              <a:t>Lifestyle and Health </a:t>
            </a:r>
            <a:r>
              <a:rPr lang="en-US" sz="2000" err="1"/>
              <a:t>Behaviour</a:t>
            </a:r>
            <a:endParaRPr lang="en-GB" sz="3600" b="1"/>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457200" y="1600201"/>
            <a:ext cx="5554960" cy="3845023"/>
          </a:xfrm>
        </p:spPr>
        <p:txBody>
          <a:bodyPr/>
          <a:lstStyle/>
          <a:p>
            <a:pPr lvl="0"/>
            <a:r>
              <a:rPr lang="en-US" sz="2000"/>
              <a:t>The patient uses her preventer inhaler inconsistently and relies too often on her reliever inhaler (</a:t>
            </a:r>
            <a:r>
              <a:rPr lang="en-US" sz="2000" err="1"/>
              <a:t>Volerman</a:t>
            </a:r>
            <a:r>
              <a:rPr lang="en-US" sz="2000"/>
              <a:t> and Carpenter, 2020). </a:t>
            </a:r>
          </a:p>
          <a:p>
            <a:pPr lvl="0"/>
            <a:r>
              <a:rPr lang="en-US" sz="2000"/>
              <a:t>Dust, pollen, stress and poor sleep appear to worsen her asthma symptoms. </a:t>
            </a:r>
          </a:p>
          <a:p>
            <a:pPr lvl="0"/>
            <a:r>
              <a:rPr lang="en-US" sz="2000"/>
              <a:t>She avoids regular physical activity because of fear of breathlessness and wheeze. </a:t>
            </a:r>
          </a:p>
          <a:p>
            <a:pPr lvl="0"/>
            <a:r>
              <a:rPr lang="en-US" sz="2000"/>
              <a:t>These </a:t>
            </a:r>
            <a:r>
              <a:rPr lang="en-US" sz="2000" err="1"/>
              <a:t>behaviours</a:t>
            </a:r>
            <a:r>
              <a:rPr lang="en-US" sz="2000"/>
              <a:t> suggest poor symptom control and a need for better self-management.</a:t>
            </a:r>
          </a:p>
          <a:p>
            <a:pPr marL="0" indent="0">
              <a:buNone/>
            </a:pPr>
            <a:endParaRPr lang="en-GB" sz="2000">
              <a:solidFill>
                <a:srgbClr val="0070C0"/>
              </a:solidFill>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4098" name="Picture 2" descr="Health Plan Icon Style 9485487 Vector Art at Vecteezy"/>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439460" y="1988840"/>
            <a:ext cx="2261257" cy="2261257"/>
          </a:xfrm>
          <a:prstGeom prst="rect">
            <a:avLst/>
          </a:prstGeom>
          <a:noFill/>
          <a:extLst>
            <a:ext uri="{909E8E84-426E-40DD-AFC4-6F175D3DCCD1}">
              <a14:hiddenFill xmlns:a14="http://schemas.microsoft.com/office/drawing/2010/main">
                <a:solidFill>
                  <a:srgbClr val="FFFFFF"/>
                </a:solidFill>
              </a14:hiddenFill>
            </a:ext>
          </a:extLst>
        </p:spPr>
      </p:pic>
      <p:pic>
        <p:nvPicPr>
          <p:cNvPr id="21" name="Audio 20">
            <a:extLst>
              <a:ext uri="{FF2B5EF4-FFF2-40B4-BE49-F238E27FC236}">
                <a16:creationId xmlns:a16="http://schemas.microsoft.com/office/drawing/2014/main" id="{D9D8F488-441B-E259-AD4B-DC1BBF160A6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63740"/>
    </mc:Choice>
    <mc:Fallback>
      <p:transition spd="slow" advTm="637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a:t>Care Plan (2/3)</a:t>
            </a:r>
            <a:br>
              <a:rPr lang="en-GB" sz="3600" b="1"/>
            </a:br>
            <a:r>
              <a:rPr lang="en-US" sz="2000"/>
              <a:t>Everyday Routine and Impact on Asthma Management</a:t>
            </a:r>
            <a:endParaRPr lang="en-GB" sz="3600" b="1"/>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457200" y="1600201"/>
            <a:ext cx="5770984" cy="3484983"/>
          </a:xfrm>
        </p:spPr>
        <p:txBody>
          <a:bodyPr/>
          <a:lstStyle/>
          <a:p>
            <a:pPr lvl="0"/>
            <a:r>
              <a:rPr lang="en-US" sz="2000"/>
              <a:t>A busy morning routine may lead to missed medication and reduced symptom monitoring. </a:t>
            </a:r>
          </a:p>
          <a:p>
            <a:pPr lvl="0"/>
            <a:r>
              <a:rPr lang="en-US" sz="2000"/>
              <a:t>The patient’s work environment may expose her to dust, irritants and other asthma triggers. </a:t>
            </a:r>
          </a:p>
          <a:p>
            <a:pPr lvl="0"/>
            <a:r>
              <a:rPr lang="en-US" sz="2000"/>
              <a:t>Breathlessness affects walking, stair climbing and daily comfort, particularly during busy periods (</a:t>
            </a:r>
            <a:r>
              <a:rPr lang="en-US" sz="2000" err="1"/>
              <a:t>Corbridge</a:t>
            </a:r>
            <a:r>
              <a:rPr lang="en-US" sz="2000"/>
              <a:t> and </a:t>
            </a:r>
            <a:r>
              <a:rPr lang="en-US" sz="2000" err="1"/>
              <a:t>Nyenhuis</a:t>
            </a:r>
            <a:r>
              <a:rPr lang="en-US" sz="2000"/>
              <a:t>, 2017). </a:t>
            </a:r>
          </a:p>
          <a:p>
            <a:pPr lvl="0"/>
            <a:r>
              <a:rPr lang="en-US" sz="2000"/>
              <a:t>Her care plan should fit around her work, home responsibilities and night-time symptoms.</a:t>
            </a:r>
          </a:p>
          <a:p>
            <a:pPr marL="0" indent="0">
              <a:buNone/>
            </a:pPr>
            <a:endParaRPr lang="en-GB" sz="2000">
              <a:solidFill>
                <a:srgbClr val="0070C0"/>
              </a:solidFil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6" name="Picture 2" descr="Health Plan Icon Style 9485487 Vector Art at Vecteezy"/>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439460" y="1988840"/>
            <a:ext cx="2261257" cy="2261257"/>
          </a:xfrm>
          <a:prstGeom prst="rect">
            <a:avLst/>
          </a:prstGeom>
          <a:noFill/>
          <a:extLst>
            <a:ext uri="{909E8E84-426E-40DD-AFC4-6F175D3DCCD1}">
              <a14:hiddenFill xmlns:a14="http://schemas.microsoft.com/office/drawing/2010/main">
                <a:solidFill>
                  <a:srgbClr val="FFFFFF"/>
                </a:solidFill>
              </a14:hiddenFill>
            </a:ext>
          </a:extLst>
        </p:spPr>
      </p:pic>
      <p:pic>
        <p:nvPicPr>
          <p:cNvPr id="28" name="Audio 27">
            <a:extLst>
              <a:ext uri="{FF2B5EF4-FFF2-40B4-BE49-F238E27FC236}">
                <a16:creationId xmlns:a16="http://schemas.microsoft.com/office/drawing/2014/main" id="{DD824859-556B-ED78-65B1-B984E5AAA8F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63186"/>
    </mc:Choice>
    <mc:Fallback>
      <p:transition spd="slow" advTm="631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a:t>Care Plan (3/3)</a:t>
            </a:r>
            <a:br>
              <a:rPr lang="en-GB" sz="3600" b="1"/>
            </a:br>
            <a:r>
              <a:rPr lang="en-US" sz="2000"/>
              <a:t>Communication and Ethical Considerations in Care</a:t>
            </a:r>
            <a:r>
              <a:rPr lang="en-GB" sz="3600" b="1"/>
              <a:t>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457200" y="1600201"/>
            <a:ext cx="5982260" cy="3845023"/>
          </a:xfrm>
        </p:spPr>
        <p:txBody>
          <a:bodyPr/>
          <a:lstStyle/>
          <a:p>
            <a:pPr lvl="0"/>
            <a:r>
              <a:rPr lang="en-US" sz="2000"/>
              <a:t>Care should be explained using clear, simple language, with regular checks of inhaler technique and understanding. </a:t>
            </a:r>
          </a:p>
          <a:p>
            <a:pPr lvl="0"/>
            <a:r>
              <a:rPr lang="en-US" sz="2000"/>
              <a:t>The patient should be involved in shared decision-making and supported in managing her condition confidently (</a:t>
            </a:r>
            <a:r>
              <a:rPr lang="en-US" sz="2000" err="1"/>
              <a:t>Dubaybo</a:t>
            </a:r>
            <a:r>
              <a:rPr lang="en-US" sz="2000"/>
              <a:t>, 2021). </a:t>
            </a:r>
          </a:p>
          <a:p>
            <a:pPr lvl="0"/>
            <a:r>
              <a:rPr lang="en-US" sz="2000"/>
              <a:t>Healthcare professionals must maintain confidentiality, dignity and informed consent at all times. </a:t>
            </a:r>
          </a:p>
          <a:p>
            <a:pPr lvl="0"/>
            <a:r>
              <a:rPr lang="en-US" sz="2000"/>
              <a:t>Care should be person-</a:t>
            </a:r>
            <a:r>
              <a:rPr lang="en-US" sz="2000" err="1"/>
              <a:t>centred</a:t>
            </a:r>
            <a:r>
              <a:rPr lang="en-US" sz="2000"/>
              <a:t>, respectful and tailored to the patient’s routine and preferences.</a:t>
            </a:r>
          </a:p>
          <a:p>
            <a:pPr marL="0" indent="0">
              <a:buNone/>
            </a:pPr>
            <a:endParaRPr lang="en-GB" sz="2000">
              <a:solidFill>
                <a:srgbClr val="0070C0"/>
              </a:solidFill>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6" name="Picture 2" descr="Health Plan Icon Style 9485487 Vector Art at Vecteezy"/>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439460" y="1988840"/>
            <a:ext cx="2261257" cy="2261257"/>
          </a:xfrm>
          <a:prstGeom prst="rect">
            <a:avLst/>
          </a:prstGeom>
          <a:noFill/>
          <a:extLst>
            <a:ext uri="{909E8E84-426E-40DD-AFC4-6F175D3DCCD1}">
              <a14:hiddenFill xmlns:a14="http://schemas.microsoft.com/office/drawing/2010/main">
                <a:solidFill>
                  <a:srgbClr val="FFFFFF"/>
                </a:solidFill>
              </a14:hiddenFill>
            </a:ext>
          </a:extLst>
        </p:spPr>
      </p:pic>
      <p:pic>
        <p:nvPicPr>
          <p:cNvPr id="24" name="Audio 23">
            <a:extLst>
              <a:ext uri="{FF2B5EF4-FFF2-40B4-BE49-F238E27FC236}">
                <a16:creationId xmlns:a16="http://schemas.microsoft.com/office/drawing/2014/main" id="{FBC73F30-6310-A4C9-A826-D00B15CF3C4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70300"/>
    </mc:Choice>
    <mc:Fallback>
      <p:transition spd="slow" advTm="703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r>
              <a:rPr lang="en-GB" sz="3600" b="1">
                <a:cs typeface="Arial" panose="020B0604020202020204" pitchFamily="34" charset="0"/>
              </a:rPr>
              <a:t>Risk factors</a:t>
            </a:r>
            <a:br>
              <a:rPr lang="en-GB" sz="3600" b="1">
                <a:cs typeface="Arial" panose="020B0604020202020204" pitchFamily="34" charset="0"/>
              </a:rPr>
            </a:br>
            <a:r>
              <a:rPr lang="en-US" sz="2000"/>
              <a:t>Main Risk Factors Affecting the Patient’s Health</a:t>
            </a:r>
            <a:endParaRPr lang="en-GB" sz="3600" b="1">
              <a:cs typeface="Arial" panose="020B0604020202020204" pitchFamily="34" charset="0"/>
            </a:endParaRP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465940" y="1810903"/>
            <a:ext cx="4978896" cy="3058257"/>
          </a:xfrm>
        </p:spPr>
        <p:txBody>
          <a:bodyPr/>
          <a:lstStyle/>
          <a:p>
            <a:pPr lvl="0"/>
            <a:r>
              <a:rPr lang="en-US" sz="2000"/>
              <a:t>Family history of asthma and allergic conditions (</a:t>
            </a:r>
            <a:r>
              <a:rPr lang="en-US" sz="2000" err="1"/>
              <a:t>Tohidinik</a:t>
            </a:r>
            <a:r>
              <a:rPr lang="en-US" sz="2000"/>
              <a:t> and </a:t>
            </a:r>
            <a:r>
              <a:rPr lang="en-US" sz="2000" err="1"/>
              <a:t>Mallah</a:t>
            </a:r>
            <a:r>
              <a:rPr lang="en-US" sz="2000"/>
              <a:t>, 2019).</a:t>
            </a:r>
          </a:p>
          <a:p>
            <a:pPr lvl="0"/>
            <a:r>
              <a:rPr lang="en-US" sz="2000"/>
              <a:t>Regular exposure to dust and pollen </a:t>
            </a:r>
          </a:p>
          <a:p>
            <a:pPr lvl="0"/>
            <a:r>
              <a:rPr lang="en-US" sz="2000"/>
              <a:t>Poor adherence to preventer treatment </a:t>
            </a:r>
          </a:p>
          <a:p>
            <a:pPr lvl="0"/>
            <a:r>
              <a:rPr lang="en-US" sz="2000"/>
              <a:t>Raised BMI and reduced physical fitness (</a:t>
            </a:r>
            <a:r>
              <a:rPr lang="en-US" sz="2000" err="1"/>
              <a:t>Dewi</a:t>
            </a:r>
            <a:r>
              <a:rPr lang="en-US" sz="2000"/>
              <a:t> and </a:t>
            </a:r>
            <a:r>
              <a:rPr lang="en-US" sz="2000" err="1"/>
              <a:t>Rimawati</a:t>
            </a:r>
            <a:r>
              <a:rPr lang="en-US" sz="2000"/>
              <a:t>, 2021). </a:t>
            </a:r>
          </a:p>
          <a:p>
            <a:pPr lvl="0"/>
            <a:r>
              <a:rPr lang="en-US" sz="2000"/>
              <a:t>Work-related stress and trigger exposure</a:t>
            </a:r>
          </a:p>
          <a:p>
            <a:pPr marL="0" indent="0">
              <a:buNone/>
            </a:pPr>
            <a:endParaRPr lang="en-GB" sz="2000">
              <a:solidFill>
                <a:srgbClr val="0070C0"/>
              </a:solidFill>
            </a:endParaRPr>
          </a:p>
        </p:txBody>
      </p:sp>
      <p:pic>
        <p:nvPicPr>
          <p:cNvPr id="5122" name="Picture 2" descr="Risk Factors Vector Art, Icons, and Graphics for Free Download"/>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86536" y="1797539"/>
            <a:ext cx="3084984" cy="3084984"/>
          </a:xfrm>
          <a:prstGeom prst="rect">
            <a:avLst/>
          </a:prstGeom>
          <a:noFill/>
          <a:extLst>
            <a:ext uri="{909E8E84-426E-40DD-AFC4-6F175D3DCCD1}">
              <a14:hiddenFill xmlns:a14="http://schemas.microsoft.com/office/drawing/2010/main">
                <a:solidFill>
                  <a:srgbClr val="FFFFFF"/>
                </a:solidFill>
              </a14:hiddenFill>
            </a:ext>
          </a:extLst>
        </p:spPr>
      </p:pic>
      <p:pic>
        <p:nvPicPr>
          <p:cNvPr id="9" name="Audio 8">
            <a:extLst>
              <a:ext uri="{FF2B5EF4-FFF2-40B4-BE49-F238E27FC236}">
                <a16:creationId xmlns:a16="http://schemas.microsoft.com/office/drawing/2014/main" id="{02283D74-36DB-9B82-44B8-15E04BC7A64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63140"/>
    </mc:Choice>
    <mc:Fallback>
      <p:transition spd="slow" advTm="631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000" b="1"/>
              <a:t>Recommendations</a:t>
            </a:r>
            <a:br>
              <a:rPr lang="en-GB" sz="3000" b="1"/>
            </a:br>
            <a:r>
              <a:rPr lang="en-US" sz="2000"/>
              <a:t>Evidence-Based Recommendations for Care, Monitoring and Care Planning</a:t>
            </a:r>
            <a:endParaRPr lang="en-GB" sz="3000" b="1"/>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7200" y="2060848"/>
            <a:ext cx="8229600" cy="2692895"/>
          </a:xfrm>
        </p:spPr>
        <p:txBody>
          <a:bodyPr/>
          <a:lstStyle/>
          <a:p>
            <a:pPr lvl="0"/>
            <a:r>
              <a:rPr lang="en-US" sz="2000"/>
              <a:t>Improve preventer inhaler adherence </a:t>
            </a:r>
          </a:p>
          <a:p>
            <a:pPr lvl="0"/>
            <a:r>
              <a:rPr lang="en-US" sz="2000"/>
              <a:t>Review inhaler technique regularly (</a:t>
            </a:r>
            <a:r>
              <a:rPr lang="en-US" sz="2000" err="1"/>
              <a:t>Couillard</a:t>
            </a:r>
            <a:r>
              <a:rPr lang="en-US" sz="2000"/>
              <a:t> et al., 2023).</a:t>
            </a:r>
          </a:p>
          <a:p>
            <a:pPr lvl="0"/>
            <a:r>
              <a:rPr lang="en-US" sz="2000"/>
              <a:t>Provide a </a:t>
            </a:r>
            <a:r>
              <a:rPr lang="en-US" sz="2000" err="1"/>
              <a:t>personalised</a:t>
            </a:r>
            <a:r>
              <a:rPr lang="en-US" sz="2000"/>
              <a:t> asthma action plan </a:t>
            </a:r>
          </a:p>
          <a:p>
            <a:pPr lvl="0"/>
            <a:r>
              <a:rPr lang="en-US" sz="2000"/>
              <a:t>Monitor symptoms, reliever use and peak flow </a:t>
            </a:r>
          </a:p>
          <a:p>
            <a:pPr lvl="0"/>
            <a:r>
              <a:rPr lang="en-US" sz="2000"/>
              <a:t>Reduce exposure to dust, pollen and irritants </a:t>
            </a:r>
          </a:p>
          <a:p>
            <a:pPr lvl="0"/>
            <a:r>
              <a:rPr lang="en-US" sz="2000"/>
              <a:t>Follow NHS and NICE guidance through regular GP or asthma nurse reviews (NICE, 2024).</a:t>
            </a:r>
          </a:p>
          <a:p>
            <a:pPr marL="0" indent="0">
              <a:buNone/>
            </a:pPr>
            <a:endParaRPr lang="en-GB" sz="2000">
              <a:solidFill>
                <a:srgbClr val="0070C0"/>
              </a:solidFill>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29" name="Audio 28">
            <a:extLst>
              <a:ext uri="{FF2B5EF4-FFF2-40B4-BE49-F238E27FC236}">
                <a16:creationId xmlns:a16="http://schemas.microsoft.com/office/drawing/2014/main" id="{23892EC9-7E5D-3E43-24EA-E243537AA5E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73643"/>
    </mc:Choice>
    <mc:Fallback>
      <p:transition spd="slow" advTm="736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000" b="1"/>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57200" y="1600201"/>
            <a:ext cx="8229600" cy="2404863"/>
          </a:xfrm>
        </p:spPr>
        <p:txBody>
          <a:bodyPr/>
          <a:lstStyle/>
          <a:p>
            <a:pPr lvl="0"/>
            <a:r>
              <a:rPr lang="en-US" sz="2000"/>
              <a:t>Asthma is a chronic respiratory disease (</a:t>
            </a:r>
            <a:r>
              <a:rPr lang="en-US" sz="2000" err="1"/>
              <a:t>Labaki</a:t>
            </a:r>
            <a:r>
              <a:rPr lang="en-US" sz="2000"/>
              <a:t> and Han, 2020).</a:t>
            </a:r>
          </a:p>
          <a:p>
            <a:pPr lvl="0"/>
            <a:r>
              <a:rPr lang="en-US" sz="2000"/>
              <a:t>It affects airway structure and function </a:t>
            </a:r>
          </a:p>
          <a:p>
            <a:pPr lvl="0"/>
            <a:r>
              <a:rPr lang="en-US" sz="2000"/>
              <a:t>This patient has multiple modifiable risks </a:t>
            </a:r>
          </a:p>
          <a:p>
            <a:pPr lvl="0"/>
            <a:r>
              <a:rPr lang="en-US" sz="2000"/>
              <a:t>Daily routine influences asthma control </a:t>
            </a:r>
          </a:p>
          <a:p>
            <a:pPr lvl="0"/>
            <a:r>
              <a:rPr lang="en-US" sz="2000"/>
              <a:t>Care must be person-</a:t>
            </a:r>
            <a:r>
              <a:rPr lang="en-US" sz="2000" err="1"/>
              <a:t>centred</a:t>
            </a:r>
            <a:r>
              <a:rPr lang="en-US" sz="2000"/>
              <a:t> and ethical </a:t>
            </a:r>
          </a:p>
          <a:p>
            <a:pPr lvl="0"/>
            <a:r>
              <a:rPr lang="en-US" sz="2000"/>
              <a:t>Monitoring and education improve outcomes </a:t>
            </a:r>
          </a:p>
          <a:p>
            <a:pPr marL="0" indent="0">
              <a:buNone/>
            </a:pPr>
            <a:endParaRPr lang="en-GB" sz="2000">
              <a:solidFill>
                <a:srgbClr val="0070C0"/>
              </a:solidFill>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25" name="Audio 24">
            <a:extLst>
              <a:ext uri="{FF2B5EF4-FFF2-40B4-BE49-F238E27FC236}">
                <a16:creationId xmlns:a16="http://schemas.microsoft.com/office/drawing/2014/main" id="{077502EE-B832-D24E-B6F5-C7E0C104166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73120"/>
    </mc:Choice>
    <mc:Fallback>
      <p:transition spd="slow" advTm="731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373" y="319750"/>
            <a:ext cx="8229600" cy="634082"/>
          </a:xfrm>
        </p:spPr>
        <p:txBody>
          <a:bodyPr/>
          <a:lstStyle/>
          <a:p>
            <a:r>
              <a:rPr lang="en-GB" sz="3000" b="1">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38093" y="1340768"/>
            <a:ext cx="8229600" cy="3917032"/>
          </a:xfrm>
        </p:spPr>
        <p:txBody>
          <a:bodyPr/>
          <a:lstStyle/>
          <a:p>
            <a:pPr algn="just"/>
            <a:r>
              <a:rPr lang="en-US" sz="1000" err="1"/>
              <a:t>Cherney</a:t>
            </a:r>
            <a:r>
              <a:rPr lang="en-US" sz="1000"/>
              <a:t>, K. (2022). </a:t>
            </a:r>
            <a:r>
              <a:rPr lang="en-US" sz="1000" i="1"/>
              <a:t>How Asthma Affects Your Respiratory System</a:t>
            </a:r>
            <a:r>
              <a:rPr lang="en-US" sz="1000"/>
              <a:t>. [online] </a:t>
            </a:r>
            <a:r>
              <a:rPr lang="en-US" sz="1000" err="1"/>
              <a:t>Healthline</a:t>
            </a:r>
            <a:r>
              <a:rPr lang="en-US" sz="1000"/>
              <a:t>. Available at: https://www.healthline.com/health/asthma/how-does-asthma-affect-the-respiratory-system [Accessed 20 Apr. 2026].</a:t>
            </a:r>
          </a:p>
          <a:p>
            <a:pPr algn="just"/>
            <a:r>
              <a:rPr lang="en-US" sz="1000" err="1"/>
              <a:t>Corbridge</a:t>
            </a:r>
            <a:r>
              <a:rPr lang="en-US" sz="1000"/>
              <a:t>, S.J. and </a:t>
            </a:r>
            <a:r>
              <a:rPr lang="en-US" sz="1000" err="1"/>
              <a:t>Nyenhuis</a:t>
            </a:r>
            <a:r>
              <a:rPr lang="en-US" sz="1000"/>
              <a:t>, S.M. (2017). Promoting Physical Activity and Exercise in Patients With Asthma and Chronic Obstructive Pulmonary Disease. </a:t>
            </a:r>
            <a:r>
              <a:rPr lang="en-US" sz="1000" i="1"/>
              <a:t>The Journal for Nurse Practitioners</a:t>
            </a:r>
            <a:r>
              <a:rPr lang="en-US" sz="1000"/>
              <a:t>, [online] 13(1), pp.41–46. </a:t>
            </a:r>
            <a:r>
              <a:rPr lang="en-US" sz="1000" err="1"/>
              <a:t>doi:https</a:t>
            </a:r>
            <a:r>
              <a:rPr lang="en-US" sz="1000"/>
              <a:t>://doi.org/10.1016/j.nurpra.2016.08.022.</a:t>
            </a:r>
          </a:p>
          <a:p>
            <a:pPr algn="just"/>
            <a:r>
              <a:rPr lang="en-US" sz="1000" err="1"/>
              <a:t>Couillard</a:t>
            </a:r>
            <a:r>
              <a:rPr lang="en-US" sz="1000"/>
              <a:t>, S., </a:t>
            </a:r>
            <a:r>
              <a:rPr lang="en-US" sz="1000" err="1"/>
              <a:t>Petousi</a:t>
            </a:r>
            <a:r>
              <a:rPr lang="en-US" sz="1000"/>
              <a:t>, N., </a:t>
            </a:r>
            <a:r>
              <a:rPr lang="en-US" sz="1000" err="1"/>
              <a:t>Smigiel</a:t>
            </a:r>
            <a:r>
              <a:rPr lang="en-US" sz="1000"/>
              <a:t>, K.S. and </a:t>
            </a:r>
            <a:r>
              <a:rPr lang="en-US" sz="1000" err="1"/>
              <a:t>Molfino</a:t>
            </a:r>
            <a:r>
              <a:rPr lang="en-US" sz="1000"/>
              <a:t>, N.A. (2023). Toward a Predict and Prevent Approach in Obstructive Airway Diseases. </a:t>
            </a:r>
            <a:r>
              <a:rPr lang="en-US" sz="1000" i="1"/>
              <a:t>The Journal of Allergy and Clinical Immunology: In Practice</a:t>
            </a:r>
            <a:r>
              <a:rPr lang="en-US" sz="1000"/>
              <a:t>, [online] 11(3), pp.704–712. </a:t>
            </a:r>
            <a:r>
              <a:rPr lang="en-US" sz="1000" err="1"/>
              <a:t>doi:https</a:t>
            </a:r>
            <a:r>
              <a:rPr lang="en-US" sz="1000"/>
              <a:t>://doi.org/10.1016/j.jaip.2023.01.008.</a:t>
            </a:r>
          </a:p>
          <a:p>
            <a:pPr algn="just"/>
            <a:r>
              <a:rPr lang="en-US" sz="1000" err="1"/>
              <a:t>Dewi</a:t>
            </a:r>
            <a:r>
              <a:rPr lang="en-US" sz="1000"/>
              <a:t>, R.C. and </a:t>
            </a:r>
            <a:r>
              <a:rPr lang="en-US" sz="1000" err="1"/>
              <a:t>Rimawati</a:t>
            </a:r>
            <a:r>
              <a:rPr lang="en-US" sz="1000"/>
              <a:t>, N. (2021). Body mass index, physical activity, and physical fitness of adolescence. </a:t>
            </a:r>
            <a:r>
              <a:rPr lang="en-US" sz="1000" i="1"/>
              <a:t>Journal of Public Health Research</a:t>
            </a:r>
            <a:r>
              <a:rPr lang="en-US" sz="1000"/>
              <a:t>, 10(2). </a:t>
            </a:r>
            <a:r>
              <a:rPr lang="en-US" sz="1000" err="1"/>
              <a:t>doi:https</a:t>
            </a:r>
            <a:r>
              <a:rPr lang="en-US" sz="1000"/>
              <a:t>://doi.org/10.4081/jphr.2021.2230.</a:t>
            </a:r>
          </a:p>
          <a:p>
            <a:pPr algn="just"/>
            <a:r>
              <a:rPr lang="en-US" sz="1000" err="1"/>
              <a:t>Dubaybo</a:t>
            </a:r>
            <a:r>
              <a:rPr lang="en-US" sz="1000"/>
              <a:t>, B.A. (2021). The Care of Asthma Patients in Communities with Limited Resources. </a:t>
            </a:r>
            <a:r>
              <a:rPr lang="en-US" sz="1000" i="1"/>
              <a:t>Research and Reports in Tropical Medicine</a:t>
            </a:r>
            <a:r>
              <a:rPr lang="en-US" sz="1000"/>
              <a:t>, Volume 12, pp.33–38. </a:t>
            </a:r>
            <a:r>
              <a:rPr lang="en-US" sz="1000" err="1"/>
              <a:t>doi:https</a:t>
            </a:r>
            <a:r>
              <a:rPr lang="en-US" sz="1000"/>
              <a:t>://doi.org/10.2147/rrtm.s247716.</a:t>
            </a:r>
          </a:p>
          <a:p>
            <a:pPr algn="just"/>
            <a:r>
              <a:rPr lang="en-US" sz="1000" err="1"/>
              <a:t>Erjefält</a:t>
            </a:r>
            <a:r>
              <a:rPr lang="en-US" sz="1000"/>
              <a:t>, J.S. (2023). Anatomical and histopathological approaches to asthma phenotyping. </a:t>
            </a:r>
            <a:r>
              <a:rPr lang="en-US" sz="1000" i="1"/>
              <a:t>Respiratory Medicine</a:t>
            </a:r>
            <a:r>
              <a:rPr lang="en-US" sz="1000"/>
              <a:t>, [online] 210, p.107168. </a:t>
            </a:r>
            <a:r>
              <a:rPr lang="en-US" sz="1000" err="1"/>
              <a:t>doi:https</a:t>
            </a:r>
            <a:r>
              <a:rPr lang="en-US" sz="1000"/>
              <a:t>://doi.org/10.1016/j.rmed.2023.107168.</a:t>
            </a:r>
          </a:p>
          <a:p>
            <a:pPr algn="just"/>
            <a:r>
              <a:rPr lang="en-US" sz="1000" err="1"/>
              <a:t>Labaki</a:t>
            </a:r>
            <a:r>
              <a:rPr lang="en-US" sz="1000"/>
              <a:t>, W.W. and Han, M.K. (2020). Chronic respiratory diseases: a global view. </a:t>
            </a:r>
            <a:r>
              <a:rPr lang="en-US" sz="1000" i="1"/>
              <a:t>The Lancet Respiratory Medicine</a:t>
            </a:r>
            <a:r>
              <a:rPr lang="en-US" sz="1000"/>
              <a:t>, [online] 8(6), pp.531–533. </a:t>
            </a:r>
            <a:r>
              <a:rPr lang="en-US" sz="1000" err="1"/>
              <a:t>doi:https</a:t>
            </a:r>
            <a:r>
              <a:rPr lang="en-US" sz="1000"/>
              <a:t>://doi.org/10.1016/S2213-2600(20)30157-0.</a:t>
            </a:r>
          </a:p>
          <a:p>
            <a:pPr algn="just"/>
            <a:r>
              <a:rPr lang="en-US" sz="1000"/>
              <a:t>NICE (2024). </a:t>
            </a:r>
            <a:r>
              <a:rPr lang="en-US" sz="1000" i="1"/>
              <a:t>Overview | Asthma: diagnosis, monitoring and chronic asthma management (BTS, NICE, SIGN) | Guidance | NICE</a:t>
            </a:r>
            <a:r>
              <a:rPr lang="en-US" sz="1000"/>
              <a:t>. [online] Nice.org.uk. Available at: https://www.nice.org.uk/guidance/NG245 [Accessed 20 Apr. 2026].</a:t>
            </a:r>
          </a:p>
          <a:p>
            <a:pPr algn="just"/>
            <a:r>
              <a:rPr lang="en-US" sz="1000" err="1"/>
              <a:t>Papi</a:t>
            </a:r>
            <a:r>
              <a:rPr lang="en-US" sz="1000"/>
              <a:t>, A., </a:t>
            </a:r>
            <a:r>
              <a:rPr lang="en-US" sz="1000" err="1"/>
              <a:t>Blasi</a:t>
            </a:r>
            <a:r>
              <a:rPr lang="en-US" sz="1000"/>
              <a:t>, F., </a:t>
            </a:r>
            <a:r>
              <a:rPr lang="en-US" sz="1000" err="1"/>
              <a:t>Canonica</a:t>
            </a:r>
            <a:r>
              <a:rPr lang="en-US" sz="1000"/>
              <a:t>, G.W., </a:t>
            </a:r>
            <a:r>
              <a:rPr lang="en-US" sz="1000" err="1"/>
              <a:t>Morandi</a:t>
            </a:r>
            <a:r>
              <a:rPr lang="en-US" sz="1000"/>
              <a:t>, L., </a:t>
            </a:r>
            <a:r>
              <a:rPr lang="en-US" sz="1000" err="1"/>
              <a:t>Richeldi</a:t>
            </a:r>
            <a:r>
              <a:rPr lang="en-US" sz="1000"/>
              <a:t>, L. and Rossi, A. (2020). Treatment strategies for asthma: reshaping the concept of asthma management. </a:t>
            </a:r>
            <a:r>
              <a:rPr lang="en-US" sz="1000" i="1"/>
              <a:t>Allergy, Asthma &amp; Clinical Immunology</a:t>
            </a:r>
            <a:r>
              <a:rPr lang="en-US" sz="1000"/>
              <a:t>, [online] 16(1), p.75. </a:t>
            </a:r>
            <a:r>
              <a:rPr lang="en-US" sz="1000" err="1"/>
              <a:t>doi:https</a:t>
            </a:r>
            <a:r>
              <a:rPr lang="en-US" sz="1000"/>
              <a:t>://doi.org/10.1186/s13223-020-00472-8.</a:t>
            </a:r>
          </a:p>
          <a:p>
            <a:pPr algn="just"/>
            <a:r>
              <a:rPr lang="en-US" sz="1000" err="1"/>
              <a:t>Tohidinik</a:t>
            </a:r>
            <a:r>
              <a:rPr lang="en-US" sz="1000"/>
              <a:t>, H.R. and </a:t>
            </a:r>
            <a:r>
              <a:rPr lang="en-US" sz="1000" err="1"/>
              <a:t>Mallah</a:t>
            </a:r>
            <a:r>
              <a:rPr lang="en-US" sz="1000"/>
              <a:t>, N. (2019). History of allergic rhinitis and risk of asthma; a systematic review and meta-analysis. </a:t>
            </a:r>
            <a:r>
              <a:rPr lang="en-US" sz="1000" i="1"/>
              <a:t>World Allergy Organization Journal</a:t>
            </a:r>
            <a:r>
              <a:rPr lang="en-US" sz="1000"/>
              <a:t>, [online] 12(10), p.100069. </a:t>
            </a:r>
            <a:r>
              <a:rPr lang="en-US" sz="1000" err="1"/>
              <a:t>doi:https</a:t>
            </a:r>
            <a:r>
              <a:rPr lang="en-US" sz="1000"/>
              <a:t>://doi.org/10.1016/j.waojou.2019.100069.</a:t>
            </a:r>
          </a:p>
          <a:p>
            <a:pPr algn="just"/>
            <a:r>
              <a:rPr lang="en-US" sz="1000" err="1"/>
              <a:t>Volerman</a:t>
            </a:r>
            <a:r>
              <a:rPr lang="en-US" sz="1000"/>
              <a:t>, A. and Carpenter, D. (2020). What can be done to impact respiratory inhaler misuse: exploring the problem, reasons, and solutions. </a:t>
            </a:r>
            <a:r>
              <a:rPr lang="en-US" sz="1000" i="1"/>
              <a:t>Expert Review of Respiratory Medicine</a:t>
            </a:r>
            <a:r>
              <a:rPr lang="en-US" sz="1000"/>
              <a:t>, 14(8), pp.1–15. </a:t>
            </a:r>
            <a:r>
              <a:rPr lang="en-US" sz="1000" err="1"/>
              <a:t>doi:https</a:t>
            </a:r>
            <a:r>
              <a:rPr lang="en-US" sz="1000"/>
              <a:t>://doi.org/10.1080/17476348.2020.1754800.</a:t>
            </a:r>
          </a:p>
          <a:p>
            <a:pPr marL="0" indent="0" algn="just">
              <a:buNone/>
            </a:pPr>
            <a:endParaRPr lang="en-GB" sz="100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27" name="Audio 26">
            <a:extLst>
              <a:ext uri="{FF2B5EF4-FFF2-40B4-BE49-F238E27FC236}">
                <a16:creationId xmlns:a16="http://schemas.microsoft.com/office/drawing/2014/main" id="{E37794F0-B4C9-6599-DA84-D6EBEC1F3DA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15580"/>
    </mc:Choice>
    <mc:Fallback>
      <p:transition spd="slow" advTm="155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Application>Microsoft Office PowerPoint</Application>
  <PresentationFormat>On-screen Show (4:3)</PresentationFormat>
  <Slides>13</Slides>
  <Notes>13</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20140311PresentationUWTSDTemplate</vt:lpstr>
      <vt:lpstr>PowerPoint Presentation</vt:lpstr>
      <vt:lpstr>Introduction</vt:lpstr>
      <vt:lpstr>Information about the person Fictional Patient Profile and Demographic Information </vt:lpstr>
      <vt:lpstr>Information about the person Current Health Status and Main Health Measurements</vt:lpstr>
      <vt:lpstr>Anatomy and Physiology Respiratory Anatomy Relevant to Asthma</vt:lpstr>
      <vt:lpstr>Anatomy and Physiology Normal Respiratory Physiology and the Effects of Asthma on Airway Function</vt:lpstr>
      <vt:lpstr>Care Plan (1/3) Lifestyle and Health Behaviour</vt:lpstr>
      <vt:lpstr>Care Plan (2/3) Everyday Routine and Impact on Asthma Management</vt:lpstr>
      <vt:lpstr>Care Plan (3/3) Communication and Ethical Considerations in Care </vt:lpstr>
      <vt:lpstr>Risk factors Main Risk Factors Affecting the Patient’s Health</vt:lpstr>
      <vt:lpstr>Recommendations Evidence-Based Recommendations for Care, Monitoring and Care Planning</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2026-04-20T05:24:41Z</dcterms:created>
  <dcterms:modified xsi:type="dcterms:W3CDTF">2026-04-22T02:31:36Z</dcterms:modified>
</cp:coreProperties>
</file>