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56" r:id="rId5"/>
    <p:sldId id="288" r:id="rId6"/>
    <p:sldId id="257" r:id="rId7"/>
    <p:sldId id="269" r:id="rId8"/>
    <p:sldId id="273" r:id="rId9"/>
    <p:sldId id="289" r:id="rId10"/>
    <p:sldId id="293" r:id="rId11"/>
    <p:sldId id="292" r:id="rId12"/>
    <p:sldId id="298" r:id="rId13"/>
    <p:sldId id="290" r:id="rId14"/>
    <p:sldId id="297"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showGuides="1">
      <p:cViewPr varScale="1">
        <p:scale>
          <a:sx n="86" d="100"/>
          <a:sy n="86" d="100"/>
        </p:scale>
        <p:origin x="48" y="153"/>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image" Target="../media/image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image" Target="../media/image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C29FB3-1911-48F5-AB5B-031E67E236CE}"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300C2A90-224E-4866-9082-6A400E6B28EB}">
      <dgm:prSet phldrT="[Text]"/>
      <dgm:spPr/>
      <dgm:t>
        <a:bodyPr/>
        <a:lstStyle/>
        <a:p>
          <a:r>
            <a:rPr lang="en-US" b="1" dirty="0" smtClean="0"/>
            <a:t>Assessment Component 1</a:t>
          </a:r>
          <a:endParaRPr lang="en-US" b="1" dirty="0"/>
        </a:p>
      </dgm:t>
    </dgm:pt>
    <dgm:pt modelId="{C4DF8AEF-4491-4208-8AB5-5424D2AA1477}" type="parTrans" cxnId="{8315B5E0-7DDE-422C-AFF1-CE1D3135684A}">
      <dgm:prSet/>
      <dgm:spPr/>
      <dgm:t>
        <a:bodyPr/>
        <a:lstStyle/>
        <a:p>
          <a:endParaRPr lang="en-US"/>
        </a:p>
      </dgm:t>
    </dgm:pt>
    <dgm:pt modelId="{6C0878A4-4590-4D94-A507-27300B05006E}" type="sibTrans" cxnId="{8315B5E0-7DDE-422C-AFF1-CE1D3135684A}">
      <dgm:prSet/>
      <dgm:spPr/>
      <dgm:t>
        <a:bodyPr/>
        <a:lstStyle/>
        <a:p>
          <a:endParaRPr lang="en-US"/>
        </a:p>
      </dgm:t>
    </dgm:pt>
    <dgm:pt modelId="{EE45FC49-DA70-4BC7-B9FB-1D37C1C59C71}">
      <dgm:prSet phldrT="[Text]"/>
      <dgm:spPr/>
      <dgm:t>
        <a:bodyPr/>
        <a:lstStyle/>
        <a:p>
          <a:r>
            <a:rPr lang="en-GB" dirty="0" smtClean="0"/>
            <a:t>Practical: Project Proposal (20 minutes)</a:t>
          </a:r>
          <a:endParaRPr lang="en-US" dirty="0"/>
        </a:p>
      </dgm:t>
    </dgm:pt>
    <dgm:pt modelId="{C4DE8284-969F-4748-92AE-7CD1DBC418A1}" type="parTrans" cxnId="{EC77AD6A-C888-4D83-8F12-291E2EF03AB6}">
      <dgm:prSet/>
      <dgm:spPr/>
      <dgm:t>
        <a:bodyPr/>
        <a:lstStyle/>
        <a:p>
          <a:endParaRPr lang="en-US"/>
        </a:p>
      </dgm:t>
    </dgm:pt>
    <dgm:pt modelId="{D4B77878-8389-42A2-AFAF-0DB809589BDF}" type="sibTrans" cxnId="{EC77AD6A-C888-4D83-8F12-291E2EF03AB6}">
      <dgm:prSet/>
      <dgm:spPr/>
      <dgm:t>
        <a:bodyPr/>
        <a:lstStyle/>
        <a:p>
          <a:endParaRPr lang="en-US"/>
        </a:p>
      </dgm:t>
    </dgm:pt>
    <dgm:pt modelId="{CBA98DC4-3C6E-4BA9-B29C-8D6CC2A25349}">
      <dgm:prSet phldrT="[Text]"/>
      <dgm:spPr/>
      <dgm:t>
        <a:bodyPr/>
        <a:lstStyle/>
        <a:p>
          <a:r>
            <a:rPr lang="en-GB" b="1" dirty="0" smtClean="0"/>
            <a:t>Submission Date: 01.12.2020</a:t>
          </a:r>
          <a:endParaRPr lang="en-US" dirty="0"/>
        </a:p>
      </dgm:t>
    </dgm:pt>
    <dgm:pt modelId="{FAF74D80-F28E-4407-B1A8-0825C4710F45}" type="parTrans" cxnId="{C9911F0A-04A4-4698-8166-3C9154DBC0CF}">
      <dgm:prSet/>
      <dgm:spPr/>
      <dgm:t>
        <a:bodyPr/>
        <a:lstStyle/>
        <a:p>
          <a:endParaRPr lang="en-US"/>
        </a:p>
      </dgm:t>
    </dgm:pt>
    <dgm:pt modelId="{B41E48FB-7334-4410-8565-8B648EA7D18B}" type="sibTrans" cxnId="{C9911F0A-04A4-4698-8166-3C9154DBC0CF}">
      <dgm:prSet/>
      <dgm:spPr/>
      <dgm:t>
        <a:bodyPr/>
        <a:lstStyle/>
        <a:p>
          <a:endParaRPr lang="en-US"/>
        </a:p>
      </dgm:t>
    </dgm:pt>
    <dgm:pt modelId="{CBA34F62-60C7-426F-8ADB-1D9206504D9E}">
      <dgm:prSet phldrT="[Text]"/>
      <dgm:spPr/>
      <dgm:t>
        <a:bodyPr/>
        <a:lstStyle/>
        <a:p>
          <a:r>
            <a:rPr lang="en-GB" b="1" dirty="0" smtClean="0"/>
            <a:t>Assessment Component 2</a:t>
          </a:r>
          <a:endParaRPr lang="en-US" dirty="0"/>
        </a:p>
      </dgm:t>
    </dgm:pt>
    <dgm:pt modelId="{96FD8AA8-3DA6-4B84-B96A-00F2B2A2EE14}" type="parTrans" cxnId="{2CBD1F94-97B6-4C35-AED2-7D6CD6951DB1}">
      <dgm:prSet/>
      <dgm:spPr/>
      <dgm:t>
        <a:bodyPr/>
        <a:lstStyle/>
        <a:p>
          <a:endParaRPr lang="en-US"/>
        </a:p>
      </dgm:t>
    </dgm:pt>
    <dgm:pt modelId="{85FCFF46-ACFC-42F3-B815-5EE4988C7CFF}" type="sibTrans" cxnId="{2CBD1F94-97B6-4C35-AED2-7D6CD6951DB1}">
      <dgm:prSet/>
      <dgm:spPr/>
      <dgm:t>
        <a:bodyPr/>
        <a:lstStyle/>
        <a:p>
          <a:endParaRPr lang="en-US"/>
        </a:p>
      </dgm:t>
    </dgm:pt>
    <dgm:pt modelId="{4DE90E82-8D45-4C97-BDEE-B730EF8EB72B}">
      <dgm:prSet phldrT="[Text]"/>
      <dgm:spPr/>
      <dgm:t>
        <a:bodyPr/>
        <a:lstStyle/>
        <a:p>
          <a:r>
            <a:rPr lang="en-GB" dirty="0" smtClean="0"/>
            <a:t>Practical assessment: Pilot Study (1 hour)</a:t>
          </a:r>
          <a:endParaRPr lang="en-US" dirty="0"/>
        </a:p>
      </dgm:t>
    </dgm:pt>
    <dgm:pt modelId="{BC9B6156-2E65-4977-AC56-5DA1DCADFE47}" type="parTrans" cxnId="{58D1A290-9245-4873-BBDB-7C5C3EB05306}">
      <dgm:prSet/>
      <dgm:spPr/>
      <dgm:t>
        <a:bodyPr/>
        <a:lstStyle/>
        <a:p>
          <a:endParaRPr lang="en-US"/>
        </a:p>
      </dgm:t>
    </dgm:pt>
    <dgm:pt modelId="{F5799215-F6C9-4B13-83AA-EB919E89E26F}" type="sibTrans" cxnId="{58D1A290-9245-4873-BBDB-7C5C3EB05306}">
      <dgm:prSet/>
      <dgm:spPr/>
      <dgm:t>
        <a:bodyPr/>
        <a:lstStyle/>
        <a:p>
          <a:endParaRPr lang="en-US"/>
        </a:p>
      </dgm:t>
    </dgm:pt>
    <dgm:pt modelId="{CF551537-AF3C-491C-A3B0-F998EBD1D31E}">
      <dgm:prSet phldrT="[Text]"/>
      <dgm:spPr/>
      <dgm:t>
        <a:bodyPr/>
        <a:lstStyle/>
        <a:p>
          <a:r>
            <a:rPr lang="en-GB" b="1" dirty="0" smtClean="0"/>
            <a:t>Submission Date: 02.02.2021</a:t>
          </a:r>
          <a:endParaRPr lang="en-US" dirty="0"/>
        </a:p>
      </dgm:t>
    </dgm:pt>
    <dgm:pt modelId="{CC545AE9-E0C6-460D-839E-D6B75745C17D}" type="parTrans" cxnId="{8720F8DC-8D5B-410D-9693-73FA94DD70D2}">
      <dgm:prSet/>
      <dgm:spPr/>
      <dgm:t>
        <a:bodyPr/>
        <a:lstStyle/>
        <a:p>
          <a:endParaRPr lang="en-US"/>
        </a:p>
      </dgm:t>
    </dgm:pt>
    <dgm:pt modelId="{FF4ECB94-8E72-493C-8C15-94F028D0020F}" type="sibTrans" cxnId="{8720F8DC-8D5B-410D-9693-73FA94DD70D2}">
      <dgm:prSet/>
      <dgm:spPr/>
      <dgm:t>
        <a:bodyPr/>
        <a:lstStyle/>
        <a:p>
          <a:endParaRPr lang="en-US"/>
        </a:p>
      </dgm:t>
    </dgm:pt>
    <dgm:pt modelId="{4D98EEF4-E8B6-4DF8-9D30-B4ABADA00D5C}">
      <dgm:prSet phldrT="[Text]"/>
      <dgm:spPr/>
      <dgm:t>
        <a:bodyPr/>
        <a:lstStyle/>
        <a:p>
          <a:r>
            <a:rPr lang="en-GB" b="1" dirty="0" smtClean="0"/>
            <a:t>Assessment Component 3 </a:t>
          </a:r>
          <a:endParaRPr lang="en-US" dirty="0"/>
        </a:p>
      </dgm:t>
    </dgm:pt>
    <dgm:pt modelId="{823CFB02-FE6E-4EB9-B11A-AC540D5361FE}" type="parTrans" cxnId="{E1985007-2291-476E-8D82-59CB91929C7B}">
      <dgm:prSet/>
      <dgm:spPr/>
      <dgm:t>
        <a:bodyPr/>
        <a:lstStyle/>
        <a:p>
          <a:endParaRPr lang="en-US"/>
        </a:p>
      </dgm:t>
    </dgm:pt>
    <dgm:pt modelId="{58ACFAE6-2C6A-413D-B6AA-F92A83EF38D5}" type="sibTrans" cxnId="{E1985007-2291-476E-8D82-59CB91929C7B}">
      <dgm:prSet/>
      <dgm:spPr/>
      <dgm:t>
        <a:bodyPr/>
        <a:lstStyle/>
        <a:p>
          <a:endParaRPr lang="en-US"/>
        </a:p>
      </dgm:t>
    </dgm:pt>
    <dgm:pt modelId="{555EB99F-7E73-4D22-B4C5-111EFA0D3263}">
      <dgm:prSet phldrT="[Text]"/>
      <dgm:spPr/>
      <dgm:t>
        <a:bodyPr/>
        <a:lstStyle/>
        <a:p>
          <a:r>
            <a:rPr lang="en-GB" dirty="0" smtClean="0"/>
            <a:t>Coursework: Critical Evaluation of Research process (2000 words)</a:t>
          </a:r>
          <a:endParaRPr lang="en-US" dirty="0"/>
        </a:p>
      </dgm:t>
    </dgm:pt>
    <dgm:pt modelId="{149C6F9D-BF7A-4F2C-91CC-698CAA966E3C}" type="parTrans" cxnId="{A17DFF7B-4466-4789-B441-9B259A1DAC1C}">
      <dgm:prSet/>
      <dgm:spPr/>
      <dgm:t>
        <a:bodyPr/>
        <a:lstStyle/>
        <a:p>
          <a:endParaRPr lang="en-US"/>
        </a:p>
      </dgm:t>
    </dgm:pt>
    <dgm:pt modelId="{F2018153-EF61-4575-81BB-8FEA39E5AD8F}" type="sibTrans" cxnId="{A17DFF7B-4466-4789-B441-9B259A1DAC1C}">
      <dgm:prSet/>
      <dgm:spPr/>
      <dgm:t>
        <a:bodyPr/>
        <a:lstStyle/>
        <a:p>
          <a:endParaRPr lang="en-US"/>
        </a:p>
      </dgm:t>
    </dgm:pt>
    <dgm:pt modelId="{BAEE61BA-D5C5-4B1E-9A89-B54FC1843899}">
      <dgm:prSet phldrT="[Text]"/>
      <dgm:spPr/>
      <dgm:t>
        <a:bodyPr/>
        <a:lstStyle/>
        <a:p>
          <a:r>
            <a:rPr lang="en-GB" b="1" dirty="0" smtClean="0"/>
            <a:t>Submission Date</a:t>
          </a:r>
          <a:r>
            <a:rPr lang="en-GB" dirty="0" smtClean="0"/>
            <a:t>: </a:t>
          </a:r>
          <a:r>
            <a:rPr lang="en-GB" b="1" dirty="0" smtClean="0"/>
            <a:t>16.3.2021</a:t>
          </a:r>
          <a:endParaRPr lang="en-US" dirty="0"/>
        </a:p>
      </dgm:t>
    </dgm:pt>
    <dgm:pt modelId="{908F3EAE-96B9-4899-8816-B110175A1C39}" type="parTrans" cxnId="{D5158151-B846-4D20-9C3F-41CC5CAC9F17}">
      <dgm:prSet/>
      <dgm:spPr/>
      <dgm:t>
        <a:bodyPr/>
        <a:lstStyle/>
        <a:p>
          <a:endParaRPr lang="en-US"/>
        </a:p>
      </dgm:t>
    </dgm:pt>
    <dgm:pt modelId="{76AF28CD-A27A-4D8B-9FA6-2E35191BF09D}" type="sibTrans" cxnId="{D5158151-B846-4D20-9C3F-41CC5CAC9F17}">
      <dgm:prSet/>
      <dgm:spPr/>
      <dgm:t>
        <a:bodyPr/>
        <a:lstStyle/>
        <a:p>
          <a:endParaRPr lang="en-US"/>
        </a:p>
      </dgm:t>
    </dgm:pt>
    <dgm:pt modelId="{83EFC94B-B3E7-441E-B546-CE5E9F6DC8BA}" type="pres">
      <dgm:prSet presAssocID="{21C29FB3-1911-48F5-AB5B-031E67E236CE}" presName="linear" presStyleCnt="0">
        <dgm:presLayoutVars>
          <dgm:dir/>
          <dgm:resizeHandles val="exact"/>
        </dgm:presLayoutVars>
      </dgm:prSet>
      <dgm:spPr/>
      <dgm:t>
        <a:bodyPr/>
        <a:lstStyle/>
        <a:p>
          <a:endParaRPr lang="en-US"/>
        </a:p>
      </dgm:t>
    </dgm:pt>
    <dgm:pt modelId="{491D0BF1-A817-4005-B7B3-DFF370C96441}" type="pres">
      <dgm:prSet presAssocID="{300C2A90-224E-4866-9082-6A400E6B28EB}" presName="comp" presStyleCnt="0"/>
      <dgm:spPr/>
    </dgm:pt>
    <dgm:pt modelId="{67267A0C-4955-4F94-A4FA-E534F7A535FA}" type="pres">
      <dgm:prSet presAssocID="{300C2A90-224E-4866-9082-6A400E6B28EB}" presName="box" presStyleLbl="node1" presStyleIdx="0" presStyleCnt="3"/>
      <dgm:spPr/>
      <dgm:t>
        <a:bodyPr/>
        <a:lstStyle/>
        <a:p>
          <a:endParaRPr lang="en-US"/>
        </a:p>
      </dgm:t>
    </dgm:pt>
    <dgm:pt modelId="{0F152976-887D-48F6-A827-DEBB7E5108F7}" type="pres">
      <dgm:prSet presAssocID="{300C2A90-224E-4866-9082-6A400E6B28EB}" presName="img"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11000" r="-11000"/>
          </a:stretch>
        </a:blipFill>
      </dgm:spPr>
    </dgm:pt>
    <dgm:pt modelId="{333FF314-A275-47DB-8E7D-B56A4744514B}" type="pres">
      <dgm:prSet presAssocID="{300C2A90-224E-4866-9082-6A400E6B28EB}" presName="text" presStyleLbl="node1" presStyleIdx="0" presStyleCnt="3">
        <dgm:presLayoutVars>
          <dgm:bulletEnabled val="1"/>
        </dgm:presLayoutVars>
      </dgm:prSet>
      <dgm:spPr/>
      <dgm:t>
        <a:bodyPr/>
        <a:lstStyle/>
        <a:p>
          <a:endParaRPr lang="en-US"/>
        </a:p>
      </dgm:t>
    </dgm:pt>
    <dgm:pt modelId="{B7267D0D-75E0-4FF5-B943-8940AAC1AD88}" type="pres">
      <dgm:prSet presAssocID="{6C0878A4-4590-4D94-A507-27300B05006E}" presName="spacer" presStyleCnt="0"/>
      <dgm:spPr/>
    </dgm:pt>
    <dgm:pt modelId="{5E15304D-A9EA-4E73-9AF3-43D4F20C0A46}" type="pres">
      <dgm:prSet presAssocID="{CBA34F62-60C7-426F-8ADB-1D9206504D9E}" presName="comp" presStyleCnt="0"/>
      <dgm:spPr/>
    </dgm:pt>
    <dgm:pt modelId="{D6C3E7CB-3D50-4324-80AE-5DE8E4280E75}" type="pres">
      <dgm:prSet presAssocID="{CBA34F62-60C7-426F-8ADB-1D9206504D9E}" presName="box" presStyleLbl="node1" presStyleIdx="1" presStyleCnt="3"/>
      <dgm:spPr/>
      <dgm:t>
        <a:bodyPr/>
        <a:lstStyle/>
        <a:p>
          <a:endParaRPr lang="en-US"/>
        </a:p>
      </dgm:t>
    </dgm:pt>
    <dgm:pt modelId="{ECFB0FE4-C741-4C43-8513-613C0D710639}" type="pres">
      <dgm:prSet presAssocID="{CBA34F62-60C7-426F-8ADB-1D9206504D9E}" presName="img"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t="-4000" b="-4000"/>
          </a:stretch>
        </a:blipFill>
      </dgm:spPr>
    </dgm:pt>
    <dgm:pt modelId="{B8A3391C-D60D-4C21-9B40-AB9FD021337B}" type="pres">
      <dgm:prSet presAssocID="{CBA34F62-60C7-426F-8ADB-1D9206504D9E}" presName="text" presStyleLbl="node1" presStyleIdx="1" presStyleCnt="3">
        <dgm:presLayoutVars>
          <dgm:bulletEnabled val="1"/>
        </dgm:presLayoutVars>
      </dgm:prSet>
      <dgm:spPr/>
      <dgm:t>
        <a:bodyPr/>
        <a:lstStyle/>
        <a:p>
          <a:endParaRPr lang="en-US"/>
        </a:p>
      </dgm:t>
    </dgm:pt>
    <dgm:pt modelId="{ED952DB7-9B8E-42B2-979E-6AB80B2F0030}" type="pres">
      <dgm:prSet presAssocID="{85FCFF46-ACFC-42F3-B815-5EE4988C7CFF}" presName="spacer" presStyleCnt="0"/>
      <dgm:spPr/>
    </dgm:pt>
    <dgm:pt modelId="{1AE9AF1C-06E2-45D8-B493-29AA3275D943}" type="pres">
      <dgm:prSet presAssocID="{4D98EEF4-E8B6-4DF8-9D30-B4ABADA00D5C}" presName="comp" presStyleCnt="0"/>
      <dgm:spPr/>
    </dgm:pt>
    <dgm:pt modelId="{B05DC520-C0F1-4881-885D-0312CA90F3EA}" type="pres">
      <dgm:prSet presAssocID="{4D98EEF4-E8B6-4DF8-9D30-B4ABADA00D5C}" presName="box" presStyleLbl="node1" presStyleIdx="2" presStyleCnt="3"/>
      <dgm:spPr/>
      <dgm:t>
        <a:bodyPr/>
        <a:lstStyle/>
        <a:p>
          <a:endParaRPr lang="en-US"/>
        </a:p>
      </dgm:t>
    </dgm:pt>
    <dgm:pt modelId="{630A6B98-0E01-497E-BC6A-C1D6A1344123}" type="pres">
      <dgm:prSet presAssocID="{4D98EEF4-E8B6-4DF8-9D30-B4ABADA00D5C}" presName="img"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4000" r="-4000"/>
          </a:stretch>
        </a:blipFill>
      </dgm:spPr>
    </dgm:pt>
    <dgm:pt modelId="{787B1266-3E03-408F-80AA-BDEDB4D746EE}" type="pres">
      <dgm:prSet presAssocID="{4D98EEF4-E8B6-4DF8-9D30-B4ABADA00D5C}" presName="text" presStyleLbl="node1" presStyleIdx="2" presStyleCnt="3">
        <dgm:presLayoutVars>
          <dgm:bulletEnabled val="1"/>
        </dgm:presLayoutVars>
      </dgm:prSet>
      <dgm:spPr/>
      <dgm:t>
        <a:bodyPr/>
        <a:lstStyle/>
        <a:p>
          <a:endParaRPr lang="en-US"/>
        </a:p>
      </dgm:t>
    </dgm:pt>
  </dgm:ptLst>
  <dgm:cxnLst>
    <dgm:cxn modelId="{C731607F-830E-49B1-AFCC-01180975ABB2}" type="presOf" srcId="{CF551537-AF3C-491C-A3B0-F998EBD1D31E}" destId="{B8A3391C-D60D-4C21-9B40-AB9FD021337B}" srcOrd="1" destOrd="2" presId="urn:microsoft.com/office/officeart/2005/8/layout/vList4"/>
    <dgm:cxn modelId="{B909390C-8B1A-46BB-B849-7004367EEBC2}" type="presOf" srcId="{EE45FC49-DA70-4BC7-B9FB-1D37C1C59C71}" destId="{333FF314-A275-47DB-8E7D-B56A4744514B}" srcOrd="1" destOrd="1" presId="urn:microsoft.com/office/officeart/2005/8/layout/vList4"/>
    <dgm:cxn modelId="{3EF02DE9-1E5F-4A36-AEE4-D4ECAA684BA4}" type="presOf" srcId="{555EB99F-7E73-4D22-B4C5-111EFA0D3263}" destId="{B05DC520-C0F1-4881-885D-0312CA90F3EA}" srcOrd="0" destOrd="1" presId="urn:microsoft.com/office/officeart/2005/8/layout/vList4"/>
    <dgm:cxn modelId="{294194F4-B95A-4DE1-A339-522327CA1286}" type="presOf" srcId="{CBA34F62-60C7-426F-8ADB-1D9206504D9E}" destId="{B8A3391C-D60D-4C21-9B40-AB9FD021337B}" srcOrd="1" destOrd="0" presId="urn:microsoft.com/office/officeart/2005/8/layout/vList4"/>
    <dgm:cxn modelId="{D5158151-B846-4D20-9C3F-41CC5CAC9F17}" srcId="{4D98EEF4-E8B6-4DF8-9D30-B4ABADA00D5C}" destId="{BAEE61BA-D5C5-4B1E-9A89-B54FC1843899}" srcOrd="1" destOrd="0" parTransId="{908F3EAE-96B9-4899-8816-B110175A1C39}" sibTransId="{76AF28CD-A27A-4D8B-9FA6-2E35191BF09D}"/>
    <dgm:cxn modelId="{73E3FB8B-ED0F-4D3B-9C95-25753658A42E}" type="presOf" srcId="{CBA34F62-60C7-426F-8ADB-1D9206504D9E}" destId="{D6C3E7CB-3D50-4324-80AE-5DE8E4280E75}" srcOrd="0" destOrd="0" presId="urn:microsoft.com/office/officeart/2005/8/layout/vList4"/>
    <dgm:cxn modelId="{C8E610FE-3B85-4A87-AC0E-8ECB6EE771A9}" type="presOf" srcId="{BAEE61BA-D5C5-4B1E-9A89-B54FC1843899}" destId="{B05DC520-C0F1-4881-885D-0312CA90F3EA}" srcOrd="0" destOrd="2" presId="urn:microsoft.com/office/officeart/2005/8/layout/vList4"/>
    <dgm:cxn modelId="{8315B5E0-7DDE-422C-AFF1-CE1D3135684A}" srcId="{21C29FB3-1911-48F5-AB5B-031E67E236CE}" destId="{300C2A90-224E-4866-9082-6A400E6B28EB}" srcOrd="0" destOrd="0" parTransId="{C4DF8AEF-4491-4208-8AB5-5424D2AA1477}" sibTransId="{6C0878A4-4590-4D94-A507-27300B05006E}"/>
    <dgm:cxn modelId="{2CBD1F94-97B6-4C35-AED2-7D6CD6951DB1}" srcId="{21C29FB3-1911-48F5-AB5B-031E67E236CE}" destId="{CBA34F62-60C7-426F-8ADB-1D9206504D9E}" srcOrd="1" destOrd="0" parTransId="{96FD8AA8-3DA6-4B84-B96A-00F2B2A2EE14}" sibTransId="{85FCFF46-ACFC-42F3-B815-5EE4988C7CFF}"/>
    <dgm:cxn modelId="{8720F8DC-8D5B-410D-9693-73FA94DD70D2}" srcId="{CBA34F62-60C7-426F-8ADB-1D9206504D9E}" destId="{CF551537-AF3C-491C-A3B0-F998EBD1D31E}" srcOrd="1" destOrd="0" parTransId="{CC545AE9-E0C6-460D-839E-D6B75745C17D}" sibTransId="{FF4ECB94-8E72-493C-8C15-94F028D0020F}"/>
    <dgm:cxn modelId="{FD9107BC-62D5-4B6D-898A-D273734A3D9D}" type="presOf" srcId="{4DE90E82-8D45-4C97-BDEE-B730EF8EB72B}" destId="{B8A3391C-D60D-4C21-9B40-AB9FD021337B}" srcOrd="1" destOrd="1" presId="urn:microsoft.com/office/officeart/2005/8/layout/vList4"/>
    <dgm:cxn modelId="{EA1AC0C5-BB6F-46AF-9F74-C6FD178D402C}" type="presOf" srcId="{555EB99F-7E73-4D22-B4C5-111EFA0D3263}" destId="{787B1266-3E03-408F-80AA-BDEDB4D746EE}" srcOrd="1" destOrd="1" presId="urn:microsoft.com/office/officeart/2005/8/layout/vList4"/>
    <dgm:cxn modelId="{7DAFDA48-805B-4909-989C-6816C57A4737}" type="presOf" srcId="{21C29FB3-1911-48F5-AB5B-031E67E236CE}" destId="{83EFC94B-B3E7-441E-B546-CE5E9F6DC8BA}" srcOrd="0" destOrd="0" presId="urn:microsoft.com/office/officeart/2005/8/layout/vList4"/>
    <dgm:cxn modelId="{EC77AD6A-C888-4D83-8F12-291E2EF03AB6}" srcId="{300C2A90-224E-4866-9082-6A400E6B28EB}" destId="{EE45FC49-DA70-4BC7-B9FB-1D37C1C59C71}" srcOrd="0" destOrd="0" parTransId="{C4DE8284-969F-4748-92AE-7CD1DBC418A1}" sibTransId="{D4B77878-8389-42A2-AFAF-0DB809589BDF}"/>
    <dgm:cxn modelId="{80D3C7AE-3D72-4DA7-97AB-4967D0096789}" type="presOf" srcId="{300C2A90-224E-4866-9082-6A400E6B28EB}" destId="{333FF314-A275-47DB-8E7D-B56A4744514B}" srcOrd="1" destOrd="0" presId="urn:microsoft.com/office/officeart/2005/8/layout/vList4"/>
    <dgm:cxn modelId="{9A178DCA-0FB4-4A81-9894-A30163BB02DD}" type="presOf" srcId="{EE45FC49-DA70-4BC7-B9FB-1D37C1C59C71}" destId="{67267A0C-4955-4F94-A4FA-E534F7A535FA}" srcOrd="0" destOrd="1" presId="urn:microsoft.com/office/officeart/2005/8/layout/vList4"/>
    <dgm:cxn modelId="{A17DFF7B-4466-4789-B441-9B259A1DAC1C}" srcId="{4D98EEF4-E8B6-4DF8-9D30-B4ABADA00D5C}" destId="{555EB99F-7E73-4D22-B4C5-111EFA0D3263}" srcOrd="0" destOrd="0" parTransId="{149C6F9D-BF7A-4F2C-91CC-698CAA966E3C}" sibTransId="{F2018153-EF61-4575-81BB-8FEA39E5AD8F}"/>
    <dgm:cxn modelId="{E1985007-2291-476E-8D82-59CB91929C7B}" srcId="{21C29FB3-1911-48F5-AB5B-031E67E236CE}" destId="{4D98EEF4-E8B6-4DF8-9D30-B4ABADA00D5C}" srcOrd="2" destOrd="0" parTransId="{823CFB02-FE6E-4EB9-B11A-AC540D5361FE}" sibTransId="{58ACFAE6-2C6A-413D-B6AA-F92A83EF38D5}"/>
    <dgm:cxn modelId="{F1168B56-6FA3-4133-8CAE-B490F8FB8E45}" type="presOf" srcId="{4DE90E82-8D45-4C97-BDEE-B730EF8EB72B}" destId="{D6C3E7CB-3D50-4324-80AE-5DE8E4280E75}" srcOrd="0" destOrd="1" presId="urn:microsoft.com/office/officeart/2005/8/layout/vList4"/>
    <dgm:cxn modelId="{53C382B3-7547-4D70-9927-3DCEF180FB91}" type="presOf" srcId="{4D98EEF4-E8B6-4DF8-9D30-B4ABADA00D5C}" destId="{787B1266-3E03-408F-80AA-BDEDB4D746EE}" srcOrd="1" destOrd="0" presId="urn:microsoft.com/office/officeart/2005/8/layout/vList4"/>
    <dgm:cxn modelId="{D238CFE6-FE11-4BE6-9F77-98C91AD970F0}" type="presOf" srcId="{CBA98DC4-3C6E-4BA9-B29C-8D6CC2A25349}" destId="{333FF314-A275-47DB-8E7D-B56A4744514B}" srcOrd="1" destOrd="2" presId="urn:microsoft.com/office/officeart/2005/8/layout/vList4"/>
    <dgm:cxn modelId="{C9911F0A-04A4-4698-8166-3C9154DBC0CF}" srcId="{300C2A90-224E-4866-9082-6A400E6B28EB}" destId="{CBA98DC4-3C6E-4BA9-B29C-8D6CC2A25349}" srcOrd="1" destOrd="0" parTransId="{FAF74D80-F28E-4407-B1A8-0825C4710F45}" sibTransId="{B41E48FB-7334-4410-8565-8B648EA7D18B}"/>
    <dgm:cxn modelId="{58D1A290-9245-4873-BBDB-7C5C3EB05306}" srcId="{CBA34F62-60C7-426F-8ADB-1D9206504D9E}" destId="{4DE90E82-8D45-4C97-BDEE-B730EF8EB72B}" srcOrd="0" destOrd="0" parTransId="{BC9B6156-2E65-4977-AC56-5DA1DCADFE47}" sibTransId="{F5799215-F6C9-4B13-83AA-EB919E89E26F}"/>
    <dgm:cxn modelId="{5F039BC2-D881-4B61-91E0-901DE5BF0244}" type="presOf" srcId="{CBA98DC4-3C6E-4BA9-B29C-8D6CC2A25349}" destId="{67267A0C-4955-4F94-A4FA-E534F7A535FA}" srcOrd="0" destOrd="2" presId="urn:microsoft.com/office/officeart/2005/8/layout/vList4"/>
    <dgm:cxn modelId="{987AFA6B-F5A5-443C-8941-A292886D9632}" type="presOf" srcId="{BAEE61BA-D5C5-4B1E-9A89-B54FC1843899}" destId="{787B1266-3E03-408F-80AA-BDEDB4D746EE}" srcOrd="1" destOrd="2" presId="urn:microsoft.com/office/officeart/2005/8/layout/vList4"/>
    <dgm:cxn modelId="{F4F0BDA3-D652-49AB-AFF6-8EF655FA221F}" type="presOf" srcId="{CF551537-AF3C-491C-A3B0-F998EBD1D31E}" destId="{D6C3E7CB-3D50-4324-80AE-5DE8E4280E75}" srcOrd="0" destOrd="2" presId="urn:microsoft.com/office/officeart/2005/8/layout/vList4"/>
    <dgm:cxn modelId="{0CDC2EFB-0B38-46CA-BD75-046BF0D25972}" type="presOf" srcId="{4D98EEF4-E8B6-4DF8-9D30-B4ABADA00D5C}" destId="{B05DC520-C0F1-4881-885D-0312CA90F3EA}" srcOrd="0" destOrd="0" presId="urn:microsoft.com/office/officeart/2005/8/layout/vList4"/>
    <dgm:cxn modelId="{C5A33323-AAFC-49AF-92B4-0910FC074D9F}" type="presOf" srcId="{300C2A90-224E-4866-9082-6A400E6B28EB}" destId="{67267A0C-4955-4F94-A4FA-E534F7A535FA}" srcOrd="0" destOrd="0" presId="urn:microsoft.com/office/officeart/2005/8/layout/vList4"/>
    <dgm:cxn modelId="{816B9406-1DD9-4F99-9027-6C04F5C2C600}" type="presParOf" srcId="{83EFC94B-B3E7-441E-B546-CE5E9F6DC8BA}" destId="{491D0BF1-A817-4005-B7B3-DFF370C96441}" srcOrd="0" destOrd="0" presId="urn:microsoft.com/office/officeart/2005/8/layout/vList4"/>
    <dgm:cxn modelId="{B6CA1F7D-992B-4DDD-AE49-2F900156EFF0}" type="presParOf" srcId="{491D0BF1-A817-4005-B7B3-DFF370C96441}" destId="{67267A0C-4955-4F94-A4FA-E534F7A535FA}" srcOrd="0" destOrd="0" presId="urn:microsoft.com/office/officeart/2005/8/layout/vList4"/>
    <dgm:cxn modelId="{433ADCCD-F172-4D26-A029-C8F3729BB5D9}" type="presParOf" srcId="{491D0BF1-A817-4005-B7B3-DFF370C96441}" destId="{0F152976-887D-48F6-A827-DEBB7E5108F7}" srcOrd="1" destOrd="0" presId="urn:microsoft.com/office/officeart/2005/8/layout/vList4"/>
    <dgm:cxn modelId="{DFF1B40E-C422-4AC8-A373-42CA32BA9C5A}" type="presParOf" srcId="{491D0BF1-A817-4005-B7B3-DFF370C96441}" destId="{333FF314-A275-47DB-8E7D-B56A4744514B}" srcOrd="2" destOrd="0" presId="urn:microsoft.com/office/officeart/2005/8/layout/vList4"/>
    <dgm:cxn modelId="{50C56C2A-BA94-4A96-A8F0-DBB434293E70}" type="presParOf" srcId="{83EFC94B-B3E7-441E-B546-CE5E9F6DC8BA}" destId="{B7267D0D-75E0-4FF5-B943-8940AAC1AD88}" srcOrd="1" destOrd="0" presId="urn:microsoft.com/office/officeart/2005/8/layout/vList4"/>
    <dgm:cxn modelId="{80974DBC-7114-4D05-AB08-6E7951F4C6B7}" type="presParOf" srcId="{83EFC94B-B3E7-441E-B546-CE5E9F6DC8BA}" destId="{5E15304D-A9EA-4E73-9AF3-43D4F20C0A46}" srcOrd="2" destOrd="0" presId="urn:microsoft.com/office/officeart/2005/8/layout/vList4"/>
    <dgm:cxn modelId="{F122674D-89D3-4238-B92C-9A33B4A80567}" type="presParOf" srcId="{5E15304D-A9EA-4E73-9AF3-43D4F20C0A46}" destId="{D6C3E7CB-3D50-4324-80AE-5DE8E4280E75}" srcOrd="0" destOrd="0" presId="urn:microsoft.com/office/officeart/2005/8/layout/vList4"/>
    <dgm:cxn modelId="{501F61D7-1BC8-4A69-89C9-66378CAEBCC1}" type="presParOf" srcId="{5E15304D-A9EA-4E73-9AF3-43D4F20C0A46}" destId="{ECFB0FE4-C741-4C43-8513-613C0D710639}" srcOrd="1" destOrd="0" presId="urn:microsoft.com/office/officeart/2005/8/layout/vList4"/>
    <dgm:cxn modelId="{91E0D7A0-6C80-4121-B2A3-71B19FECD985}" type="presParOf" srcId="{5E15304D-A9EA-4E73-9AF3-43D4F20C0A46}" destId="{B8A3391C-D60D-4C21-9B40-AB9FD021337B}" srcOrd="2" destOrd="0" presId="urn:microsoft.com/office/officeart/2005/8/layout/vList4"/>
    <dgm:cxn modelId="{632A9CE3-A4F8-4A7C-9580-88F9B2CAE719}" type="presParOf" srcId="{83EFC94B-B3E7-441E-B546-CE5E9F6DC8BA}" destId="{ED952DB7-9B8E-42B2-979E-6AB80B2F0030}" srcOrd="3" destOrd="0" presId="urn:microsoft.com/office/officeart/2005/8/layout/vList4"/>
    <dgm:cxn modelId="{E5229834-4973-43EB-A9AC-20B0C98939B9}" type="presParOf" srcId="{83EFC94B-B3E7-441E-B546-CE5E9F6DC8BA}" destId="{1AE9AF1C-06E2-45D8-B493-29AA3275D943}" srcOrd="4" destOrd="0" presId="urn:microsoft.com/office/officeart/2005/8/layout/vList4"/>
    <dgm:cxn modelId="{045ACE40-027A-407E-B3D1-553F133404E0}" type="presParOf" srcId="{1AE9AF1C-06E2-45D8-B493-29AA3275D943}" destId="{B05DC520-C0F1-4881-885D-0312CA90F3EA}" srcOrd="0" destOrd="0" presId="urn:microsoft.com/office/officeart/2005/8/layout/vList4"/>
    <dgm:cxn modelId="{7624DEF9-41FB-4E95-A07A-28D90A915F6F}" type="presParOf" srcId="{1AE9AF1C-06E2-45D8-B493-29AA3275D943}" destId="{630A6B98-0E01-497E-BC6A-C1D6A1344123}" srcOrd="1" destOrd="0" presId="urn:microsoft.com/office/officeart/2005/8/layout/vList4"/>
    <dgm:cxn modelId="{A2A00C1D-EF76-47FB-9BD8-2BB73E2937D3}" type="presParOf" srcId="{1AE9AF1C-06E2-45D8-B493-29AA3275D943}" destId="{787B1266-3E03-408F-80AA-BDEDB4D746EE}"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267A0C-4955-4F94-A4FA-E534F7A535FA}">
      <dsp:nvSpPr>
        <dsp:cNvPr id="0" name=""/>
        <dsp:cNvSpPr/>
      </dsp:nvSpPr>
      <dsp:spPr>
        <a:xfrm>
          <a:off x="0" y="0"/>
          <a:ext cx="12042370" cy="2113684"/>
        </a:xfrm>
        <a:prstGeom prst="roundRect">
          <a:avLst>
            <a:gd name="adj" fmla="val 10000"/>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US" sz="3600" b="1" kern="1200" dirty="0" smtClean="0"/>
            <a:t>Assessment Component 1</a:t>
          </a:r>
          <a:endParaRPr lang="en-US" sz="3600" b="1" kern="1200" dirty="0"/>
        </a:p>
        <a:p>
          <a:pPr marL="285750" lvl="1" indent="-285750" algn="l" defTabSz="1244600">
            <a:lnSpc>
              <a:spcPct val="90000"/>
            </a:lnSpc>
            <a:spcBef>
              <a:spcPct val="0"/>
            </a:spcBef>
            <a:spcAft>
              <a:spcPct val="15000"/>
            </a:spcAft>
            <a:buChar char="••"/>
          </a:pPr>
          <a:r>
            <a:rPr lang="en-GB" sz="2800" kern="1200" dirty="0" smtClean="0"/>
            <a:t>Practical: Project Proposal (20 minutes)</a:t>
          </a:r>
          <a:endParaRPr lang="en-US" sz="2800" kern="1200" dirty="0"/>
        </a:p>
        <a:p>
          <a:pPr marL="285750" lvl="1" indent="-285750" algn="l" defTabSz="1244600">
            <a:lnSpc>
              <a:spcPct val="90000"/>
            </a:lnSpc>
            <a:spcBef>
              <a:spcPct val="0"/>
            </a:spcBef>
            <a:spcAft>
              <a:spcPct val="15000"/>
            </a:spcAft>
            <a:buChar char="••"/>
          </a:pPr>
          <a:r>
            <a:rPr lang="en-GB" sz="2800" b="1" kern="1200" dirty="0" smtClean="0"/>
            <a:t>Submission Date: 01.12.2020</a:t>
          </a:r>
          <a:endParaRPr lang="en-US" sz="2800" kern="1200" dirty="0"/>
        </a:p>
      </dsp:txBody>
      <dsp:txXfrm>
        <a:off x="2619842" y="0"/>
        <a:ext cx="9422528" cy="2113684"/>
      </dsp:txXfrm>
    </dsp:sp>
    <dsp:sp modelId="{0F152976-887D-48F6-A827-DEBB7E5108F7}">
      <dsp:nvSpPr>
        <dsp:cNvPr id="0" name=""/>
        <dsp:cNvSpPr/>
      </dsp:nvSpPr>
      <dsp:spPr>
        <a:xfrm>
          <a:off x="211368" y="211368"/>
          <a:ext cx="2408474" cy="1690947"/>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1000" r="-11000"/>
          </a:stretch>
        </a:blip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6C3E7CB-3D50-4324-80AE-5DE8E4280E75}">
      <dsp:nvSpPr>
        <dsp:cNvPr id="0" name=""/>
        <dsp:cNvSpPr/>
      </dsp:nvSpPr>
      <dsp:spPr>
        <a:xfrm>
          <a:off x="0" y="2325052"/>
          <a:ext cx="12042370" cy="2113684"/>
        </a:xfrm>
        <a:prstGeom prst="roundRect">
          <a:avLst>
            <a:gd name="adj" fmla="val 10000"/>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GB" sz="3600" b="1" kern="1200" dirty="0" smtClean="0"/>
            <a:t>Assessment Component 2</a:t>
          </a:r>
          <a:endParaRPr lang="en-US" sz="3600" kern="1200" dirty="0"/>
        </a:p>
        <a:p>
          <a:pPr marL="285750" lvl="1" indent="-285750" algn="l" defTabSz="1244600">
            <a:lnSpc>
              <a:spcPct val="90000"/>
            </a:lnSpc>
            <a:spcBef>
              <a:spcPct val="0"/>
            </a:spcBef>
            <a:spcAft>
              <a:spcPct val="15000"/>
            </a:spcAft>
            <a:buChar char="••"/>
          </a:pPr>
          <a:r>
            <a:rPr lang="en-GB" sz="2800" kern="1200" dirty="0" smtClean="0"/>
            <a:t>Practical assessment: Pilot Study (1 hour)</a:t>
          </a:r>
          <a:endParaRPr lang="en-US" sz="2800" kern="1200" dirty="0"/>
        </a:p>
        <a:p>
          <a:pPr marL="285750" lvl="1" indent="-285750" algn="l" defTabSz="1244600">
            <a:lnSpc>
              <a:spcPct val="90000"/>
            </a:lnSpc>
            <a:spcBef>
              <a:spcPct val="0"/>
            </a:spcBef>
            <a:spcAft>
              <a:spcPct val="15000"/>
            </a:spcAft>
            <a:buChar char="••"/>
          </a:pPr>
          <a:r>
            <a:rPr lang="en-GB" sz="2800" b="1" kern="1200" dirty="0" smtClean="0"/>
            <a:t>Submission Date: 02.02.2021</a:t>
          </a:r>
          <a:endParaRPr lang="en-US" sz="2800" kern="1200" dirty="0"/>
        </a:p>
      </dsp:txBody>
      <dsp:txXfrm>
        <a:off x="2619842" y="2325052"/>
        <a:ext cx="9422528" cy="2113684"/>
      </dsp:txXfrm>
    </dsp:sp>
    <dsp:sp modelId="{ECFB0FE4-C741-4C43-8513-613C0D710639}">
      <dsp:nvSpPr>
        <dsp:cNvPr id="0" name=""/>
        <dsp:cNvSpPr/>
      </dsp:nvSpPr>
      <dsp:spPr>
        <a:xfrm>
          <a:off x="211368" y="2536420"/>
          <a:ext cx="2408474" cy="1690947"/>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4000" b="-4000"/>
          </a:stretch>
        </a:blip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5DC520-C0F1-4881-885D-0312CA90F3EA}">
      <dsp:nvSpPr>
        <dsp:cNvPr id="0" name=""/>
        <dsp:cNvSpPr/>
      </dsp:nvSpPr>
      <dsp:spPr>
        <a:xfrm>
          <a:off x="0" y="4650104"/>
          <a:ext cx="12042370" cy="2113684"/>
        </a:xfrm>
        <a:prstGeom prst="roundRect">
          <a:avLst>
            <a:gd name="adj" fmla="val 10000"/>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GB" sz="3600" b="1" kern="1200" dirty="0" smtClean="0"/>
            <a:t>Assessment Component 3 </a:t>
          </a:r>
          <a:endParaRPr lang="en-US" sz="3600" kern="1200" dirty="0"/>
        </a:p>
        <a:p>
          <a:pPr marL="285750" lvl="1" indent="-285750" algn="l" defTabSz="1244600">
            <a:lnSpc>
              <a:spcPct val="90000"/>
            </a:lnSpc>
            <a:spcBef>
              <a:spcPct val="0"/>
            </a:spcBef>
            <a:spcAft>
              <a:spcPct val="15000"/>
            </a:spcAft>
            <a:buChar char="••"/>
          </a:pPr>
          <a:r>
            <a:rPr lang="en-GB" sz="2800" kern="1200" dirty="0" smtClean="0"/>
            <a:t>Coursework: Critical Evaluation of Research process (2000 words)</a:t>
          </a:r>
          <a:endParaRPr lang="en-US" sz="2800" kern="1200" dirty="0"/>
        </a:p>
        <a:p>
          <a:pPr marL="285750" lvl="1" indent="-285750" algn="l" defTabSz="1244600">
            <a:lnSpc>
              <a:spcPct val="90000"/>
            </a:lnSpc>
            <a:spcBef>
              <a:spcPct val="0"/>
            </a:spcBef>
            <a:spcAft>
              <a:spcPct val="15000"/>
            </a:spcAft>
            <a:buChar char="••"/>
          </a:pPr>
          <a:r>
            <a:rPr lang="en-GB" sz="2800" b="1" kern="1200" dirty="0" smtClean="0"/>
            <a:t>Submission Date</a:t>
          </a:r>
          <a:r>
            <a:rPr lang="en-GB" sz="2800" kern="1200" dirty="0" smtClean="0"/>
            <a:t>: </a:t>
          </a:r>
          <a:r>
            <a:rPr lang="en-GB" sz="2800" b="1" kern="1200" dirty="0" smtClean="0"/>
            <a:t>16.3.2021</a:t>
          </a:r>
          <a:endParaRPr lang="en-US" sz="2800" kern="1200" dirty="0"/>
        </a:p>
      </dsp:txBody>
      <dsp:txXfrm>
        <a:off x="2619842" y="4650104"/>
        <a:ext cx="9422528" cy="2113684"/>
      </dsp:txXfrm>
    </dsp:sp>
    <dsp:sp modelId="{630A6B98-0E01-497E-BC6A-C1D6A1344123}">
      <dsp:nvSpPr>
        <dsp:cNvPr id="0" name=""/>
        <dsp:cNvSpPr/>
      </dsp:nvSpPr>
      <dsp:spPr>
        <a:xfrm>
          <a:off x="211368" y="4861473"/>
          <a:ext cx="2408474" cy="1690947"/>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4000" r="-4000"/>
          </a:stretch>
        </a:blip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2/23/2021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2/23/2021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2</a:t>
            </a:fld>
            <a:endParaRPr lang="en-US"/>
          </a:p>
        </p:txBody>
      </p:sp>
    </p:spTree>
    <p:extLst>
      <p:ext uri="{BB962C8B-B14F-4D97-AF65-F5344CB8AC3E}">
        <p14:creationId xmlns:p14="http://schemas.microsoft.com/office/powerpoint/2010/main" val="284913103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2/23/2021</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2/23/2021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smtClean="0"/>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smtClean="0"/>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2/23/2021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2/23/2021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2/23/2021</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2/23/2021</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2/23/2021</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2/23/2021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2/23/2021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2/23/2021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2/23/2021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2/23/2021</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734050" cy="2219691"/>
          </a:xfrm>
        </p:spPr>
        <p:txBody>
          <a:bodyPr anchor="ctr">
            <a:normAutofit fontScale="90000"/>
          </a:bodyPr>
          <a:lstStyle/>
          <a:p>
            <a:r>
              <a:rPr lang="en-GB" b="1" dirty="0"/>
              <a:t>ECHC7001</a:t>
            </a:r>
            <a:br>
              <a:rPr lang="en-GB" b="1" dirty="0"/>
            </a:br>
            <a:r>
              <a:rPr lang="en-US" dirty="0" smtClean="0"/>
              <a:t>Advanced Research Methods</a:t>
            </a:r>
            <a:endParaRPr lang="en-US" dirty="0"/>
          </a:p>
        </p:txBody>
      </p:sp>
      <p:sp>
        <p:nvSpPr>
          <p:cNvPr id="7" name="Subtitle 6"/>
          <p:cNvSpPr>
            <a:spLocks noGrp="1"/>
          </p:cNvSpPr>
          <p:nvPr>
            <p:ph type="subTitle" idx="1"/>
          </p:nvPr>
        </p:nvSpPr>
        <p:spPr/>
        <p:txBody>
          <a:bodyPr/>
          <a:lstStyle/>
          <a:p>
            <a:r>
              <a:rPr lang="en-US" dirty="0" smtClean="0"/>
              <a:t>Module Lead: Andrea Williams</a:t>
            </a:r>
            <a:endParaRPr lang="en-US"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77337" y="2292094"/>
            <a:ext cx="7348451" cy="3305142"/>
          </a:xfrm>
        </p:spPr>
        <p:txBody>
          <a:bodyPr anchor="ctr">
            <a:normAutofit/>
          </a:bodyPr>
          <a:lstStyle/>
          <a:p>
            <a:pPr marL="285750" indent="-285750">
              <a:buFont typeface="Arial" panose="020B0604020202020204" pitchFamily="34" charset="0"/>
              <a:buChar char="•"/>
            </a:pPr>
            <a:r>
              <a:rPr lang="en-GB" sz="1600" b="1" dirty="0" smtClean="0"/>
              <a:t>Learning Aims for this week: w/c </a:t>
            </a:r>
            <a:r>
              <a:rPr lang="en-GB" sz="1600" b="1" dirty="0" smtClean="0"/>
              <a:t>23</a:t>
            </a:r>
            <a:r>
              <a:rPr lang="en-GB" sz="1600" b="1" baseline="30000" dirty="0" smtClean="0"/>
              <a:t>rd</a:t>
            </a:r>
            <a:r>
              <a:rPr lang="en-GB" sz="1600" b="1" dirty="0" smtClean="0"/>
              <a:t> February 2021</a:t>
            </a:r>
            <a:r>
              <a:rPr lang="en-GB" sz="1600" b="1" dirty="0" smtClean="0"/>
              <a:t/>
            </a:r>
            <a:br>
              <a:rPr lang="en-GB" sz="1600" b="1" dirty="0" smtClean="0"/>
            </a:br>
            <a:r>
              <a:rPr lang="en-GB" sz="1600" dirty="0"/>
              <a:t/>
            </a:r>
            <a:br>
              <a:rPr lang="en-GB" sz="1600" dirty="0"/>
            </a:br>
            <a:r>
              <a:rPr lang="en-GB" sz="1600" dirty="0"/>
              <a:t/>
            </a:r>
            <a:br>
              <a:rPr lang="en-GB" sz="1600" dirty="0"/>
            </a:br>
            <a:r>
              <a:rPr lang="en-GB" sz="1600" dirty="0"/>
              <a:t>Module Assessment: Assessment Component three</a:t>
            </a:r>
            <a:br>
              <a:rPr lang="en-GB" sz="1600" dirty="0"/>
            </a:br>
            <a:r>
              <a:rPr lang="en-GB" sz="1600" dirty="0"/>
              <a:t/>
            </a:r>
            <a:br>
              <a:rPr lang="en-GB" sz="1600" dirty="0"/>
            </a:br>
            <a:r>
              <a:rPr lang="en-GB" sz="1600" dirty="0"/>
              <a:t>Research Process: Critical Evaluation of Research process (2000 words)</a:t>
            </a:r>
            <a:br>
              <a:rPr lang="en-GB" sz="1600" dirty="0"/>
            </a:br>
            <a:r>
              <a:rPr lang="en-GB" dirty="0" smtClean="0"/>
              <a:t/>
            </a:r>
            <a:br>
              <a:rPr lang="en-GB" dirty="0" smtClean="0"/>
            </a:br>
            <a:endParaRPr lang="en-US" sz="2400"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a:xfrm>
            <a:off x="7581207" y="1310656"/>
            <a:ext cx="4610793" cy="4208604"/>
          </a:xfrm>
        </p:spPr>
      </p:pic>
    </p:spTree>
    <p:extLst>
      <p:ext uri="{BB962C8B-B14F-4D97-AF65-F5344CB8AC3E}">
        <p14:creationId xmlns:p14="http://schemas.microsoft.com/office/powerpoint/2010/main" val="248823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smtClean="0"/>
              <a:t>Module Aims</a:t>
            </a:r>
            <a:endParaRPr lang="en-US" dirty="0"/>
          </a:p>
        </p:txBody>
      </p:sp>
      <p:sp>
        <p:nvSpPr>
          <p:cNvPr id="14" name="Content Placeholder 13"/>
          <p:cNvSpPr>
            <a:spLocks noGrp="1"/>
          </p:cNvSpPr>
          <p:nvPr>
            <p:ph idx="1"/>
          </p:nvPr>
        </p:nvSpPr>
        <p:spPr/>
        <p:txBody>
          <a:bodyPr>
            <a:normAutofit/>
          </a:bodyPr>
          <a:lstStyle/>
          <a:p>
            <a:pPr lvl="0"/>
            <a:r>
              <a:rPr lang="en-GB" sz="3600" dirty="0"/>
              <a:t>To apply practice to research.</a:t>
            </a:r>
          </a:p>
          <a:p>
            <a:pPr lvl="0"/>
            <a:r>
              <a:rPr lang="en-GB" sz="3600" dirty="0"/>
              <a:t>To consolidate areas of specialist knowledge.</a:t>
            </a:r>
          </a:p>
          <a:p>
            <a:pPr lvl="0" fontAlgn="base" hangingPunct="0"/>
            <a:r>
              <a:rPr lang="en-US" sz="3600" dirty="0"/>
              <a:t>To communicate </a:t>
            </a:r>
            <a:r>
              <a:rPr lang="en-US" sz="3600" dirty="0" smtClean="0"/>
              <a:t>research</a:t>
            </a:r>
            <a:r>
              <a:rPr lang="en-US" sz="3600" dirty="0"/>
              <a:t> </a:t>
            </a:r>
            <a:endParaRPr lang="en-GB" sz="3600" dirty="0"/>
          </a:p>
          <a:p>
            <a:pPr lvl="0"/>
            <a:r>
              <a:rPr lang="en-US" sz="3600" dirty="0"/>
              <a:t>To provide learners with the opportunity to extend their knowledge of a chosen subject within the parameters of the </a:t>
            </a:r>
            <a:r>
              <a:rPr lang="en-US" sz="3600" dirty="0" err="1"/>
              <a:t>programme</a:t>
            </a:r>
            <a:r>
              <a:rPr lang="en-US" sz="3600" dirty="0"/>
              <a:t>.</a:t>
            </a:r>
            <a:endParaRPr lang="en-GB" sz="3600" dirty="0"/>
          </a:p>
          <a:p>
            <a:endParaRPr lang="en-US" sz="3600" dirty="0"/>
          </a:p>
        </p:txBody>
      </p:sp>
    </p:spTree>
    <p:extLst>
      <p:ext uri="{BB962C8B-B14F-4D97-AF65-F5344CB8AC3E}">
        <p14:creationId xmlns:p14="http://schemas.microsoft.com/office/powerpoint/2010/main" val="165425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lstStyle/>
          <a:p>
            <a:r>
              <a:rPr lang="en-US" sz="2400" dirty="0"/>
              <a:t>Upon the successful completion of this module, the student should be able to demonstrate the ability to:</a:t>
            </a:r>
            <a:endParaRPr lang="en-GB" sz="2400" dirty="0"/>
          </a:p>
          <a:p>
            <a:pPr lvl="0"/>
            <a:r>
              <a:rPr lang="en-GB" sz="2400" dirty="0"/>
              <a:t>Extend a systematic understanding and critical awareness of topics which are informed by the forefront of the discipline of counselling/psychotherapy.</a:t>
            </a:r>
          </a:p>
          <a:p>
            <a:pPr lvl="0"/>
            <a:r>
              <a:rPr lang="en-GB" sz="2400" dirty="0"/>
              <a:t>Evidence a critical awareness of the history of ideas; the cultural context, social and political theories that inform and influence the practice of counselling and psychotherapy.</a:t>
            </a:r>
          </a:p>
          <a:p>
            <a:pPr lvl="0"/>
            <a:r>
              <a:rPr lang="en-GB" sz="2400" dirty="0"/>
              <a:t>Critically identify appropriate methodology that can be identified for dealing with complex problems or those of an unfamiliar or unpredictable nature.</a:t>
            </a:r>
          </a:p>
          <a:p>
            <a:pPr marL="0" indent="0">
              <a:buNone/>
            </a:pPr>
            <a:endParaRPr lang="en-GB" dirty="0"/>
          </a:p>
        </p:txBody>
      </p:sp>
    </p:spTree>
    <p:extLst>
      <p:ext uri="{BB962C8B-B14F-4D97-AF65-F5344CB8AC3E}">
        <p14:creationId xmlns:p14="http://schemas.microsoft.com/office/powerpoint/2010/main" val="2814653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085546103"/>
              </p:ext>
            </p:extLst>
          </p:nvPr>
        </p:nvGraphicFramePr>
        <p:xfrm>
          <a:off x="88668" y="94211"/>
          <a:ext cx="12042371" cy="67637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116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421178"/>
            <a:ext cx="9980682" cy="931026"/>
          </a:xfrm>
        </p:spPr>
        <p:txBody>
          <a:bodyPr>
            <a:normAutofit fontScale="90000"/>
          </a:bodyPr>
          <a:lstStyle/>
          <a:p>
            <a:r>
              <a:rPr lang="en-GB" dirty="0" smtClean="0"/>
              <a:t>Assessment Component </a:t>
            </a:r>
            <a:r>
              <a:rPr lang="en-GB" dirty="0" smtClean="0"/>
              <a:t>Three: </a:t>
            </a:r>
            <a:r>
              <a:rPr lang="en-GB" dirty="0" smtClean="0"/>
              <a:t/>
            </a:r>
            <a:br>
              <a:rPr lang="en-GB" dirty="0" smtClean="0"/>
            </a:br>
            <a:r>
              <a:rPr lang="en-GB" sz="2200" dirty="0" smtClean="0"/>
              <a:t>Contribution </a:t>
            </a:r>
            <a:r>
              <a:rPr lang="en-GB" sz="2200" dirty="0"/>
              <a:t>to Overall Module Assessment: </a:t>
            </a:r>
            <a:r>
              <a:rPr lang="en-GB" sz="2200" dirty="0" smtClean="0"/>
              <a:t>25</a:t>
            </a:r>
            <a:r>
              <a:rPr lang="en-GB" sz="2200" dirty="0" smtClean="0"/>
              <a:t>% </a:t>
            </a:r>
            <a:r>
              <a:rPr lang="en-GB" sz="2200" dirty="0" smtClean="0"/>
              <a:t>(Assessment </a:t>
            </a:r>
            <a:r>
              <a:rPr lang="en-GB" sz="2200" dirty="0"/>
              <a:t>3</a:t>
            </a:r>
            <a:r>
              <a:rPr lang="en-GB" sz="2200" dirty="0" smtClean="0"/>
              <a:t> </a:t>
            </a:r>
            <a:r>
              <a:rPr lang="en-GB" sz="2200" dirty="0"/>
              <a:t>of </a:t>
            </a:r>
            <a:r>
              <a:rPr lang="en-GB" sz="2200" dirty="0" smtClean="0"/>
              <a:t>3)</a:t>
            </a:r>
            <a:r>
              <a:rPr lang="en-GB" sz="2200" dirty="0"/>
              <a:t/>
            </a:r>
            <a:br>
              <a:rPr lang="en-GB" sz="2200" dirty="0"/>
            </a:br>
            <a:endParaRPr lang="en-GB" sz="2200" dirty="0"/>
          </a:p>
        </p:txBody>
      </p:sp>
      <p:sp>
        <p:nvSpPr>
          <p:cNvPr id="3" name="Content Placeholder 2"/>
          <p:cNvSpPr>
            <a:spLocks noGrp="1"/>
          </p:cNvSpPr>
          <p:nvPr>
            <p:ph sz="half" idx="1"/>
          </p:nvPr>
        </p:nvSpPr>
        <p:spPr/>
        <p:txBody>
          <a:bodyPr>
            <a:normAutofit/>
          </a:bodyPr>
          <a:lstStyle/>
          <a:p>
            <a:r>
              <a:rPr lang="en-GB" sz="2800" dirty="0" smtClean="0"/>
              <a:t>Assessment </a:t>
            </a:r>
            <a:r>
              <a:rPr lang="en-GB" sz="2800" dirty="0"/>
              <a:t>Component </a:t>
            </a:r>
            <a:r>
              <a:rPr lang="en-GB" sz="2800" dirty="0"/>
              <a:t>3</a:t>
            </a:r>
            <a:r>
              <a:rPr lang="en-GB" sz="2800" dirty="0" smtClean="0"/>
              <a:t>: </a:t>
            </a:r>
            <a:r>
              <a:rPr lang="en-GB" sz="2800" dirty="0" smtClean="0"/>
              <a:t>Task </a:t>
            </a:r>
            <a:r>
              <a:rPr lang="en-GB" sz="2800" dirty="0" smtClean="0"/>
              <a:t>Description:</a:t>
            </a:r>
          </a:p>
          <a:p>
            <a:r>
              <a:rPr lang="en-GB" sz="2800" dirty="0"/>
              <a:t>Written Reflective Essay: Produce a written critical evaluation of your own research process so far (2000 words)</a:t>
            </a:r>
            <a:endParaRPr lang="en-GB" sz="2800" dirty="0" smtClean="0"/>
          </a:p>
          <a:p>
            <a:r>
              <a:rPr lang="en-GB" sz="2800" dirty="0" smtClean="0"/>
              <a:t>Submission</a:t>
            </a:r>
            <a:r>
              <a:rPr lang="en-GB" sz="2800" dirty="0" smtClean="0"/>
              <a:t>: </a:t>
            </a:r>
            <a:r>
              <a:rPr lang="en-GB" sz="2800" dirty="0" err="1" smtClean="0"/>
              <a:t>Turnitin</a:t>
            </a:r>
            <a:endParaRPr lang="en-GB" sz="2800" dirty="0" smtClean="0"/>
          </a:p>
          <a:p>
            <a:r>
              <a:rPr lang="en-GB" sz="2800" dirty="0" smtClean="0"/>
              <a:t>16</a:t>
            </a:r>
            <a:r>
              <a:rPr lang="en-GB" sz="2800" baseline="30000" dirty="0" smtClean="0"/>
              <a:t>th</a:t>
            </a:r>
            <a:r>
              <a:rPr lang="en-GB" sz="2800" dirty="0" smtClean="0"/>
              <a:t> March </a:t>
            </a:r>
            <a:r>
              <a:rPr lang="en-GB" sz="2800" dirty="0" smtClean="0"/>
              <a:t>2021. </a:t>
            </a:r>
            <a:endParaRPr lang="en-GB" sz="280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2041187"/>
            <a:ext cx="4914900" cy="3690026"/>
          </a:xfrm>
        </p:spPr>
      </p:pic>
    </p:spTree>
    <p:extLst>
      <p:ext uri="{BB962C8B-B14F-4D97-AF65-F5344CB8AC3E}">
        <p14:creationId xmlns:p14="http://schemas.microsoft.com/office/powerpoint/2010/main" val="1905522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a:t>
            </a:r>
            <a:r>
              <a:rPr lang="en-GB" dirty="0" smtClean="0"/>
              <a:t>Three </a:t>
            </a:r>
            <a:r>
              <a:rPr lang="en-GB" dirty="0" smtClean="0"/>
              <a:t>– Task description</a:t>
            </a:r>
            <a:endParaRPr lang="en-GB" dirty="0"/>
          </a:p>
        </p:txBody>
      </p:sp>
      <p:sp>
        <p:nvSpPr>
          <p:cNvPr id="7" name="Content Placeholder 6"/>
          <p:cNvSpPr>
            <a:spLocks noGrp="1"/>
          </p:cNvSpPr>
          <p:nvPr>
            <p:ph sz="half" idx="1"/>
          </p:nvPr>
        </p:nvSpPr>
        <p:spPr/>
        <p:txBody>
          <a:bodyPr>
            <a:normAutofit fontScale="92500" lnSpcReduction="20000"/>
          </a:bodyPr>
          <a:lstStyle/>
          <a:p>
            <a:pPr marL="0" indent="0">
              <a:lnSpc>
                <a:spcPct val="150000"/>
              </a:lnSpc>
              <a:spcBef>
                <a:spcPts val="0"/>
              </a:spcBef>
              <a:buNone/>
            </a:pPr>
            <a:r>
              <a:rPr lang="en-GB" b="1" dirty="0"/>
              <a:t>Written Reflective Essay: Produce a written critical evaluation of your own research process so far (2000 words</a:t>
            </a:r>
            <a:r>
              <a:rPr lang="en-GB" b="1" dirty="0" smtClean="0"/>
              <a:t>)</a:t>
            </a:r>
          </a:p>
          <a:p>
            <a:r>
              <a:rPr lang="en-GB" dirty="0"/>
              <a:t>In this final assessment for this module, you are required to demonstrate your ability to critically reflect on what you have learned so far in relation </a:t>
            </a:r>
            <a:r>
              <a:rPr lang="en-GB" dirty="0" smtClean="0"/>
              <a:t>to: </a:t>
            </a:r>
            <a:endParaRPr lang="en-GB" dirty="0"/>
          </a:p>
          <a:p>
            <a:r>
              <a:rPr lang="en-GB" dirty="0"/>
              <a:t>1) your role as a researcher and </a:t>
            </a:r>
          </a:p>
          <a:p>
            <a:r>
              <a:rPr lang="en-GB" dirty="0"/>
              <a:t>2) the implications for practice. </a:t>
            </a:r>
            <a:endParaRPr lang="en-GB" dirty="0" smtClean="0"/>
          </a:p>
          <a:p>
            <a:pPr marL="0" indent="0">
              <a:buNone/>
            </a:pPr>
            <a:r>
              <a:rPr lang="en-GB" dirty="0" smtClean="0"/>
              <a:t>You </a:t>
            </a:r>
            <a:r>
              <a:rPr lang="en-GB" dirty="0"/>
              <a:t>are expected to use the Gibbs (or alternative) cycle throughout this written piece and to ensure that it is supported by appropriate academic references. </a:t>
            </a:r>
            <a:endParaRPr lang="en-GB" dirty="0" smtClean="0"/>
          </a:p>
          <a:p>
            <a:pPr>
              <a:lnSpc>
                <a:spcPct val="150000"/>
              </a:lnSpc>
              <a:spcBef>
                <a:spcPts val="0"/>
              </a:spcBef>
            </a:pPr>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b="1" dirty="0"/>
              <a:t>Issues to reflect upon include: </a:t>
            </a:r>
          </a:p>
          <a:p>
            <a:r>
              <a:rPr lang="en-GB" dirty="0"/>
              <a:t>1. How did you feel at the outset of this process? How confident were you with your research idea? Why? </a:t>
            </a:r>
          </a:p>
          <a:p>
            <a:r>
              <a:rPr lang="en-GB" dirty="0"/>
              <a:t>2. What did you learn through the process? What worked well but importantly, what didn’t work well, and what have you learned from this? </a:t>
            </a:r>
          </a:p>
          <a:p>
            <a:r>
              <a:rPr lang="en-GB" dirty="0"/>
              <a:t>3. How did you manage the boundaries between counsellor and researcher? Critically reflect on your own process and self-positioning including any future self development needs </a:t>
            </a:r>
          </a:p>
          <a:p>
            <a:r>
              <a:rPr lang="en-GB" dirty="0"/>
              <a:t>4. What would you change about your research proposal as a consequence of this process? How will this learning inform your dissertation? </a:t>
            </a:r>
          </a:p>
          <a:p>
            <a:endParaRPr lang="en-GB" dirty="0"/>
          </a:p>
        </p:txBody>
      </p:sp>
    </p:spTree>
    <p:extLst>
      <p:ext uri="{BB962C8B-B14F-4D97-AF65-F5344CB8AC3E}">
        <p14:creationId xmlns:p14="http://schemas.microsoft.com/office/powerpoint/2010/main" val="3453189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a:t>
            </a:r>
            <a:r>
              <a:rPr lang="en-GB" dirty="0" smtClean="0"/>
              <a:t>Three </a:t>
            </a:r>
            <a:r>
              <a:rPr lang="en-GB" dirty="0" smtClean="0"/>
              <a:t>– </a:t>
            </a:r>
            <a:r>
              <a:rPr lang="en-GB" b="1" i="1" dirty="0" smtClean="0"/>
              <a:t>Guidance </a:t>
            </a:r>
            <a:r>
              <a:rPr lang="en-GB" b="1" i="1" dirty="0"/>
              <a:t>specific to this assessment</a:t>
            </a:r>
            <a:endParaRPr lang="en-GB" dirty="0"/>
          </a:p>
        </p:txBody>
      </p:sp>
      <p:sp>
        <p:nvSpPr>
          <p:cNvPr id="7" name="Content Placeholder 6"/>
          <p:cNvSpPr>
            <a:spLocks noGrp="1"/>
          </p:cNvSpPr>
          <p:nvPr>
            <p:ph idx="1"/>
          </p:nvPr>
        </p:nvSpPr>
        <p:spPr/>
        <p:txBody>
          <a:bodyPr>
            <a:normAutofit lnSpcReduction="10000"/>
          </a:bodyPr>
          <a:lstStyle/>
          <a:p>
            <a:pPr marL="0" indent="0">
              <a:lnSpc>
                <a:spcPct val="150000"/>
              </a:lnSpc>
              <a:spcBef>
                <a:spcPts val="0"/>
              </a:spcBef>
              <a:buNone/>
            </a:pPr>
            <a:r>
              <a:rPr lang="en-GB" b="1" dirty="0" smtClean="0"/>
              <a:t>Engagement with Literature:</a:t>
            </a:r>
          </a:p>
          <a:p>
            <a:pPr>
              <a:lnSpc>
                <a:spcPct val="150000"/>
              </a:lnSpc>
              <a:spcBef>
                <a:spcPts val="0"/>
              </a:spcBef>
            </a:pPr>
            <a:r>
              <a:rPr lang="en-GB" dirty="0" smtClean="0"/>
              <a:t>Extend </a:t>
            </a:r>
            <a:r>
              <a:rPr lang="en-GB" dirty="0"/>
              <a:t>a systematic understanding and critical awareness of your research topic referring to contemporary, research informed and peer reviewed literature as part of your research reflections. Provide evidence of wider reading to justify every aspect of your research process and </a:t>
            </a:r>
            <a:r>
              <a:rPr lang="en-GB" dirty="0" smtClean="0"/>
              <a:t>reflections. </a:t>
            </a:r>
            <a:r>
              <a:rPr lang="en-GB" dirty="0"/>
              <a:t>Demonstrate a research informed approach and awareness of wider relevant political and social context in the development of your questions and topic focus</a:t>
            </a:r>
            <a:endParaRPr lang="en-GB" b="1" dirty="0" smtClean="0"/>
          </a:p>
          <a:p>
            <a:pPr marL="0" indent="0">
              <a:lnSpc>
                <a:spcPct val="150000"/>
              </a:lnSpc>
              <a:spcBef>
                <a:spcPts val="0"/>
              </a:spcBef>
              <a:buNone/>
            </a:pPr>
            <a:r>
              <a:rPr lang="en-GB" b="1" i="1" dirty="0" smtClean="0"/>
              <a:t>Knowledge and Understanding</a:t>
            </a:r>
            <a:r>
              <a:rPr lang="en-GB" i="1" dirty="0" smtClean="0"/>
              <a:t>:</a:t>
            </a:r>
          </a:p>
          <a:p>
            <a:pPr>
              <a:lnSpc>
                <a:spcPct val="150000"/>
              </a:lnSpc>
              <a:spcBef>
                <a:spcPts val="0"/>
              </a:spcBef>
            </a:pPr>
            <a:r>
              <a:rPr lang="en-GB" dirty="0" smtClean="0"/>
              <a:t>Demonstrate </a:t>
            </a:r>
            <a:r>
              <a:rPr lang="en-GB" dirty="0"/>
              <a:t>a systematic understanding and critical awareness of the research process and ethical considerations of your research topic. </a:t>
            </a:r>
            <a:endParaRPr lang="en-GB" dirty="0" smtClean="0"/>
          </a:p>
        </p:txBody>
      </p:sp>
    </p:spTree>
    <p:extLst>
      <p:ext uri="{BB962C8B-B14F-4D97-AF65-F5344CB8AC3E}">
        <p14:creationId xmlns:p14="http://schemas.microsoft.com/office/powerpoint/2010/main" val="1409876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a:t>
            </a:r>
            <a:r>
              <a:rPr lang="en-GB" dirty="0" smtClean="0"/>
              <a:t>Three </a:t>
            </a:r>
            <a:r>
              <a:rPr lang="en-GB" dirty="0" smtClean="0"/>
              <a:t>– </a:t>
            </a:r>
            <a:r>
              <a:rPr lang="en-GB" b="1" i="1" dirty="0" smtClean="0"/>
              <a:t>Guidance </a:t>
            </a:r>
            <a:r>
              <a:rPr lang="en-GB" b="1" i="1" dirty="0"/>
              <a:t>specific to this assessment</a:t>
            </a:r>
            <a:endParaRPr lang="en-GB" dirty="0"/>
          </a:p>
        </p:txBody>
      </p:sp>
      <p:sp>
        <p:nvSpPr>
          <p:cNvPr id="7" name="Content Placeholder 6"/>
          <p:cNvSpPr>
            <a:spLocks noGrp="1"/>
          </p:cNvSpPr>
          <p:nvPr>
            <p:ph idx="1"/>
          </p:nvPr>
        </p:nvSpPr>
        <p:spPr/>
        <p:txBody>
          <a:bodyPr>
            <a:normAutofit/>
          </a:bodyPr>
          <a:lstStyle/>
          <a:p>
            <a:pPr marL="0" indent="0">
              <a:lnSpc>
                <a:spcPct val="150000"/>
              </a:lnSpc>
              <a:spcBef>
                <a:spcPts val="0"/>
              </a:spcBef>
              <a:buNone/>
            </a:pPr>
            <a:r>
              <a:rPr lang="en-GB" b="1" dirty="0" smtClean="0"/>
              <a:t>Cognitive and Intellectual </a:t>
            </a:r>
            <a:r>
              <a:rPr lang="en-GB" b="1" dirty="0" smtClean="0"/>
              <a:t>Skills:</a:t>
            </a:r>
          </a:p>
          <a:p>
            <a:pPr>
              <a:lnSpc>
                <a:spcPct val="150000"/>
              </a:lnSpc>
              <a:spcBef>
                <a:spcPts val="0"/>
              </a:spcBef>
            </a:pPr>
            <a:r>
              <a:rPr lang="en-GB" dirty="0" smtClean="0"/>
              <a:t>Evidence </a:t>
            </a:r>
            <a:r>
              <a:rPr lang="en-GB" dirty="0"/>
              <a:t>a critical awareness of and ability to reflect on the history of ideas; the cultural, social and political context that inform and influence your research topic in relation to the practice of counselling and psychotherapy. Analyse and reflect upon the key ethical considerations for your own specific study. It is important to consider areas of potential weakness and future research ideas. </a:t>
            </a:r>
            <a:endParaRPr lang="en-GB" dirty="0"/>
          </a:p>
        </p:txBody>
      </p:sp>
    </p:spTree>
    <p:extLst>
      <p:ext uri="{BB962C8B-B14F-4D97-AF65-F5344CB8AC3E}">
        <p14:creationId xmlns:p14="http://schemas.microsoft.com/office/powerpoint/2010/main" val="1767617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a:t>
            </a:r>
            <a:r>
              <a:rPr lang="en-GB" dirty="0" smtClean="0"/>
              <a:t>Three</a:t>
            </a:r>
            <a:r>
              <a:rPr lang="en-GB" dirty="0" smtClean="0"/>
              <a:t> </a:t>
            </a:r>
            <a:r>
              <a:rPr lang="en-GB" dirty="0" smtClean="0"/>
              <a:t>– </a:t>
            </a:r>
            <a:r>
              <a:rPr lang="en-GB" b="1" i="1" dirty="0" smtClean="0"/>
              <a:t>Guidance </a:t>
            </a:r>
            <a:r>
              <a:rPr lang="en-GB" b="1" i="1" dirty="0"/>
              <a:t>specific to this assessment</a:t>
            </a:r>
            <a:endParaRPr lang="en-GB" dirty="0"/>
          </a:p>
        </p:txBody>
      </p:sp>
      <p:sp>
        <p:nvSpPr>
          <p:cNvPr id="7" name="Content Placeholder 6"/>
          <p:cNvSpPr>
            <a:spLocks noGrp="1"/>
          </p:cNvSpPr>
          <p:nvPr>
            <p:ph idx="1"/>
          </p:nvPr>
        </p:nvSpPr>
        <p:spPr/>
        <p:txBody>
          <a:bodyPr>
            <a:normAutofit/>
          </a:bodyPr>
          <a:lstStyle/>
          <a:p>
            <a:pPr marL="0" indent="0">
              <a:lnSpc>
                <a:spcPct val="150000"/>
              </a:lnSpc>
              <a:spcBef>
                <a:spcPts val="0"/>
              </a:spcBef>
              <a:buNone/>
            </a:pPr>
            <a:r>
              <a:rPr lang="en-GB" b="1" dirty="0" smtClean="0"/>
              <a:t>Practical Skills:</a:t>
            </a:r>
          </a:p>
          <a:p>
            <a:r>
              <a:rPr lang="en-GB" dirty="0" smtClean="0"/>
              <a:t>Critically </a:t>
            </a:r>
            <a:r>
              <a:rPr lang="en-GB" dirty="0"/>
              <a:t>reflect on your chosen methodology and the extent to which your selected method was the most applicable to your research inquiry. </a:t>
            </a:r>
            <a:endParaRPr lang="en-GB" dirty="0" smtClean="0"/>
          </a:p>
          <a:p>
            <a:pPr marL="0" indent="0">
              <a:buNone/>
            </a:pPr>
            <a:r>
              <a:rPr lang="en-GB" b="1" dirty="0" smtClean="0"/>
              <a:t>Transferable </a:t>
            </a:r>
            <a:r>
              <a:rPr lang="en-GB" b="1" dirty="0" smtClean="0"/>
              <a:t>Skills</a:t>
            </a:r>
            <a:r>
              <a:rPr lang="en-GB" dirty="0" smtClean="0"/>
              <a:t>:</a:t>
            </a:r>
          </a:p>
          <a:p>
            <a:r>
              <a:rPr lang="en-GB" dirty="0"/>
              <a:t>A number of transferable skills for life are required in this assessment, such as, the ability to identify a specific research question, synthesise and understand contemporary research and its application to counselling and psychotherapy practice. Skills such as time management, digital literacy, effective desktop research and use appropriate software. Awareness and Understanding of Ethics and appropriate form completion. </a:t>
            </a:r>
            <a:endParaRPr lang="en-GB" dirty="0"/>
          </a:p>
          <a:p>
            <a:pPr marL="0" indent="0">
              <a:lnSpc>
                <a:spcPct val="150000"/>
              </a:lnSpc>
              <a:spcBef>
                <a:spcPts val="0"/>
              </a:spcBef>
              <a:buNone/>
            </a:pPr>
            <a:endParaRPr lang="en-GB" dirty="0"/>
          </a:p>
          <a:p>
            <a:pPr>
              <a:lnSpc>
                <a:spcPct val="150000"/>
              </a:lnSpc>
              <a:spcBef>
                <a:spcPts val="0"/>
              </a:spcBef>
            </a:pPr>
            <a:endParaRPr lang="en-GB" dirty="0"/>
          </a:p>
        </p:txBody>
      </p:sp>
    </p:spTree>
    <p:extLst>
      <p:ext uri="{BB962C8B-B14F-4D97-AF65-F5344CB8AC3E}">
        <p14:creationId xmlns:p14="http://schemas.microsoft.com/office/powerpoint/2010/main" val="4221762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 and Consider the Assessment </a:t>
            </a:r>
            <a:r>
              <a:rPr lang="en-GB" dirty="0" smtClean="0"/>
              <a:t>Three </a:t>
            </a:r>
            <a:r>
              <a:rPr lang="en-GB" dirty="0" err="1" smtClean="0"/>
              <a:t>Proforma</a:t>
            </a:r>
            <a:r>
              <a:rPr lang="en-GB" dirty="0" smtClean="0"/>
              <a:t> (Moodle)</a:t>
            </a:r>
            <a:endParaRPr lang="en-GB" dirty="0"/>
          </a:p>
        </p:txBody>
      </p:sp>
      <p:sp>
        <p:nvSpPr>
          <p:cNvPr id="3" name="Content Placeholder 2"/>
          <p:cNvSpPr>
            <a:spLocks noGrp="1"/>
          </p:cNvSpPr>
          <p:nvPr>
            <p:ph idx="1"/>
          </p:nvPr>
        </p:nvSpPr>
        <p:spPr/>
        <p:txBody>
          <a:bodyPr/>
          <a:lstStyle/>
          <a:p>
            <a:r>
              <a:rPr lang="en-GB" dirty="0" smtClean="0"/>
              <a:t>Assessment Task description</a:t>
            </a:r>
          </a:p>
          <a:p>
            <a:r>
              <a:rPr lang="en-GB" dirty="0" smtClean="0"/>
              <a:t>Guidance specific to this assignment</a:t>
            </a:r>
          </a:p>
          <a:p>
            <a:r>
              <a:rPr lang="en-GB" dirty="0" smtClean="0"/>
              <a:t>Student </a:t>
            </a:r>
            <a:r>
              <a:rPr lang="en-GB" dirty="0"/>
              <a:t>feedback ( page 5</a:t>
            </a:r>
            <a:r>
              <a:rPr lang="en-GB" dirty="0" smtClean="0"/>
              <a:t>)</a:t>
            </a:r>
          </a:p>
          <a:p>
            <a:r>
              <a:rPr lang="en-GB" dirty="0" smtClean="0"/>
              <a:t>Assessment Marking Criteria (pages 6-10)</a:t>
            </a:r>
            <a:endParaRPr lang="en-GB" dirty="0"/>
          </a:p>
        </p:txBody>
      </p:sp>
    </p:spTree>
    <p:extLst>
      <p:ext uri="{BB962C8B-B14F-4D97-AF65-F5344CB8AC3E}">
        <p14:creationId xmlns:p14="http://schemas.microsoft.com/office/powerpoint/2010/main" val="44306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Reading</a:t>
            </a:r>
            <a:endParaRPr lang="en-US" dirty="0"/>
          </a:p>
        </p:txBody>
      </p:sp>
      <p:sp>
        <p:nvSpPr>
          <p:cNvPr id="5" name="Content Placeholder 4"/>
          <p:cNvSpPr>
            <a:spLocks noGrp="1"/>
          </p:cNvSpPr>
          <p:nvPr>
            <p:ph idx="1"/>
          </p:nvPr>
        </p:nvSpPr>
        <p:spPr>
          <a:xfrm>
            <a:off x="1104900" y="1318953"/>
            <a:ext cx="9982200" cy="5539047"/>
          </a:xfrm>
        </p:spPr>
        <p:txBody>
          <a:bodyPr>
            <a:normAutofit fontScale="85000" lnSpcReduction="20000"/>
          </a:bodyPr>
          <a:lstStyle/>
          <a:p>
            <a:r>
              <a:rPr lang="en-GB" dirty="0"/>
              <a:t>Andrews, G. (2017) How to write a master's dissertation. </a:t>
            </a:r>
            <a:r>
              <a:rPr lang="en-GB" dirty="0" err="1"/>
              <a:t>Ebook</a:t>
            </a:r>
            <a:r>
              <a:rPr lang="en-GB" dirty="0"/>
              <a:t> and free on Kindle. This will only take you about an hour to read and gives you the basics of the format and content of a </a:t>
            </a:r>
            <a:r>
              <a:rPr lang="en-GB" dirty="0" smtClean="0"/>
              <a:t>dissertation</a:t>
            </a:r>
          </a:p>
          <a:p>
            <a:r>
              <a:rPr lang="en-GB" dirty="0" smtClean="0"/>
              <a:t>Cooper, M. </a:t>
            </a:r>
            <a:r>
              <a:rPr lang="en-GB" dirty="0"/>
              <a:t>(2008) </a:t>
            </a:r>
            <a:r>
              <a:rPr lang="en-GB" i="1" dirty="0"/>
              <a:t>Essential Research Findings in Counselling and Psychotherapy: the facts are friendly.</a:t>
            </a:r>
            <a:r>
              <a:rPr lang="en-GB" dirty="0"/>
              <a:t> London, Sage. </a:t>
            </a:r>
            <a:endParaRPr lang="en-GB" dirty="0" smtClean="0"/>
          </a:p>
          <a:p>
            <a:r>
              <a:rPr lang="en-GB" dirty="0"/>
              <a:t>Cooper, M. Et al (2010</a:t>
            </a:r>
            <a:r>
              <a:rPr lang="en-GB" i="1" dirty="0"/>
              <a:t>) Person-Centred and Experiential Therapies Work: A Review of the Research on Counselling, Psychotherapy and Related Practices. </a:t>
            </a:r>
            <a:r>
              <a:rPr lang="en-GB" dirty="0"/>
              <a:t>Ross on Wye, PCCS.</a:t>
            </a:r>
            <a:endParaRPr lang="en-GB" dirty="0" smtClean="0"/>
          </a:p>
          <a:p>
            <a:r>
              <a:rPr lang="en-GB" dirty="0" err="1" smtClean="0"/>
              <a:t>Glatthorn</a:t>
            </a:r>
            <a:r>
              <a:rPr lang="en-GB" dirty="0"/>
              <a:t>, A.A. and Randy, L.J. (2005) Writing the winning thesis or dissertation.  Online </a:t>
            </a:r>
          </a:p>
          <a:p>
            <a:r>
              <a:rPr lang="en-GB" dirty="0"/>
              <a:t>Harper, D. (2012) Qualitative research methods in mental health and psychotherapy: a guide for students and practitioners, Oxford: Wiley-Blackwell. Online</a:t>
            </a:r>
          </a:p>
          <a:p>
            <a:r>
              <a:rPr lang="en-GB" dirty="0" smtClean="0"/>
              <a:t>McLeod</a:t>
            </a:r>
            <a:r>
              <a:rPr lang="en-GB" dirty="0"/>
              <a:t>, J. (2011) Qualitative Research in Counselling and Psychotherapy. 2</a:t>
            </a:r>
            <a:r>
              <a:rPr lang="en-GB" baseline="30000" dirty="0"/>
              <a:t>nd</a:t>
            </a:r>
            <a:r>
              <a:rPr lang="en-GB" dirty="0"/>
              <a:t> Ed.  London: Sage </a:t>
            </a:r>
          </a:p>
          <a:p>
            <a:r>
              <a:rPr lang="en-GB" dirty="0" err="1"/>
              <a:t>Pyrczak</a:t>
            </a:r>
            <a:r>
              <a:rPr lang="en-GB" dirty="0"/>
              <a:t>, F. (2014) Evaluating Research in Academic Journals: A Practical Guide to Realistic Evaluation. Taylor &amp; Francis. Online</a:t>
            </a:r>
          </a:p>
          <a:p>
            <a:r>
              <a:rPr lang="en-GB" dirty="0"/>
              <a:t>Staines, G, M. (2019) Social Sciences Research, Research Writing and Presentation for Students. London: </a:t>
            </a:r>
            <a:r>
              <a:rPr lang="en-GB" dirty="0" err="1"/>
              <a:t>Rowman</a:t>
            </a:r>
            <a:r>
              <a:rPr lang="en-GB" dirty="0"/>
              <a:t> &amp; Little Publishers. Online</a:t>
            </a:r>
          </a:p>
          <a:p>
            <a:r>
              <a:rPr lang="en-GB" dirty="0" err="1"/>
              <a:t>Willig</a:t>
            </a:r>
            <a:r>
              <a:rPr lang="en-GB" dirty="0"/>
              <a:t>, C. (2008) Introducing Qualitative Research in Psychology. 2</a:t>
            </a:r>
            <a:r>
              <a:rPr lang="en-GB" baseline="30000" dirty="0"/>
              <a:t>nd</a:t>
            </a:r>
            <a:r>
              <a:rPr lang="en-GB" dirty="0"/>
              <a:t> Ed. Berkshire: Open University Press.</a:t>
            </a:r>
          </a:p>
          <a:p>
            <a:r>
              <a:rPr lang="en-GB" dirty="0" err="1"/>
              <a:t>Wodak</a:t>
            </a:r>
            <a:r>
              <a:rPr lang="en-GB" dirty="0"/>
              <a:t>, R (2009) Methods of Critical Discourse Analysis 2</a:t>
            </a:r>
            <a:r>
              <a:rPr lang="en-GB" baseline="30000" dirty="0"/>
              <a:t>nd</a:t>
            </a:r>
            <a:r>
              <a:rPr lang="en-GB" dirty="0"/>
              <a:t> Ed. London: Sage.    </a:t>
            </a:r>
          </a:p>
        </p:txBody>
      </p:sp>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DDBB83-77C1-4099-A0AA-289882E745E2}">
  <ds:schemaRefs>
    <ds:schemaRef ds:uri="http://purl.org/dc/terms/"/>
    <ds:schemaRef ds:uri="http://schemas.microsoft.com/office/2006/documentManagement/types"/>
    <ds:schemaRef ds:uri="4873beb7-5857-4685-be1f-d57550cc96cc"/>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494</TotalTime>
  <Words>935</Words>
  <Application>Microsoft Office PowerPoint</Application>
  <PresentationFormat>Widescreen</PresentationFormat>
  <Paragraphs>73</Paragraphs>
  <Slides>12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Euphemia</vt:lpstr>
      <vt:lpstr>Plantagenet Cherokee</vt:lpstr>
      <vt:lpstr>Wingdings</vt:lpstr>
      <vt:lpstr>Academic Literature 16x9</vt:lpstr>
      <vt:lpstr>ECHC7001 Advanced Research Methods</vt:lpstr>
      <vt:lpstr>Learning Aims for this week: w/c 23rd February 2021   Module Assessment: Assessment Component three  Research Process: Critical Evaluation of Research process (2000 words)  </vt:lpstr>
      <vt:lpstr>Module Aims</vt:lpstr>
      <vt:lpstr>Learning Outcomes</vt:lpstr>
      <vt:lpstr>PowerPoint Presentation</vt:lpstr>
      <vt:lpstr>Assessment Component Three:  Contribution to Overall Module Assessment: 25% (Assessment 3 of 3) </vt:lpstr>
      <vt:lpstr>Assessment Component Three – Task description</vt:lpstr>
      <vt:lpstr>Assessment Component Three – Guidance specific to this assessment</vt:lpstr>
      <vt:lpstr>Assessment Component Three – Guidance specific to this assessment</vt:lpstr>
      <vt:lpstr>Assessment Component Three – Guidance specific to this assessment</vt:lpstr>
      <vt:lpstr>Read and Consider the Assessment Three Proforma (Moodle)</vt:lpstr>
      <vt:lpstr>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ECHC7001 Advanced Research Methods</dc:title>
  <dc:creator>Andrea Williams</dc:creator>
  <cp:lastModifiedBy>Andrea Williams</cp:lastModifiedBy>
  <cp:revision>36</cp:revision>
  <dcterms:created xsi:type="dcterms:W3CDTF">2020-09-09T20:43:18Z</dcterms:created>
  <dcterms:modified xsi:type="dcterms:W3CDTF">2021-02-23T10:07:50Z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