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18"/>
  </p:notesMasterIdLst>
  <p:sldIdLst>
    <p:sldId id="256" r:id="rId2"/>
    <p:sldId id="257" r:id="rId3"/>
    <p:sldId id="301" r:id="rId4"/>
    <p:sldId id="326" r:id="rId5"/>
    <p:sldId id="313" r:id="rId6"/>
    <p:sldId id="308" r:id="rId7"/>
    <p:sldId id="320" r:id="rId8"/>
    <p:sldId id="321" r:id="rId9"/>
    <p:sldId id="327" r:id="rId10"/>
    <p:sldId id="324" r:id="rId11"/>
    <p:sldId id="318" r:id="rId12"/>
    <p:sldId id="281" r:id="rId13"/>
    <p:sldId id="286" r:id="rId14"/>
    <p:sldId id="266" r:id="rId15"/>
    <p:sldId id="274" r:id="rId16"/>
    <p:sldId id="329"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67" autoAdjust="0"/>
  </p:normalViewPr>
  <p:slideViewPr>
    <p:cSldViewPr>
      <p:cViewPr varScale="1">
        <p:scale>
          <a:sx n="70" d="100"/>
          <a:sy n="70" d="100"/>
        </p:scale>
        <p:origin x="1386"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A3C0915-568E-4B14-B4EA-8FBFBFF150DC}" type="datetimeFigureOut">
              <a:rPr lang="en-GB" smtClean="0"/>
              <a:pPr/>
              <a:t>18/01/2020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94EF636-4082-4150-B848-D4D4C33C95D9}" type="slidenum">
              <a:rPr lang="en-GB" smtClean="0"/>
              <a:pPr/>
              <a:t>‹#›</a:t>
            </a:fld>
            <a:endParaRPr lang="en-GB"/>
          </a:p>
        </p:txBody>
      </p:sp>
    </p:spTree>
    <p:extLst>
      <p:ext uri="{BB962C8B-B14F-4D97-AF65-F5344CB8AC3E}">
        <p14:creationId xmlns:p14="http://schemas.microsoft.com/office/powerpoint/2010/main" val="3573501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94EF636-4082-4150-B848-D4D4C33C95D9}" type="slidenum">
              <a:rPr lang="en-GB" smtClean="0"/>
              <a:pPr/>
              <a:t>1</a:t>
            </a:fld>
            <a:endParaRPr lang="en-GB" dirty="0"/>
          </a:p>
        </p:txBody>
      </p:sp>
    </p:spTree>
    <p:extLst>
      <p:ext uri="{BB962C8B-B14F-4D97-AF65-F5344CB8AC3E}">
        <p14:creationId xmlns:p14="http://schemas.microsoft.com/office/powerpoint/2010/main" val="26420629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National media reports of ‘sharp elbowed’ middle class parents displacing the more needy and getting a lion’s share of the services available</a:t>
            </a:r>
          </a:p>
          <a:p>
            <a:pPr lvl="1">
              <a:buNone/>
            </a:pPr>
            <a:r>
              <a:rPr lang="en-GB" sz="1200" dirty="0" smtClean="0"/>
              <a:t>Positively Engaging with the ‘more needy’ families in the Children </a:t>
            </a:r>
            <a:r>
              <a:rPr lang="en-GB" sz="1200" dirty="0" err="1" smtClean="0"/>
              <a:t>Centres</a:t>
            </a:r>
            <a:r>
              <a:rPr lang="en-GB" dirty="0" err="1" smtClean="0"/>
              <a:t>Why</a:t>
            </a:r>
            <a:r>
              <a:rPr lang="en-GB" dirty="0" smtClean="0"/>
              <a:t> do it?</a:t>
            </a:r>
          </a:p>
          <a:p>
            <a:pPr lvl="1">
              <a:buNone/>
            </a:pPr>
            <a:r>
              <a:rPr lang="en-GB" dirty="0" smtClean="0"/>
              <a:t>How we do it .</a:t>
            </a:r>
          </a:p>
          <a:p>
            <a:pPr lvl="1">
              <a:buNone/>
            </a:pPr>
            <a:r>
              <a:rPr lang="en-GB" dirty="0" smtClean="0"/>
              <a:t>Challenges we face in practise.</a:t>
            </a:r>
          </a:p>
          <a:p>
            <a:r>
              <a:rPr lang="en-GB" sz="1200" i="1" dirty="0" smtClean="0"/>
              <a:t>Open access provision risks being accessed by the more able/ more available, rather than the more needy</a:t>
            </a:r>
            <a:r>
              <a:rPr lang="en-GB" i="1" dirty="0" smtClean="0"/>
              <a:t>’.</a:t>
            </a:r>
            <a:endParaRPr lang="en-GB" dirty="0"/>
          </a:p>
        </p:txBody>
      </p:sp>
      <p:sp>
        <p:nvSpPr>
          <p:cNvPr id="4" name="Slide Number Placeholder 3"/>
          <p:cNvSpPr>
            <a:spLocks noGrp="1"/>
          </p:cNvSpPr>
          <p:nvPr>
            <p:ph type="sldNum" sz="quarter" idx="10"/>
          </p:nvPr>
        </p:nvSpPr>
        <p:spPr/>
        <p:txBody>
          <a:bodyPr/>
          <a:lstStyle/>
          <a:p>
            <a:fld id="{C94EF636-4082-4150-B848-D4D4C33C95D9}" type="slidenum">
              <a:rPr lang="en-GB" smtClean="0"/>
              <a:pPr/>
              <a:t>2</a:t>
            </a:fld>
            <a:endParaRPr lang="en-GB"/>
          </a:p>
        </p:txBody>
      </p:sp>
    </p:spTree>
    <p:extLst>
      <p:ext uri="{BB962C8B-B14F-4D97-AF65-F5344CB8AC3E}">
        <p14:creationId xmlns:p14="http://schemas.microsoft.com/office/powerpoint/2010/main" val="3917536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4EF636-4082-4150-B848-D4D4C33C95D9}" type="slidenum">
              <a:rPr lang="en-GB" smtClean="0"/>
              <a:pPr/>
              <a:t>3</a:t>
            </a:fld>
            <a:endParaRPr lang="en-GB"/>
          </a:p>
        </p:txBody>
      </p:sp>
    </p:spTree>
    <p:extLst>
      <p:ext uri="{BB962C8B-B14F-4D97-AF65-F5344CB8AC3E}">
        <p14:creationId xmlns:p14="http://schemas.microsoft.com/office/powerpoint/2010/main" val="3427410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Early Intervention is a process not an event</a:t>
            </a:r>
            <a:endParaRPr lang="en-GB" dirty="0"/>
          </a:p>
        </p:txBody>
      </p:sp>
      <p:sp>
        <p:nvSpPr>
          <p:cNvPr id="4" name="Slide Number Placeholder 3"/>
          <p:cNvSpPr>
            <a:spLocks noGrp="1"/>
          </p:cNvSpPr>
          <p:nvPr>
            <p:ph type="sldNum" sz="quarter" idx="10"/>
          </p:nvPr>
        </p:nvSpPr>
        <p:spPr/>
        <p:txBody>
          <a:bodyPr/>
          <a:lstStyle/>
          <a:p>
            <a:fld id="{C94EF636-4082-4150-B848-D4D4C33C95D9}" type="slidenum">
              <a:rPr lang="en-GB" smtClean="0"/>
              <a:pPr/>
              <a:t>12</a:t>
            </a:fld>
            <a:endParaRPr lang="en-GB" dirty="0"/>
          </a:p>
        </p:txBody>
      </p:sp>
    </p:spTree>
    <p:extLst>
      <p:ext uri="{BB962C8B-B14F-4D97-AF65-F5344CB8AC3E}">
        <p14:creationId xmlns:p14="http://schemas.microsoft.com/office/powerpoint/2010/main" val="1831821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sponsored event gathered together more than 30 under fives from </a:t>
            </a:r>
            <a:r>
              <a:rPr lang="en-GB" sz="1200" kern="1200" dirty="0" err="1" smtClean="0">
                <a:solidFill>
                  <a:schemeClr val="tx1"/>
                </a:solidFill>
                <a:latin typeface="+mn-lt"/>
                <a:ea typeface="+mn-ea"/>
                <a:cs typeface="+mn-cs"/>
              </a:rPr>
              <a:t>Llwynhendy</a:t>
            </a:r>
            <a:r>
              <a:rPr lang="en-GB" sz="1200" kern="1200" dirty="0" smtClean="0">
                <a:solidFill>
                  <a:schemeClr val="tx1"/>
                </a:solidFill>
                <a:latin typeface="+mn-lt"/>
                <a:ea typeface="+mn-ea"/>
                <a:cs typeface="+mn-cs"/>
              </a:rPr>
              <a:t> to wiggle along in giant caterpillar conga lines, encouraging them to help others and opening up their imaginations through storytelling and creative activities.</a:t>
            </a:r>
          </a:p>
          <a:p>
            <a:endParaRPr lang="en-GB" dirty="0"/>
          </a:p>
        </p:txBody>
      </p:sp>
      <p:sp>
        <p:nvSpPr>
          <p:cNvPr id="4" name="Slide Number Placeholder 3"/>
          <p:cNvSpPr>
            <a:spLocks noGrp="1"/>
          </p:cNvSpPr>
          <p:nvPr>
            <p:ph type="sldNum" sz="quarter" idx="10"/>
          </p:nvPr>
        </p:nvSpPr>
        <p:spPr/>
        <p:txBody>
          <a:bodyPr/>
          <a:lstStyle/>
          <a:p>
            <a:fld id="{C94EF636-4082-4150-B848-D4D4C33C95D9}" type="slidenum">
              <a:rPr lang="en-GB" smtClean="0"/>
              <a:pPr/>
              <a:t>14</a:t>
            </a:fld>
            <a:endParaRPr lang="en-GB"/>
          </a:p>
        </p:txBody>
      </p:sp>
    </p:spTree>
    <p:extLst>
      <p:ext uri="{BB962C8B-B14F-4D97-AF65-F5344CB8AC3E}">
        <p14:creationId xmlns:p14="http://schemas.microsoft.com/office/powerpoint/2010/main" val="25812608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S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A731FAEB-3D04-43E2-9B01-13992EAD58B2}" type="datetimeFigureOut">
              <a:rPr lang="en-GB" smtClean="0"/>
              <a:pPr/>
              <a:t>18/01/2020</a:t>
            </a:fld>
            <a:endParaRPr lang="en-GB"/>
          </a:p>
        </p:txBody>
      </p:sp>
      <p:sp>
        <p:nvSpPr>
          <p:cNvPr id="5" name="Footer Placeholder 4"/>
          <p:cNvSpPr>
            <a:spLocks noGrp="1"/>
          </p:cNvSpPr>
          <p:nvPr>
            <p:ph type="ftr" sz="quarter" idx="11"/>
          </p:nvPr>
        </p:nvSpPr>
        <p:spPr>
          <a:xfrm>
            <a:off x="1921934" y="5054602"/>
            <a:ext cx="4064860" cy="279400"/>
          </a:xfrm>
        </p:spPr>
        <p:txBody>
          <a:bodyPr/>
          <a:lstStyle/>
          <a:p>
            <a:endParaRPr lang="en-GB"/>
          </a:p>
        </p:txBody>
      </p:sp>
      <p:sp>
        <p:nvSpPr>
          <p:cNvPr id="6" name="Slide Number Placeholder 5"/>
          <p:cNvSpPr>
            <a:spLocks noGrp="1"/>
          </p:cNvSpPr>
          <p:nvPr>
            <p:ph type="sldNum" sz="quarter" idx="12"/>
          </p:nvPr>
        </p:nvSpPr>
        <p:spPr>
          <a:xfrm>
            <a:off x="6817317" y="5054602"/>
            <a:ext cx="413483" cy="279400"/>
          </a:xfrm>
        </p:spPr>
        <p:txBody>
          <a:bodyPr/>
          <a:lstStyle/>
          <a:p>
            <a:fld id="{BCAAD7F0-872F-45A6-8C61-E88F0864C6A3}" type="slidenum">
              <a:rPr lang="en-GB" smtClean="0"/>
              <a:pPr/>
              <a:t>‹#›</a:t>
            </a:fld>
            <a:endParaRPr lang="en-GB"/>
          </a:p>
        </p:txBody>
      </p:sp>
      <p:cxnSp>
        <p:nvCxnSpPr>
          <p:cNvPr id="15" name="Straight Connector 14"/>
          <p:cNvCxnSpPr/>
          <p:nvPr/>
        </p:nvCxnSpPr>
        <p:spPr>
          <a:xfrm>
            <a:off x="2019825" y="3471329"/>
            <a:ext cx="51130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7508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6" y="2354670"/>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31FAEB-3D04-43E2-9B01-13992EAD58B2}" type="datetimeFigureOut">
              <a:rPr lang="en-GB" smtClean="0"/>
              <a:pPr/>
              <a:t>18/01/2020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AAD7F0-872F-45A6-8C61-E88F0864C6A3}" type="slidenum">
              <a:rPr lang="en-GB" smtClean="0"/>
              <a:pPr/>
              <a:t>‹#›</a:t>
            </a:fld>
            <a:endParaRPr lang="en-GB"/>
          </a:p>
        </p:txBody>
      </p:sp>
    </p:spTree>
    <p:extLst>
      <p:ext uri="{BB962C8B-B14F-4D97-AF65-F5344CB8AC3E}">
        <p14:creationId xmlns:p14="http://schemas.microsoft.com/office/powerpoint/2010/main" val="943725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31FAEB-3D04-43E2-9B01-13992EAD58B2}" type="datetimeFigureOut">
              <a:rPr lang="en-GB" smtClean="0"/>
              <a:pPr/>
              <a:t>18/01/2020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AAD7F0-872F-45A6-8C61-E88F0864C6A3}" type="slidenum">
              <a:rPr lang="en-GB" smtClean="0"/>
              <a:pPr/>
              <a:t>‹#›</a:t>
            </a:fld>
            <a:endParaRPr lang="en-GB"/>
          </a:p>
        </p:txBody>
      </p:sp>
      <p:cxnSp>
        <p:nvCxnSpPr>
          <p:cNvPr id="31" name="Straight Connector 30"/>
          <p:cNvCxnSpPr/>
          <p:nvPr/>
        </p:nvCxnSpPr>
        <p:spPr>
          <a:xfrm>
            <a:off x="1278466" y="3599392"/>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81030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79576" y="2487168"/>
            <a:ext cx="3337560" cy="344728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731FAEB-3D04-43E2-9B01-13992EAD58B2}" type="datetimeFigureOut">
              <a:rPr lang="en-GB" smtClean="0"/>
              <a:pPr/>
              <a:t>18/01/2020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AAD7F0-872F-45A6-8C61-E88F0864C6A3}" type="slidenum">
              <a:rPr lang="en-GB" smtClean="0"/>
              <a:pPr/>
              <a:t>‹#›</a:t>
            </a:fld>
            <a:endParaRPr lang="en-GB"/>
          </a:p>
        </p:txBody>
      </p:sp>
    </p:spTree>
    <p:extLst>
      <p:ext uri="{BB962C8B-B14F-4D97-AF65-F5344CB8AC3E}">
        <p14:creationId xmlns:p14="http://schemas.microsoft.com/office/powerpoint/2010/main" val="758874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76868" y="3243262"/>
            <a:ext cx="3337560" cy="270662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1832" y="3243262"/>
            <a:ext cx="3337560" cy="270662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731FAEB-3D04-43E2-9B01-13992EAD58B2}" type="datetimeFigureOut">
              <a:rPr lang="en-GB" smtClean="0"/>
              <a:pPr/>
              <a:t>18/01/2020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CAAD7F0-872F-45A6-8C61-E88F0864C6A3}" type="slidenum">
              <a:rPr lang="en-GB" smtClean="0"/>
              <a:pPr/>
              <a:t>‹#›</a:t>
            </a:fld>
            <a:endParaRPr lang="en-GB"/>
          </a:p>
        </p:txBody>
      </p:sp>
      <p:cxnSp>
        <p:nvCxnSpPr>
          <p:cNvPr id="41" name="Straight Connector 40"/>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9245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731FAEB-3D04-43E2-9B01-13992EAD58B2}" type="datetimeFigureOut">
              <a:rPr lang="en-GB" smtClean="0"/>
              <a:pPr/>
              <a:t>18/01/2020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CAAD7F0-872F-45A6-8C61-E88F0864C6A3}" type="slidenum">
              <a:rPr lang="en-GB" smtClean="0"/>
              <a:pPr/>
              <a:t>‹#›</a:t>
            </a:fld>
            <a:endParaRPr lang="en-GB"/>
          </a:p>
        </p:txBody>
      </p:sp>
      <p:cxnSp>
        <p:nvCxnSpPr>
          <p:cNvPr id="14" name="Straight Connector 13"/>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38994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31FAEB-3D04-43E2-9B01-13992EAD58B2}" type="datetimeFigureOut">
              <a:rPr lang="en-GB" smtClean="0"/>
              <a:pPr/>
              <a:t>18/01/2020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CAAD7F0-872F-45A6-8C61-E88F0864C6A3}" type="slidenum">
              <a:rPr lang="en-GB" smtClean="0"/>
              <a:pPr/>
              <a:t>‹#›</a:t>
            </a:fld>
            <a:endParaRPr lang="en-GB"/>
          </a:p>
        </p:txBody>
      </p:sp>
    </p:spTree>
    <p:extLst>
      <p:ext uri="{BB962C8B-B14F-4D97-AF65-F5344CB8AC3E}">
        <p14:creationId xmlns:p14="http://schemas.microsoft.com/office/powerpoint/2010/main" val="1425529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31FAEB-3D04-43E2-9B01-13992EAD58B2}" type="datetimeFigureOut">
              <a:rPr lang="en-GB" smtClean="0"/>
              <a:pPr/>
              <a:t>18/01/2020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AAD7F0-872F-45A6-8C61-E88F0864C6A3}" type="slidenum">
              <a:rPr lang="en-GB" smtClean="0"/>
              <a:pPr/>
              <a:t>‹#›</a:t>
            </a:fld>
            <a:endParaRPr lang="en-GB"/>
          </a:p>
        </p:txBody>
      </p:sp>
      <p:cxnSp>
        <p:nvCxnSpPr>
          <p:cNvPr id="16" name="Straight Connector 15"/>
          <p:cNvCxnSpPr/>
          <p:nvPr/>
        </p:nvCxnSpPr>
        <p:spPr>
          <a:xfrm>
            <a:off x="1278466" y="2912533"/>
            <a:ext cx="233359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65096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5183069"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31FAEB-3D04-43E2-9B01-13992EAD58B2}" type="datetimeFigureOut">
              <a:rPr lang="en-GB" smtClean="0"/>
              <a:pPr/>
              <a:t>18/01/2020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AAD7F0-872F-45A6-8C61-E88F0864C6A3}" type="slidenum">
              <a:rPr lang="en-GB" smtClean="0"/>
              <a:pPr/>
              <a:t>‹#›</a:t>
            </a:fld>
            <a:endParaRPr lang="en-GB"/>
          </a:p>
        </p:txBody>
      </p:sp>
    </p:spTree>
    <p:extLst>
      <p:ext uri="{BB962C8B-B14F-4D97-AF65-F5344CB8AC3E}">
        <p14:creationId xmlns:p14="http://schemas.microsoft.com/office/powerpoint/2010/main" val="587339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31FAEB-3D04-43E2-9B01-13992EAD58B2}" type="datetimeFigureOut">
              <a:rPr lang="en-GB" smtClean="0"/>
              <a:pPr/>
              <a:t>18/01/2020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AAD7F0-872F-45A6-8C61-E88F0864C6A3}" type="slidenum">
              <a:rPr lang="en-GB" smtClean="0"/>
              <a:pPr/>
              <a:t>‹#›</a:t>
            </a:fld>
            <a:endParaRPr lang="en-GB"/>
          </a:p>
        </p:txBody>
      </p:sp>
    </p:spTree>
    <p:extLst>
      <p:ext uri="{BB962C8B-B14F-4D97-AF65-F5344CB8AC3E}">
        <p14:creationId xmlns:p14="http://schemas.microsoft.com/office/powerpoint/2010/main" val="205340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31FAEB-3D04-43E2-9B01-13992EAD58B2}" type="datetimeFigureOut">
              <a:rPr lang="en-GB" smtClean="0"/>
              <a:pPr/>
              <a:t>18/01/2020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AAD7F0-872F-45A6-8C61-E88F0864C6A3}" type="slidenum">
              <a:rPr lang="en-GB" smtClean="0"/>
              <a:pPr/>
              <a:t>‹#›</a:t>
            </a:fld>
            <a:endParaRPr lang="en-GB"/>
          </a:p>
        </p:txBody>
      </p:sp>
      <p:cxnSp>
        <p:nvCxnSpPr>
          <p:cNvPr id="15" name="Straight Connector 14"/>
          <p:cNvCxnSpPr/>
          <p:nvPr/>
        </p:nvCxnSpPr>
        <p:spPr>
          <a:xfrm>
            <a:off x="1278465" y="4140199"/>
            <a:ext cx="660642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036094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31FAEB-3D04-43E2-9B01-13992EAD58B2}" type="datetimeFigureOut">
              <a:rPr lang="en-GB" smtClean="0"/>
              <a:pPr/>
              <a:t>18/01/2020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AAD7F0-872F-45A6-8C61-E88F0864C6A3}" type="slidenum">
              <a:rPr lang="en-GB" smtClean="0"/>
              <a:pPr/>
              <a:t>‹#›</a:t>
            </a:fld>
            <a:endParaRPr lang="en-GB"/>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513822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31FAEB-3D04-43E2-9B01-13992EAD58B2}" type="datetimeFigureOut">
              <a:rPr lang="en-GB" smtClean="0"/>
              <a:pPr/>
              <a:t>18/01/2020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AAD7F0-872F-45A6-8C61-E88F0864C6A3}" type="slidenum">
              <a:rPr lang="en-GB" smtClean="0"/>
              <a:pPr/>
              <a:t>‹#›</a:t>
            </a:fld>
            <a:endParaRPr lang="en-GB"/>
          </a:p>
        </p:txBody>
      </p:sp>
    </p:spTree>
    <p:extLst>
      <p:ext uri="{BB962C8B-B14F-4D97-AF65-F5344CB8AC3E}">
        <p14:creationId xmlns:p14="http://schemas.microsoft.com/office/powerpoint/2010/main" val="32806842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31FAEB-3D04-43E2-9B01-13992EAD58B2}" type="datetimeFigureOut">
              <a:rPr lang="en-GB" smtClean="0"/>
              <a:pPr/>
              <a:t>18/01/2020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AAD7F0-872F-45A6-8C61-E88F0864C6A3}" type="slidenum">
              <a:rPr lang="en-GB" smtClean="0"/>
              <a:pPr/>
              <a:t>‹#›</a:t>
            </a:fld>
            <a:endParaRPr lang="en-GB"/>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970703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31FAEB-3D04-43E2-9B01-13992EAD58B2}" type="datetimeFigureOut">
              <a:rPr lang="en-GB" smtClean="0"/>
              <a:pPr/>
              <a:t>18/01/2020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AAD7F0-872F-45A6-8C61-E88F0864C6A3}" type="slidenum">
              <a:rPr lang="en-GB" smtClean="0"/>
              <a:pPr/>
              <a:t>‹#›</a:t>
            </a:fld>
            <a:endParaRPr lang="en-GB"/>
          </a:p>
        </p:txBody>
      </p:sp>
      <p:cxnSp>
        <p:nvCxnSpPr>
          <p:cNvPr id="15" name="Straight Connector 14"/>
          <p:cNvCxnSpPr/>
          <p:nvPr/>
        </p:nvCxnSpPr>
        <p:spPr>
          <a:xfrm>
            <a:off x="1278469" y="3429000"/>
            <a:ext cx="660642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949672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31FAEB-3D04-43E2-9B01-13992EAD58B2}" type="datetimeFigureOut">
              <a:rPr lang="en-GB" smtClean="0"/>
              <a:pPr/>
              <a:t>18/01/2020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AAD7F0-872F-45A6-8C61-E88F0864C6A3}" type="slidenum">
              <a:rPr lang="en-GB" smtClean="0"/>
              <a:pPr/>
              <a:t>‹#›</a:t>
            </a:fld>
            <a:endParaRPr lang="en-GB"/>
          </a:p>
        </p:txBody>
      </p:sp>
      <p:cxnSp>
        <p:nvCxnSpPr>
          <p:cNvPr id="14" name="Straight Connector 13"/>
          <p:cNvCxnSpPr/>
          <p:nvPr/>
        </p:nvCxnSpPr>
        <p:spPr>
          <a:xfrm>
            <a:off x="1278466" y="2354670"/>
            <a:ext cx="660642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91714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31FAEB-3D04-43E2-9B01-13992EAD58B2}" type="datetimeFigureOut">
              <a:rPr lang="en-GB" smtClean="0"/>
              <a:pPr/>
              <a:t>18/01/2020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AAD7F0-872F-45A6-8C61-E88F0864C6A3}" type="slidenum">
              <a:rPr lang="en-GB" smtClean="0"/>
              <a:pPr/>
              <a:t>‹#›</a:t>
            </a:fld>
            <a:endParaRPr lang="en-GB"/>
          </a:p>
        </p:txBody>
      </p:sp>
      <p:cxnSp>
        <p:nvCxnSpPr>
          <p:cNvPr id="14" name="Straight Connector 13"/>
          <p:cNvCxnSpPr/>
          <p:nvPr/>
        </p:nvCxnSpPr>
        <p:spPr>
          <a:xfrm>
            <a:off x="6245512" y="906873"/>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49031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S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731FAEB-3D04-43E2-9B01-13992EAD58B2}" type="datetimeFigureOut">
              <a:rPr lang="en-GB" smtClean="0"/>
              <a:pPr/>
              <a:t>18/01/2020</a:t>
            </a:fld>
            <a:endParaRPr lang="en-GB"/>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CAAD7F0-872F-45A6-8C61-E88F0864C6A3}" type="slidenum">
              <a:rPr lang="en-GB" smtClean="0"/>
              <a:pPr/>
              <a:t>‹#›</a:t>
            </a:fld>
            <a:endParaRPr lang="en-GB"/>
          </a:p>
        </p:txBody>
      </p:sp>
    </p:spTree>
    <p:extLst>
      <p:ext uri="{BB962C8B-B14F-4D97-AF65-F5344CB8AC3E}">
        <p14:creationId xmlns:p14="http://schemas.microsoft.com/office/powerpoint/2010/main" val="20546077"/>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1.jp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bing.com/images/search?view=detailV2&amp;id=23F53630E327B86C418EBE5FBA12360C3DF2332A&amp;thid=OIP.z5WnJ_4YWMpvDRiYHObvOwAAAA&amp;mediaurl=https://culcalvintey.files.wordpress.com/2018/02/management-vs-leadership.png&amp;exph=248&amp;expw=415&amp;q=management+and+leadership&amp;selectedindex=12&amp;ajaxhist=0&amp;vt=0&amp;eim=1,2,6"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484784"/>
            <a:ext cx="7990656" cy="1800200"/>
          </a:xfrm>
        </p:spPr>
        <p:txBody>
          <a:bodyPr>
            <a:noAutofit/>
          </a:bodyPr>
          <a:lstStyle/>
          <a:p>
            <a:r>
              <a:rPr lang="en-GB" sz="5400" b="1" dirty="0" smtClean="0">
                <a:solidFill>
                  <a:schemeClr val="tx2"/>
                </a:solidFill>
              </a:rPr>
              <a:t/>
            </a:r>
            <a:br>
              <a:rPr lang="en-GB" sz="5400" b="1" dirty="0" smtClean="0">
                <a:solidFill>
                  <a:schemeClr val="tx2"/>
                </a:solidFill>
              </a:rPr>
            </a:br>
            <a:r>
              <a:rPr lang="en-GB" sz="5400" b="1" dirty="0" smtClean="0">
                <a:solidFill>
                  <a:schemeClr val="tx2"/>
                </a:solidFill>
              </a:rPr>
              <a:t>Skills for life and Employability</a:t>
            </a:r>
            <a:endParaRPr lang="en-GB" sz="5400" b="1" dirty="0">
              <a:solidFill>
                <a:schemeClr val="tx2"/>
              </a:solidFill>
            </a:endParaRPr>
          </a:p>
        </p:txBody>
      </p:sp>
      <p:sp>
        <p:nvSpPr>
          <p:cNvPr id="3" name="Subtitle 2"/>
          <p:cNvSpPr>
            <a:spLocks noGrp="1"/>
          </p:cNvSpPr>
          <p:nvPr>
            <p:ph type="subTitle" idx="1"/>
          </p:nvPr>
        </p:nvSpPr>
        <p:spPr>
          <a:xfrm>
            <a:off x="1408349" y="3501008"/>
            <a:ext cx="6436059" cy="1705744"/>
          </a:xfrm>
        </p:spPr>
        <p:txBody>
          <a:bodyPr>
            <a:noAutofit/>
          </a:bodyPr>
          <a:lstStyle/>
          <a:p>
            <a:endParaRPr lang="en-GB" sz="2800" i="1" dirty="0" smtClean="0">
              <a:solidFill>
                <a:schemeClr val="tx1"/>
              </a:solidFill>
            </a:endParaRPr>
          </a:p>
          <a:p>
            <a:r>
              <a:rPr lang="en-GB" sz="3600" i="1" dirty="0" smtClean="0">
                <a:solidFill>
                  <a:schemeClr val="tx1"/>
                </a:solidFill>
              </a:rPr>
              <a:t>Carmarthenshire’s Integrated Children Centres - Strategic Manager</a:t>
            </a:r>
          </a:p>
          <a:p>
            <a:endParaRPr lang="en-GB" sz="1600" dirty="0" smtClean="0">
              <a:solidFill>
                <a:schemeClr val="tx1"/>
              </a:solidFill>
            </a:endParaRPr>
          </a:p>
          <a:p>
            <a:endParaRPr lang="en-GB" sz="1600" dirty="0" smtClean="0">
              <a:solidFill>
                <a:schemeClr val="tx1"/>
              </a:solidFill>
            </a:endParaRPr>
          </a:p>
        </p:txBody>
      </p:sp>
      <p:pic>
        <p:nvPicPr>
          <p:cNvPr id="10" name="Picture 9" descr="https://qph.fs.quoracdn.net/main-qimg-2f24c6faccd99eda756ab4d31ace9eee"/>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2654204" y="2678818"/>
            <a:ext cx="6716759" cy="1408346"/>
          </a:xfrm>
          <a:prstGeom prst="rect">
            <a:avLst/>
          </a:prstGeom>
          <a:noFill/>
          <a:ln>
            <a:noFill/>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21934" y="1484784"/>
            <a:ext cx="5308866" cy="2016223"/>
          </a:xfrm>
        </p:spPr>
        <p:txBody>
          <a:bodyPr/>
          <a:lstStyle/>
          <a:p>
            <a:r>
              <a:rPr lang="en-GB" sz="4000" dirty="0" smtClean="0"/>
              <a:t>Application for the </a:t>
            </a:r>
            <a:r>
              <a:rPr lang="en-GB" sz="4000" dirty="0" err="1"/>
              <a:t>t</a:t>
            </a:r>
            <a:r>
              <a:rPr lang="en-GB" sz="4000" dirty="0" err="1" smtClean="0"/>
              <a:t>he</a:t>
            </a:r>
            <a:r>
              <a:rPr lang="en-GB" sz="4000" dirty="0" smtClean="0"/>
              <a:t> </a:t>
            </a:r>
            <a:r>
              <a:rPr lang="en-GB" sz="4000" dirty="0" smtClean="0"/>
              <a:t>Role of the Strategic Children Centre Manager</a:t>
            </a:r>
            <a:endParaRPr lang="en-GB" sz="4000" dirty="0"/>
          </a:p>
        </p:txBody>
      </p:sp>
      <p:sp>
        <p:nvSpPr>
          <p:cNvPr id="3" name="Content Placeholder 2"/>
          <p:cNvSpPr>
            <a:spLocks noGrp="1"/>
          </p:cNvSpPr>
          <p:nvPr>
            <p:ph type="subTitle" idx="1"/>
          </p:nvPr>
        </p:nvSpPr>
        <p:spPr>
          <a:xfrm>
            <a:off x="1552031" y="3284984"/>
            <a:ext cx="6048672" cy="2520278"/>
          </a:xfrm>
        </p:spPr>
        <p:txBody>
          <a:bodyPr>
            <a:normAutofit fontScale="40000" lnSpcReduction="20000"/>
          </a:bodyPr>
          <a:lstStyle/>
          <a:p>
            <a:pPr algn="ctr">
              <a:buNone/>
            </a:pPr>
            <a:r>
              <a:rPr lang="en-GB" sz="3600" dirty="0" smtClean="0"/>
              <a:t>   </a:t>
            </a:r>
          </a:p>
          <a:p>
            <a:pPr algn="ctr">
              <a:buNone/>
            </a:pPr>
            <a:r>
              <a:rPr lang="en-GB" sz="5900" i="1" dirty="0" smtClean="0"/>
              <a:t>The role’s key aim is to focus on brining together the skills and experiences of a multidisciplinary team to provide an integrated multifunctional family support service under the umbrella of prevention and early intervention, with the aim of creating resilient families and resilient communities</a:t>
            </a:r>
            <a:endParaRPr lang="en-GB" sz="5900" i="1" dirty="0"/>
          </a:p>
          <a:p>
            <a:pPr algn="ctr">
              <a:buNone/>
            </a:pPr>
            <a:r>
              <a:rPr lang="en-GB" sz="3600" i="1" dirty="0" smtClean="0"/>
              <a:t>‘</a:t>
            </a:r>
            <a:endParaRPr lang="en-GB" i="1" dirty="0"/>
          </a:p>
        </p:txBody>
      </p:sp>
      <p:pic>
        <p:nvPicPr>
          <p:cNvPr id="5" name="Picture 4" descr="CCC logo.jpg"/>
          <p:cNvPicPr>
            <a:picLocks noChangeAspect="1"/>
          </p:cNvPicPr>
          <p:nvPr/>
        </p:nvPicPr>
        <p:blipFill>
          <a:blip r:embed="rId3" cstate="print"/>
          <a:stretch>
            <a:fillRect/>
          </a:stretch>
        </p:blipFill>
        <p:spPr>
          <a:xfrm>
            <a:off x="7308304" y="6021288"/>
            <a:ext cx="1629567" cy="659516"/>
          </a:xfrm>
          <a:prstGeom prst="rect">
            <a:avLst/>
          </a:prstGeom>
        </p:spPr>
      </p:pic>
      <p:pic>
        <p:nvPicPr>
          <p:cNvPr id="7" name="Picture 6" descr="https://qph.fs.quoracdn.net/main-qimg-2f24c6faccd99eda756ab4d31ace9eee"/>
          <p:cNvPicPr/>
          <p:nvPr/>
        </p:nvPicPr>
        <p:blipFill>
          <a:blip r:embed="rId4">
            <a:extLst>
              <a:ext uri="{28A0092B-C50C-407E-A947-70E740481C1C}">
                <a14:useLocalDpi xmlns:a14="http://schemas.microsoft.com/office/drawing/2010/main" val="0"/>
              </a:ext>
            </a:extLst>
          </a:blip>
          <a:srcRect/>
          <a:stretch>
            <a:fillRect/>
          </a:stretch>
        </p:blipFill>
        <p:spPr bwMode="auto">
          <a:xfrm rot="16200000">
            <a:off x="-2908582" y="2933196"/>
            <a:ext cx="6716759" cy="899590"/>
          </a:xfrm>
          <a:prstGeom prst="rect">
            <a:avLst/>
          </a:prstGeom>
          <a:noFill/>
          <a:ln>
            <a:noFill/>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8465" y="836712"/>
            <a:ext cx="6595534" cy="2627215"/>
          </a:xfrm>
        </p:spPr>
        <p:txBody>
          <a:bodyPr>
            <a:normAutofit/>
          </a:bodyPr>
          <a:lstStyle/>
          <a:p>
            <a:r>
              <a:rPr lang="en-GB" sz="2800" dirty="0" smtClean="0">
                <a:solidFill>
                  <a:prstClr val="black">
                    <a:lumMod val="85000"/>
                    <a:lumOff val="15000"/>
                  </a:prstClr>
                </a:solidFill>
              </a:rPr>
              <a:t>Diverse </a:t>
            </a:r>
            <a:r>
              <a:rPr lang="en-GB" sz="2800" dirty="0">
                <a:solidFill>
                  <a:prstClr val="black">
                    <a:lumMod val="85000"/>
                    <a:lumOff val="15000"/>
                  </a:prstClr>
                </a:solidFill>
              </a:rPr>
              <a:t>and Complex Role = diverse range of employability skills, knowledge experiences and personal attributes, the foundation of which is Effective Leadership and Management.</a:t>
            </a:r>
            <a:endParaRPr lang="en-GB" dirty="0"/>
          </a:p>
        </p:txBody>
      </p:sp>
      <p:sp>
        <p:nvSpPr>
          <p:cNvPr id="3" name="Text Placeholder 2"/>
          <p:cNvSpPr>
            <a:spLocks noGrp="1"/>
          </p:cNvSpPr>
          <p:nvPr>
            <p:ph type="body" idx="1"/>
          </p:nvPr>
        </p:nvSpPr>
        <p:spPr>
          <a:xfrm>
            <a:off x="1278465" y="3734859"/>
            <a:ext cx="6595534" cy="2358437"/>
          </a:xfrm>
        </p:spPr>
        <p:txBody>
          <a:bodyPr>
            <a:normAutofit/>
          </a:bodyPr>
          <a:lstStyle/>
          <a:p>
            <a:endParaRPr lang="en-GB" sz="4400" dirty="0"/>
          </a:p>
        </p:txBody>
      </p:sp>
      <p:pic>
        <p:nvPicPr>
          <p:cNvPr id="4" name="Picture 3" descr="https://qph.fs.quoracdn.net/main-qimg-2f24c6faccd99eda756ab4d31ace9eee"/>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2966897" y="2991511"/>
            <a:ext cx="6833390" cy="899590"/>
          </a:xfrm>
          <a:prstGeom prst="rect">
            <a:avLst/>
          </a:prstGeom>
          <a:noFill/>
          <a:ln>
            <a:noFill/>
          </a:ln>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8466" y="3622306"/>
            <a:ext cx="6938118" cy="2448272"/>
          </a:xfrm>
          <a:prstGeom prst="rect">
            <a:avLst/>
          </a:prstGeom>
        </p:spPr>
      </p:pic>
    </p:spTree>
    <p:extLst>
      <p:ext uri="{BB962C8B-B14F-4D97-AF65-F5344CB8AC3E}">
        <p14:creationId xmlns:p14="http://schemas.microsoft.com/office/powerpoint/2010/main" val="17823492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6" y="476672"/>
            <a:ext cx="7067542" cy="1742533"/>
          </a:xfrm>
        </p:spPr>
        <p:txBody>
          <a:bodyPr>
            <a:normAutofit fontScale="90000"/>
          </a:bodyPr>
          <a:lstStyle/>
          <a:p>
            <a:r>
              <a:rPr lang="en-GB" sz="3600" b="1" dirty="0" smtClean="0"/>
              <a:t>Why is it diverse and complex?</a:t>
            </a:r>
            <a:r>
              <a:rPr lang="en-GB" dirty="0" smtClean="0"/>
              <a:t/>
            </a:r>
            <a:br>
              <a:rPr lang="en-GB" dirty="0" smtClean="0"/>
            </a:br>
            <a:r>
              <a:rPr lang="en-GB" sz="2000" dirty="0">
                <a:ln>
                  <a:noFill/>
                </a:ln>
                <a:solidFill>
                  <a:prstClr val="black"/>
                </a:solidFill>
              </a:rPr>
              <a:t>The evolving landscape of Early Years provision has seen </a:t>
            </a:r>
            <a:r>
              <a:rPr lang="en-GB" sz="2000" dirty="0" smtClean="0">
                <a:ln>
                  <a:noFill/>
                </a:ln>
                <a:solidFill>
                  <a:prstClr val="black"/>
                </a:solidFill>
              </a:rPr>
              <a:t>practice and delivery needing </a:t>
            </a:r>
            <a:r>
              <a:rPr lang="en-GB" sz="2000" dirty="0">
                <a:ln>
                  <a:noFill/>
                </a:ln>
                <a:solidFill>
                  <a:prstClr val="black"/>
                </a:solidFill>
              </a:rPr>
              <a:t>to put ever changing national policies and strategies towards an </a:t>
            </a:r>
            <a:r>
              <a:rPr lang="en-GB" sz="2000" dirty="0" smtClean="0">
                <a:ln>
                  <a:noFill/>
                </a:ln>
                <a:solidFill>
                  <a:prstClr val="black"/>
                </a:solidFill>
              </a:rPr>
              <a:t>integrated child centred </a:t>
            </a:r>
            <a:r>
              <a:rPr lang="en-GB" sz="2000" dirty="0">
                <a:ln>
                  <a:noFill/>
                </a:ln>
                <a:solidFill>
                  <a:prstClr val="black"/>
                </a:solidFill>
              </a:rPr>
              <a:t>model of delivery into practice</a:t>
            </a:r>
            <a:r>
              <a:rPr lang="en-GB" sz="2000" dirty="0" smtClean="0">
                <a:ln>
                  <a:noFill/>
                </a:ln>
                <a:solidFill>
                  <a:prstClr val="black"/>
                </a:solidFill>
              </a:rPr>
              <a:t>. It is therefore necessary to manage and lead collaboration between a multidisciplinary team and focus provision of support across the continuum of need</a:t>
            </a:r>
            <a:endParaRPr lang="en-GB" sz="2000"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522012" y="2487168"/>
            <a:ext cx="2664297" cy="3822152"/>
          </a:xfrm>
        </p:spPr>
      </p:pic>
      <p:sp>
        <p:nvSpPr>
          <p:cNvPr id="4" name="Content Placeholder 3"/>
          <p:cNvSpPr>
            <a:spLocks noGrp="1"/>
          </p:cNvSpPr>
          <p:nvPr>
            <p:ph sz="half" idx="2"/>
          </p:nvPr>
        </p:nvSpPr>
        <p:spPr>
          <a:xfrm>
            <a:off x="5724128" y="2696846"/>
            <a:ext cx="2251472" cy="2316329"/>
          </a:xfrm>
        </p:spPr>
        <p:txBody>
          <a:bodyPr>
            <a:normAutofit fontScale="92500" lnSpcReduction="10000"/>
          </a:bodyPr>
          <a:lstStyle/>
          <a:p>
            <a:endParaRPr lang="en-GB" dirty="0" smtClean="0"/>
          </a:p>
          <a:p>
            <a:r>
              <a:rPr lang="en-GB" dirty="0" smtClean="0"/>
              <a:t>Community</a:t>
            </a:r>
          </a:p>
          <a:p>
            <a:r>
              <a:rPr lang="en-GB" dirty="0" smtClean="0"/>
              <a:t>Funders</a:t>
            </a:r>
          </a:p>
          <a:p>
            <a:r>
              <a:rPr lang="en-GB" dirty="0" smtClean="0"/>
              <a:t>Health</a:t>
            </a:r>
          </a:p>
          <a:p>
            <a:r>
              <a:rPr lang="en-GB" dirty="0" smtClean="0"/>
              <a:t>Staff</a:t>
            </a:r>
          </a:p>
          <a:p>
            <a:endParaRPr lang="en-GB" dirty="0"/>
          </a:p>
        </p:txBody>
      </p:sp>
      <p:sp>
        <p:nvSpPr>
          <p:cNvPr id="6" name="Content Placeholder 3"/>
          <p:cNvSpPr txBox="1">
            <a:spLocks/>
          </p:cNvSpPr>
          <p:nvPr/>
        </p:nvSpPr>
        <p:spPr>
          <a:xfrm>
            <a:off x="2843808" y="2487168"/>
            <a:ext cx="4680520" cy="2526008"/>
          </a:xfrm>
          <a:prstGeom prst="rect">
            <a:avLst/>
          </a:prstGeom>
        </p:spPr>
        <p:txBody>
          <a:bodyPr vert="horz" lIns="91440" tIns="45720" rIns="91440" bIns="45720" rtlCol="0" anchor="t">
            <a:normAutofit fontScale="70000" lnSpcReduction="20000"/>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lgn="ctr">
              <a:buClr>
                <a:srgbClr val="AB946B"/>
              </a:buClr>
              <a:buFont typeface="Arial"/>
              <a:buNone/>
            </a:pPr>
            <a:r>
              <a:rPr lang="en-GB" sz="3400" b="1" dirty="0" smtClean="0">
                <a:solidFill>
                  <a:prstClr val="black">
                    <a:lumMod val="85000"/>
                    <a:lumOff val="15000"/>
                  </a:prstClr>
                </a:solidFill>
              </a:rPr>
              <a:t>Multidisciplinary Team</a:t>
            </a:r>
          </a:p>
          <a:p>
            <a:pPr>
              <a:buClr>
                <a:srgbClr val="AB946B"/>
              </a:buClr>
            </a:pPr>
            <a:endParaRPr lang="en-GB" dirty="0" smtClean="0">
              <a:solidFill>
                <a:prstClr val="black">
                  <a:lumMod val="85000"/>
                  <a:lumOff val="15000"/>
                </a:prstClr>
              </a:solidFill>
            </a:endParaRPr>
          </a:p>
          <a:p>
            <a:pPr>
              <a:buClr>
                <a:srgbClr val="AB946B"/>
              </a:buClr>
            </a:pPr>
            <a:r>
              <a:rPr lang="en-GB" sz="3100" dirty="0" smtClean="0">
                <a:solidFill>
                  <a:prstClr val="black">
                    <a:lumMod val="85000"/>
                    <a:lumOff val="15000"/>
                  </a:prstClr>
                </a:solidFill>
              </a:rPr>
              <a:t>School</a:t>
            </a:r>
          </a:p>
          <a:p>
            <a:pPr>
              <a:buClr>
                <a:srgbClr val="AB946B"/>
              </a:buClr>
            </a:pPr>
            <a:r>
              <a:rPr lang="en-GB" sz="3100" dirty="0" smtClean="0">
                <a:solidFill>
                  <a:prstClr val="black">
                    <a:lumMod val="85000"/>
                    <a:lumOff val="15000"/>
                  </a:prstClr>
                </a:solidFill>
              </a:rPr>
              <a:t>Social Services </a:t>
            </a:r>
          </a:p>
          <a:p>
            <a:pPr>
              <a:buClr>
                <a:srgbClr val="AB946B"/>
              </a:buClr>
            </a:pPr>
            <a:r>
              <a:rPr lang="en-GB" sz="3100" dirty="0" smtClean="0">
                <a:solidFill>
                  <a:prstClr val="black">
                    <a:lumMod val="85000"/>
                    <a:lumOff val="15000"/>
                  </a:prstClr>
                </a:solidFill>
              </a:rPr>
              <a:t>Parents</a:t>
            </a:r>
          </a:p>
          <a:p>
            <a:pPr>
              <a:buClr>
                <a:srgbClr val="AB946B"/>
              </a:buClr>
            </a:pPr>
            <a:r>
              <a:rPr lang="en-GB" sz="3100" dirty="0" smtClean="0">
                <a:solidFill>
                  <a:prstClr val="black">
                    <a:lumMod val="85000"/>
                    <a:lumOff val="15000"/>
                  </a:prstClr>
                </a:solidFill>
              </a:rPr>
              <a:t>Children</a:t>
            </a:r>
          </a:p>
          <a:p>
            <a:pPr marL="0" indent="0">
              <a:buClr>
                <a:srgbClr val="AB946B"/>
              </a:buClr>
              <a:buFont typeface="Arial"/>
              <a:buNone/>
            </a:pPr>
            <a:endParaRPr lang="en-GB" dirty="0" smtClean="0">
              <a:solidFill>
                <a:prstClr val="black">
                  <a:lumMod val="85000"/>
                  <a:lumOff val="15000"/>
                </a:prstClr>
              </a:solidFill>
            </a:endParaRPr>
          </a:p>
        </p:txBody>
      </p:sp>
      <p:sp>
        <p:nvSpPr>
          <p:cNvPr id="7" name="Content Placeholder 3"/>
          <p:cNvSpPr txBox="1">
            <a:spLocks/>
          </p:cNvSpPr>
          <p:nvPr/>
        </p:nvSpPr>
        <p:spPr>
          <a:xfrm>
            <a:off x="1176866" y="5229956"/>
            <a:ext cx="7067542" cy="863340"/>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a:buClr>
                <a:srgbClr val="AB946B"/>
              </a:buClr>
            </a:pPr>
            <a:endParaRPr lang="en-GB" dirty="0">
              <a:solidFill>
                <a:prstClr val="black">
                  <a:lumMod val="85000"/>
                  <a:lumOff val="15000"/>
                </a:prstClr>
              </a:solidFill>
            </a:endParaRPr>
          </a:p>
        </p:txBody>
      </p:sp>
      <p:pic>
        <p:nvPicPr>
          <p:cNvPr id="8" name="Picture 7" descr="https://qph.fs.quoracdn.net/main-qimg-2f24c6faccd99eda756ab4d31ace9eee"/>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2966897" y="2991511"/>
            <a:ext cx="6833390" cy="899590"/>
          </a:xfrm>
          <a:prstGeom prst="rect">
            <a:avLst/>
          </a:prstGeom>
          <a:noFill/>
          <a:ln>
            <a:noFill/>
          </a:ln>
        </p:spPr>
      </p:pic>
    </p:spTree>
    <p:extLst>
      <p:ext uri="{BB962C8B-B14F-4D97-AF65-F5344CB8AC3E}">
        <p14:creationId xmlns:p14="http://schemas.microsoft.com/office/powerpoint/2010/main" val="333587303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Why Leadership and Management?</a:t>
            </a:r>
            <a:endParaRPr lang="en-GB" b="1" dirty="0"/>
          </a:p>
        </p:txBody>
      </p:sp>
      <p:sp>
        <p:nvSpPr>
          <p:cNvPr id="3" name="Content Placeholder 2"/>
          <p:cNvSpPr>
            <a:spLocks noGrp="1"/>
          </p:cNvSpPr>
          <p:nvPr>
            <p:ph idx="1"/>
          </p:nvPr>
        </p:nvSpPr>
        <p:spPr/>
        <p:txBody>
          <a:bodyPr>
            <a:normAutofit fontScale="92500" lnSpcReduction="20000"/>
          </a:bodyPr>
          <a:lstStyle/>
          <a:p>
            <a:r>
              <a:rPr lang="en-GB" dirty="0" smtClean="0"/>
              <a:t>The world of Early Years by its nature is organic and diverse because it is person\child centred and integrated. It there cannot purely be managed mechanically through the effective management of process and people. </a:t>
            </a:r>
          </a:p>
          <a:p>
            <a:r>
              <a:rPr lang="en-GB" dirty="0" smtClean="0"/>
              <a:t>The accountability and moral obligation of the role to protect and prevent require Leaders to be visionary and supporting the needs of staff.</a:t>
            </a:r>
          </a:p>
          <a:p>
            <a:pPr marL="457200" lvl="1" indent="0">
              <a:buNone/>
            </a:pPr>
            <a:r>
              <a:rPr lang="en-GB" i="1" dirty="0" smtClean="0"/>
              <a:t>    ‘Lord Lammings report into the death of Victoria </a:t>
            </a:r>
            <a:r>
              <a:rPr lang="en-GB" i="1" dirty="0" err="1" smtClean="0"/>
              <a:t>Climbe</a:t>
            </a:r>
            <a:r>
              <a:rPr lang="en-GB" i="1" dirty="0" smtClean="0"/>
              <a:t>      (Department of Health 2003) was the one of the first inquiries to recognise into a death of a child to  criticise the calibre and expertise of the leaders’</a:t>
            </a:r>
          </a:p>
          <a:p>
            <a:pPr marL="0" indent="0" algn="r">
              <a:buNone/>
            </a:pPr>
            <a:r>
              <a:rPr lang="en-GB" dirty="0" smtClean="0">
                <a:solidFill>
                  <a:schemeClr val="tx1"/>
                </a:solidFill>
              </a:rPr>
              <a:t>(</a:t>
            </a:r>
            <a:r>
              <a:rPr lang="en-GB" dirty="0" err="1" smtClean="0">
                <a:solidFill>
                  <a:schemeClr val="tx1"/>
                </a:solidFill>
              </a:rPr>
              <a:t>Willan,Parker-Rees,Savage</a:t>
            </a:r>
            <a:r>
              <a:rPr lang="en-GB" dirty="0" smtClean="0">
                <a:solidFill>
                  <a:schemeClr val="tx1"/>
                </a:solidFill>
              </a:rPr>
              <a:t>, 2005, pp120)</a:t>
            </a:r>
          </a:p>
        </p:txBody>
      </p:sp>
      <p:pic>
        <p:nvPicPr>
          <p:cNvPr id="4" name="Picture 3" descr="https://qph.fs.quoracdn.net/main-qimg-2f24c6faccd99eda756ab4d31ace9eee"/>
          <p:cNvPicPr/>
          <p:nvPr/>
        </p:nvPicPr>
        <p:blipFill>
          <a:blip r:embed="rId2">
            <a:extLst>
              <a:ext uri="{28A0092B-C50C-407E-A947-70E740481C1C}">
                <a14:useLocalDpi xmlns:a14="http://schemas.microsoft.com/office/drawing/2010/main" val="0"/>
              </a:ext>
            </a:extLst>
          </a:blip>
          <a:srcRect/>
          <a:stretch>
            <a:fillRect/>
          </a:stretch>
        </p:blipFill>
        <p:spPr bwMode="auto">
          <a:xfrm rot="16200000">
            <a:off x="-2966897" y="2991511"/>
            <a:ext cx="6833390" cy="899590"/>
          </a:xfrm>
          <a:prstGeom prst="rect">
            <a:avLst/>
          </a:prstGeom>
          <a:noFill/>
          <a:ln>
            <a:noFill/>
          </a:ln>
        </p:spPr>
      </p:pic>
    </p:spTree>
    <p:extLst>
      <p:ext uri="{BB962C8B-B14F-4D97-AF65-F5344CB8AC3E}">
        <p14:creationId xmlns:p14="http://schemas.microsoft.com/office/powerpoint/2010/main" val="369977748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620688"/>
            <a:ext cx="4536503" cy="1728192"/>
          </a:xfrm>
        </p:spPr>
        <p:txBody>
          <a:bodyPr>
            <a:normAutofit/>
          </a:bodyPr>
          <a:lstStyle/>
          <a:p>
            <a:r>
              <a:rPr lang="en-GB" sz="2800" b="1" dirty="0" smtClean="0"/>
              <a:t>Leadership vs Management</a:t>
            </a:r>
            <a:endParaRPr lang="en-GB" sz="2800" b="1" dirty="0"/>
          </a:p>
        </p:txBody>
      </p:sp>
      <p:pic>
        <p:nvPicPr>
          <p:cNvPr id="5" name="Content Placeholder 4"/>
          <p:cNvPicPr>
            <a:picLocks noGrp="1" noChangeAspect="1"/>
          </p:cNvPicPr>
          <p:nvPr>
            <p:ph idx="1"/>
          </p:nvPr>
        </p:nvPicPr>
        <p:blipFill>
          <a:blip r:embed="rId2"/>
          <a:stretch>
            <a:fillRect/>
          </a:stretch>
        </p:blipFill>
        <p:spPr>
          <a:xfrm>
            <a:off x="5436096" y="620688"/>
            <a:ext cx="2880320" cy="5472607"/>
          </a:xfrm>
          <a:prstGeom prst="rect">
            <a:avLst/>
          </a:prstGeom>
        </p:spPr>
      </p:pic>
      <p:sp>
        <p:nvSpPr>
          <p:cNvPr id="4" name="Text Placeholder 3"/>
          <p:cNvSpPr>
            <a:spLocks noGrp="1"/>
          </p:cNvSpPr>
          <p:nvPr>
            <p:ph type="body" sz="half" idx="2"/>
          </p:nvPr>
        </p:nvSpPr>
        <p:spPr>
          <a:xfrm>
            <a:off x="683568" y="3031065"/>
            <a:ext cx="4392487" cy="3062230"/>
          </a:xfrm>
        </p:spPr>
        <p:txBody>
          <a:bodyPr>
            <a:normAutofit/>
          </a:bodyPr>
          <a:lstStyle/>
          <a:p>
            <a:pPr lvl="0" algn="l">
              <a:buClr>
                <a:srgbClr val="AB946B"/>
              </a:buClr>
            </a:pPr>
            <a:r>
              <a:rPr lang="en-GB" sz="2400" b="1" u="sng" dirty="0">
                <a:solidFill>
                  <a:prstClr val="black"/>
                </a:solidFill>
              </a:rPr>
              <a:t>Definition</a:t>
            </a:r>
            <a:r>
              <a:rPr lang="en-GB" sz="2400" b="1" dirty="0">
                <a:solidFill>
                  <a:prstClr val="black"/>
                </a:solidFill>
              </a:rPr>
              <a:t>s</a:t>
            </a:r>
          </a:p>
          <a:p>
            <a:pPr marL="342900" lvl="0" indent="-342900" algn="l">
              <a:buClr>
                <a:srgbClr val="AB946B"/>
              </a:buClr>
              <a:buFont typeface="Arial" panose="020B0604020202020204" pitchFamily="34" charset="0"/>
              <a:buChar char="•"/>
            </a:pPr>
            <a:r>
              <a:rPr lang="en-GB" sz="2400" dirty="0">
                <a:solidFill>
                  <a:prstClr val="black"/>
                </a:solidFill>
              </a:rPr>
              <a:t>Management manages </a:t>
            </a:r>
            <a:r>
              <a:rPr lang="en-GB" sz="2400" dirty="0" smtClean="0">
                <a:solidFill>
                  <a:prstClr val="black"/>
                </a:solidFill>
              </a:rPr>
              <a:t>processes </a:t>
            </a:r>
            <a:r>
              <a:rPr lang="en-GB" sz="2400" dirty="0">
                <a:solidFill>
                  <a:prstClr val="black"/>
                </a:solidFill>
              </a:rPr>
              <a:t>and people to achieve the </a:t>
            </a:r>
            <a:r>
              <a:rPr lang="en-GB" sz="2400" dirty="0" smtClean="0">
                <a:solidFill>
                  <a:prstClr val="black"/>
                </a:solidFill>
              </a:rPr>
              <a:t>goal</a:t>
            </a:r>
            <a:endParaRPr lang="en-GB" sz="2400" dirty="0">
              <a:solidFill>
                <a:prstClr val="black"/>
              </a:solidFill>
            </a:endParaRPr>
          </a:p>
          <a:p>
            <a:pPr marL="342900" lvl="0" indent="-342900" algn="l">
              <a:buClr>
                <a:srgbClr val="AB946B"/>
              </a:buClr>
              <a:buFont typeface="Arial" panose="020B0604020202020204" pitchFamily="34" charset="0"/>
              <a:buChar char="•"/>
            </a:pPr>
            <a:r>
              <a:rPr lang="en-GB" sz="2400" dirty="0">
                <a:solidFill>
                  <a:prstClr val="black"/>
                </a:solidFill>
              </a:rPr>
              <a:t>Leadership seeks to motivate empower and align people towards achieving a common </a:t>
            </a:r>
            <a:r>
              <a:rPr lang="en-GB" sz="2400" dirty="0" smtClean="0">
                <a:solidFill>
                  <a:prstClr val="black"/>
                </a:solidFill>
              </a:rPr>
              <a:t>vision.</a:t>
            </a:r>
            <a:endParaRPr lang="en-GB" sz="2400" dirty="0">
              <a:solidFill>
                <a:prstClr val="black"/>
              </a:solidFill>
            </a:endParaRPr>
          </a:p>
          <a:p>
            <a:endParaRPr lang="en-GB" dirty="0"/>
          </a:p>
        </p:txBody>
      </p:sp>
      <p:pic>
        <p:nvPicPr>
          <p:cNvPr id="6" name="Picture 5" descr="https://qph.fs.quoracdn.net/main-qimg-2f24c6faccd99eda756ab4d31ace9eee"/>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3074909" y="3074912"/>
            <a:ext cx="6833390" cy="683569"/>
          </a:xfrm>
          <a:prstGeom prst="rect">
            <a:avLst/>
          </a:prstGeom>
          <a:noFill/>
          <a:ln>
            <a:noFill/>
          </a:ln>
        </p:spPr>
      </p:pic>
    </p:spTree>
    <p:extLst>
      <p:ext uri="{BB962C8B-B14F-4D97-AF65-F5344CB8AC3E}">
        <p14:creationId xmlns:p14="http://schemas.microsoft.com/office/powerpoint/2010/main" val="116037356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Leadership vs Management</a:t>
            </a:r>
            <a:br>
              <a:rPr lang="en-GB" dirty="0" smtClean="0"/>
            </a:br>
            <a:r>
              <a:rPr lang="en-GB" dirty="0" smtClean="0"/>
              <a:t>Necessary Skills and Competencies</a:t>
            </a:r>
            <a:endParaRPr lang="en-GB" dirty="0"/>
          </a:p>
        </p:txBody>
      </p:sp>
      <p:pic>
        <p:nvPicPr>
          <p:cNvPr id="4" name="Picture 3" descr="https://qph.fs.quoracdn.net/main-qimg-2f24c6faccd99eda756ab4d31ace9eee"/>
          <p:cNvPicPr/>
          <p:nvPr/>
        </p:nvPicPr>
        <p:blipFill>
          <a:blip r:embed="rId2">
            <a:extLst>
              <a:ext uri="{28A0092B-C50C-407E-A947-70E740481C1C}">
                <a14:useLocalDpi xmlns:a14="http://schemas.microsoft.com/office/drawing/2010/main" val="0"/>
              </a:ext>
            </a:extLst>
          </a:blip>
          <a:srcRect/>
          <a:stretch>
            <a:fillRect/>
          </a:stretch>
        </p:blipFill>
        <p:spPr bwMode="auto">
          <a:xfrm rot="16200000">
            <a:off x="-2966897" y="2991511"/>
            <a:ext cx="6833390" cy="899590"/>
          </a:xfrm>
          <a:prstGeom prst="rect">
            <a:avLst/>
          </a:prstGeom>
          <a:noFill/>
          <a:ln>
            <a:noFill/>
          </a:ln>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76865" y="2219204"/>
            <a:ext cx="7211559" cy="3874092"/>
          </a:xfrm>
          <a:prstGeom prst="rect">
            <a:avLst/>
          </a:prstGeom>
        </p:spPr>
      </p:pic>
    </p:spTree>
    <p:extLst>
      <p:ext uri="{BB962C8B-B14F-4D97-AF65-F5344CB8AC3E}">
        <p14:creationId xmlns:p14="http://schemas.microsoft.com/office/powerpoint/2010/main" val="403467324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Skills and Abilities of an Effective Leader/ Manager</a:t>
            </a:r>
            <a:endParaRPr lang="en-GB" dirty="0"/>
          </a:p>
        </p:txBody>
      </p:sp>
      <p:sp>
        <p:nvSpPr>
          <p:cNvPr id="4" name="Content Placeholder 3"/>
          <p:cNvSpPr>
            <a:spLocks noGrp="1"/>
          </p:cNvSpPr>
          <p:nvPr>
            <p:ph sz="half" idx="2"/>
          </p:nvPr>
        </p:nvSpPr>
        <p:spPr>
          <a:xfrm>
            <a:off x="1176868" y="2492896"/>
            <a:ext cx="3337560" cy="3816424"/>
          </a:xfrm>
        </p:spPr>
        <p:txBody>
          <a:bodyPr>
            <a:normAutofit fontScale="55000" lnSpcReduction="20000"/>
          </a:bodyPr>
          <a:lstStyle/>
          <a:p>
            <a:r>
              <a:rPr lang="en-GB" sz="2800" dirty="0" smtClean="0"/>
              <a:t>Ability  to create a shared vision</a:t>
            </a:r>
          </a:p>
          <a:p>
            <a:r>
              <a:rPr lang="en-GB" sz="2800" dirty="0" smtClean="0"/>
              <a:t>Ability to communicate a vision</a:t>
            </a:r>
          </a:p>
          <a:p>
            <a:r>
              <a:rPr lang="en-GB" sz="2800" dirty="0" smtClean="0"/>
              <a:t>Organisational Skills</a:t>
            </a:r>
          </a:p>
          <a:p>
            <a:r>
              <a:rPr lang="en-GB" sz="2800" dirty="0" smtClean="0"/>
              <a:t>Managed policies and processes</a:t>
            </a:r>
          </a:p>
          <a:p>
            <a:r>
              <a:rPr lang="en-GB" sz="2800" dirty="0" err="1" smtClean="0"/>
              <a:t>Fleixble</a:t>
            </a:r>
            <a:r>
              <a:rPr lang="en-GB" sz="2800" dirty="0" smtClean="0"/>
              <a:t> and committed</a:t>
            </a:r>
            <a:endParaRPr lang="en-GB" sz="2800" dirty="0"/>
          </a:p>
          <a:p>
            <a:r>
              <a:rPr lang="en-GB" sz="2800" dirty="0" smtClean="0"/>
              <a:t>Motivate and empower</a:t>
            </a:r>
          </a:p>
          <a:p>
            <a:r>
              <a:rPr lang="en-GB" sz="2800" dirty="0" smtClean="0"/>
              <a:t>Encourage creativity and Accountability</a:t>
            </a:r>
          </a:p>
          <a:p>
            <a:r>
              <a:rPr lang="en-GB" sz="2800" dirty="0" smtClean="0"/>
              <a:t>Emotional Literacy -Maslow</a:t>
            </a:r>
          </a:p>
          <a:p>
            <a:r>
              <a:rPr lang="en-GB" sz="2800" dirty="0" smtClean="0"/>
              <a:t>Innovative and Creative</a:t>
            </a:r>
          </a:p>
          <a:p>
            <a:r>
              <a:rPr lang="en-GB" sz="2800" dirty="0" smtClean="0"/>
              <a:t>Effective negotiation Skills</a:t>
            </a:r>
          </a:p>
          <a:p>
            <a:r>
              <a:rPr lang="en-GB" sz="2800" dirty="0" smtClean="0"/>
              <a:t>Professional Role Model</a:t>
            </a:r>
          </a:p>
          <a:p>
            <a:endParaRPr lang="en-GB" dirty="0"/>
          </a:p>
        </p:txBody>
      </p:sp>
      <p:sp>
        <p:nvSpPr>
          <p:cNvPr id="6" name="Content Placeholder 5"/>
          <p:cNvSpPr>
            <a:spLocks noGrp="1"/>
          </p:cNvSpPr>
          <p:nvPr>
            <p:ph sz="quarter" idx="4"/>
          </p:nvPr>
        </p:nvSpPr>
        <p:spPr>
          <a:xfrm>
            <a:off x="4641832" y="2492896"/>
            <a:ext cx="3337560" cy="3672408"/>
          </a:xfrm>
        </p:spPr>
        <p:txBody>
          <a:bodyPr>
            <a:normAutofit fontScale="62500" lnSpcReduction="20000"/>
          </a:bodyPr>
          <a:lstStyle/>
          <a:p>
            <a:r>
              <a:rPr lang="en-GB" dirty="0" smtClean="0"/>
              <a:t>Knowledge and application of systemic practice</a:t>
            </a:r>
          </a:p>
          <a:p>
            <a:r>
              <a:rPr lang="en-GB" dirty="0" smtClean="0"/>
              <a:t>Effective Problem Solving Skills</a:t>
            </a:r>
          </a:p>
          <a:p>
            <a:r>
              <a:rPr lang="en-GB" dirty="0" smtClean="0"/>
              <a:t>Visionary-Shape and improve</a:t>
            </a:r>
          </a:p>
          <a:p>
            <a:r>
              <a:rPr lang="en-GB" dirty="0" smtClean="0">
                <a:solidFill>
                  <a:prstClr val="black">
                    <a:lumMod val="85000"/>
                    <a:lumOff val="15000"/>
                  </a:prstClr>
                </a:solidFill>
              </a:rPr>
              <a:t>Seeks </a:t>
            </a:r>
            <a:r>
              <a:rPr lang="en-GB" dirty="0">
                <a:solidFill>
                  <a:prstClr val="black">
                    <a:lumMod val="85000"/>
                    <a:lumOff val="15000"/>
                  </a:prstClr>
                </a:solidFill>
              </a:rPr>
              <a:t>and embraces opportunities to develop and </a:t>
            </a:r>
            <a:r>
              <a:rPr lang="en-GB" dirty="0" smtClean="0">
                <a:solidFill>
                  <a:prstClr val="black">
                    <a:lumMod val="85000"/>
                    <a:lumOff val="15000"/>
                  </a:prstClr>
                </a:solidFill>
              </a:rPr>
              <a:t>change.</a:t>
            </a:r>
          </a:p>
          <a:p>
            <a:r>
              <a:rPr lang="en-GB" dirty="0" smtClean="0">
                <a:solidFill>
                  <a:prstClr val="black">
                    <a:lumMod val="85000"/>
                    <a:lumOff val="15000"/>
                  </a:prstClr>
                </a:solidFill>
              </a:rPr>
              <a:t>Knowledge of relevant policies and national strategies in order to translate and implement into practice</a:t>
            </a:r>
          </a:p>
          <a:p>
            <a:r>
              <a:rPr lang="en-GB" dirty="0" smtClean="0">
                <a:solidFill>
                  <a:prstClr val="black">
                    <a:lumMod val="85000"/>
                    <a:lumOff val="15000"/>
                  </a:prstClr>
                </a:solidFill>
              </a:rPr>
              <a:t>Creates staff who lead</a:t>
            </a:r>
          </a:p>
          <a:p>
            <a:r>
              <a:rPr lang="en-GB" dirty="0" smtClean="0">
                <a:solidFill>
                  <a:prstClr val="black">
                    <a:lumMod val="85000"/>
                    <a:lumOff val="15000"/>
                  </a:prstClr>
                </a:solidFill>
              </a:rPr>
              <a:t>Use of Reflective practice- Self and Staff-Gibbs</a:t>
            </a:r>
          </a:p>
          <a:p>
            <a:r>
              <a:rPr lang="en-GB" dirty="0" smtClean="0">
                <a:solidFill>
                  <a:prstClr val="black">
                    <a:lumMod val="85000"/>
                    <a:lumOff val="15000"/>
                  </a:prstClr>
                </a:solidFill>
              </a:rPr>
              <a:t>Effective negotiator</a:t>
            </a:r>
            <a:endParaRPr lang="en-GB" dirty="0">
              <a:solidFill>
                <a:prstClr val="black">
                  <a:lumMod val="85000"/>
                  <a:lumOff val="15000"/>
                </a:prstClr>
              </a:solidFill>
            </a:endParaRPr>
          </a:p>
          <a:p>
            <a:endParaRPr lang="en-GB" dirty="0" smtClean="0"/>
          </a:p>
          <a:p>
            <a:endParaRPr lang="en-GB" dirty="0" smtClean="0"/>
          </a:p>
          <a:p>
            <a:endParaRPr lang="en-GB" dirty="0"/>
          </a:p>
        </p:txBody>
      </p:sp>
      <p:pic>
        <p:nvPicPr>
          <p:cNvPr id="7" name="Picture 6" descr="https://qph.fs.quoracdn.net/main-qimg-2f24c6faccd99eda756ab4d31ace9eee"/>
          <p:cNvPicPr/>
          <p:nvPr/>
        </p:nvPicPr>
        <p:blipFill>
          <a:blip r:embed="rId2">
            <a:extLst>
              <a:ext uri="{28A0092B-C50C-407E-A947-70E740481C1C}">
                <a14:useLocalDpi xmlns:a14="http://schemas.microsoft.com/office/drawing/2010/main" val="0"/>
              </a:ext>
            </a:extLst>
          </a:blip>
          <a:srcRect/>
          <a:stretch>
            <a:fillRect/>
          </a:stretch>
        </p:blipFill>
        <p:spPr bwMode="auto">
          <a:xfrm rot="16200000">
            <a:off x="-2966897" y="2991511"/>
            <a:ext cx="6833390" cy="899590"/>
          </a:xfrm>
          <a:prstGeom prst="rect">
            <a:avLst/>
          </a:prstGeom>
          <a:noFill/>
          <a:ln>
            <a:noFill/>
          </a:ln>
        </p:spPr>
      </p:pic>
    </p:spTree>
    <p:extLst>
      <p:ext uri="{BB962C8B-B14F-4D97-AF65-F5344CB8AC3E}">
        <p14:creationId xmlns:p14="http://schemas.microsoft.com/office/powerpoint/2010/main" val="260274305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6" y="915337"/>
            <a:ext cx="6995534" cy="1303867"/>
          </a:xfrm>
        </p:spPr>
        <p:txBody>
          <a:bodyPr>
            <a:noAutofit/>
          </a:bodyPr>
          <a:lstStyle/>
          <a:p>
            <a:r>
              <a:rPr lang="en-GB" sz="3200" b="1" dirty="0" smtClean="0"/>
              <a:t>Skills Traits Behaviours Knowledge are all linked and interconnected to create a successful Leader in Early Years</a:t>
            </a:r>
            <a:endParaRPr lang="en-GB" sz="3200" b="1" dirty="0"/>
          </a:p>
        </p:txBody>
      </p:sp>
      <p:sp>
        <p:nvSpPr>
          <p:cNvPr id="3" name="Content Placeholder 2"/>
          <p:cNvSpPr>
            <a:spLocks noGrp="1"/>
          </p:cNvSpPr>
          <p:nvPr>
            <p:ph idx="1"/>
          </p:nvPr>
        </p:nvSpPr>
        <p:spPr>
          <a:xfrm>
            <a:off x="1043608" y="2420888"/>
            <a:ext cx="6798736" cy="4824536"/>
          </a:xfrm>
        </p:spPr>
        <p:txBody>
          <a:bodyPr>
            <a:normAutofit fontScale="70000" lnSpcReduction="20000"/>
          </a:bodyPr>
          <a:lstStyle/>
          <a:p>
            <a:pPr marL="0" indent="0">
              <a:lnSpc>
                <a:spcPct val="107000"/>
              </a:lnSpc>
              <a:spcAft>
                <a:spcPts val="800"/>
              </a:spcAft>
              <a:buNone/>
            </a:pPr>
            <a:r>
              <a:rPr lang="en-GB" sz="2800" b="1" dirty="0" smtClean="0">
                <a:latin typeface="+mj-lt"/>
                <a:ea typeface="Calibri" panose="020F0502020204030204" pitchFamily="34" charset="0"/>
                <a:cs typeface="Times New Roman" panose="02020603050405020304" pitchFamily="18" charset="0"/>
              </a:rPr>
              <a:t>Example-Effective </a:t>
            </a:r>
            <a:r>
              <a:rPr lang="en-GB" sz="2800" b="1" dirty="0" smtClean="0">
                <a:latin typeface="+mj-lt"/>
                <a:ea typeface="Calibri" panose="020F0502020204030204" pitchFamily="34" charset="0"/>
                <a:cs typeface="Times New Roman" panose="02020603050405020304" pitchFamily="18" charset="0"/>
              </a:rPr>
              <a:t>Ma</a:t>
            </a:r>
            <a:r>
              <a:rPr lang="en-GB" sz="2800" b="1" dirty="0" smtClean="0">
                <a:latin typeface="+mj-lt"/>
                <a:ea typeface="Calibri" panose="020F0502020204030204" pitchFamily="34" charset="0"/>
                <a:cs typeface="Times New Roman" panose="02020603050405020304" pitchFamily="18" charset="0"/>
              </a:rPr>
              <a:t>nagement </a:t>
            </a:r>
            <a:r>
              <a:rPr lang="en-GB" sz="2800" b="1" dirty="0" smtClean="0">
                <a:latin typeface="+mj-lt"/>
                <a:ea typeface="Calibri" panose="020F0502020204030204" pitchFamily="34" charset="0"/>
                <a:cs typeface="Times New Roman" panose="02020603050405020304" pitchFamily="18" charset="0"/>
              </a:rPr>
              <a:t>of </a:t>
            </a:r>
            <a:r>
              <a:rPr lang="en-GB" sz="2800" b="1" dirty="0">
                <a:latin typeface="+mj-lt"/>
                <a:ea typeface="Calibri" panose="020F0502020204030204" pitchFamily="34" charset="0"/>
                <a:cs typeface="Times New Roman" panose="02020603050405020304" pitchFamily="18" charset="0"/>
              </a:rPr>
              <a:t>C</a:t>
            </a:r>
            <a:r>
              <a:rPr lang="en-GB" sz="2800" b="1" dirty="0" smtClean="0">
                <a:latin typeface="+mj-lt"/>
                <a:ea typeface="Calibri" panose="020F0502020204030204" pitchFamily="34" charset="0"/>
                <a:cs typeface="Times New Roman" panose="02020603050405020304" pitchFamily="18" charset="0"/>
              </a:rPr>
              <a:t>onflict </a:t>
            </a:r>
          </a:p>
          <a:p>
            <a:pPr>
              <a:lnSpc>
                <a:spcPct val="107000"/>
              </a:lnSpc>
              <a:spcAft>
                <a:spcPts val="800"/>
              </a:spcAft>
            </a:pPr>
            <a:r>
              <a:rPr lang="en-GB" sz="2800" dirty="0" smtClean="0">
                <a:latin typeface="+mj-lt"/>
                <a:ea typeface="Calibri" panose="020F0502020204030204" pitchFamily="34" charset="0"/>
                <a:cs typeface="Times New Roman" panose="02020603050405020304" pitchFamily="18" charset="0"/>
              </a:rPr>
              <a:t>N</a:t>
            </a:r>
            <a:r>
              <a:rPr lang="en-GB" sz="2800" dirty="0" smtClean="0">
                <a:latin typeface="+mj-lt"/>
                <a:ea typeface="Calibri" panose="020F0502020204030204" pitchFamily="34" charset="0"/>
                <a:cs typeface="Times New Roman" panose="02020603050405020304" pitchFamily="18" charset="0"/>
              </a:rPr>
              <a:t>egotiation </a:t>
            </a:r>
            <a:r>
              <a:rPr lang="en-GB" sz="2800" dirty="0" smtClean="0">
                <a:latin typeface="+mj-lt"/>
                <a:ea typeface="Calibri" panose="020F0502020204030204" pitchFamily="34" charset="0"/>
                <a:cs typeface="Times New Roman" panose="02020603050405020304" pitchFamily="18" charset="0"/>
              </a:rPr>
              <a:t>skills </a:t>
            </a:r>
            <a:endParaRPr lang="en-GB" sz="2800" dirty="0" smtClean="0">
              <a:latin typeface="+mj-lt"/>
              <a:ea typeface="Calibri" panose="020F0502020204030204" pitchFamily="34" charset="0"/>
              <a:cs typeface="Times New Roman" panose="02020603050405020304" pitchFamily="18" charset="0"/>
            </a:endParaRPr>
          </a:p>
          <a:p>
            <a:pPr>
              <a:lnSpc>
                <a:spcPct val="107000"/>
              </a:lnSpc>
              <a:spcAft>
                <a:spcPts val="800"/>
              </a:spcAft>
            </a:pPr>
            <a:r>
              <a:rPr lang="en-GB" sz="2800" dirty="0">
                <a:latin typeface="+mj-lt"/>
                <a:ea typeface="Calibri" panose="020F0502020204030204" pitchFamily="34" charset="0"/>
                <a:cs typeface="Times New Roman" panose="02020603050405020304" pitchFamily="18" charset="0"/>
              </a:rPr>
              <a:t>C</a:t>
            </a:r>
            <a:r>
              <a:rPr lang="en-GB" sz="2800" dirty="0" smtClean="0">
                <a:latin typeface="+mj-lt"/>
                <a:ea typeface="Calibri" panose="020F0502020204030204" pitchFamily="34" charset="0"/>
                <a:cs typeface="Times New Roman" panose="02020603050405020304" pitchFamily="18" charset="0"/>
              </a:rPr>
              <a:t>ommunication </a:t>
            </a:r>
            <a:r>
              <a:rPr lang="en-GB" sz="2800" dirty="0" smtClean="0">
                <a:latin typeface="+mj-lt"/>
                <a:ea typeface="Calibri" panose="020F0502020204030204" pitchFamily="34" charset="0"/>
                <a:cs typeface="Times New Roman" panose="02020603050405020304" pitchFamily="18" charset="0"/>
              </a:rPr>
              <a:t>skills </a:t>
            </a:r>
            <a:r>
              <a:rPr lang="en-GB" sz="2800" dirty="0" smtClean="0">
                <a:latin typeface="+mj-lt"/>
                <a:ea typeface="Calibri" panose="020F0502020204030204" pitchFamily="34" charset="0"/>
                <a:cs typeface="Times New Roman" panose="02020603050405020304" pitchFamily="18" charset="0"/>
              </a:rPr>
              <a:t>–Skilled in ‘Crucial Conversation’</a:t>
            </a:r>
          </a:p>
          <a:p>
            <a:pPr>
              <a:lnSpc>
                <a:spcPct val="107000"/>
              </a:lnSpc>
              <a:spcAft>
                <a:spcPts val="800"/>
              </a:spcAft>
            </a:pPr>
            <a:r>
              <a:rPr lang="en-GB" sz="2800" dirty="0" smtClean="0">
                <a:latin typeface="+mj-lt"/>
                <a:ea typeface="Calibri" panose="020F0502020204030204" pitchFamily="34" charset="0"/>
                <a:cs typeface="Times New Roman" panose="02020603050405020304" pitchFamily="18" charset="0"/>
              </a:rPr>
              <a:t>Listening </a:t>
            </a:r>
            <a:r>
              <a:rPr lang="en-GB" sz="2800" dirty="0" smtClean="0">
                <a:latin typeface="+mj-lt"/>
                <a:ea typeface="Calibri" panose="020F0502020204030204" pitchFamily="34" charset="0"/>
                <a:cs typeface="Times New Roman" panose="02020603050405020304" pitchFamily="18" charset="0"/>
              </a:rPr>
              <a:t>skills </a:t>
            </a:r>
            <a:endParaRPr lang="en-GB" sz="2800" dirty="0">
              <a:latin typeface="+mj-lt"/>
              <a:ea typeface="Calibri" panose="020F0502020204030204" pitchFamily="34" charset="0"/>
              <a:cs typeface="Times New Roman" panose="02020603050405020304" pitchFamily="18" charset="0"/>
            </a:endParaRPr>
          </a:p>
          <a:p>
            <a:pPr>
              <a:lnSpc>
                <a:spcPct val="107000"/>
              </a:lnSpc>
              <a:spcAft>
                <a:spcPts val="800"/>
              </a:spcAft>
            </a:pPr>
            <a:r>
              <a:rPr lang="en-GB" sz="2800" dirty="0" smtClean="0">
                <a:latin typeface="+mj-lt"/>
                <a:ea typeface="Calibri" panose="020F0502020204030204" pitchFamily="34" charset="0"/>
                <a:cs typeface="Times New Roman" panose="02020603050405020304" pitchFamily="18" charset="0"/>
              </a:rPr>
              <a:t>Systemic </a:t>
            </a:r>
            <a:r>
              <a:rPr lang="en-GB" sz="2800" dirty="0" smtClean="0">
                <a:latin typeface="+mj-lt"/>
                <a:ea typeface="Calibri" panose="020F0502020204030204" pitchFamily="34" charset="0"/>
                <a:cs typeface="Times New Roman" panose="02020603050405020304" pitchFamily="18" charset="0"/>
              </a:rPr>
              <a:t>approach </a:t>
            </a:r>
            <a:r>
              <a:rPr lang="en-GB" sz="2800" dirty="0" smtClean="0">
                <a:latin typeface="+mj-lt"/>
                <a:ea typeface="Calibri" panose="020F0502020204030204" pitchFamily="34" charset="0"/>
                <a:cs typeface="Times New Roman" panose="02020603050405020304" pitchFamily="18" charset="0"/>
              </a:rPr>
              <a:t> reflective </a:t>
            </a:r>
            <a:r>
              <a:rPr lang="en-GB" sz="2800" dirty="0" smtClean="0">
                <a:latin typeface="+mj-lt"/>
                <a:ea typeface="Calibri" panose="020F0502020204030204" pitchFamily="34" charset="0"/>
                <a:cs typeface="Times New Roman" panose="02020603050405020304" pitchFamily="18" charset="0"/>
              </a:rPr>
              <a:t>practice to name a few</a:t>
            </a:r>
            <a:r>
              <a:rPr lang="en-GB" sz="2800" dirty="0" smtClean="0">
                <a:latin typeface="+mj-lt"/>
                <a:ea typeface="Calibri" panose="020F0502020204030204" pitchFamily="34" charset="0"/>
                <a:cs typeface="Times New Roman" panose="02020603050405020304" pitchFamily="18" charset="0"/>
              </a:rPr>
              <a:t>.</a:t>
            </a:r>
          </a:p>
          <a:p>
            <a:pPr>
              <a:lnSpc>
                <a:spcPct val="107000"/>
              </a:lnSpc>
              <a:spcAft>
                <a:spcPts val="800"/>
              </a:spcAft>
            </a:pPr>
            <a:r>
              <a:rPr lang="en-GB" sz="2800" dirty="0" smtClean="0">
                <a:latin typeface="+mj-lt"/>
                <a:ea typeface="Calibri" panose="020F0502020204030204" pitchFamily="34" charset="0"/>
                <a:cs typeface="Times New Roman" panose="02020603050405020304" pitchFamily="18" charset="0"/>
              </a:rPr>
              <a:t>Critical Analysis and Evaluation</a:t>
            </a:r>
          </a:p>
          <a:p>
            <a:pPr>
              <a:lnSpc>
                <a:spcPct val="107000"/>
              </a:lnSpc>
              <a:spcAft>
                <a:spcPts val="800"/>
              </a:spcAft>
            </a:pPr>
            <a:r>
              <a:rPr lang="en-GB" sz="2800" dirty="0" smtClean="0">
                <a:latin typeface="+mj-lt"/>
                <a:ea typeface="Calibri" panose="020F0502020204030204" pitchFamily="34" charset="0"/>
                <a:cs typeface="Times New Roman" panose="02020603050405020304" pitchFamily="18" charset="0"/>
              </a:rPr>
              <a:t>Reflective Practice</a:t>
            </a:r>
          </a:p>
          <a:p>
            <a:pPr>
              <a:lnSpc>
                <a:spcPct val="107000"/>
              </a:lnSpc>
              <a:spcAft>
                <a:spcPts val="800"/>
              </a:spcAft>
            </a:pPr>
            <a:r>
              <a:rPr lang="en-GB" sz="2800" dirty="0" smtClean="0">
                <a:latin typeface="+mj-lt"/>
                <a:ea typeface="Calibri" panose="020F0502020204030204" pitchFamily="34" charset="0"/>
                <a:cs typeface="Times New Roman" panose="02020603050405020304" pitchFamily="18" charset="0"/>
              </a:rPr>
              <a:t>Visionary Skills</a:t>
            </a:r>
          </a:p>
          <a:p>
            <a:pPr>
              <a:lnSpc>
                <a:spcPct val="107000"/>
              </a:lnSpc>
              <a:spcAft>
                <a:spcPts val="800"/>
              </a:spcAft>
            </a:pPr>
            <a:r>
              <a:rPr lang="en-GB" sz="2800" dirty="0" smtClean="0">
                <a:latin typeface="+mj-lt"/>
                <a:ea typeface="Calibri" panose="020F0502020204030204" pitchFamily="34" charset="0"/>
                <a:cs typeface="Times New Roman" panose="02020603050405020304" pitchFamily="18" charset="0"/>
              </a:rPr>
              <a:t>Problem Solving skills</a:t>
            </a:r>
            <a:endParaRPr lang="en-GB" sz="2800" dirty="0" smtClean="0">
              <a:latin typeface="+mj-lt"/>
              <a:ea typeface="Calibri" panose="020F0502020204030204" pitchFamily="34" charset="0"/>
              <a:cs typeface="Times New Roman" panose="02020603050405020304" pitchFamily="18" charset="0"/>
            </a:endParaRPr>
          </a:p>
          <a:p>
            <a:pPr>
              <a:lnSpc>
                <a:spcPct val="107000"/>
              </a:lnSpc>
              <a:spcAft>
                <a:spcPts val="800"/>
              </a:spcAft>
            </a:pPr>
            <a:endParaRPr lang="en-GB" sz="2800" dirty="0" smtClean="0">
              <a:latin typeface="+mj-l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smtClean="0">
                <a:solidFill>
                  <a:srgbClr val="3C4043"/>
                </a:solidFill>
                <a:latin typeface="+mj-lt"/>
                <a:ea typeface="Calibri" panose="020F0502020204030204" pitchFamily="34" charset="0"/>
                <a:cs typeface="Times New Roman" panose="02020603050405020304" pitchFamily="18" charset="0"/>
              </a:rPr>
              <a:t>       </a:t>
            </a:r>
            <a:endParaRPr lang="en-GB" sz="1900" i="1" dirty="0">
              <a:latin typeface="+mj-lt"/>
              <a:ea typeface="Calibri" panose="020F0502020204030204" pitchFamily="34" charset="0"/>
              <a:cs typeface="Times New Roman" panose="02020603050405020304" pitchFamily="18" charset="0"/>
            </a:endParaRPr>
          </a:p>
          <a:p>
            <a:endParaRPr lang="en-GB" dirty="0"/>
          </a:p>
        </p:txBody>
      </p:sp>
      <p:pic>
        <p:nvPicPr>
          <p:cNvPr id="4" name="Picture 3" descr="https://qph.fs.quoracdn.net/main-qimg-2f24c6faccd99eda756ab4d31ace9eee"/>
          <p:cNvPicPr/>
          <p:nvPr/>
        </p:nvPicPr>
        <p:blipFill>
          <a:blip r:embed="rId2">
            <a:extLst>
              <a:ext uri="{28A0092B-C50C-407E-A947-70E740481C1C}">
                <a14:useLocalDpi xmlns:a14="http://schemas.microsoft.com/office/drawing/2010/main" val="0"/>
              </a:ext>
            </a:extLst>
          </a:blip>
          <a:srcRect/>
          <a:stretch>
            <a:fillRect/>
          </a:stretch>
        </p:blipFill>
        <p:spPr bwMode="auto">
          <a:xfrm rot="16200000">
            <a:off x="-2966897" y="2991511"/>
            <a:ext cx="6833390" cy="899590"/>
          </a:xfrm>
          <a:prstGeom prst="rect">
            <a:avLst/>
          </a:prstGeom>
          <a:noFill/>
          <a:ln>
            <a:noFill/>
          </a:ln>
        </p:spPr>
      </p:pic>
    </p:spTree>
    <p:extLst>
      <p:ext uri="{BB962C8B-B14F-4D97-AF65-F5344CB8AC3E}">
        <p14:creationId xmlns:p14="http://schemas.microsoft.com/office/powerpoint/2010/main" val="385284092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Theories of Leadership</a:t>
            </a:r>
            <a:endParaRPr lang="en-GB" dirty="0"/>
          </a:p>
        </p:txBody>
      </p:sp>
      <p:sp>
        <p:nvSpPr>
          <p:cNvPr id="5" name="Content Placeholder 4"/>
          <p:cNvSpPr>
            <a:spLocks noGrp="1"/>
          </p:cNvSpPr>
          <p:nvPr>
            <p:ph idx="1"/>
          </p:nvPr>
        </p:nvSpPr>
        <p:spPr/>
        <p:txBody>
          <a:bodyPr>
            <a:normAutofit fontScale="77500" lnSpcReduction="20000"/>
          </a:bodyPr>
          <a:lstStyle/>
          <a:p>
            <a:r>
              <a:rPr lang="en-GB" dirty="0" smtClean="0"/>
              <a:t>Trait Theory- Born Leaders</a:t>
            </a:r>
          </a:p>
          <a:p>
            <a:r>
              <a:rPr lang="en-GB" dirty="0" smtClean="0"/>
              <a:t>Behaviourist /Style Theories-Likert (1967) typology suggested a fixed style. *Lewin (1930) ‘Autocratically Led’- ‘Right behind you physical presence’-‘Democratically led’-trust and autonomy. </a:t>
            </a:r>
            <a:r>
              <a:rPr lang="en-GB" dirty="0"/>
              <a:t>*</a:t>
            </a:r>
            <a:r>
              <a:rPr lang="en-GB" dirty="0" smtClean="0"/>
              <a:t>Tannenbaum and Schmidt (1973)Auto-Demo continuum-decision making- *Neugbauer (1985)-compares leaders to the early years context of motivator or task master-Theory suggests one style.</a:t>
            </a:r>
          </a:p>
          <a:p>
            <a:r>
              <a:rPr lang="en-GB" dirty="0" smtClean="0"/>
              <a:t>Contingency /Situational Theories-Style that is appropriate to the task. Dependent on the situation-Fiedler (1978)</a:t>
            </a:r>
          </a:p>
          <a:p>
            <a:r>
              <a:rPr lang="en-GB" dirty="0" smtClean="0"/>
              <a:t>Transactional and Transformational-Burns -(1978)-Oppositional Bass(1985) complementary Owen (2000)-wish to lead and need structure around them.</a:t>
            </a:r>
          </a:p>
          <a:p>
            <a:endParaRPr lang="en-GB" dirty="0" smtClean="0"/>
          </a:p>
          <a:p>
            <a:endParaRPr lang="en-GB" dirty="0"/>
          </a:p>
        </p:txBody>
      </p:sp>
      <p:pic>
        <p:nvPicPr>
          <p:cNvPr id="6" name="Picture 5" descr="https://qph.fs.quoracdn.net/main-qimg-2f24c6faccd99eda756ab4d31ace9eee"/>
          <p:cNvPicPr/>
          <p:nvPr/>
        </p:nvPicPr>
        <p:blipFill>
          <a:blip r:embed="rId2">
            <a:extLst>
              <a:ext uri="{28A0092B-C50C-407E-A947-70E740481C1C}">
                <a14:useLocalDpi xmlns:a14="http://schemas.microsoft.com/office/drawing/2010/main" val="0"/>
              </a:ext>
            </a:extLst>
          </a:blip>
          <a:srcRect/>
          <a:stretch>
            <a:fillRect/>
          </a:stretch>
        </p:blipFill>
        <p:spPr bwMode="auto">
          <a:xfrm rot="16200000">
            <a:off x="-2966897" y="2991511"/>
            <a:ext cx="6833390" cy="899590"/>
          </a:xfrm>
          <a:prstGeom prst="rect">
            <a:avLst/>
          </a:prstGeom>
          <a:noFill/>
          <a:ln>
            <a:noFill/>
          </a:ln>
        </p:spPr>
      </p:pic>
    </p:spTree>
    <p:extLst>
      <p:ext uri="{BB962C8B-B14F-4D97-AF65-F5344CB8AC3E}">
        <p14:creationId xmlns:p14="http://schemas.microsoft.com/office/powerpoint/2010/main" val="282030782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4" y="1388534"/>
            <a:ext cx="4115215" cy="744322"/>
          </a:xfrm>
        </p:spPr>
        <p:txBody>
          <a:bodyPr>
            <a:normAutofit fontScale="90000"/>
          </a:bodyPr>
          <a:lstStyle/>
          <a:p>
            <a:r>
              <a:rPr lang="en-GB" b="1" dirty="0" smtClean="0"/>
              <a:t>Leadership </a:t>
            </a:r>
            <a:r>
              <a:rPr lang="en-GB" b="1" dirty="0"/>
              <a:t>t</a:t>
            </a:r>
            <a:r>
              <a:rPr lang="en-GB" b="1" dirty="0" smtClean="0"/>
              <a:t>oday includes and requires……..</a:t>
            </a:r>
            <a:endParaRPr lang="en-GB" b="1" dirty="0"/>
          </a:p>
        </p:txBody>
      </p:sp>
      <p:sp>
        <p:nvSpPr>
          <p:cNvPr id="4" name="Text Placeholder 3"/>
          <p:cNvSpPr>
            <a:spLocks noGrp="1"/>
          </p:cNvSpPr>
          <p:nvPr>
            <p:ph type="body" sz="half" idx="2"/>
          </p:nvPr>
        </p:nvSpPr>
        <p:spPr>
          <a:xfrm>
            <a:off x="899593" y="2420888"/>
            <a:ext cx="4824535" cy="3960439"/>
          </a:xfrm>
        </p:spPr>
        <p:txBody>
          <a:bodyPr>
            <a:normAutofit fontScale="55000" lnSpcReduction="20000"/>
          </a:bodyPr>
          <a:lstStyle/>
          <a:p>
            <a:r>
              <a:rPr lang="en-GB" sz="2900" dirty="0" smtClean="0"/>
              <a:t>A combination of the theories discussed applying knowledge and skills applicable to the context through a combination of transactional and transformational theories</a:t>
            </a:r>
          </a:p>
          <a:p>
            <a:r>
              <a:rPr lang="en-GB" sz="2900" dirty="0" smtClean="0"/>
              <a:t>Trait Theories also apply but it we know from research in ACEs that we are a product of our experiences and therefore Leaders are not necessarily born </a:t>
            </a:r>
          </a:p>
          <a:p>
            <a:r>
              <a:rPr lang="en-GB" sz="2900" dirty="0" smtClean="0"/>
              <a:t>Collaborative approach working together with shared values belief's and aims.</a:t>
            </a:r>
          </a:p>
          <a:p>
            <a:endParaRPr lang="en-GB" sz="2900" dirty="0" smtClean="0"/>
          </a:p>
          <a:p>
            <a:r>
              <a:rPr lang="en-GB" sz="2900" dirty="0" smtClean="0"/>
              <a:t>Moved away from the hard world of business to a world where we are service led and person centred-’touchy feely’</a:t>
            </a:r>
          </a:p>
          <a:p>
            <a:endParaRPr lang="en-GB" sz="2900" dirty="0" smtClean="0"/>
          </a:p>
          <a:p>
            <a:r>
              <a:rPr lang="en-GB" sz="2900" dirty="0" smtClean="0"/>
              <a:t>Paradigm – leading from the front is no longer applicable</a:t>
            </a:r>
          </a:p>
          <a:p>
            <a:endParaRPr lang="en-GB" dirty="0"/>
          </a:p>
        </p:txBody>
      </p:sp>
      <p:pic>
        <p:nvPicPr>
          <p:cNvPr id="5" name="Content Placeholder 9"/>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24128" y="872716"/>
            <a:ext cx="2948358" cy="2520280"/>
          </a:xfrm>
          <a:effectLst>
            <a:reflection blurRad="6350" stA="52000" endA="300" endPos="35000" dir="5400000" sy="-100000" algn="bl" rotWithShape="0"/>
          </a:effectLst>
        </p:spPr>
      </p:pic>
      <p:pic>
        <p:nvPicPr>
          <p:cNvPr id="6" name="Picture 5" descr="https://qph.fs.quoracdn.net/main-qimg-2f24c6faccd99eda756ab4d31ace9eee"/>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2966897" y="2991511"/>
            <a:ext cx="6833390" cy="899590"/>
          </a:xfrm>
          <a:prstGeom prst="rect">
            <a:avLst/>
          </a:prstGeom>
          <a:noFill/>
          <a:ln>
            <a:noFill/>
          </a:ln>
        </p:spPr>
      </p:pic>
    </p:spTree>
    <p:extLst>
      <p:ext uri="{BB962C8B-B14F-4D97-AF65-F5344CB8AC3E}">
        <p14:creationId xmlns:p14="http://schemas.microsoft.com/office/powerpoint/2010/main" val="18876658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pic>
        <p:nvPicPr>
          <p:cNvPr id="4" name="Picture 3" descr="Mentoring 2"/>
          <p:cNvPicPr>
            <a:picLocks noChangeAspect="1" noChangeArrowheads="1"/>
          </p:cNvPicPr>
          <p:nvPr/>
        </p:nvPicPr>
        <p:blipFill>
          <a:blip r:embed="rId3" cstate="print"/>
          <a:srcRect/>
          <a:stretch>
            <a:fillRect/>
          </a:stretch>
        </p:blipFill>
        <p:spPr bwMode="auto">
          <a:xfrm>
            <a:off x="755576" y="1678675"/>
            <a:ext cx="7871489" cy="4414621"/>
          </a:xfrm>
          <a:prstGeom prst="rect">
            <a:avLst/>
          </a:prstGeom>
          <a:ln>
            <a:noFill/>
          </a:ln>
          <a:effectLst>
            <a:glow rad="228600">
              <a:schemeClr val="accent5">
                <a:satMod val="175000"/>
                <a:alpha val="40000"/>
              </a:schemeClr>
            </a:glow>
            <a:softEdge rad="112500"/>
          </a:effectLst>
        </p:spPr>
      </p:pic>
      <p:pic>
        <p:nvPicPr>
          <p:cNvPr id="5" name="Picture 4" descr="https://qph.fs.quoracdn.net/main-qimg-2f24c6faccd99eda756ab4d31ace9eee"/>
          <p:cNvPicPr/>
          <p:nvPr/>
        </p:nvPicPr>
        <p:blipFill>
          <a:blip r:embed="rId4">
            <a:extLst>
              <a:ext uri="{28A0092B-C50C-407E-A947-70E740481C1C}">
                <a14:useLocalDpi xmlns:a14="http://schemas.microsoft.com/office/drawing/2010/main" val="0"/>
              </a:ext>
            </a:extLst>
          </a:blip>
          <a:srcRect/>
          <a:stretch>
            <a:fillRect/>
          </a:stretch>
        </p:blipFill>
        <p:spPr bwMode="auto">
          <a:xfrm rot="16200000">
            <a:off x="-2966897" y="2991511"/>
            <a:ext cx="6833390" cy="899590"/>
          </a:xfrm>
          <a:prstGeom prst="rect">
            <a:avLst/>
          </a:prstGeom>
          <a:noFill/>
          <a:ln>
            <a:noFill/>
          </a:ln>
        </p:spPr>
      </p:pic>
      <p:sp>
        <p:nvSpPr>
          <p:cNvPr id="8" name="Title 1"/>
          <p:cNvSpPr>
            <a:spLocks noGrp="1"/>
          </p:cNvSpPr>
          <p:nvPr>
            <p:ph type="title"/>
          </p:nvPr>
        </p:nvSpPr>
        <p:spPr>
          <a:xfrm>
            <a:off x="1176864" y="404663"/>
            <a:ext cx="6923527" cy="1274011"/>
          </a:xfrm>
        </p:spPr>
        <p:txBody>
          <a:bodyPr>
            <a:noAutofit/>
          </a:bodyPr>
          <a:lstStyle/>
          <a:p>
            <a:r>
              <a:rPr lang="en-GB" sz="2400" b="1" dirty="0" smtClean="0"/>
              <a:t>What does success as Strategic Leader in Early Years look like in delivery?</a:t>
            </a:r>
            <a:br>
              <a:rPr lang="en-GB" sz="2400" b="1" dirty="0" smtClean="0"/>
            </a:br>
            <a:r>
              <a:rPr lang="en-GB" sz="2400" b="1" dirty="0" smtClean="0"/>
              <a:t>Sessions Coordinated by Estelle Etheridge Lawrence</a:t>
            </a:r>
            <a:endParaRPr lang="en-GB" sz="2400" b="1"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9" name="Picture 5" descr="26 Sure Start pic 2"/>
          <p:cNvPicPr>
            <a:picLocks noChangeAspect="1" noChangeArrowheads="1"/>
          </p:cNvPicPr>
          <p:nvPr/>
        </p:nvPicPr>
        <p:blipFill>
          <a:blip r:embed="rId2" cstate="print"/>
          <a:srcRect/>
          <a:stretch>
            <a:fillRect/>
          </a:stretch>
        </p:blipFill>
        <p:spPr bwMode="auto">
          <a:xfrm>
            <a:off x="1043608" y="548680"/>
            <a:ext cx="7930819" cy="5832648"/>
          </a:xfrm>
          <a:prstGeom prst="rect">
            <a:avLst/>
          </a:prstGeom>
          <a:ln>
            <a:noFill/>
          </a:ln>
          <a:effectLst>
            <a:softEdge rad="112500"/>
          </a:effectLst>
        </p:spPr>
      </p:pic>
      <p:pic>
        <p:nvPicPr>
          <p:cNvPr id="3" name="Picture 2" descr="https://qph.fs.quoracdn.net/main-qimg-2f24c6faccd99eda756ab4d31ace9eee"/>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2966897" y="2991511"/>
            <a:ext cx="6833390" cy="899590"/>
          </a:xfrm>
          <a:prstGeom prst="rect">
            <a:avLst/>
          </a:prstGeom>
          <a:noFill/>
          <a:ln>
            <a:noFill/>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http://newsroom.carmarthenshire.gov.uk/media/207728/caterpillar.jpg"/>
          <p:cNvPicPr>
            <a:picLocks noGrp="1"/>
          </p:cNvPicPr>
          <p:nvPr>
            <p:ph idx="1"/>
          </p:nvPr>
        </p:nvPicPr>
        <p:blipFill>
          <a:blip r:embed="rId3" cstate="print"/>
          <a:srcRect/>
          <a:stretch>
            <a:fillRect/>
          </a:stretch>
        </p:blipFill>
        <p:spPr bwMode="auto">
          <a:xfrm>
            <a:off x="1187624" y="764704"/>
            <a:ext cx="7272808" cy="5472608"/>
          </a:xfrm>
          <a:prstGeom prst="rect">
            <a:avLst/>
          </a:prstGeom>
          <a:ln>
            <a:noFill/>
          </a:ln>
          <a:effectLst>
            <a:glow rad="228600">
              <a:schemeClr val="accent5">
                <a:satMod val="175000"/>
                <a:alpha val="40000"/>
              </a:schemeClr>
            </a:glow>
            <a:softEdge rad="112500"/>
          </a:effectLst>
        </p:spPr>
      </p:pic>
      <p:pic>
        <p:nvPicPr>
          <p:cNvPr id="6" name="Picture 5" descr="https://qph.fs.quoracdn.net/main-qimg-2f24c6faccd99eda756ab4d31ace9eee"/>
          <p:cNvPicPr/>
          <p:nvPr/>
        </p:nvPicPr>
        <p:blipFill>
          <a:blip r:embed="rId4">
            <a:extLst>
              <a:ext uri="{28A0092B-C50C-407E-A947-70E740481C1C}">
                <a14:useLocalDpi xmlns:a14="http://schemas.microsoft.com/office/drawing/2010/main" val="0"/>
              </a:ext>
            </a:extLst>
          </a:blip>
          <a:srcRect/>
          <a:stretch>
            <a:fillRect/>
          </a:stretch>
        </p:blipFill>
        <p:spPr bwMode="auto">
          <a:xfrm rot="16200000">
            <a:off x="-2966897" y="2991511"/>
            <a:ext cx="6833390" cy="899590"/>
          </a:xfrm>
          <a:prstGeom prst="rect">
            <a:avLst/>
          </a:prstGeom>
          <a:noFill/>
          <a:ln>
            <a:noFill/>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C:\Users\EEtheridge\AppData\Local\Microsoft\Windows\Temporary Internet Files\Content.Outlook\LJ6VY1OV\002 (3).jpg"/>
          <p:cNvPicPr>
            <a:picLocks noGrp="1"/>
          </p:cNvPicPr>
          <p:nvPr>
            <p:ph idx="1"/>
          </p:nvPr>
        </p:nvPicPr>
        <p:blipFill>
          <a:blip r:embed="rId2" cstate="print"/>
          <a:srcRect/>
          <a:stretch>
            <a:fillRect/>
          </a:stretch>
        </p:blipFill>
        <p:spPr bwMode="auto">
          <a:xfrm>
            <a:off x="1403648" y="632993"/>
            <a:ext cx="6912768" cy="5616624"/>
          </a:xfrm>
          <a:prstGeom prst="roundRect">
            <a:avLst>
              <a:gd name="adj" fmla="val 16667"/>
            </a:avLst>
          </a:prstGeom>
          <a:ln>
            <a:noFill/>
          </a:ln>
          <a:effectLst>
            <a:glow rad="228600">
              <a:schemeClr val="accent5">
                <a:satMod val="175000"/>
                <a:alpha val="40000"/>
              </a:schemeClr>
            </a:glow>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Picture 6" descr="https://qph.fs.quoracdn.net/main-qimg-2f24c6faccd99eda756ab4d31ace9eee"/>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2966897" y="2991511"/>
            <a:ext cx="6833390" cy="899590"/>
          </a:xfrm>
          <a:prstGeom prst="rect">
            <a:avLst/>
          </a:prstGeom>
          <a:noFill/>
          <a:ln>
            <a:noFill/>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1134654"/>
            <a:ext cx="7920880" cy="5695277"/>
          </a:xfrm>
          <a:prstGeom prst="rect">
            <a:avLst/>
          </a:prstGeom>
        </p:spPr>
        <p:txBody>
          <a:bodyPr wrap="square">
            <a:spAutoFit/>
          </a:bodyPr>
          <a:lstStyle/>
          <a:p>
            <a:pPr lvl="0" defTabSz="457200">
              <a:lnSpc>
                <a:spcPct val="107000"/>
              </a:lnSpc>
              <a:spcBef>
                <a:spcPct val="20000"/>
              </a:spcBef>
              <a:spcAft>
                <a:spcPts val="800"/>
              </a:spcAft>
              <a:buClr>
                <a:srgbClr val="AB946B"/>
              </a:buClr>
              <a:buSzPct val="115000"/>
            </a:pPr>
            <a:r>
              <a:rPr lang="en-GB" sz="2800" u="sng" dirty="0" smtClean="0">
                <a:solidFill>
                  <a:srgbClr val="0563C1"/>
                </a:solidFill>
                <a:latin typeface="Calibri" panose="020F0502020204030204" pitchFamily="34" charset="0"/>
                <a:ea typeface="Calibri" panose="020F0502020204030204" pitchFamily="34" charset="0"/>
                <a:cs typeface="Times New Roman" panose="02020603050405020304" pitchFamily="18" charset="0"/>
              </a:rPr>
              <a:t>References</a:t>
            </a:r>
          </a:p>
          <a:p>
            <a:pPr marL="285750" lvl="0" indent="-285750" defTabSz="457200">
              <a:lnSpc>
                <a:spcPct val="107000"/>
              </a:lnSpc>
              <a:spcBef>
                <a:spcPct val="20000"/>
              </a:spcBef>
              <a:spcAft>
                <a:spcPts val="800"/>
              </a:spcAft>
              <a:buClr>
                <a:srgbClr val="AB946B"/>
              </a:buClr>
              <a:buSzPct val="115000"/>
              <a:buFont typeface="Arial" panose="020B0604020202020204" pitchFamily="34" charset="0"/>
              <a:buChar char="•"/>
            </a:pPr>
            <a:r>
              <a:rPr lang="en-GB" sz="1500" u="sng" dirty="0" smtClean="0">
                <a:latin typeface="Calibri" panose="020F0502020204030204" pitchFamily="34" charset="0"/>
                <a:ea typeface="Calibri" panose="020F0502020204030204" pitchFamily="34" charset="0"/>
                <a:cs typeface="Times New Roman" panose="02020603050405020304" pitchFamily="18" charset="0"/>
              </a:rPr>
              <a:t>Ward</a:t>
            </a:r>
            <a:r>
              <a:rPr lang="en-GB" sz="1500" u="sng" dirty="0">
                <a:latin typeface="Calibri" panose="020F0502020204030204" pitchFamily="34" charset="0"/>
                <a:ea typeface="Calibri" panose="020F0502020204030204" pitchFamily="34" charset="0"/>
                <a:cs typeface="Times New Roman" panose="02020603050405020304" pitchFamily="18" charset="0"/>
              </a:rPr>
              <a:t>, U.(2010) </a:t>
            </a:r>
            <a:r>
              <a:rPr lang="en-GB" sz="1500" i="1" u="sng" dirty="0">
                <a:latin typeface="Calibri" panose="020F0502020204030204" pitchFamily="34" charset="0"/>
                <a:ea typeface="Calibri" panose="020F0502020204030204" pitchFamily="34" charset="0"/>
                <a:cs typeface="Times New Roman" panose="02020603050405020304" pitchFamily="18" charset="0"/>
              </a:rPr>
              <a:t>Working with Parents in Early Years Settings </a:t>
            </a:r>
            <a:r>
              <a:rPr lang="en-GB" sz="1500" u="sng" dirty="0">
                <a:latin typeface="Calibri" panose="020F0502020204030204" pitchFamily="34" charset="0"/>
                <a:ea typeface="Calibri" panose="020F0502020204030204" pitchFamily="34" charset="0"/>
                <a:cs typeface="Times New Roman" panose="02020603050405020304" pitchFamily="18" charset="0"/>
              </a:rPr>
              <a:t>2</a:t>
            </a:r>
            <a:r>
              <a:rPr lang="en-GB" sz="1500" u="sng" baseline="30000" dirty="0">
                <a:latin typeface="Calibri" panose="020F0502020204030204" pitchFamily="34" charset="0"/>
                <a:ea typeface="Calibri" panose="020F0502020204030204" pitchFamily="34" charset="0"/>
                <a:cs typeface="Times New Roman" panose="02020603050405020304" pitchFamily="18" charset="0"/>
              </a:rPr>
              <a:t>nd</a:t>
            </a:r>
            <a:r>
              <a:rPr lang="en-GB" sz="1500" u="sng" dirty="0">
                <a:latin typeface="Calibri" panose="020F0502020204030204" pitchFamily="34" charset="0"/>
                <a:ea typeface="Calibri" panose="020F0502020204030204" pitchFamily="34" charset="0"/>
                <a:cs typeface="Times New Roman" panose="02020603050405020304" pitchFamily="18" charset="0"/>
              </a:rPr>
              <a:t> Ed. </a:t>
            </a:r>
            <a:r>
              <a:rPr lang="en-GB" sz="1500" u="sng" dirty="0" err="1">
                <a:latin typeface="Calibri" panose="020F0502020204030204" pitchFamily="34" charset="0"/>
                <a:ea typeface="Calibri" panose="020F0502020204030204" pitchFamily="34" charset="0"/>
                <a:cs typeface="Times New Roman" panose="02020603050405020304" pitchFamily="18" charset="0"/>
              </a:rPr>
              <a:t>Exeter:Learning</a:t>
            </a:r>
            <a:r>
              <a:rPr lang="en-GB" sz="1500" u="sng" dirty="0">
                <a:latin typeface="Calibri" panose="020F0502020204030204" pitchFamily="34" charset="0"/>
                <a:ea typeface="Calibri" panose="020F0502020204030204" pitchFamily="34" charset="0"/>
                <a:cs typeface="Times New Roman" panose="02020603050405020304" pitchFamily="18" charset="0"/>
              </a:rPr>
              <a:t> Matters</a:t>
            </a:r>
          </a:p>
          <a:p>
            <a:pPr marL="285750" lvl="0" indent="-285750" defTabSz="457200">
              <a:lnSpc>
                <a:spcPct val="107000"/>
              </a:lnSpc>
              <a:spcBef>
                <a:spcPct val="20000"/>
              </a:spcBef>
              <a:spcAft>
                <a:spcPts val="800"/>
              </a:spcAft>
              <a:buClr>
                <a:srgbClr val="AB946B"/>
              </a:buClr>
              <a:buSzPct val="115000"/>
              <a:buFont typeface="Arial"/>
              <a:buChar char="•"/>
            </a:pPr>
            <a:r>
              <a:rPr lang="en-GB" sz="1500" u="sng" dirty="0" err="1">
                <a:latin typeface="Calibri" panose="020F0502020204030204" pitchFamily="34" charset="0"/>
                <a:ea typeface="Calibri" panose="020F0502020204030204" pitchFamily="34" charset="0"/>
                <a:cs typeface="Times New Roman" panose="02020603050405020304" pitchFamily="18" charset="0"/>
              </a:rPr>
              <a:t>Willan</a:t>
            </a:r>
            <a:r>
              <a:rPr lang="en-GB" sz="1500" u="sng" dirty="0">
                <a:latin typeface="Calibri" panose="020F0502020204030204" pitchFamily="34" charset="0"/>
                <a:ea typeface="Calibri" panose="020F0502020204030204" pitchFamily="34" charset="0"/>
                <a:cs typeface="Times New Roman" panose="02020603050405020304" pitchFamily="18" charset="0"/>
              </a:rPr>
              <a:t>, J and Parker-Rees, R and Savage, J. P.(</a:t>
            </a:r>
            <a:r>
              <a:rPr lang="en-GB" sz="1500" u="sng" dirty="0" smtClean="0">
                <a:latin typeface="Calibri" panose="020F0502020204030204" pitchFamily="34" charset="0"/>
                <a:ea typeface="Calibri" panose="020F0502020204030204" pitchFamily="34" charset="0"/>
                <a:cs typeface="Times New Roman" panose="02020603050405020304" pitchFamily="18" charset="0"/>
              </a:rPr>
              <a:t>2005) </a:t>
            </a:r>
            <a:r>
              <a:rPr lang="en-GB" sz="1500" i="1" u="sng" dirty="0">
                <a:latin typeface="Calibri" panose="020F0502020204030204" pitchFamily="34" charset="0"/>
                <a:ea typeface="Calibri" panose="020F0502020204030204" pitchFamily="34" charset="0"/>
                <a:cs typeface="Times New Roman" panose="02020603050405020304" pitchFamily="18" charset="0"/>
              </a:rPr>
              <a:t>Early Childhood Studies 2nd Ed. </a:t>
            </a:r>
            <a:r>
              <a:rPr lang="en-GB" sz="1500" u="sng" dirty="0" err="1">
                <a:latin typeface="Calibri" panose="020F0502020204030204" pitchFamily="34" charset="0"/>
                <a:ea typeface="Calibri" panose="020F0502020204030204" pitchFamily="34" charset="0"/>
                <a:cs typeface="Times New Roman" panose="02020603050405020304" pitchFamily="18" charset="0"/>
              </a:rPr>
              <a:t>Exeter:Learning</a:t>
            </a:r>
            <a:r>
              <a:rPr lang="en-GB" sz="1500" u="sng" dirty="0">
                <a:latin typeface="Calibri" panose="020F0502020204030204" pitchFamily="34" charset="0"/>
                <a:ea typeface="Calibri" panose="020F0502020204030204" pitchFamily="34" charset="0"/>
                <a:cs typeface="Times New Roman" panose="02020603050405020304" pitchFamily="18" charset="0"/>
              </a:rPr>
              <a:t> Matters</a:t>
            </a:r>
          </a:p>
          <a:p>
            <a:pPr marL="285750" lvl="0" indent="-285750" defTabSz="457200">
              <a:lnSpc>
                <a:spcPct val="107000"/>
              </a:lnSpc>
              <a:spcBef>
                <a:spcPct val="20000"/>
              </a:spcBef>
              <a:spcAft>
                <a:spcPts val="800"/>
              </a:spcAft>
              <a:buClr>
                <a:srgbClr val="AB946B"/>
              </a:buClr>
              <a:buSzPct val="115000"/>
              <a:buFont typeface="Arial"/>
              <a:buChar char="•"/>
            </a:pPr>
            <a:r>
              <a:rPr lang="en-GB" sz="1500" u="sng" dirty="0" err="1">
                <a:latin typeface="Calibri" panose="020F0502020204030204" pitchFamily="34" charset="0"/>
                <a:ea typeface="Calibri" panose="020F0502020204030204" pitchFamily="34" charset="0"/>
                <a:cs typeface="Times New Roman" panose="02020603050405020304" pitchFamily="18" charset="0"/>
              </a:rPr>
              <a:t>Hallet</a:t>
            </a:r>
            <a:r>
              <a:rPr lang="en-GB" sz="1500" u="sng" dirty="0">
                <a:latin typeface="Calibri" panose="020F0502020204030204" pitchFamily="34" charset="0"/>
                <a:ea typeface="Calibri" panose="020F0502020204030204" pitchFamily="34" charset="0"/>
                <a:cs typeface="Times New Roman" panose="02020603050405020304" pitchFamily="18" charset="0"/>
              </a:rPr>
              <a:t>, E. P (2013) The Reflective Early Years Practitioner </a:t>
            </a:r>
            <a:r>
              <a:rPr lang="en-GB" sz="1500" u="sng" dirty="0" smtClean="0">
                <a:latin typeface="Calibri" panose="020F0502020204030204" pitchFamily="34" charset="0"/>
                <a:ea typeface="Calibri" panose="020F0502020204030204" pitchFamily="34" charset="0"/>
                <a:cs typeface="Times New Roman" panose="02020603050405020304" pitchFamily="18" charset="0"/>
              </a:rPr>
              <a:t>.</a:t>
            </a:r>
            <a:r>
              <a:rPr lang="en-GB" sz="1500" u="sng" dirty="0" err="1" smtClean="0">
                <a:latin typeface="Calibri" panose="020F0502020204030204" pitchFamily="34" charset="0"/>
                <a:ea typeface="Calibri" panose="020F0502020204030204" pitchFamily="34" charset="0"/>
                <a:cs typeface="Times New Roman" panose="02020603050405020304" pitchFamily="18" charset="0"/>
              </a:rPr>
              <a:t>London:Sage</a:t>
            </a:r>
            <a:r>
              <a:rPr lang="en-GB" sz="1500" u="sng" dirty="0" smtClean="0">
                <a:latin typeface="Calibri" panose="020F0502020204030204" pitchFamily="34" charset="0"/>
                <a:ea typeface="Calibri" panose="020F0502020204030204" pitchFamily="34" charset="0"/>
                <a:cs typeface="Times New Roman" panose="02020603050405020304" pitchFamily="18" charset="0"/>
              </a:rPr>
              <a:t> Publications</a:t>
            </a:r>
            <a:endParaRPr lang="en-GB" sz="1500" i="1" u="sng" dirty="0">
              <a:latin typeface="Calibri" panose="020F0502020204030204" pitchFamily="34" charset="0"/>
              <a:ea typeface="Calibri" panose="020F0502020204030204" pitchFamily="34" charset="0"/>
              <a:cs typeface="Times New Roman" panose="02020603050405020304" pitchFamily="18" charset="0"/>
            </a:endParaRPr>
          </a:p>
          <a:p>
            <a:pPr marL="285750" lvl="0" indent="-285750" defTabSz="457200">
              <a:lnSpc>
                <a:spcPct val="107000"/>
              </a:lnSpc>
              <a:spcBef>
                <a:spcPct val="20000"/>
              </a:spcBef>
              <a:spcAft>
                <a:spcPts val="800"/>
              </a:spcAft>
              <a:buClr>
                <a:srgbClr val="AB946B"/>
              </a:buClr>
              <a:buSzPct val="115000"/>
              <a:buFont typeface="Arial"/>
              <a:buChar char="•"/>
            </a:pPr>
            <a:r>
              <a:rPr lang="en-GB" sz="1500" i="1" u="sng" dirty="0" smtClean="0">
                <a:latin typeface="Calibri" panose="020F0502020204030204" pitchFamily="34" charset="0"/>
                <a:ea typeface="Calibri" panose="020F0502020204030204" pitchFamily="34" charset="0"/>
                <a:cs typeface="Times New Roman" panose="02020603050405020304" pitchFamily="18" charset="0"/>
              </a:rPr>
              <a:t>Effective </a:t>
            </a:r>
            <a:r>
              <a:rPr lang="en-GB" sz="1500" i="1" u="sng" dirty="0">
                <a:latin typeface="Calibri" panose="020F0502020204030204" pitchFamily="34" charset="0"/>
                <a:ea typeface="Calibri" panose="020F0502020204030204" pitchFamily="34" charset="0"/>
                <a:cs typeface="Times New Roman" panose="02020603050405020304" pitchFamily="18" charset="0"/>
              </a:rPr>
              <a:t>Leadership and Management Styles and Process. </a:t>
            </a:r>
            <a:r>
              <a:rPr lang="en-GB" sz="1500" u="sng" dirty="0">
                <a:latin typeface="Calibri" panose="020F0502020204030204" pitchFamily="34" charset="0"/>
                <a:ea typeface="Calibri" panose="020F0502020204030204" pitchFamily="34" charset="0"/>
                <a:cs typeface="Times New Roman" panose="02020603050405020304" pitchFamily="18" charset="0"/>
              </a:rPr>
              <a:t>Available at; </a:t>
            </a:r>
            <a:r>
              <a:rPr lang="en-GB" sz="1500" u="sng" dirty="0">
                <a:latin typeface="Calibri" panose="020F0502020204030204" pitchFamily="34" charset="0"/>
                <a:ea typeface="Calibri" panose="020F0502020204030204" pitchFamily="34" charset="0"/>
                <a:cs typeface="Times New Roman" panose="02020603050405020304" pitchFamily="18" charset="0"/>
                <a:hlinkClick r:id="rId2"/>
              </a:rPr>
              <a:t>https://www.bing.com/images/search?view=detailV2&amp;id=23F53630E327B86C418EBE5FBA12360C3DF2332A&amp;thid=OIP.z5WnJ_4YWMpvDRiYHObvOwAAAA&amp;mediaurl=https%3A%2F%2Fculcalvintey.files.wordpress.com%2F2018%2F02%2Fmanagement-vs-leadership.png&amp;exph=248&amp;expw=415&amp;q=management+and+leadership&amp;selectedindex=12&amp;ajaxhist=0&amp;vt=0&amp;eim=1,2,6</a:t>
            </a:r>
            <a:r>
              <a:rPr lang="en-GB" sz="1500" u="sng" dirty="0">
                <a:latin typeface="Calibri" panose="020F0502020204030204" pitchFamily="34" charset="0"/>
                <a:ea typeface="Calibri" panose="020F0502020204030204" pitchFamily="34" charset="0"/>
                <a:cs typeface="Times New Roman" panose="02020603050405020304" pitchFamily="18" charset="0"/>
              </a:rPr>
              <a:t> (Accessed 18</a:t>
            </a:r>
            <a:r>
              <a:rPr lang="en-GB" sz="1500" u="sng" baseline="30000" dirty="0">
                <a:latin typeface="Calibri" panose="020F0502020204030204" pitchFamily="34" charset="0"/>
                <a:ea typeface="Calibri" panose="020F0502020204030204" pitchFamily="34" charset="0"/>
                <a:cs typeface="Times New Roman" panose="02020603050405020304" pitchFamily="18" charset="0"/>
              </a:rPr>
              <a:t>th</a:t>
            </a:r>
            <a:r>
              <a:rPr lang="en-GB" sz="1500" u="sng" dirty="0">
                <a:latin typeface="Calibri" panose="020F0502020204030204" pitchFamily="34" charset="0"/>
                <a:ea typeface="Calibri" panose="020F0502020204030204" pitchFamily="34" charset="0"/>
                <a:cs typeface="Times New Roman" panose="02020603050405020304" pitchFamily="18" charset="0"/>
              </a:rPr>
              <a:t> January 2020</a:t>
            </a:r>
            <a:r>
              <a:rPr lang="en-GB" sz="1500" u="sng" dirty="0" smtClean="0">
                <a:latin typeface="Calibri" panose="020F0502020204030204" pitchFamily="34" charset="0"/>
                <a:ea typeface="Calibri" panose="020F0502020204030204" pitchFamily="34" charset="0"/>
                <a:cs typeface="Times New Roman" panose="02020603050405020304" pitchFamily="18" charset="0"/>
              </a:rPr>
              <a:t>)</a:t>
            </a:r>
          </a:p>
          <a:p>
            <a:pPr marL="285750" lvl="0" indent="-285750" defTabSz="457200">
              <a:lnSpc>
                <a:spcPct val="107000"/>
              </a:lnSpc>
              <a:spcBef>
                <a:spcPct val="20000"/>
              </a:spcBef>
              <a:spcAft>
                <a:spcPts val="800"/>
              </a:spcAft>
              <a:buClr>
                <a:srgbClr val="AB946B"/>
              </a:buClr>
              <a:buSzPct val="115000"/>
              <a:buFont typeface="Arial"/>
              <a:buChar char="•"/>
            </a:pPr>
            <a:r>
              <a:rPr lang="en-GB" sz="1500" u="sng" dirty="0" err="1" smtClean="0">
                <a:latin typeface="Calibri" panose="020F0502020204030204" pitchFamily="34" charset="0"/>
                <a:ea typeface="Calibri" panose="020F0502020204030204" pitchFamily="34" charset="0"/>
                <a:cs typeface="Times New Roman" panose="02020603050405020304" pitchFamily="18" charset="0"/>
              </a:rPr>
              <a:t>Petrie,P</a:t>
            </a:r>
            <a:r>
              <a:rPr lang="en-GB" sz="1500" u="sng" dirty="0" smtClean="0">
                <a:latin typeface="Calibri" panose="020F0502020204030204" pitchFamily="34" charset="0"/>
                <a:ea typeface="Calibri" panose="020F0502020204030204" pitchFamily="34" charset="0"/>
                <a:cs typeface="Times New Roman" panose="02020603050405020304" pitchFamily="18" charset="0"/>
              </a:rPr>
              <a:t>.(2011) </a:t>
            </a:r>
            <a:r>
              <a:rPr lang="en-GB" sz="1500" i="1" u="sng" dirty="0" smtClean="0">
                <a:latin typeface="Calibri" panose="020F0502020204030204" pitchFamily="34" charset="0"/>
                <a:ea typeface="Calibri" panose="020F0502020204030204" pitchFamily="34" charset="0"/>
                <a:cs typeface="Times New Roman" panose="02020603050405020304" pitchFamily="18" charset="0"/>
              </a:rPr>
              <a:t>Communication Skills for Working with Children and Young People</a:t>
            </a:r>
            <a:r>
              <a:rPr lang="en-GB" sz="1500" u="sng" dirty="0" smtClean="0">
                <a:latin typeface="Calibri" panose="020F0502020204030204" pitchFamily="34" charset="0"/>
                <a:ea typeface="Calibri" panose="020F0502020204030204" pitchFamily="34" charset="0"/>
                <a:cs typeface="Times New Roman" panose="02020603050405020304" pitchFamily="18" charset="0"/>
              </a:rPr>
              <a:t> 3</a:t>
            </a:r>
            <a:r>
              <a:rPr lang="en-GB" sz="1500" u="sng" baseline="30000" dirty="0" smtClean="0">
                <a:latin typeface="Calibri" panose="020F0502020204030204" pitchFamily="34" charset="0"/>
                <a:ea typeface="Calibri" panose="020F0502020204030204" pitchFamily="34" charset="0"/>
                <a:cs typeface="Times New Roman" panose="02020603050405020304" pitchFamily="18" charset="0"/>
              </a:rPr>
              <a:t>rd</a:t>
            </a:r>
            <a:r>
              <a:rPr lang="en-GB" sz="1500" u="sng" dirty="0" smtClean="0">
                <a:latin typeface="Calibri" panose="020F0502020204030204" pitchFamily="34" charset="0"/>
                <a:ea typeface="Calibri" panose="020F0502020204030204" pitchFamily="34" charset="0"/>
                <a:cs typeface="Times New Roman" panose="02020603050405020304" pitchFamily="18" charset="0"/>
              </a:rPr>
              <a:t> Ed. </a:t>
            </a:r>
            <a:r>
              <a:rPr lang="en-GB" sz="1500" u="sng" dirty="0" err="1" smtClean="0">
                <a:latin typeface="Calibri" panose="020F0502020204030204" pitchFamily="34" charset="0"/>
                <a:ea typeface="Calibri" panose="020F0502020204030204" pitchFamily="34" charset="0"/>
                <a:cs typeface="Times New Roman" panose="02020603050405020304" pitchFamily="18" charset="0"/>
              </a:rPr>
              <a:t>London:Jessica</a:t>
            </a:r>
            <a:r>
              <a:rPr lang="en-GB" sz="1500" u="sng" dirty="0" smtClean="0">
                <a:latin typeface="Calibri" panose="020F0502020204030204" pitchFamily="34" charset="0"/>
                <a:ea typeface="Calibri" panose="020F0502020204030204" pitchFamily="34" charset="0"/>
                <a:cs typeface="Times New Roman" panose="02020603050405020304" pitchFamily="18" charset="0"/>
              </a:rPr>
              <a:t> Kingsley Publishers</a:t>
            </a:r>
          </a:p>
          <a:p>
            <a:pPr marL="285750" lvl="0" indent="-285750" defTabSz="457200">
              <a:lnSpc>
                <a:spcPct val="107000"/>
              </a:lnSpc>
              <a:spcBef>
                <a:spcPct val="20000"/>
              </a:spcBef>
              <a:spcAft>
                <a:spcPts val="800"/>
              </a:spcAft>
              <a:buClr>
                <a:srgbClr val="AB946B"/>
              </a:buClr>
              <a:buSzPct val="115000"/>
              <a:buFont typeface="Arial"/>
              <a:buChar char="•"/>
            </a:pPr>
            <a:r>
              <a:rPr lang="en-GB" sz="1500" u="sng" dirty="0" smtClean="0">
                <a:latin typeface="Calibri" panose="020F0502020204030204" pitchFamily="34" charset="0"/>
                <a:ea typeface="Calibri" panose="020F0502020204030204" pitchFamily="34" charset="0"/>
                <a:cs typeface="Times New Roman" panose="02020603050405020304" pitchFamily="18" charset="0"/>
              </a:rPr>
              <a:t>Ellis A and Beattie G (1993) </a:t>
            </a:r>
            <a:r>
              <a:rPr lang="en-GB" sz="1500" i="1" u="sng" dirty="0" smtClean="0">
                <a:latin typeface="Calibri" panose="020F0502020204030204" pitchFamily="34" charset="0"/>
                <a:ea typeface="Calibri" panose="020F0502020204030204" pitchFamily="34" charset="0"/>
                <a:cs typeface="Times New Roman" panose="02020603050405020304" pitchFamily="18" charset="0"/>
              </a:rPr>
              <a:t>The Psychology of Language and Communication </a:t>
            </a:r>
            <a:r>
              <a:rPr lang="en-GB" sz="1500" u="sng" dirty="0" smtClean="0">
                <a:latin typeface="Calibri" panose="020F0502020204030204" pitchFamily="34" charset="0"/>
                <a:ea typeface="Calibri" panose="020F0502020204030204" pitchFamily="34" charset="0"/>
                <a:cs typeface="Times New Roman" panose="02020603050405020304" pitchFamily="18" charset="0"/>
              </a:rPr>
              <a:t>4</a:t>
            </a:r>
            <a:r>
              <a:rPr lang="en-GB" sz="1500" u="sng" baseline="30000" dirty="0" smtClean="0">
                <a:latin typeface="Calibri" panose="020F0502020204030204" pitchFamily="34" charset="0"/>
                <a:ea typeface="Calibri" panose="020F0502020204030204" pitchFamily="34" charset="0"/>
                <a:cs typeface="Times New Roman" panose="02020603050405020304" pitchFamily="18" charset="0"/>
              </a:rPr>
              <a:t>th</a:t>
            </a:r>
            <a:r>
              <a:rPr lang="en-GB" sz="1500" u="sng" dirty="0" smtClean="0">
                <a:latin typeface="Calibri" panose="020F0502020204030204" pitchFamily="34" charset="0"/>
                <a:ea typeface="Calibri" panose="020F0502020204030204" pitchFamily="34" charset="0"/>
                <a:cs typeface="Times New Roman" panose="02020603050405020304" pitchFamily="18" charset="0"/>
              </a:rPr>
              <a:t> Ed. Sussex: Lawrence Erlbaum Associates Ltd. Publishers</a:t>
            </a:r>
          </a:p>
          <a:p>
            <a:pPr marL="285750" lvl="0" indent="-285750" defTabSz="457200">
              <a:lnSpc>
                <a:spcPct val="107000"/>
              </a:lnSpc>
              <a:spcBef>
                <a:spcPct val="20000"/>
              </a:spcBef>
              <a:spcAft>
                <a:spcPts val="800"/>
              </a:spcAft>
              <a:buClr>
                <a:srgbClr val="AB946B"/>
              </a:buClr>
              <a:buSzPct val="115000"/>
              <a:buFont typeface="Arial"/>
              <a:buChar char="•"/>
            </a:pPr>
            <a:r>
              <a:rPr lang="en-GB" sz="1500" u="sng" dirty="0" smtClean="0">
                <a:latin typeface="Calibri" panose="020F0502020204030204" pitchFamily="34" charset="0"/>
                <a:ea typeface="Calibri" panose="020F0502020204030204" pitchFamily="34" charset="0"/>
                <a:cs typeface="Times New Roman" panose="02020603050405020304" pitchFamily="18" charset="0"/>
              </a:rPr>
              <a:t>Maslow, AH (No Dated) </a:t>
            </a:r>
            <a:r>
              <a:rPr lang="en-GB" sz="1500" i="1" u="sng" dirty="0" smtClean="0">
                <a:latin typeface="Calibri" panose="020F0502020204030204" pitchFamily="34" charset="0"/>
                <a:ea typeface="Calibri" panose="020F0502020204030204" pitchFamily="34" charset="0"/>
                <a:cs typeface="Times New Roman" panose="02020603050405020304" pitchFamily="18" charset="0"/>
              </a:rPr>
              <a:t>A Theory of Human Motivation </a:t>
            </a:r>
            <a:r>
              <a:rPr lang="en-GB" sz="1500" u="sng" dirty="0" smtClean="0">
                <a:latin typeface="Calibri" panose="020F0502020204030204" pitchFamily="34" charset="0"/>
                <a:ea typeface="Calibri" panose="020F0502020204030204" pitchFamily="34" charset="0"/>
                <a:cs typeface="Times New Roman" panose="02020603050405020304" pitchFamily="18" charset="0"/>
              </a:rPr>
              <a:t>1</a:t>
            </a:r>
            <a:r>
              <a:rPr lang="en-GB" sz="1500" u="sng" baseline="30000" dirty="0" smtClean="0">
                <a:latin typeface="Calibri" panose="020F0502020204030204" pitchFamily="34" charset="0"/>
                <a:ea typeface="Calibri" panose="020F0502020204030204" pitchFamily="34" charset="0"/>
                <a:cs typeface="Times New Roman" panose="02020603050405020304" pitchFamily="18" charset="0"/>
              </a:rPr>
              <a:t>st</a:t>
            </a:r>
            <a:r>
              <a:rPr lang="en-GB" sz="1500" u="sng" dirty="0" smtClean="0">
                <a:latin typeface="Calibri" panose="020F0502020204030204" pitchFamily="34" charset="0"/>
                <a:ea typeface="Calibri" panose="020F0502020204030204" pitchFamily="34" charset="0"/>
                <a:cs typeface="Times New Roman" panose="02020603050405020304" pitchFamily="18" charset="0"/>
              </a:rPr>
              <a:t> Ed. Floyd </a:t>
            </a:r>
            <a:r>
              <a:rPr lang="en-GB" sz="1500" u="sng" dirty="0" err="1" smtClean="0">
                <a:latin typeface="Calibri" panose="020F0502020204030204" pitchFamily="34" charset="0"/>
                <a:ea typeface="Calibri" panose="020F0502020204030204" pitchFamily="34" charset="0"/>
                <a:cs typeface="Times New Roman" panose="02020603050405020304" pitchFamily="18" charset="0"/>
              </a:rPr>
              <a:t>Va</a:t>
            </a:r>
            <a:r>
              <a:rPr lang="en-GB" sz="1500" u="sng" dirty="0" smtClean="0">
                <a:latin typeface="Calibri" panose="020F0502020204030204" pitchFamily="34" charset="0"/>
                <a:ea typeface="Calibri" panose="020F0502020204030204" pitchFamily="34" charset="0"/>
                <a:cs typeface="Times New Roman" panose="02020603050405020304" pitchFamily="18" charset="0"/>
              </a:rPr>
              <a:t>: Wilder Publications</a:t>
            </a:r>
          </a:p>
          <a:p>
            <a:pPr marL="285750" lvl="0" indent="-285750" defTabSz="457200">
              <a:lnSpc>
                <a:spcPct val="107000"/>
              </a:lnSpc>
              <a:spcBef>
                <a:spcPct val="20000"/>
              </a:spcBef>
              <a:spcAft>
                <a:spcPts val="800"/>
              </a:spcAft>
              <a:buClr>
                <a:srgbClr val="AB946B"/>
              </a:buClr>
              <a:buSzPct val="115000"/>
              <a:buFont typeface="Arial"/>
              <a:buChar char="•"/>
            </a:pPr>
            <a:endParaRPr lang="en-GB" sz="1500" u="sng"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4822430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2122</TotalTime>
  <Words>896</Words>
  <Application>Microsoft Office PowerPoint</Application>
  <PresentationFormat>On-screen Show (4:3)</PresentationFormat>
  <Paragraphs>97</Paragraphs>
  <Slides>16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Garamond</vt:lpstr>
      <vt:lpstr>Times New Roman</vt:lpstr>
      <vt:lpstr>Organic</vt:lpstr>
      <vt:lpstr> Skills for life and Employability</vt:lpstr>
      <vt:lpstr>Application for the the Role of the Strategic Children Centre Manager</vt:lpstr>
      <vt:lpstr>Diverse and Complex Role = diverse range of employability skills, knowledge experiences and personal attributes, the foundation of which is Effective Leadership and Management.</vt:lpstr>
      <vt:lpstr>Why is it diverse and complex? The evolving landscape of Early Years provision has seen practice and delivery needing to put ever changing national policies and strategies towards an integrated child centred model of delivery into practice. It is therefore necessary to manage and lead collaboration between a multidisciplinary team and focus provision of support across the continuum of need</vt:lpstr>
      <vt:lpstr>Why Leadership and Management?</vt:lpstr>
      <vt:lpstr>Leadership vs Management</vt:lpstr>
      <vt:lpstr>Leadership vs Management Necessary Skills and Competencies</vt:lpstr>
      <vt:lpstr>Skills and Abilities of an Effective Leader/ Manager</vt:lpstr>
      <vt:lpstr>Skills Traits Behaviours Knowledge are all linked and interconnected to create a successful Leader in Early Years</vt:lpstr>
      <vt:lpstr>Theories of Leadership</vt:lpstr>
      <vt:lpstr>Leadership today includes and requires……..</vt:lpstr>
      <vt:lpstr>What does success as Strategic Leader in Early Years look like in delivery? Sessions Coordinated by Estelle Etheridge Lawrence</vt:lpstr>
      <vt:lpstr>PowerPoint Presentation</vt:lpstr>
      <vt:lpstr>PowerPoint Presentation</vt:lpstr>
      <vt:lpstr>PowerPoint Presentation</vt:lpstr>
      <vt:lpstr>PowerPoint Presentation</vt:lpstr>
    </vt:vector>
  </TitlesOfParts>
  <Company>Carmarthenshire County Council</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KayWilliams</dc:creator>
  <cp:lastModifiedBy>Estelle Etheridge-Lawrence</cp:lastModifiedBy>
  <cp:revision>114</cp:revision>
  <dcterms:created xsi:type="dcterms:W3CDTF">2016-01-20T14:33:20Z</dcterms:created>
  <dcterms:modified xsi:type="dcterms:W3CDTF">2020-01-18T21:54:24Z</dcterms:modified>
</cp:coreProperties>
</file>