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2" autoAdjust="0"/>
    <p:restoredTop sz="94660"/>
  </p:normalViewPr>
  <p:slideViewPr>
    <p:cSldViewPr snapToGrid="0" showGuides="1">
      <p:cViewPr varScale="1">
        <p:scale>
          <a:sx n="39" d="100"/>
          <a:sy n="39" d="100"/>
        </p:scale>
        <p:origin x="26" y="54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3CA08-A129-4F8D-AC04-EB3EE38E2F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00FF5B-32E6-494D-9FA7-EBAAC985BC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B38351-29DC-4057-BBC4-48F5520E9225}"/>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5" name="Footer Placeholder 4">
            <a:extLst>
              <a:ext uri="{FF2B5EF4-FFF2-40B4-BE49-F238E27FC236}">
                <a16:creationId xmlns:a16="http://schemas.microsoft.com/office/drawing/2014/main" id="{F2E9AB1F-EB69-4C1B-B98E-726F345930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075EB-A659-498D-A0E0-91E83CFA8133}"/>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549646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51CFC-7A83-47D6-9C0A-1F30DF8E96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4DD92-6E6A-4670-A8DB-7CD0BDACEAE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C50A8-242E-41E0-841C-837168621E8C}"/>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5" name="Footer Placeholder 4">
            <a:extLst>
              <a:ext uri="{FF2B5EF4-FFF2-40B4-BE49-F238E27FC236}">
                <a16:creationId xmlns:a16="http://schemas.microsoft.com/office/drawing/2014/main" id="{D2507B10-DAEE-482D-B423-68F0C88AA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EF62F5-C93E-4BBA-A1B1-CD193E688EF5}"/>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2145292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4DE50-2E27-4A91-A166-D561B3BB6B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32A13E-1A02-46A0-A562-D7090FA642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3A0585-C9FC-4B2B-AE21-795F2FE088F0}"/>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5" name="Footer Placeholder 4">
            <a:extLst>
              <a:ext uri="{FF2B5EF4-FFF2-40B4-BE49-F238E27FC236}">
                <a16:creationId xmlns:a16="http://schemas.microsoft.com/office/drawing/2014/main" id="{1457CBE5-26CE-4729-B128-3D0EBB27A7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2A68CB-F6AA-484D-BC00-AA6C4C9C67D6}"/>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464914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B2DBE-DF86-4C1D-9577-DE3CDD1AA6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CE9C46-1BF6-493B-B7D0-F6F94396150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A84A12-C846-4F66-9427-63A54CAB886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4933E2-218A-4E3C-8C8A-D567973ED2CC}"/>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6" name="Footer Placeholder 5">
            <a:extLst>
              <a:ext uri="{FF2B5EF4-FFF2-40B4-BE49-F238E27FC236}">
                <a16:creationId xmlns:a16="http://schemas.microsoft.com/office/drawing/2014/main" id="{44D0593C-6AED-48F6-9B4F-6FDD7BC808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D94518-7B15-485B-B9EC-A1BD92A80BD7}"/>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489737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E2317-9CDF-4555-ADD2-E2B10BBC27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1A3387-DB84-4534-927F-99DCC9380F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478F2A4-585F-49FB-9B40-3C5A09E69CF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16BECC-7CA9-4E23-A0B7-7F129B6105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7B808AF-81B3-4F9F-9B96-053375EC880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BC8B7A-A539-4559-A1A8-E3CF45831136}"/>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8" name="Footer Placeholder 7">
            <a:extLst>
              <a:ext uri="{FF2B5EF4-FFF2-40B4-BE49-F238E27FC236}">
                <a16:creationId xmlns:a16="http://schemas.microsoft.com/office/drawing/2014/main" id="{81B42B43-0998-4EDC-8BBF-72AE72908E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35189A-FB77-4D7C-A2D9-8040ADF9DDD2}"/>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3739349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D4FDE-2A0D-4C99-8D48-CC7A650FB6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352AD3-5302-42DF-808A-A43DA456FF5C}"/>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4" name="Footer Placeholder 3">
            <a:extLst>
              <a:ext uri="{FF2B5EF4-FFF2-40B4-BE49-F238E27FC236}">
                <a16:creationId xmlns:a16="http://schemas.microsoft.com/office/drawing/2014/main" id="{C0D713F2-9828-4CA3-8A44-101E7F764C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B4686C-0D9B-4675-BB5F-0585F5637B2E}"/>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3820603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99634B-1068-4310-9A0D-E91F9169A631}"/>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3" name="Footer Placeholder 2">
            <a:extLst>
              <a:ext uri="{FF2B5EF4-FFF2-40B4-BE49-F238E27FC236}">
                <a16:creationId xmlns:a16="http://schemas.microsoft.com/office/drawing/2014/main" id="{0A0DC090-70D0-4193-9E4D-1A01E76D744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6FD8B7-A019-448D-8254-E925CF11E575}"/>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4062614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52C7-36FF-41EE-A224-0F557C825A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D4B3B7-537B-436F-9DA4-149A7BE23F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BB56B8-AFC6-4454-9870-61EEF2EA4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BEFF5A3-F778-4DE7-99EE-456567032AD6}"/>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6" name="Footer Placeholder 5">
            <a:extLst>
              <a:ext uri="{FF2B5EF4-FFF2-40B4-BE49-F238E27FC236}">
                <a16:creationId xmlns:a16="http://schemas.microsoft.com/office/drawing/2014/main" id="{470C9F88-E92C-462C-A2EE-5380165AB0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5E4E94-A369-46CF-AE93-4EDA53F7C73B}"/>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1744975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3A36F-CE42-45C8-BEE3-15F1900FD9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7FEE04-F3A8-41A9-A55B-21BCA6FE08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432532-3461-4CCA-855F-4F971488E0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A133C6-A962-4EBE-B88B-6D79E0C50EB0}"/>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6" name="Footer Placeholder 5">
            <a:extLst>
              <a:ext uri="{FF2B5EF4-FFF2-40B4-BE49-F238E27FC236}">
                <a16:creationId xmlns:a16="http://schemas.microsoft.com/office/drawing/2014/main" id="{4B059DB6-0B04-4A3B-AF38-064ACC3BC5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95783-1DC6-496C-A95A-F6A911DC123D}"/>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782205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6579-9697-45DA-8DA1-C97A4ED758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A8B20C-AEB5-4B9F-8469-8CD953E6400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F3033A-06E4-43F9-80D6-13A09EDDA785}"/>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5" name="Footer Placeholder 4">
            <a:extLst>
              <a:ext uri="{FF2B5EF4-FFF2-40B4-BE49-F238E27FC236}">
                <a16:creationId xmlns:a16="http://schemas.microsoft.com/office/drawing/2014/main" id="{4A718B28-D37E-434A-80EF-1B4E420DA7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F319E-7D79-48B3-9B43-319A54AD870B}"/>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2666320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4F90DF-07B4-48D1-8B0D-95B7E71917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C03A3-49DD-4157-A92B-7C26D9E88C2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D16BE-D1D3-4BF0-B03A-D1F03A0EB53B}"/>
              </a:ext>
            </a:extLst>
          </p:cNvPr>
          <p:cNvSpPr>
            <a:spLocks noGrp="1"/>
          </p:cNvSpPr>
          <p:nvPr>
            <p:ph type="dt" sz="half" idx="10"/>
          </p:nvPr>
        </p:nvSpPr>
        <p:spPr/>
        <p:txBody>
          <a:bodyPr/>
          <a:lstStyle/>
          <a:p>
            <a:fld id="{C98C1CC4-0572-4629-A17F-9378C6682FD5}" type="datetimeFigureOut">
              <a:rPr lang="en-GB" smtClean="0"/>
              <a:t>28/08/2018</a:t>
            </a:fld>
            <a:endParaRPr lang="en-GB"/>
          </a:p>
        </p:txBody>
      </p:sp>
      <p:sp>
        <p:nvSpPr>
          <p:cNvPr id="5" name="Footer Placeholder 4">
            <a:extLst>
              <a:ext uri="{FF2B5EF4-FFF2-40B4-BE49-F238E27FC236}">
                <a16:creationId xmlns:a16="http://schemas.microsoft.com/office/drawing/2014/main" id="{D34154D6-1B8E-4346-B0BA-BA10667CCA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97F16C-2513-4243-89F8-66F2E7AB1257}"/>
              </a:ext>
            </a:extLst>
          </p:cNvPr>
          <p:cNvSpPr>
            <a:spLocks noGrp="1"/>
          </p:cNvSpPr>
          <p:nvPr>
            <p:ph type="sldNum" sz="quarter" idx="12"/>
          </p:nvPr>
        </p:nvSpPr>
        <p:spPr/>
        <p:txBody>
          <a:bodyPr/>
          <a:lstStyle/>
          <a:p>
            <a:fld id="{7CA2D8B2-5101-41EE-BD5A-E24109D783B7}" type="slidenum">
              <a:rPr lang="en-GB" smtClean="0"/>
              <a:t>‹#›</a:t>
            </a:fld>
            <a:endParaRPr lang="en-GB"/>
          </a:p>
        </p:txBody>
      </p:sp>
    </p:spTree>
    <p:extLst>
      <p:ext uri="{BB962C8B-B14F-4D97-AF65-F5344CB8AC3E}">
        <p14:creationId xmlns:p14="http://schemas.microsoft.com/office/powerpoint/2010/main" val="4242606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D8915-4118-4092-A3CD-1358F9AE06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0313D4-61A0-4016-8571-9236819A94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4693C8-7111-48F8-AD6C-FD6FD15E63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8C1CC4-0572-4629-A17F-9378C6682FD5}" type="datetimeFigureOut">
              <a:rPr lang="en-GB" smtClean="0"/>
              <a:t>28/08/2018</a:t>
            </a:fld>
            <a:endParaRPr lang="en-GB"/>
          </a:p>
        </p:txBody>
      </p:sp>
      <p:sp>
        <p:nvSpPr>
          <p:cNvPr id="5" name="Footer Placeholder 4">
            <a:extLst>
              <a:ext uri="{FF2B5EF4-FFF2-40B4-BE49-F238E27FC236}">
                <a16:creationId xmlns:a16="http://schemas.microsoft.com/office/drawing/2014/main" id="{DA42D55B-882D-42E0-824A-7E7F82B027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23658F-09A3-4225-B600-A3944E2C14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A2D8B2-5101-41EE-BD5A-E24109D783B7}" type="slidenum">
              <a:rPr lang="en-GB" smtClean="0"/>
              <a:t>‹#›</a:t>
            </a:fld>
            <a:endParaRPr lang="en-GB"/>
          </a:p>
        </p:txBody>
      </p:sp>
    </p:spTree>
    <p:extLst>
      <p:ext uri="{BB962C8B-B14F-4D97-AF65-F5344CB8AC3E}">
        <p14:creationId xmlns:p14="http://schemas.microsoft.com/office/powerpoint/2010/main" val="38228820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6D3AD-0039-4FB8-BDE8-01C1010BEEF8}"/>
              </a:ext>
            </a:extLst>
          </p:cNvPr>
          <p:cNvSpPr>
            <a:spLocks noGrp="1"/>
          </p:cNvSpPr>
          <p:nvPr>
            <p:ph type="ctrTitle"/>
          </p:nvPr>
        </p:nvSpPr>
        <p:spPr/>
        <p:txBody>
          <a:bodyPr/>
          <a:lstStyle/>
          <a:p>
            <a:r>
              <a:rPr lang="en-GB" dirty="0"/>
              <a:t>Feudalism</a:t>
            </a:r>
          </a:p>
        </p:txBody>
      </p:sp>
      <p:sp>
        <p:nvSpPr>
          <p:cNvPr id="3" name="Subtitle 2">
            <a:extLst>
              <a:ext uri="{FF2B5EF4-FFF2-40B4-BE49-F238E27FC236}">
                <a16:creationId xmlns:a16="http://schemas.microsoft.com/office/drawing/2014/main" id="{951525F2-CB08-4C0E-91BE-E921116E0EE3}"/>
              </a:ext>
            </a:extLst>
          </p:cNvPr>
          <p:cNvSpPr>
            <a:spLocks noGrp="1"/>
          </p:cNvSpPr>
          <p:nvPr>
            <p:ph type="subTitle" idx="1"/>
          </p:nvPr>
        </p:nvSpPr>
        <p:spPr/>
        <p:txBody>
          <a:bodyPr/>
          <a:lstStyle/>
          <a:p>
            <a:r>
              <a:rPr lang="en-GB" dirty="0"/>
              <a:t>Catherine Hanna</a:t>
            </a:r>
          </a:p>
        </p:txBody>
      </p:sp>
    </p:spTree>
    <p:extLst>
      <p:ext uri="{BB962C8B-B14F-4D97-AF65-F5344CB8AC3E}">
        <p14:creationId xmlns:p14="http://schemas.microsoft.com/office/powerpoint/2010/main" val="17376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FE925-7F32-49A5-8362-C6DBEEF4F40F}"/>
              </a:ext>
            </a:extLst>
          </p:cNvPr>
          <p:cNvSpPr>
            <a:spLocks noGrp="1"/>
          </p:cNvSpPr>
          <p:nvPr>
            <p:ph type="title"/>
          </p:nvPr>
        </p:nvSpPr>
        <p:spPr/>
        <p:txBody>
          <a:bodyPr/>
          <a:lstStyle/>
          <a:p>
            <a:r>
              <a:rPr lang="en-GB" dirty="0"/>
              <a:t>Feudalism</a:t>
            </a:r>
          </a:p>
        </p:txBody>
      </p:sp>
      <p:sp>
        <p:nvSpPr>
          <p:cNvPr id="3" name="Content Placeholder 2">
            <a:extLst>
              <a:ext uri="{FF2B5EF4-FFF2-40B4-BE49-F238E27FC236}">
                <a16:creationId xmlns:a16="http://schemas.microsoft.com/office/drawing/2014/main" id="{D4C162D1-4824-413A-A627-62A7B3639033}"/>
              </a:ext>
            </a:extLst>
          </p:cNvPr>
          <p:cNvSpPr>
            <a:spLocks noGrp="1"/>
          </p:cNvSpPr>
          <p:nvPr>
            <p:ph idx="1"/>
          </p:nvPr>
        </p:nvSpPr>
        <p:spPr/>
        <p:txBody>
          <a:bodyPr/>
          <a:lstStyle/>
          <a:p>
            <a:r>
              <a:rPr lang="en-GB" dirty="0"/>
              <a:t>The debate on what feudalism actually is, and if it even exists/existed at all, is a raging one which has be revised and re-revised many times.</a:t>
            </a:r>
          </a:p>
          <a:p>
            <a:endParaRPr lang="en-GB" dirty="0"/>
          </a:p>
        </p:txBody>
      </p:sp>
    </p:spTree>
    <p:extLst>
      <p:ext uri="{BB962C8B-B14F-4D97-AF65-F5344CB8AC3E}">
        <p14:creationId xmlns:p14="http://schemas.microsoft.com/office/powerpoint/2010/main" val="2192058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43434-9C36-468B-9104-59882C4EDDF6}"/>
              </a:ext>
            </a:extLst>
          </p:cNvPr>
          <p:cNvSpPr>
            <a:spLocks noGrp="1"/>
          </p:cNvSpPr>
          <p:nvPr>
            <p:ph type="title"/>
          </p:nvPr>
        </p:nvSpPr>
        <p:spPr/>
        <p:txBody>
          <a:bodyPr/>
          <a:lstStyle/>
          <a:p>
            <a:r>
              <a:rPr lang="en-GB" dirty="0"/>
              <a:t>Defining Feudalism</a:t>
            </a:r>
          </a:p>
        </p:txBody>
      </p:sp>
      <p:sp>
        <p:nvSpPr>
          <p:cNvPr id="3" name="Content Placeholder 2">
            <a:extLst>
              <a:ext uri="{FF2B5EF4-FFF2-40B4-BE49-F238E27FC236}">
                <a16:creationId xmlns:a16="http://schemas.microsoft.com/office/drawing/2014/main" id="{DBB24C88-D652-4A7E-9392-7EE7E480762F}"/>
              </a:ext>
            </a:extLst>
          </p:cNvPr>
          <p:cNvSpPr>
            <a:spLocks noGrp="1"/>
          </p:cNvSpPr>
          <p:nvPr>
            <p:ph idx="1"/>
          </p:nvPr>
        </p:nvSpPr>
        <p:spPr/>
        <p:txBody>
          <a:bodyPr/>
          <a:lstStyle/>
          <a:p>
            <a:r>
              <a:rPr lang="en-GB" dirty="0"/>
              <a:t>Feudalism as defined by the Oxford dictionary: The dominant social system in medieval Europe, in which the nobility held lands from the Crown in exchange for military service, and vassals were in turn tenants of the nobles, while the peasants (</a:t>
            </a:r>
            <a:r>
              <a:rPr lang="en-GB" dirty="0" err="1"/>
              <a:t>villeins</a:t>
            </a:r>
            <a:r>
              <a:rPr lang="en-GB" dirty="0"/>
              <a:t> or serfs) were obliged to live on their lord's land and give him homage, labour, and a share of the produce, notionally in exchange for military protection.</a:t>
            </a:r>
          </a:p>
          <a:p>
            <a:r>
              <a:rPr lang="en-GB" dirty="0"/>
              <a:t>The term Feudalism wasn’t introduced until the 1800’s, well after the period commonly described as being a Feudal society.</a:t>
            </a:r>
          </a:p>
        </p:txBody>
      </p:sp>
    </p:spTree>
    <p:extLst>
      <p:ext uri="{BB962C8B-B14F-4D97-AF65-F5344CB8AC3E}">
        <p14:creationId xmlns:p14="http://schemas.microsoft.com/office/powerpoint/2010/main" val="3492308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81FEC-28CE-4AE1-9408-FFA28167F82D}"/>
              </a:ext>
            </a:extLst>
          </p:cNvPr>
          <p:cNvSpPr>
            <a:spLocks noGrp="1"/>
          </p:cNvSpPr>
          <p:nvPr>
            <p:ph type="title"/>
          </p:nvPr>
        </p:nvSpPr>
        <p:spPr/>
        <p:txBody>
          <a:bodyPr/>
          <a:lstStyle/>
          <a:p>
            <a:r>
              <a:rPr lang="en-GB" dirty="0"/>
              <a:t>Overuse</a:t>
            </a:r>
          </a:p>
        </p:txBody>
      </p:sp>
      <p:sp>
        <p:nvSpPr>
          <p:cNvPr id="3" name="Content Placeholder 2">
            <a:extLst>
              <a:ext uri="{FF2B5EF4-FFF2-40B4-BE49-F238E27FC236}">
                <a16:creationId xmlns:a16="http://schemas.microsoft.com/office/drawing/2014/main" id="{CD46FBEB-A439-47CC-BF17-A0F2BAFDF6CB}"/>
              </a:ext>
            </a:extLst>
          </p:cNvPr>
          <p:cNvSpPr>
            <a:spLocks noGrp="1"/>
          </p:cNvSpPr>
          <p:nvPr>
            <p:ph idx="1"/>
          </p:nvPr>
        </p:nvSpPr>
        <p:spPr/>
        <p:txBody>
          <a:bodyPr/>
          <a:lstStyle/>
          <a:p>
            <a:r>
              <a:rPr lang="en-GB" dirty="0"/>
              <a:t>Using Feudalism as an umbrella term for society in the Middle Ages; misunderstandings with the meaning of Feudalism and when it should be applied.</a:t>
            </a:r>
          </a:p>
          <a:p>
            <a:r>
              <a:rPr lang="en-GB" dirty="0"/>
              <a:t>Used as a simplified model to teach school children about the Middle Ages.</a:t>
            </a:r>
          </a:p>
          <a:p>
            <a:r>
              <a:rPr lang="en-GB" dirty="0"/>
              <a:t>It has been used too generally to describe drastically different societies during the Middle Ages in different countries.</a:t>
            </a:r>
          </a:p>
          <a:p>
            <a:endParaRPr lang="en-GB" dirty="0"/>
          </a:p>
        </p:txBody>
      </p:sp>
    </p:spTree>
    <p:extLst>
      <p:ext uri="{BB962C8B-B14F-4D97-AF65-F5344CB8AC3E}">
        <p14:creationId xmlns:p14="http://schemas.microsoft.com/office/powerpoint/2010/main" val="3362946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B3DDD-9412-41DE-9A66-6BB7734CDE5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436884D-84E6-47EE-B0EA-D38BBCB0194E}"/>
              </a:ext>
            </a:extLst>
          </p:cNvPr>
          <p:cNvSpPr>
            <a:spLocks noGrp="1"/>
          </p:cNvSpPr>
          <p:nvPr>
            <p:ph idx="1"/>
          </p:nvPr>
        </p:nvSpPr>
        <p:spPr/>
        <p:txBody>
          <a:bodyPr/>
          <a:lstStyle/>
          <a:p>
            <a:r>
              <a:rPr lang="en-GB" dirty="0"/>
              <a:t>Brown. E. 1974. vol.79: </a:t>
            </a:r>
            <a:r>
              <a:rPr lang="en-GB" i="1" dirty="0"/>
              <a:t>The Tyranny of a Construct: Feudalism and Historians of Medieval Europe. (</a:t>
            </a:r>
            <a:r>
              <a:rPr lang="en-GB" i="1" dirty="0" err="1"/>
              <a:t>pgs</a:t>
            </a:r>
            <a:r>
              <a:rPr lang="en-GB" i="1"/>
              <a:t> 1063-1088)</a:t>
            </a:r>
            <a:endParaRPr lang="en-GB" i="1" dirty="0"/>
          </a:p>
        </p:txBody>
      </p:sp>
    </p:spTree>
    <p:extLst>
      <p:ext uri="{BB962C8B-B14F-4D97-AF65-F5344CB8AC3E}">
        <p14:creationId xmlns:p14="http://schemas.microsoft.com/office/powerpoint/2010/main" val="4249324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224</Words>
  <Application>Microsoft Office PowerPoint</Application>
  <PresentationFormat>Widescreen</PresentationFormat>
  <Paragraphs>13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Feudalism</vt:lpstr>
      <vt:lpstr>Feudalism</vt:lpstr>
      <vt:lpstr>Defining Feudalism</vt:lpstr>
      <vt:lpstr>Overuse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Feudalism</dc:title>
  <dc:creator>Catherine Hanna</dc:creator>
  <cp:lastModifiedBy>Catherine Hanna</cp:lastModifiedBy>
  <cp:revision>13</cp:revision>
  <dcterms:created xsi:type="dcterms:W3CDTF">2018-08-28T16:49:48Z</dcterms:created>
  <dcterms:modified xsi:type="dcterms:W3CDTF">2018-08-28T17:31:53Z</dcterms:modified>
</cp:coreProperties>
</file>