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8"/>
  </p:notesMasterIdLst>
  <p:sldIdLst>
    <p:sldId id="256" r:id="rId2"/>
    <p:sldId id="261" r:id="rId3"/>
    <p:sldId id="257" r:id="rId4"/>
    <p:sldId id="266" r:id="rId5"/>
    <p:sldId id="267" r:id="rId6"/>
    <p:sldId id="268" r:id="rId7"/>
    <p:sldId id="269" r:id="rId8"/>
    <p:sldId id="258" r:id="rId9"/>
    <p:sldId id="270" r:id="rId10"/>
    <p:sldId id="259" r:id="rId11"/>
    <p:sldId id="265" r:id="rId12"/>
    <p:sldId id="272" r:id="rId13"/>
    <p:sldId id="260" r:id="rId14"/>
    <p:sldId id="271" r:id="rId15"/>
    <p:sldId id="263" r:id="rId16"/>
    <p:sldId id="264" r:id="rId17"/>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78140" autoAdjust="0"/>
  </p:normalViewPr>
  <p:slideViewPr>
    <p:cSldViewPr snapToGrid="0">
      <p:cViewPr varScale="1">
        <p:scale>
          <a:sx n="90" d="100"/>
          <a:sy n="90" d="100"/>
        </p:scale>
        <p:origin x="66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DCB8ECE-0E4E-4750-B187-3FD58C302C62}" type="datetimeFigureOut">
              <a:rPr lang="en-GB" smtClean="0"/>
              <a:t>10/05/2018</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8F9BAA5E-8063-4FBB-BE06-2E7E8015E86C}" type="slidenum">
              <a:rPr lang="en-GB" smtClean="0"/>
              <a:t>‹#›</a:t>
            </a:fld>
            <a:endParaRPr lang="en-GB"/>
          </a:p>
        </p:txBody>
      </p:sp>
    </p:spTree>
    <p:extLst>
      <p:ext uri="{BB962C8B-B14F-4D97-AF65-F5344CB8AC3E}">
        <p14:creationId xmlns:p14="http://schemas.microsoft.com/office/powerpoint/2010/main" val="3282844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visitswanseabay.com/"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Afternoon, my name is Dee Lee Jones and this is Nathan Price, and we have created a presentation based on the communications mix of our product. </a:t>
            </a:r>
          </a:p>
        </p:txBody>
      </p:sp>
      <p:sp>
        <p:nvSpPr>
          <p:cNvPr id="4" name="Slide Number Placeholder 3"/>
          <p:cNvSpPr>
            <a:spLocks noGrp="1"/>
          </p:cNvSpPr>
          <p:nvPr>
            <p:ph type="sldNum" sz="quarter" idx="10"/>
          </p:nvPr>
        </p:nvSpPr>
        <p:spPr/>
        <p:txBody>
          <a:bodyPr/>
          <a:lstStyle/>
          <a:p>
            <a:fld id="{8F9BAA5E-8063-4FBB-BE06-2E7E8015E86C}" type="slidenum">
              <a:rPr lang="en-GB" smtClean="0"/>
              <a:t>1</a:t>
            </a:fld>
            <a:endParaRPr lang="en-GB"/>
          </a:p>
        </p:txBody>
      </p:sp>
    </p:spTree>
    <p:extLst>
      <p:ext uri="{BB962C8B-B14F-4D97-AF65-F5344CB8AC3E}">
        <p14:creationId xmlns:p14="http://schemas.microsoft.com/office/powerpoint/2010/main" val="2055753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the previous assignment, I created an itinerary based on the niche market of eco-tourism, while Dee Lee conjured an itinerary based on family consumers. When deciding upon which segment we would base this assignment on, we decided that it would be best to combine the two segments to create an itinerary and organisation catering to the needs of eco-friendly family tourists. Eco-tourism is on the rise in the tourism industry, as stated by </a:t>
            </a:r>
            <a:r>
              <a:rPr lang="en-GB" sz="1200" kern="1200" dirty="0" err="1" smtClean="0">
                <a:solidFill>
                  <a:schemeClr val="tx1"/>
                </a:solidFill>
                <a:effectLst/>
                <a:latin typeface="+mn-lt"/>
                <a:ea typeface="+mn-ea"/>
                <a:cs typeface="+mn-cs"/>
              </a:rPr>
              <a:t>GlobalData</a:t>
            </a:r>
            <a:r>
              <a:rPr lang="en-GB" sz="1200" kern="1200" dirty="0" smtClean="0">
                <a:solidFill>
                  <a:schemeClr val="tx1"/>
                </a:solidFill>
                <a:effectLst/>
                <a:latin typeface="+mn-lt"/>
                <a:ea typeface="+mn-ea"/>
                <a:cs typeface="+mn-cs"/>
              </a:rPr>
              <a:t>, a recognized leader in business information and analytics. The company’s public survey research found that ‘35% globally are likely to book eco-tourism holidays’ in 2017, with this figure expected to grow in the following years due to discussions regarding climate change being at the forefront of global news. Family holidays have always been popular among consumers, with </a:t>
            </a:r>
            <a:r>
              <a:rPr lang="en-GB" sz="1200" kern="1200" dirty="0" err="1" smtClean="0">
                <a:solidFill>
                  <a:schemeClr val="tx1"/>
                </a:solidFill>
                <a:effectLst/>
                <a:latin typeface="+mn-lt"/>
                <a:ea typeface="+mn-ea"/>
                <a:cs typeface="+mn-cs"/>
              </a:rPr>
              <a:t>Schänzel</a:t>
            </a:r>
            <a:r>
              <a:rPr lang="en-GB" sz="1200" kern="1200" dirty="0" smtClean="0">
                <a:solidFill>
                  <a:schemeClr val="tx1"/>
                </a:solidFill>
                <a:effectLst/>
                <a:latin typeface="+mn-lt"/>
                <a:ea typeface="+mn-ea"/>
                <a:cs typeface="+mn-cs"/>
              </a:rPr>
              <a:t> and Yeoman (2012) claiming that ‘family travel is predicted to grow at a faster rate than all other forms of leisure travel, partly because it represents a way to reunite the family and for family members to spend time with each other, away from the demands of work’. It is because of these findings that we have decided to combine eco-tourism and family tourism segments; to cater for both sectors of customers and provide alternatives and considerations for both of these segments.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Our company is called Green Family Adventures, a self-explanatory organisation that specialises in eco-tourism family holidays in the UK. We believe this name is catchy and also on brand with our products and services. Our business name provides clarity as customers understand what they are booking.</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2</a:t>
            </a:fld>
            <a:endParaRPr lang="en-GB"/>
          </a:p>
        </p:txBody>
      </p:sp>
    </p:spTree>
    <p:extLst>
      <p:ext uri="{BB962C8B-B14F-4D97-AF65-F5344CB8AC3E}">
        <p14:creationId xmlns:p14="http://schemas.microsoft.com/office/powerpoint/2010/main" val="2201979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Arial" panose="020B0604020202020204" pitchFamily="34" charset="0"/>
                <a:cs typeface="Arial" panose="020B0604020202020204" pitchFamily="34" charset="0"/>
              </a:rPr>
              <a:t>The family to depart their hometown and head to the Gower Peninsula for their 4-night summer holiday.  They will arrive at their accommodation, Corn Cottage, which is an eco-friendly, as they provide underfloor heating throughout the entire cottage, solar panels located on the roof for hot water, log burning stove, electric Shower, electric kettle, gas cooker. </a:t>
            </a:r>
            <a:r>
              <a:rPr lang="en-GB" dirty="0" smtClean="0"/>
              <a:t>After settling in to their accommodation, the family can explore nearby surroundings such as shops and landmarks at their leisure, visit one of many nearby pubs for dinner. Head back to the cottage for the night. </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3</a:t>
            </a:fld>
            <a:endParaRPr lang="en-GB"/>
          </a:p>
        </p:txBody>
      </p:sp>
    </p:spTree>
    <p:extLst>
      <p:ext uri="{BB962C8B-B14F-4D97-AF65-F5344CB8AC3E}">
        <p14:creationId xmlns:p14="http://schemas.microsoft.com/office/powerpoint/2010/main" val="770189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Arial" panose="020B0604020202020204" pitchFamily="34" charset="0"/>
                <a:cs typeface="Arial" panose="020B0604020202020204" pitchFamily="34" charset="0"/>
              </a:rPr>
              <a:t>Depart the cottage mid-morning after breakfast and head to the Gower Heritage Centre via local bus service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Arial" panose="020B0604020202020204" pitchFamily="34" charset="0"/>
                <a:cs typeface="Arial" panose="020B0604020202020204" pitchFamily="34" charset="0"/>
              </a:rPr>
              <a:t>Families can enjoy some time looking around the centre, learning about the history of the Gower. There are also opportunities to participate in a weaving/spinning woollen mill experience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Arial" panose="020B0604020202020204" pitchFamily="34" charset="0"/>
                <a:cs typeface="Arial" panose="020B0604020202020204" pitchFamily="34" charset="0"/>
              </a:rPr>
              <a:t>Lunch within the Gower Heritage Centre’s Tea Room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Arial" panose="020B0604020202020204" pitchFamily="34" charset="0"/>
                <a:cs typeface="Arial" panose="020B0604020202020204" pitchFamily="34" charset="0"/>
              </a:rPr>
              <a:t>Towards mid-afternoon, the family could participate in a pottery class within the centre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After this, the family could visit the animal park at the Heritage Centre</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Head back to accommodation via bus to get ready for an evening meal </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Visit a local restaurant for dinner</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Head back to the cottage for the night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4</a:t>
            </a:fld>
            <a:endParaRPr lang="en-GB"/>
          </a:p>
        </p:txBody>
      </p:sp>
    </p:spTree>
    <p:extLst>
      <p:ext uri="{BB962C8B-B14F-4D97-AF65-F5344CB8AC3E}">
        <p14:creationId xmlns:p14="http://schemas.microsoft.com/office/powerpoint/2010/main" val="1637898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smtClean="0">
                <a:latin typeface="Arial" panose="020B0604020202020204" pitchFamily="34" charset="0"/>
                <a:cs typeface="Arial" panose="020B0604020202020204" pitchFamily="34" charset="0"/>
              </a:rPr>
              <a:t>Depart the cottage mid-morning after breakfast and head to the North Gower Farmers Market via bus</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Enjoy some free time to look around the farmer’s market, trying some local produce</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Participate in making jewellery, art, woodwork and much more with talented artisans</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Lunch within Heather’s Café on site at the farmer’s market</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Depart the farmer’s market and head to Clyne Gardens mid-afternoon via bus</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Spend some time within Clyne Gardens, taking in the breath-taking views and landscapes within the area</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Head back to accommodation via bus to prepare an evening meal from local produce purchased from the farmer’s market</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Enjoy a meal at the cottage before having a relaxing night in the confinements of Corn Cottage</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5</a:t>
            </a:fld>
            <a:endParaRPr lang="en-GB"/>
          </a:p>
        </p:txBody>
      </p:sp>
    </p:spTree>
    <p:extLst>
      <p:ext uri="{BB962C8B-B14F-4D97-AF65-F5344CB8AC3E}">
        <p14:creationId xmlns:p14="http://schemas.microsoft.com/office/powerpoint/2010/main" val="18425882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smtClean="0">
                <a:latin typeface="Arial" panose="020B0604020202020204" pitchFamily="34" charset="0"/>
                <a:cs typeface="Arial" panose="020B0604020202020204" pitchFamily="34" charset="0"/>
              </a:rPr>
              <a:t>Depart the cottage mid-morning after breakfast and head to The Bike Hub via bus</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The family could hire bikes and as The Bike Hub is located on Swansea sea front, they could use these bikes to travel to Three Cliffs Bay via bike routes, beach fronts and Gower woodlands </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Arrive at Three Cliffs Bay at mid-day before having lunch in a nearby café </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After lunch, explore Three Cliffs Bay via cycling </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Visit </a:t>
            </a:r>
            <a:r>
              <a:rPr lang="en-GB" sz="1200" dirty="0" err="1" smtClean="0">
                <a:latin typeface="Arial" panose="020B0604020202020204" pitchFamily="34" charset="0"/>
                <a:cs typeface="Arial" panose="020B0604020202020204" pitchFamily="34" charset="0"/>
              </a:rPr>
              <a:t>Pennard</a:t>
            </a:r>
            <a:r>
              <a:rPr lang="en-GB" sz="1200" dirty="0" smtClean="0">
                <a:latin typeface="Arial" panose="020B0604020202020204" pitchFamily="34" charset="0"/>
                <a:cs typeface="Arial" panose="020B0604020202020204" pitchFamily="34" charset="0"/>
              </a:rPr>
              <a:t> Castle within Three Cliffs Bay before relaxing on the beach</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Travel back to The Bike Hub to drop off hired bikes</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Catch a bus back to Corn Cottage to get ready for an evening meal</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Visit a local restaurant for dinner</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Head back to the cottage for the night</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6</a:t>
            </a:fld>
            <a:endParaRPr lang="en-GB"/>
          </a:p>
        </p:txBody>
      </p:sp>
    </p:spTree>
    <p:extLst>
      <p:ext uri="{BB962C8B-B14F-4D97-AF65-F5344CB8AC3E}">
        <p14:creationId xmlns:p14="http://schemas.microsoft.com/office/powerpoint/2010/main" val="2336958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smtClean="0">
                <a:latin typeface="Arial" panose="020B0604020202020204" pitchFamily="34" charset="0"/>
                <a:cs typeface="Arial" panose="020B0604020202020204" pitchFamily="34" charset="0"/>
              </a:rPr>
              <a:t>Depart the cottage mid-morning after breakfast and head to </a:t>
            </a:r>
            <a:r>
              <a:rPr lang="en-GB" sz="1200" dirty="0" err="1" smtClean="0">
                <a:latin typeface="Arial" panose="020B0604020202020204" pitchFamily="34" charset="0"/>
                <a:cs typeface="Arial" panose="020B0604020202020204" pitchFamily="34" charset="0"/>
              </a:rPr>
              <a:t>Oystermouth</a:t>
            </a:r>
            <a:r>
              <a:rPr lang="en-GB" sz="1200" dirty="0" smtClean="0">
                <a:latin typeface="Arial" panose="020B0604020202020204" pitchFamily="34" charset="0"/>
                <a:cs typeface="Arial" panose="020B0604020202020204" pitchFamily="34" charset="0"/>
              </a:rPr>
              <a:t> Castle via bus</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Explore the castle and learn about its history within the Gower Peninsula</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Depart the castle just after mid-day and head to Swansea city centre via bus for lunch in a nearby café </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After lunch, walk to </a:t>
            </a:r>
            <a:r>
              <a:rPr lang="en-GB" sz="1200" dirty="0" err="1" smtClean="0">
                <a:latin typeface="Arial" panose="020B0604020202020204" pitchFamily="34" charset="0"/>
                <a:cs typeface="Arial" panose="020B0604020202020204" pitchFamily="34" charset="0"/>
              </a:rPr>
              <a:t>Plantasia</a:t>
            </a:r>
            <a:endParaRPr lang="en-GB" sz="1200" dirty="0" smtClean="0">
              <a:latin typeface="Arial" panose="020B0604020202020204" pitchFamily="34" charset="0"/>
              <a:cs typeface="Arial" panose="020B0604020202020204" pitchFamily="34" charset="0"/>
            </a:endParaRP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Enjoy a few hours within </a:t>
            </a:r>
            <a:r>
              <a:rPr lang="en-GB" sz="1200" dirty="0" err="1" smtClean="0">
                <a:latin typeface="Arial" panose="020B0604020202020204" pitchFamily="34" charset="0"/>
                <a:cs typeface="Arial" panose="020B0604020202020204" pitchFamily="34" charset="0"/>
              </a:rPr>
              <a:t>Plantasia</a:t>
            </a:r>
            <a:r>
              <a:rPr lang="en-GB" sz="1200" dirty="0" smtClean="0">
                <a:latin typeface="Arial" panose="020B0604020202020204" pitchFamily="34" charset="0"/>
                <a:cs typeface="Arial" panose="020B0604020202020204" pitchFamily="34" charset="0"/>
              </a:rPr>
              <a:t>, learning about a number of animals and the rainforest that is in desperate need of help </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Depart </a:t>
            </a:r>
            <a:r>
              <a:rPr lang="en-GB" sz="1200" dirty="0" err="1" smtClean="0">
                <a:latin typeface="Arial" panose="020B0604020202020204" pitchFamily="34" charset="0"/>
                <a:cs typeface="Arial" panose="020B0604020202020204" pitchFamily="34" charset="0"/>
              </a:rPr>
              <a:t>Plantasia</a:t>
            </a:r>
            <a:r>
              <a:rPr lang="en-GB" sz="1200" dirty="0" smtClean="0">
                <a:latin typeface="Arial" panose="020B0604020202020204" pitchFamily="34" charset="0"/>
                <a:cs typeface="Arial" panose="020B0604020202020204" pitchFamily="34" charset="0"/>
              </a:rPr>
              <a:t> in the evening and catch a bus back to the accommodation </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Have an evening meal within the cottage from leftover food purchased from the farmer’s market</a:t>
            </a:r>
          </a:p>
          <a:p>
            <a:pPr algn="just">
              <a:lnSpc>
                <a:spcPct val="150000"/>
              </a:lnSpc>
            </a:pPr>
            <a:endParaRPr lang="en-GB" sz="1200" dirty="0" smtClean="0">
              <a:latin typeface="Arial" panose="020B0604020202020204" pitchFamily="34" charset="0"/>
              <a:cs typeface="Arial" panose="020B0604020202020204" pitchFamily="34" charset="0"/>
            </a:endParaRPr>
          </a:p>
          <a:p>
            <a:pPr algn="just">
              <a:lnSpc>
                <a:spcPct val="150000"/>
              </a:lnSpc>
            </a:pPr>
            <a:r>
              <a:rPr lang="en-GB" sz="1200" dirty="0" smtClean="0">
                <a:latin typeface="Arial" panose="020B0604020202020204" pitchFamily="34" charset="0"/>
                <a:cs typeface="Arial" panose="020B0604020202020204" pitchFamily="34" charset="0"/>
              </a:rPr>
              <a:t>After dinner, depart Corn Cottage and head back home</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7</a:t>
            </a:fld>
            <a:endParaRPr lang="en-GB"/>
          </a:p>
        </p:txBody>
      </p:sp>
    </p:spTree>
    <p:extLst>
      <p:ext uri="{BB962C8B-B14F-4D97-AF65-F5344CB8AC3E}">
        <p14:creationId xmlns:p14="http://schemas.microsoft.com/office/powerpoint/2010/main" val="1917323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Integrated marketing communications is a concept that has been around for decades. Perry (2018) states that integrated marketing communications ‘is generally understood today and has been around for some 35 years’. It was during this formation period many years ago that academics and businessmen alike began to discuss and analyse differing marketing methods. The conclusion back then has today resulted in integrated marketing communications, a method ‘to force all aspects of the communication programme to deliver a single-minded and unified message to the target market’ (</a:t>
            </a:r>
            <a:r>
              <a:rPr lang="en-GB" sz="1200" kern="1200" dirty="0" err="1">
                <a:solidFill>
                  <a:schemeClr val="tx1"/>
                </a:solidFill>
                <a:effectLst/>
                <a:latin typeface="+mn-lt"/>
                <a:ea typeface="+mn-ea"/>
                <a:cs typeface="+mn-cs"/>
              </a:rPr>
              <a:t>Yeshin</a:t>
            </a:r>
            <a:r>
              <a:rPr lang="en-GB" sz="1200" kern="1200" dirty="0">
                <a:solidFill>
                  <a:schemeClr val="tx1"/>
                </a:solidFill>
                <a:effectLst/>
                <a:latin typeface="+mn-lt"/>
                <a:ea typeface="+mn-ea"/>
                <a:cs typeface="+mn-cs"/>
              </a:rPr>
              <a:t>, 2014).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process of integrated marketing communications ensures customers are accustomed to all forms of advertising, whether that be social media, newspaper, email or television; the more advertisements directed towards customers, the better. By surrounding consumers with advertisements from all communication methods, this provides them with a lot of information at the same time and can have the potential to sway these individuals and their spending habits. </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8</a:t>
            </a:fld>
            <a:endParaRPr lang="en-GB"/>
          </a:p>
        </p:txBody>
      </p:sp>
    </p:spTree>
    <p:extLst>
      <p:ext uri="{BB962C8B-B14F-4D97-AF65-F5344CB8AC3E}">
        <p14:creationId xmlns:p14="http://schemas.microsoft.com/office/powerpoint/2010/main" val="30791248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Using integrated marketing communications can be the difference between a successful and failing organisation. This is due to those businesses using IMC having significant advantages over those that do not. One of the main advantages of using IMC is brand reinforcement. This is where a company will use all types of advertising to broadcast a single, unifying message that links all their products together to create an overall advertisement spread across multiple platforms. ‘Consumers are hit with hundreds, if not thousands, of marketing messages daily, it’s more important than ever for a brand to be recognizable from one platform to the next’ states Hendricks (2018). An example of this would be TUI, whom recently used television, social media, newspaper and email marketing to broadcast their name change and further state the importance of their customers. IMC also gives organisations more effective communications and the competitive advantage over one that does not use IMC, as repetitive marketing results in consumers being more likely to purchase an/or think about that organisations products or services.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There are however disadvantages to integrated marketing communications. The use of a single brand message by organisations can become stale after a while, especially those that last for months at a time and are shown across all communication methods. These forms of advertising campaigns can also suggest a lack of creativity by a company, as they re-use the same advertisement for all marketing methods and the use of one message for an entire advertising campaign can be considered a waste of money and ineffective. This is due to other offers or information held by the company not being shown due to the current advertising campaigns.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Integrated marketing communications are in general a great idea method for businesses to use. They allow advertising campaigns to reach wider audiences via a number of marketing methods, while also branding the company under one image and message; a sign of unity and professionalism. </a:t>
            </a:r>
          </a:p>
        </p:txBody>
      </p:sp>
      <p:sp>
        <p:nvSpPr>
          <p:cNvPr id="4" name="Slide Number Placeholder 3"/>
          <p:cNvSpPr>
            <a:spLocks noGrp="1"/>
          </p:cNvSpPr>
          <p:nvPr>
            <p:ph type="sldNum" sz="quarter" idx="10"/>
          </p:nvPr>
        </p:nvSpPr>
        <p:spPr/>
        <p:txBody>
          <a:bodyPr/>
          <a:lstStyle/>
          <a:p>
            <a:fld id="{8F9BAA5E-8063-4FBB-BE06-2E7E8015E86C}" type="slidenum">
              <a:rPr lang="en-GB" smtClean="0"/>
              <a:t>9</a:t>
            </a:fld>
            <a:endParaRPr lang="en-GB"/>
          </a:p>
        </p:txBody>
      </p:sp>
    </p:spTree>
    <p:extLst>
      <p:ext uri="{BB962C8B-B14F-4D97-AF65-F5344CB8AC3E}">
        <p14:creationId xmlns:p14="http://schemas.microsoft.com/office/powerpoint/2010/main" val="4146786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way that the organisation will promote the itinerary will be online via social media, as </a:t>
            </a:r>
            <a:r>
              <a:rPr lang="en-GB" sz="1200" kern="1200" dirty="0" err="1">
                <a:solidFill>
                  <a:schemeClr val="tx1"/>
                </a:solidFill>
                <a:effectLst/>
                <a:latin typeface="+mn-lt"/>
                <a:ea typeface="+mn-ea"/>
                <a:cs typeface="+mn-cs"/>
              </a:rPr>
              <a:t>Cyngor</a:t>
            </a:r>
            <a:r>
              <a:rPr lang="en-GB" sz="1200" kern="1200" dirty="0">
                <a:solidFill>
                  <a:schemeClr val="tx1"/>
                </a:solidFill>
                <a:effectLst/>
                <a:latin typeface="+mn-lt"/>
                <a:ea typeface="+mn-ea"/>
                <a:cs typeface="+mn-cs"/>
              </a:rPr>
              <a:t> Abertawe Swansea Council, (2015) discusses that 69% of visitors used Google to find information, 14% used </a:t>
            </a:r>
            <a:r>
              <a:rPr lang="en-GB" sz="1200" u="sng" kern="1200" dirty="0">
                <a:solidFill>
                  <a:schemeClr val="tx1"/>
                </a:solidFill>
                <a:effectLst/>
                <a:latin typeface="+mn-lt"/>
                <a:ea typeface="+mn-ea"/>
                <a:cs typeface="+mn-cs"/>
                <a:hlinkClick r:id="rId3"/>
              </a:rPr>
              <a:t>www.visitswanseabay.com</a:t>
            </a:r>
            <a:r>
              <a:rPr lang="en-GB" sz="1200" kern="1200" dirty="0">
                <a:solidFill>
                  <a:schemeClr val="tx1"/>
                </a:solidFill>
                <a:effectLst/>
                <a:latin typeface="+mn-lt"/>
                <a:ea typeface="+mn-ea"/>
                <a:cs typeface="+mn-cs"/>
              </a:rPr>
              <a:t>, 13% used Trip Advisor and </a:t>
            </a:r>
            <a:r>
              <a:rPr lang="en-GB" sz="1200" kern="1200" dirty="0" smtClean="0">
                <a:solidFill>
                  <a:schemeClr val="tx1"/>
                </a:solidFill>
                <a:effectLst/>
                <a:latin typeface="+mn-lt"/>
                <a:ea typeface="+mn-ea"/>
                <a:cs typeface="+mn-cs"/>
              </a:rPr>
              <a:t>3% </a:t>
            </a:r>
            <a:r>
              <a:rPr lang="en-GB" sz="1200" kern="1200" dirty="0">
                <a:solidFill>
                  <a:schemeClr val="tx1"/>
                </a:solidFill>
                <a:effectLst/>
                <a:latin typeface="+mn-lt"/>
                <a:ea typeface="+mn-ea"/>
                <a:cs typeface="+mn-cs"/>
              </a:rPr>
              <a:t>used Facebook before they came to visit Swansea Bay. This is demonstrating the importance of the internet for promoting the itinerary, as it is vital for visitors who have not been to Swansea before who need information before their trip. With the internet and technology being advanced modern days, it is most likely that visitors would book the itinerary through online. </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10</a:t>
            </a:fld>
            <a:endParaRPr lang="en-GB"/>
          </a:p>
        </p:txBody>
      </p:sp>
    </p:spTree>
    <p:extLst>
      <p:ext uri="{BB962C8B-B14F-4D97-AF65-F5344CB8AC3E}">
        <p14:creationId xmlns:p14="http://schemas.microsoft.com/office/powerpoint/2010/main" val="3439736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Another way that Green Family Adventures will also market their package holiday is creating a Facebook Page, and this will help us advertise our package. The Facebook page will include our poster so that families can get in contact with us to book the package holiday. The Facebook Page will also include our logo. Green Family Adventures will go to National Parks and other eco tourism destinations to hand out posters, to promote Swansea Bay and Gower </a:t>
            </a:r>
            <a:r>
              <a:rPr lang="en-GB" dirty="0" err="1" smtClean="0"/>
              <a:t>Pensinula</a:t>
            </a:r>
            <a:r>
              <a:rPr lang="en-GB" dirty="0" smtClean="0"/>
              <a:t> as a eco friendly area.</a:t>
            </a: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11</a:t>
            </a:fld>
            <a:endParaRPr lang="en-GB"/>
          </a:p>
        </p:txBody>
      </p:sp>
    </p:spTree>
    <p:extLst>
      <p:ext uri="{BB962C8B-B14F-4D97-AF65-F5344CB8AC3E}">
        <p14:creationId xmlns:p14="http://schemas.microsoft.com/office/powerpoint/2010/main" val="327473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 promote</a:t>
            </a:r>
            <a:r>
              <a:rPr lang="en-GB" baseline="0" dirty="0" smtClean="0"/>
              <a:t> our package on our Facebook Page, Facebook has an option to advertise a page across their platform and are linked to Instagram. When start the process of advertising on Facebook, you are met with the diagram which gives businesses the option of area, characteristics, age, gender and budget for the advertising scheme. We set our daily budget $15 a day to advertise over a week in Swansea, London, Cardiff, Edinburgh.  However, Facebook do have terms and conditions that we must follow about their advertising,. Prices could rise each day over the daily budget, as some days may provide better opportunities for advertising than others. Due to this, our estimated budget for this promotion method is $105 per week, or £78 when </a:t>
            </a:r>
            <a:r>
              <a:rPr lang="en-GB" baseline="0" dirty="0" err="1" smtClean="0"/>
              <a:t>coverted</a:t>
            </a:r>
            <a:r>
              <a:rPr lang="en-GB" baseline="0" dirty="0" smtClean="0"/>
              <a:t>. </a:t>
            </a:r>
          </a:p>
          <a:p>
            <a:endParaRPr lang="en-GB" baseline="0" dirty="0" smtClean="0"/>
          </a:p>
          <a:p>
            <a:r>
              <a:rPr lang="en-GB" baseline="0" dirty="0" smtClean="0"/>
              <a:t>To promote our package to </a:t>
            </a:r>
            <a:r>
              <a:rPr lang="en-GB" dirty="0" smtClean="0">
                <a:solidFill>
                  <a:schemeClr val="tx1"/>
                </a:solidFill>
                <a:latin typeface="Arial" panose="020B0604020202020204" pitchFamily="34" charset="0"/>
                <a:cs typeface="Arial" panose="020B0604020202020204" pitchFamily="34" charset="0"/>
              </a:rPr>
              <a:t>National Parks and other eco tourism destinations</a:t>
            </a:r>
            <a:r>
              <a:rPr lang="en-GB" baseline="0" dirty="0" smtClean="0">
                <a:solidFill>
                  <a:schemeClr val="tx1"/>
                </a:solidFill>
                <a:latin typeface="Arial" panose="020B0604020202020204" pitchFamily="34" charset="0"/>
                <a:cs typeface="Arial" panose="020B0604020202020204" pitchFamily="34" charset="0"/>
              </a:rPr>
              <a:t>, Green Family Adventures got in touch with All Things Print, and they have gave us a quote of £50 for 500 posters in full colour, one side only. This will give the opportunity to promote Swansea Bay and Gower </a:t>
            </a:r>
            <a:r>
              <a:rPr lang="en-GB" baseline="0" dirty="0" err="1" smtClean="0">
                <a:solidFill>
                  <a:schemeClr val="tx1"/>
                </a:solidFill>
                <a:latin typeface="Arial" panose="020B0604020202020204" pitchFamily="34" charset="0"/>
                <a:cs typeface="Arial" panose="020B0604020202020204" pitchFamily="34" charset="0"/>
              </a:rPr>
              <a:t>Pensinula</a:t>
            </a:r>
            <a:r>
              <a:rPr lang="en-GB" baseline="0" dirty="0" smtClean="0">
                <a:solidFill>
                  <a:schemeClr val="tx1"/>
                </a:solidFill>
                <a:latin typeface="Arial" panose="020B0604020202020204" pitchFamily="34" charset="0"/>
                <a:cs typeface="Arial" panose="020B0604020202020204" pitchFamily="34" charset="0"/>
              </a:rPr>
              <a:t> as a eco-friendly holiday destination. As you can see on the third diagram, this is the response that we had through the company via email. </a:t>
            </a:r>
          </a:p>
          <a:p>
            <a:endParaRPr lang="en-GB" baseline="0" dirty="0" smtClean="0">
              <a:solidFill>
                <a:schemeClr val="tx1"/>
              </a:solidFill>
              <a:latin typeface="Arial" panose="020B0604020202020204" pitchFamily="34" charset="0"/>
              <a:cs typeface="Arial" panose="020B0604020202020204" pitchFamily="34" charset="0"/>
            </a:endParaRPr>
          </a:p>
          <a:p>
            <a:r>
              <a:rPr lang="en-GB" baseline="0" dirty="0" smtClean="0">
                <a:solidFill>
                  <a:schemeClr val="tx1"/>
                </a:solidFill>
                <a:latin typeface="Arial" panose="020B0604020202020204" pitchFamily="34" charset="0"/>
                <a:cs typeface="Arial" panose="020B0604020202020204" pitchFamily="34" charset="0"/>
              </a:rPr>
              <a:t>Both promotion methods add up to a total of £128 per week. </a:t>
            </a:r>
            <a:endParaRPr lang="en-GB" dirty="0" smtClean="0">
              <a:solidFill>
                <a:schemeClr val="tx1"/>
              </a:solidFill>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12</a:t>
            </a:fld>
            <a:endParaRPr lang="en-GB"/>
          </a:p>
        </p:txBody>
      </p:sp>
    </p:spTree>
    <p:extLst>
      <p:ext uri="{BB962C8B-B14F-4D97-AF65-F5344CB8AC3E}">
        <p14:creationId xmlns:p14="http://schemas.microsoft.com/office/powerpoint/2010/main" val="26637881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These are the visual displays for our brand. As you can see, our logo features both nature and families to broadcast our message of eco-friendly family holidays. The logo shows the family holding hands, showcasing how Green Family Adventures packages can bring families closer together. Our poster is colourful and modern, showcasing the company logo within it. The poster is designed to appeal to a younger family market, as mentioned previously, millennials are now one of the most likely segments to book an eco-friendly holiday. The poster includes information about the company and the new Swansea and Gower Peninsula Adventure package, showcasing just the right amount of information for potential consumers to take in before considering our business. The colour green can be seen within the logo and poster, as we believe this is a great colour choice for eco-friendly holidays. The depiction of families within both branding materials shows our commitment to ensuring family fun at all times</a:t>
            </a:r>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13</a:t>
            </a:fld>
            <a:endParaRPr lang="en-GB"/>
          </a:p>
        </p:txBody>
      </p:sp>
    </p:spTree>
    <p:extLst>
      <p:ext uri="{BB962C8B-B14F-4D97-AF65-F5344CB8AC3E}">
        <p14:creationId xmlns:p14="http://schemas.microsoft.com/office/powerpoint/2010/main" val="37261251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The use of social media marketing is highly important for our company. In fact, it is important for all organisations to advertise online in some form, as ‘77% of millennials make a purchase both online and in-store after viewing something on Facebook’ (University of Massachusetts Dartmouth, Centre for Marketing Research). A Facebook and Twitter page have been set up for the company, advertising the marketing materials already created. This type of promotion is perhaps the most important of all, as billions of individuals across the globe are using social media on a daily basis. In an age where individuals have mobile devices to hand at all times, the form of advertising on Facebook and Twitter can be the difference between a moderately successful company and a highly successful company. Therefore, this will be our main form of advertising.</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The use of the same usernames for social media allows ease of access for consumers as they will be able to find our business with ease online. Also, we will use the same theme throughout our social media (greens and family images), as this is consistent with our other marketing materials.</a:t>
            </a:r>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14</a:t>
            </a:fld>
            <a:endParaRPr lang="en-GB"/>
          </a:p>
        </p:txBody>
      </p:sp>
    </p:spTree>
    <p:extLst>
      <p:ext uri="{BB962C8B-B14F-4D97-AF65-F5344CB8AC3E}">
        <p14:creationId xmlns:p14="http://schemas.microsoft.com/office/powerpoint/2010/main" val="40243804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15</a:t>
            </a:fld>
            <a:endParaRPr lang="en-GB"/>
          </a:p>
        </p:txBody>
      </p:sp>
    </p:spTree>
    <p:extLst>
      <p:ext uri="{BB962C8B-B14F-4D97-AF65-F5344CB8AC3E}">
        <p14:creationId xmlns:p14="http://schemas.microsoft.com/office/powerpoint/2010/main" val="8432377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F9BAA5E-8063-4FBB-BE06-2E7E8015E86C}" type="slidenum">
              <a:rPr lang="en-GB" smtClean="0"/>
              <a:t>16</a:t>
            </a:fld>
            <a:endParaRPr lang="en-GB"/>
          </a:p>
        </p:txBody>
      </p:sp>
    </p:spTree>
    <p:extLst>
      <p:ext uri="{BB962C8B-B14F-4D97-AF65-F5344CB8AC3E}">
        <p14:creationId xmlns:p14="http://schemas.microsoft.com/office/powerpoint/2010/main" val="28111132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2202848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2548344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4127764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8C4E5C-8778-415B-A3D9-3CB201BEB002}"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3637970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8C4E5C-8778-415B-A3D9-3CB201BEB002}" type="datetimeFigureOut">
              <a:rPr lang="en-GB" smtClean="0"/>
              <a:t>10/05/2018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2029257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8C4E5C-8778-415B-A3D9-3CB201BEB002}" type="datetimeFigureOut">
              <a:rPr lang="en-GB" smtClean="0"/>
              <a:t>10/05/2018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585416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8C4E5C-8778-415B-A3D9-3CB201BEB002}" type="datetimeFigureOut">
              <a:rPr lang="en-GB" smtClean="0"/>
              <a:t>10/05/2018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1296738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18C4E5C-8778-415B-A3D9-3CB201BEB002}"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3711490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18C4E5C-8778-415B-A3D9-3CB201BEB002}"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3719222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1403062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45857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506990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155503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39716871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28822668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8C4E5C-8778-415B-A3D9-3CB201BEB002}"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294482-C7AD-400D-B680-A43DAF768616}" type="slidenum">
              <a:rPr lang="en-GB" smtClean="0"/>
              <a:t>‹#›</a:t>
            </a:fld>
            <a:endParaRPr lang="en-GB"/>
          </a:p>
        </p:txBody>
      </p:sp>
    </p:spTree>
    <p:extLst>
      <p:ext uri="{BB962C8B-B14F-4D97-AF65-F5344CB8AC3E}">
        <p14:creationId xmlns:p14="http://schemas.microsoft.com/office/powerpoint/2010/main" val="21338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18C4E5C-8778-415B-A3D9-3CB201BEB002}" type="datetimeFigureOut">
              <a:rPr lang="en-GB" smtClean="0"/>
              <a:t>10/05/2018</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C294482-C7AD-400D-B680-A43DAF768616}" type="slidenum">
              <a:rPr lang="en-GB" smtClean="0"/>
              <a:t>‹#›</a:t>
            </a:fld>
            <a:endParaRPr lang="en-GB"/>
          </a:p>
        </p:txBody>
      </p:sp>
    </p:spTree>
    <p:extLst>
      <p:ext uri="{BB962C8B-B14F-4D97-AF65-F5344CB8AC3E}">
        <p14:creationId xmlns:p14="http://schemas.microsoft.com/office/powerpoint/2010/main" val="312314426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visitswanseabay.co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research-methodology.net/integrated-marketing-communications-introduction/" TargetMode="External"/><Relationship Id="rId3" Type="http://schemas.openxmlformats.org/officeDocument/2006/relationships/hyperlink" Target="https://www.swansea.gov.uk/article/6406/Tourism-research-and-statistics" TargetMode="External"/><Relationship Id="rId7" Type="http://schemas.openxmlformats.org/officeDocument/2006/relationships/hyperlink" Target="https://meteora.co/imc-the-anatomy-of-successful-marketin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study.com/academy/lesson/benefits-of-integrated-marketing-communication.html" TargetMode="External"/><Relationship Id="rId5" Type="http://schemas.openxmlformats.org/officeDocument/2006/relationships/hyperlink" Target="https://www.gowerholidays.com/accommodation/self-catering/corn-cottage/" TargetMode="External"/><Relationship Id="rId4" Type="http://schemas.openxmlformats.org/officeDocument/2006/relationships/hyperlink" Target="https://www.globaldata.com/global-eco-tourism-takes-off-with-35-of-holiday-makers/" TargetMode="External"/><Relationship Id="rId9" Type="http://schemas.openxmlformats.org/officeDocument/2006/relationships/hyperlink" Target="https://thedma.org/marketing-insights/marketing-statistics/social-media-marketing-statist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7CC2F-AF71-4A63-9E39-AFBE2E862E6F}"/>
              </a:ext>
            </a:extLst>
          </p:cNvPr>
          <p:cNvSpPr>
            <a:spLocks noGrp="1"/>
          </p:cNvSpPr>
          <p:nvPr>
            <p:ph type="ctrTitle"/>
          </p:nvPr>
        </p:nvSpPr>
        <p:spPr/>
        <p:txBody>
          <a:bodyPr/>
          <a:lstStyle/>
          <a:p>
            <a:r>
              <a:rPr lang="en-GB" b="1" u="sng" dirty="0">
                <a:latin typeface="Arial" panose="020B0604020202020204" pitchFamily="34" charset="0"/>
                <a:cs typeface="Arial" panose="020B0604020202020204" pitchFamily="34" charset="0"/>
              </a:rPr>
              <a:t>The Communications Mix</a:t>
            </a:r>
          </a:p>
        </p:txBody>
      </p:sp>
      <p:sp>
        <p:nvSpPr>
          <p:cNvPr id="3" name="Subtitle 2">
            <a:extLst>
              <a:ext uri="{FF2B5EF4-FFF2-40B4-BE49-F238E27FC236}">
                <a16:creationId xmlns:a16="http://schemas.microsoft.com/office/drawing/2014/main" id="{F934DF5C-1CAC-4738-8896-AD0183391136}"/>
              </a:ext>
            </a:extLst>
          </p:cNvPr>
          <p:cNvSpPr>
            <a:spLocks noGrp="1"/>
          </p:cNvSpPr>
          <p:nvPr>
            <p:ph type="subTitle" idx="1"/>
          </p:nvPr>
        </p:nvSpPr>
        <p:spPr/>
        <p:txBody>
          <a:bodyPr>
            <a:normAutofit lnSpcReduction="10000"/>
          </a:bodyPr>
          <a:lstStyle/>
          <a:p>
            <a:r>
              <a:rPr lang="en-GB" sz="3200" dirty="0">
                <a:solidFill>
                  <a:schemeClr val="tx1"/>
                </a:solidFill>
                <a:latin typeface="Arial" panose="020B0604020202020204" pitchFamily="34" charset="0"/>
                <a:cs typeface="Arial" panose="020B0604020202020204" pitchFamily="34" charset="0"/>
              </a:rPr>
              <a:t>Nathan Price &amp; Dee Lee </a:t>
            </a:r>
            <a:r>
              <a:rPr lang="en-GB" sz="3200" dirty="0" smtClean="0">
                <a:solidFill>
                  <a:schemeClr val="tx1"/>
                </a:solidFill>
                <a:latin typeface="Arial" panose="020B0604020202020204" pitchFamily="34" charset="0"/>
                <a:cs typeface="Arial" panose="020B0604020202020204" pitchFamily="34" charset="0"/>
              </a:rPr>
              <a:t>Jones</a:t>
            </a:r>
          </a:p>
          <a:p>
            <a:r>
              <a:rPr lang="en-GB" sz="3200" dirty="0" smtClean="0">
                <a:solidFill>
                  <a:schemeClr val="tx1"/>
                </a:solidFill>
                <a:latin typeface="Arial" panose="020B0604020202020204" pitchFamily="34" charset="0"/>
                <a:cs typeface="Arial" panose="020B0604020202020204" pitchFamily="34" charset="0"/>
              </a:rPr>
              <a:t>(Green Family Adventures)</a:t>
            </a:r>
            <a:endParaRPr lang="en-GB" sz="3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58342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9991"/>
            <a:ext cx="8596668" cy="1320800"/>
          </a:xfrm>
        </p:spPr>
        <p:txBody>
          <a:bodyPr/>
          <a:lstStyle/>
          <a:p>
            <a:pPr algn="ctr"/>
            <a:r>
              <a:rPr lang="en-GB" b="1" u="sng" dirty="0"/>
              <a:t>Chosen </a:t>
            </a:r>
            <a:r>
              <a:rPr lang="en-GB" b="1" u="sng" dirty="0" smtClean="0"/>
              <a:t>M</a:t>
            </a:r>
            <a:r>
              <a:rPr lang="en-GB" b="1" u="sng" dirty="0" smtClean="0"/>
              <a:t>arket</a:t>
            </a:r>
            <a:br>
              <a:rPr lang="en-GB" b="1" u="sng" dirty="0" smtClean="0"/>
            </a:br>
            <a:r>
              <a:rPr lang="en-GB" b="1" u="sng" dirty="0" smtClean="0"/>
              <a:t>Green Family Adventures</a:t>
            </a:r>
            <a:endParaRPr lang="en-GB" b="1" u="sng" dirty="0"/>
          </a:p>
        </p:txBody>
      </p:sp>
      <p:sp>
        <p:nvSpPr>
          <p:cNvPr id="3" name="Content Placeholder 2"/>
          <p:cNvSpPr>
            <a:spLocks noGrp="1"/>
          </p:cNvSpPr>
          <p:nvPr>
            <p:ph idx="1"/>
          </p:nvPr>
        </p:nvSpPr>
        <p:spPr>
          <a:xfrm>
            <a:off x="677334" y="1990468"/>
            <a:ext cx="8596668" cy="3880773"/>
          </a:xfrm>
        </p:spPr>
        <p:txBody>
          <a:bodyPr>
            <a:normAutofit fontScale="25000" lnSpcReduction="20000"/>
          </a:bodyPr>
          <a:lstStyle/>
          <a:p>
            <a:pPr algn="ctr"/>
            <a:r>
              <a:rPr lang="en-GB" sz="7200" b="1" u="sng" dirty="0" smtClean="0">
                <a:solidFill>
                  <a:schemeClr val="tx1"/>
                </a:solidFill>
                <a:latin typeface="Arial" panose="020B0604020202020204" pitchFamily="34" charset="0"/>
                <a:cs typeface="Arial" panose="020B0604020202020204" pitchFamily="34" charset="0"/>
              </a:rPr>
              <a:t>Eco-Friendly </a:t>
            </a:r>
            <a:r>
              <a:rPr lang="en-GB" sz="7200" b="1" u="sng" dirty="0">
                <a:solidFill>
                  <a:schemeClr val="tx1"/>
                </a:solidFill>
                <a:latin typeface="Arial" panose="020B0604020202020204" pitchFamily="34" charset="0"/>
                <a:cs typeface="Arial" panose="020B0604020202020204" pitchFamily="34" charset="0"/>
              </a:rPr>
              <a:t>F</a:t>
            </a:r>
            <a:r>
              <a:rPr lang="en-GB" sz="7200" b="1" u="sng" dirty="0" smtClean="0">
                <a:solidFill>
                  <a:schemeClr val="tx1"/>
                </a:solidFill>
                <a:latin typeface="Arial" panose="020B0604020202020204" pitchFamily="34" charset="0"/>
                <a:cs typeface="Arial" panose="020B0604020202020204" pitchFamily="34" charset="0"/>
              </a:rPr>
              <a:t>amilies </a:t>
            </a:r>
          </a:p>
          <a:p>
            <a:endParaRPr lang="en-GB" dirty="0">
              <a:solidFill>
                <a:schemeClr val="tx1"/>
              </a:solidFill>
            </a:endParaRPr>
          </a:p>
          <a:p>
            <a:pPr>
              <a:buFont typeface="Wingdings" panose="05000000000000000000" pitchFamily="2" charset="2"/>
              <a:buChar char="§"/>
            </a:pPr>
            <a:r>
              <a:rPr lang="en-GB" sz="6400" dirty="0">
                <a:solidFill>
                  <a:schemeClr val="tx1"/>
                </a:solidFill>
                <a:latin typeface="Arial" panose="020B0604020202020204" pitchFamily="34" charset="0"/>
                <a:cs typeface="Arial" panose="020B0604020202020204" pitchFamily="34" charset="0"/>
              </a:rPr>
              <a:t>Niche </a:t>
            </a:r>
            <a:r>
              <a:rPr lang="en-GB" sz="6400" dirty="0" smtClean="0">
                <a:solidFill>
                  <a:schemeClr val="tx1"/>
                </a:solidFill>
                <a:latin typeface="Arial" panose="020B0604020202020204" pitchFamily="34" charset="0"/>
                <a:cs typeface="Arial" panose="020B0604020202020204" pitchFamily="34" charset="0"/>
              </a:rPr>
              <a:t>market</a:t>
            </a:r>
          </a:p>
          <a:p>
            <a:pPr marL="0" indent="0">
              <a:buNone/>
            </a:pPr>
            <a:endParaRPr lang="en-GB" sz="6400" dirty="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
            </a:pPr>
            <a:r>
              <a:rPr lang="en-GB" sz="6400" dirty="0">
                <a:solidFill>
                  <a:schemeClr val="tx1"/>
                </a:solidFill>
                <a:latin typeface="Arial" panose="020B0604020202020204" pitchFamily="34" charset="0"/>
                <a:cs typeface="Arial" panose="020B0604020202020204" pitchFamily="34" charset="0"/>
              </a:rPr>
              <a:t>Eco-tourism on the </a:t>
            </a:r>
            <a:r>
              <a:rPr lang="en-GB" sz="6400" dirty="0" smtClean="0">
                <a:solidFill>
                  <a:schemeClr val="tx1"/>
                </a:solidFill>
                <a:latin typeface="Arial" panose="020B0604020202020204" pitchFamily="34" charset="0"/>
                <a:cs typeface="Arial" panose="020B0604020202020204" pitchFamily="34" charset="0"/>
              </a:rPr>
              <a:t>rise: </a:t>
            </a:r>
            <a:r>
              <a:rPr lang="en-GB" sz="6400" dirty="0" smtClean="0">
                <a:solidFill>
                  <a:schemeClr val="tx1"/>
                </a:solidFill>
                <a:latin typeface="Arial" panose="020B0604020202020204" pitchFamily="34" charset="0"/>
                <a:cs typeface="Arial" panose="020B0604020202020204" pitchFamily="34" charset="0"/>
              </a:rPr>
              <a:t>‘35</a:t>
            </a:r>
            <a:r>
              <a:rPr lang="en-GB" sz="6400" dirty="0">
                <a:solidFill>
                  <a:schemeClr val="tx1"/>
                </a:solidFill>
                <a:latin typeface="Arial" panose="020B0604020202020204" pitchFamily="34" charset="0"/>
                <a:cs typeface="Arial" panose="020B0604020202020204" pitchFamily="34" charset="0"/>
              </a:rPr>
              <a:t>% globally are likely to book eco-tourism holidays’ </a:t>
            </a:r>
            <a:r>
              <a:rPr lang="en-GB" sz="6400" dirty="0" smtClean="0">
                <a:solidFill>
                  <a:schemeClr val="tx1"/>
                </a:solidFill>
                <a:latin typeface="Arial" panose="020B0604020202020204" pitchFamily="34" charset="0"/>
                <a:cs typeface="Arial" panose="020B0604020202020204" pitchFamily="34" charset="0"/>
              </a:rPr>
              <a:t>– </a:t>
            </a:r>
            <a:r>
              <a:rPr lang="en-GB" sz="6400" dirty="0" err="1" smtClean="0">
                <a:solidFill>
                  <a:schemeClr val="tx1"/>
                </a:solidFill>
                <a:latin typeface="Arial" panose="020B0604020202020204" pitchFamily="34" charset="0"/>
                <a:cs typeface="Arial" panose="020B0604020202020204" pitchFamily="34" charset="0"/>
              </a:rPr>
              <a:t>GlobalData</a:t>
            </a:r>
            <a:r>
              <a:rPr lang="en-GB" sz="6400" dirty="0" smtClean="0">
                <a:solidFill>
                  <a:schemeClr val="tx1"/>
                </a:solidFill>
                <a:latin typeface="Arial" panose="020B0604020202020204" pitchFamily="34" charset="0"/>
                <a:cs typeface="Arial" panose="020B0604020202020204" pitchFamily="34" charset="0"/>
              </a:rPr>
              <a:t> (2017)</a:t>
            </a:r>
          </a:p>
          <a:p>
            <a:pPr>
              <a:buFont typeface="Wingdings" panose="05000000000000000000" pitchFamily="2" charset="2"/>
              <a:buChar char="§"/>
            </a:pPr>
            <a:endParaRPr lang="en-GB" sz="6400" dirty="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
            </a:pPr>
            <a:r>
              <a:rPr lang="en-GB" sz="6400" dirty="0" smtClean="0">
                <a:solidFill>
                  <a:schemeClr val="tx1"/>
                </a:solidFill>
                <a:latin typeface="Arial" panose="020B0604020202020204" pitchFamily="34" charset="0"/>
                <a:cs typeface="Arial" panose="020B0604020202020204" pitchFamily="34" charset="0"/>
              </a:rPr>
              <a:t>Many eco-friendly attractions, services and facilities available in Swansea and the Gower Peninsula for families</a:t>
            </a:r>
          </a:p>
          <a:p>
            <a:pPr>
              <a:buFont typeface="Wingdings" panose="05000000000000000000" pitchFamily="2" charset="2"/>
              <a:buChar char="§"/>
            </a:pPr>
            <a:endParaRPr lang="en-GB" sz="6400" dirty="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
            </a:pPr>
            <a:r>
              <a:rPr lang="en-GB" sz="6400" dirty="0">
                <a:solidFill>
                  <a:schemeClr val="tx1"/>
                </a:solidFill>
                <a:latin typeface="Arial" panose="020B0604020202020204" pitchFamily="34" charset="0"/>
                <a:cs typeface="Arial" panose="020B0604020202020204" pitchFamily="34" charset="0"/>
              </a:rPr>
              <a:t>Family holidays have always been popular among consumers, with </a:t>
            </a:r>
            <a:r>
              <a:rPr lang="en-GB" sz="6400" dirty="0" err="1">
                <a:solidFill>
                  <a:schemeClr val="tx1"/>
                </a:solidFill>
                <a:latin typeface="Arial" panose="020B0604020202020204" pitchFamily="34" charset="0"/>
                <a:cs typeface="Arial" panose="020B0604020202020204" pitchFamily="34" charset="0"/>
              </a:rPr>
              <a:t>Schänzel</a:t>
            </a:r>
            <a:r>
              <a:rPr lang="en-GB" sz="6400" dirty="0">
                <a:solidFill>
                  <a:schemeClr val="tx1"/>
                </a:solidFill>
                <a:latin typeface="Arial" panose="020B0604020202020204" pitchFamily="34" charset="0"/>
                <a:cs typeface="Arial" panose="020B0604020202020204" pitchFamily="34" charset="0"/>
              </a:rPr>
              <a:t> and Yeoman (2012) claiming that ‘family travel is predicted to grow at a faster rate than all other forms of leisure travel, partly because it represents a way to reunite the family and for family members to spend time with each other, away from the demands of work’. </a:t>
            </a:r>
            <a:endParaRPr lang="en-GB" sz="6400" dirty="0" smtClean="0">
              <a:solidFill>
                <a:schemeClr val="tx1"/>
              </a:solidFill>
              <a:latin typeface="Arial" panose="020B0604020202020204" pitchFamily="34" charset="0"/>
              <a:cs typeface="Arial" panose="020B0604020202020204" pitchFamily="34" charset="0"/>
            </a:endParaRPr>
          </a:p>
          <a:p>
            <a:pPr marL="0" indent="0">
              <a:buNone/>
            </a:pPr>
            <a:endParaRPr lang="en-GB" sz="6400" dirty="0" smtClean="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
            </a:pPr>
            <a:r>
              <a:rPr lang="en-GB" sz="6400" dirty="0" smtClean="0">
                <a:solidFill>
                  <a:schemeClr val="tx1"/>
                </a:solidFill>
                <a:latin typeface="Arial" panose="020B0604020202020204" pitchFamily="34" charset="0"/>
                <a:cs typeface="Arial" panose="020B0604020202020204" pitchFamily="34" charset="0"/>
              </a:rPr>
              <a:t>A </a:t>
            </a:r>
            <a:r>
              <a:rPr lang="en-GB" sz="6400" dirty="0">
                <a:solidFill>
                  <a:schemeClr val="tx1"/>
                </a:solidFill>
                <a:latin typeface="Arial" panose="020B0604020202020204" pitchFamily="34" charset="0"/>
                <a:cs typeface="Arial" panose="020B0604020202020204" pitchFamily="34" charset="0"/>
              </a:rPr>
              <a:t>market that is rarely discussed/catered </a:t>
            </a:r>
            <a:r>
              <a:rPr lang="en-GB" sz="6400" dirty="0" smtClean="0">
                <a:solidFill>
                  <a:schemeClr val="tx1"/>
                </a:solidFill>
                <a:latin typeface="Arial" panose="020B0604020202020204" pitchFamily="34" charset="0"/>
                <a:cs typeface="Arial" panose="020B0604020202020204" pitchFamily="34" charset="0"/>
              </a:rPr>
              <a:t>for</a:t>
            </a:r>
            <a:endParaRPr lang="en-GB" sz="6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08923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9DF65-874D-4A3B-84EF-F1D77156FAF9}"/>
              </a:ext>
            </a:extLst>
          </p:cNvPr>
          <p:cNvSpPr>
            <a:spLocks noGrp="1"/>
          </p:cNvSpPr>
          <p:nvPr>
            <p:ph type="title"/>
          </p:nvPr>
        </p:nvSpPr>
        <p:spPr>
          <a:xfrm>
            <a:off x="677334" y="238125"/>
            <a:ext cx="8596668" cy="1320800"/>
          </a:xfrm>
        </p:spPr>
        <p:txBody>
          <a:bodyPr/>
          <a:lstStyle/>
          <a:p>
            <a:pPr algn="ctr"/>
            <a:r>
              <a:rPr lang="en-GB" b="1" u="sng" dirty="0">
                <a:latin typeface="Arial" panose="020B0604020202020204" pitchFamily="34" charset="0"/>
                <a:cs typeface="Arial" panose="020B0604020202020204" pitchFamily="34" charset="0"/>
              </a:rPr>
              <a:t>Summary of </a:t>
            </a:r>
            <a:r>
              <a:rPr lang="en-GB" b="1" u="sng" dirty="0" smtClean="0">
                <a:latin typeface="Arial" panose="020B0604020202020204" pitchFamily="34" charset="0"/>
                <a:cs typeface="Arial" panose="020B0604020202020204" pitchFamily="34" charset="0"/>
              </a:rPr>
              <a:t>Itinerary</a:t>
            </a:r>
            <a:endParaRPr lang="en-GB" b="1" u="sng" dirty="0">
              <a:latin typeface="Arial" panose="020B0604020202020204" pitchFamily="34" charset="0"/>
              <a:cs typeface="Arial" panose="020B0604020202020204" pitchFamily="34" charset="0"/>
            </a:endParaRPr>
          </a:p>
        </p:txBody>
      </p:sp>
      <p:sp>
        <p:nvSpPr>
          <p:cNvPr id="3" name="Rectangle 2"/>
          <p:cNvSpPr/>
          <p:nvPr/>
        </p:nvSpPr>
        <p:spPr>
          <a:xfrm>
            <a:off x="677334" y="1029281"/>
            <a:ext cx="9201150" cy="5632311"/>
          </a:xfrm>
          <a:prstGeom prst="rect">
            <a:avLst/>
          </a:prstGeom>
        </p:spPr>
        <p:txBody>
          <a:bodyPr wrap="square">
            <a:spAutoFit/>
          </a:bodyPr>
          <a:lstStyle/>
          <a:p>
            <a:pPr lvl="0" algn="ctr">
              <a:lnSpc>
                <a:spcPct val="150000"/>
              </a:lnSpc>
            </a:pPr>
            <a:r>
              <a:rPr lang="en-GB" sz="1600" b="1" u="sng" dirty="0">
                <a:solidFill>
                  <a:prstClr val="black"/>
                </a:solidFill>
                <a:latin typeface="Arial" panose="020B0604020202020204" pitchFamily="34" charset="0"/>
                <a:cs typeface="Arial" panose="020B0604020202020204" pitchFamily="34" charset="0"/>
              </a:rPr>
              <a:t>Monday</a:t>
            </a:r>
          </a:p>
          <a:p>
            <a:pPr lvl="0">
              <a:lnSpc>
                <a:spcPct val="150000"/>
              </a:lnSpc>
            </a:pPr>
            <a:r>
              <a:rPr lang="en-GB" sz="1600" dirty="0">
                <a:solidFill>
                  <a:prstClr val="black"/>
                </a:solidFill>
                <a:latin typeface="Arial" panose="020B0604020202020204" pitchFamily="34" charset="0"/>
                <a:cs typeface="Arial" panose="020B0604020202020204" pitchFamily="34" charset="0"/>
              </a:rPr>
              <a:t>The family to depart their hometown and head to the Gower Peninsula for their 4-night summer holiday. Arrive at accommodation, Corn Cottage. </a:t>
            </a:r>
            <a:endParaRPr lang="en-GB" sz="1600" dirty="0" smtClean="0">
              <a:solidFill>
                <a:prstClr val="black"/>
              </a:solidFill>
              <a:latin typeface="Arial" panose="020B0604020202020204" pitchFamily="34" charset="0"/>
              <a:cs typeface="Arial" panose="020B0604020202020204" pitchFamily="34" charset="0"/>
            </a:endParaRPr>
          </a:p>
          <a:p>
            <a:pPr lvl="0">
              <a:lnSpc>
                <a:spcPct val="150000"/>
              </a:lnSpc>
            </a:pPr>
            <a:endParaRPr lang="en-GB" sz="1600" dirty="0">
              <a:solidFill>
                <a:prstClr val="black"/>
              </a:solidFill>
              <a:latin typeface="Arial" panose="020B0604020202020204" pitchFamily="34" charset="0"/>
              <a:cs typeface="Arial" panose="020B0604020202020204" pitchFamily="34" charset="0"/>
            </a:endParaRPr>
          </a:p>
          <a:p>
            <a:pPr marL="342900" lvl="0" indent="-342900">
              <a:lnSpc>
                <a:spcPct val="150000"/>
              </a:lnSpc>
              <a:buFont typeface="Arial" panose="020B0604020202020204" pitchFamily="34" charset="0"/>
              <a:buChar char="•"/>
            </a:pPr>
            <a:r>
              <a:rPr lang="en-GB" sz="1600" dirty="0">
                <a:solidFill>
                  <a:prstClr val="black"/>
                </a:solidFill>
                <a:latin typeface="Arial" panose="020B0604020202020204" pitchFamily="34" charset="0"/>
                <a:cs typeface="Arial" panose="020B0604020202020204" pitchFamily="34" charset="0"/>
              </a:rPr>
              <a:t>Underfloor heating throughout the entire cottage</a:t>
            </a:r>
          </a:p>
          <a:p>
            <a:pPr marL="342900" lvl="0" indent="-342900">
              <a:lnSpc>
                <a:spcPct val="150000"/>
              </a:lnSpc>
              <a:buFont typeface="Arial" panose="020B0604020202020204" pitchFamily="34" charset="0"/>
              <a:buChar char="•"/>
            </a:pPr>
            <a:r>
              <a:rPr lang="en-GB" sz="1600" dirty="0">
                <a:solidFill>
                  <a:prstClr val="black"/>
                </a:solidFill>
                <a:latin typeface="Arial" panose="020B0604020202020204" pitchFamily="34" charset="0"/>
                <a:cs typeface="Arial" panose="020B0604020202020204" pitchFamily="34" charset="0"/>
              </a:rPr>
              <a:t>Solar panels located on the roof for hot water</a:t>
            </a:r>
          </a:p>
          <a:p>
            <a:pPr marL="342900" lvl="0" indent="-342900">
              <a:lnSpc>
                <a:spcPct val="150000"/>
              </a:lnSpc>
              <a:buFont typeface="Arial" panose="020B0604020202020204" pitchFamily="34" charset="0"/>
              <a:buChar char="•"/>
            </a:pPr>
            <a:r>
              <a:rPr lang="en-GB" sz="1600" dirty="0">
                <a:solidFill>
                  <a:prstClr val="black"/>
                </a:solidFill>
                <a:latin typeface="Arial" panose="020B0604020202020204" pitchFamily="34" charset="0"/>
                <a:cs typeface="Arial" panose="020B0604020202020204" pitchFamily="34" charset="0"/>
              </a:rPr>
              <a:t>Log burning stove</a:t>
            </a:r>
          </a:p>
          <a:p>
            <a:pPr marL="342900" lvl="0" indent="-342900">
              <a:lnSpc>
                <a:spcPct val="150000"/>
              </a:lnSpc>
              <a:buFont typeface="Arial" panose="020B0604020202020204" pitchFamily="34" charset="0"/>
              <a:buChar char="•"/>
            </a:pPr>
            <a:r>
              <a:rPr lang="en-GB" sz="1600" dirty="0">
                <a:solidFill>
                  <a:prstClr val="black"/>
                </a:solidFill>
                <a:latin typeface="Arial" panose="020B0604020202020204" pitchFamily="34" charset="0"/>
                <a:cs typeface="Arial" panose="020B0604020202020204" pitchFamily="34" charset="0"/>
              </a:rPr>
              <a:t>Electric Shower</a:t>
            </a:r>
          </a:p>
          <a:p>
            <a:pPr marL="342900" lvl="0" indent="-342900">
              <a:lnSpc>
                <a:spcPct val="150000"/>
              </a:lnSpc>
              <a:buFont typeface="Arial" panose="020B0604020202020204" pitchFamily="34" charset="0"/>
              <a:buChar char="•"/>
            </a:pPr>
            <a:r>
              <a:rPr lang="en-GB" sz="1600" dirty="0">
                <a:solidFill>
                  <a:prstClr val="black"/>
                </a:solidFill>
                <a:latin typeface="Arial" panose="020B0604020202020204" pitchFamily="34" charset="0"/>
                <a:cs typeface="Arial" panose="020B0604020202020204" pitchFamily="34" charset="0"/>
              </a:rPr>
              <a:t>Electric Kettle</a:t>
            </a:r>
          </a:p>
          <a:p>
            <a:pPr marL="342900" lvl="0" indent="-342900">
              <a:lnSpc>
                <a:spcPct val="150000"/>
              </a:lnSpc>
              <a:buFont typeface="Arial" panose="020B0604020202020204" pitchFamily="34" charset="0"/>
              <a:buChar char="•"/>
            </a:pPr>
            <a:r>
              <a:rPr lang="en-GB" sz="1600" dirty="0">
                <a:solidFill>
                  <a:prstClr val="black"/>
                </a:solidFill>
                <a:latin typeface="Arial" panose="020B0604020202020204" pitchFamily="34" charset="0"/>
                <a:cs typeface="Arial" panose="020B0604020202020204" pitchFamily="34" charset="0"/>
              </a:rPr>
              <a:t>Gas </a:t>
            </a:r>
            <a:r>
              <a:rPr lang="en-GB" sz="1600" dirty="0" smtClean="0">
                <a:solidFill>
                  <a:prstClr val="black"/>
                </a:solidFill>
                <a:latin typeface="Arial" panose="020B0604020202020204" pitchFamily="34" charset="0"/>
                <a:cs typeface="Arial" panose="020B0604020202020204" pitchFamily="34" charset="0"/>
              </a:rPr>
              <a:t>Cooker</a:t>
            </a:r>
          </a:p>
          <a:p>
            <a:pPr marL="342900" lvl="0" indent="-342900">
              <a:lnSpc>
                <a:spcPct val="150000"/>
              </a:lnSpc>
              <a:buFont typeface="Arial" panose="020B0604020202020204" pitchFamily="34" charset="0"/>
              <a:buChar char="•"/>
            </a:pPr>
            <a:endParaRPr lang="en-GB" sz="1600" dirty="0">
              <a:solidFill>
                <a:prstClr val="black"/>
              </a:solidFill>
              <a:latin typeface="Arial" panose="020B0604020202020204" pitchFamily="34" charset="0"/>
              <a:cs typeface="Arial" panose="020B0604020202020204" pitchFamily="34" charset="0"/>
            </a:endParaRPr>
          </a:p>
          <a:p>
            <a:pPr lvl="0">
              <a:lnSpc>
                <a:spcPct val="150000"/>
              </a:lnSpc>
            </a:pPr>
            <a:r>
              <a:rPr lang="en-GB" sz="1600" dirty="0">
                <a:solidFill>
                  <a:prstClr val="black"/>
                </a:solidFill>
                <a:latin typeface="Arial" panose="020B0604020202020204" pitchFamily="34" charset="0"/>
                <a:cs typeface="Arial" panose="020B0604020202020204" pitchFamily="34" charset="0"/>
              </a:rPr>
              <a:t>Gower Holidays Stay &amp; Explore (2018) = ‘In the village there is local pub, cafe and bistro all only a short walk away from the</a:t>
            </a:r>
            <a:br>
              <a:rPr lang="en-GB" sz="1600" dirty="0">
                <a:solidFill>
                  <a:prstClr val="black"/>
                </a:solidFill>
                <a:latin typeface="Arial" panose="020B0604020202020204" pitchFamily="34" charset="0"/>
                <a:cs typeface="Arial" panose="020B0604020202020204" pitchFamily="34" charset="0"/>
              </a:rPr>
            </a:br>
            <a:r>
              <a:rPr lang="en-GB" sz="1600" dirty="0">
                <a:solidFill>
                  <a:prstClr val="black"/>
                </a:solidFill>
                <a:latin typeface="Arial" panose="020B0604020202020204" pitchFamily="34" charset="0"/>
                <a:cs typeface="Arial" panose="020B0604020202020204" pitchFamily="34" charset="0"/>
              </a:rPr>
              <a:t>cottage. There is a local shop 2 to 3 miles away, it sells most groceries as well as some</a:t>
            </a:r>
            <a:br>
              <a:rPr lang="en-GB" sz="1600" dirty="0">
                <a:solidFill>
                  <a:prstClr val="black"/>
                </a:solidFill>
                <a:latin typeface="Arial" panose="020B0604020202020204" pitchFamily="34" charset="0"/>
                <a:cs typeface="Arial" panose="020B0604020202020204" pitchFamily="34" charset="0"/>
              </a:rPr>
            </a:br>
            <a:r>
              <a:rPr lang="en-GB" sz="1600" dirty="0">
                <a:solidFill>
                  <a:prstClr val="black"/>
                </a:solidFill>
                <a:latin typeface="Arial" panose="020B0604020202020204" pitchFamily="34" charset="0"/>
                <a:cs typeface="Arial" panose="020B0604020202020204" pitchFamily="34" charset="0"/>
              </a:rPr>
              <a:t>local produce.’</a:t>
            </a:r>
            <a:endParaRPr lang="en-GB" sz="16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91031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5FF327-2E05-475F-B592-7D0C9EA2A2B3}"/>
              </a:ext>
            </a:extLst>
          </p:cNvPr>
          <p:cNvSpPr/>
          <p:nvPr/>
        </p:nvSpPr>
        <p:spPr>
          <a:xfrm>
            <a:off x="403575" y="149867"/>
            <a:ext cx="9601200" cy="6001643"/>
          </a:xfrm>
          <a:prstGeom prst="rect">
            <a:avLst/>
          </a:prstGeom>
        </p:spPr>
        <p:txBody>
          <a:bodyPr wrap="square">
            <a:spAutoFit/>
          </a:bodyPr>
          <a:lstStyle/>
          <a:p>
            <a:pPr algn="ctr"/>
            <a:r>
              <a:rPr lang="en-GB" sz="2400" b="1" u="sng" dirty="0">
                <a:latin typeface="Arial" panose="020B0604020202020204" pitchFamily="34" charset="0"/>
                <a:cs typeface="Arial" panose="020B0604020202020204" pitchFamily="34" charset="0"/>
              </a:rPr>
              <a:t>Tuesday</a:t>
            </a:r>
          </a:p>
          <a:p>
            <a:pPr algn="just">
              <a:lnSpc>
                <a:spcPct val="150000"/>
              </a:lnSpc>
            </a:pPr>
            <a:endParaRPr lang="en-GB" sz="1600" b="1" u="sng"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H</a:t>
            </a:r>
            <a:r>
              <a:rPr lang="en-GB" sz="1600" dirty="0" smtClean="0">
                <a:latin typeface="Arial" panose="020B0604020202020204" pitchFamily="34" charset="0"/>
                <a:cs typeface="Arial" panose="020B0604020202020204" pitchFamily="34" charset="0"/>
              </a:rPr>
              <a:t>ead </a:t>
            </a:r>
            <a:r>
              <a:rPr lang="en-GB" sz="1600" dirty="0">
                <a:latin typeface="Arial" panose="020B0604020202020204" pitchFamily="34" charset="0"/>
                <a:cs typeface="Arial" panose="020B0604020202020204" pitchFamily="34" charset="0"/>
              </a:rPr>
              <a:t>to the Gower Heritage Centre via local bus </a:t>
            </a:r>
            <a:r>
              <a:rPr lang="en-GB" sz="1600" dirty="0" smtClean="0">
                <a:latin typeface="Arial" panose="020B0604020202020204" pitchFamily="34" charset="0"/>
                <a:cs typeface="Arial" panose="020B0604020202020204" pitchFamily="34" charset="0"/>
              </a:rPr>
              <a:t>service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L</a:t>
            </a:r>
            <a:r>
              <a:rPr lang="en-GB" sz="1600" dirty="0" smtClean="0">
                <a:latin typeface="Arial" panose="020B0604020202020204" pitchFamily="34" charset="0"/>
                <a:cs typeface="Arial" panose="020B0604020202020204" pitchFamily="34" charset="0"/>
              </a:rPr>
              <a:t>earn </a:t>
            </a:r>
            <a:r>
              <a:rPr lang="en-GB" sz="1600" dirty="0">
                <a:latin typeface="Arial" panose="020B0604020202020204" pitchFamily="34" charset="0"/>
                <a:cs typeface="Arial" panose="020B0604020202020204" pitchFamily="34" charset="0"/>
              </a:rPr>
              <a:t>about the history of the Gower. </a:t>
            </a:r>
            <a:r>
              <a:rPr lang="en-GB" sz="1600" dirty="0" smtClean="0">
                <a:latin typeface="Arial" panose="020B0604020202020204" pitchFamily="34" charset="0"/>
                <a:cs typeface="Arial" panose="020B0604020202020204" pitchFamily="34" charset="0"/>
              </a:rPr>
              <a:t>Also, opportunities </a:t>
            </a:r>
            <a:r>
              <a:rPr lang="en-GB" sz="1600" dirty="0">
                <a:latin typeface="Arial" panose="020B0604020202020204" pitchFamily="34" charset="0"/>
                <a:cs typeface="Arial" panose="020B0604020202020204" pitchFamily="34" charset="0"/>
              </a:rPr>
              <a:t>to participate in a weaving/spinning woollen mill experience </a:t>
            </a:r>
            <a:r>
              <a:rPr lang="en-GB" sz="1600" dirty="0" smtClean="0">
                <a:latin typeface="Arial" panose="020B0604020202020204" pitchFamily="34" charset="0"/>
                <a:cs typeface="Arial" panose="020B0604020202020204" pitchFamily="34" charset="0"/>
              </a:rPr>
              <a:t>class</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Lunch within the Gower Heritage Centre’s Tea </a:t>
            </a:r>
            <a:r>
              <a:rPr lang="en-GB" sz="1600" dirty="0" smtClean="0">
                <a:latin typeface="Arial" panose="020B0604020202020204" pitchFamily="34" charset="0"/>
                <a:cs typeface="Arial" panose="020B0604020202020204" pitchFamily="34" charset="0"/>
              </a:rPr>
              <a:t>Room</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smtClean="0">
                <a:latin typeface="Arial" panose="020B0604020202020204" pitchFamily="34" charset="0"/>
                <a:cs typeface="Arial" panose="020B0604020202020204" pitchFamily="34" charset="0"/>
              </a:rPr>
              <a:t>After lunch, participate </a:t>
            </a:r>
            <a:r>
              <a:rPr lang="en-GB" sz="1600" dirty="0">
                <a:latin typeface="Arial" panose="020B0604020202020204" pitchFamily="34" charset="0"/>
                <a:cs typeface="Arial" panose="020B0604020202020204" pitchFamily="34" charset="0"/>
              </a:rPr>
              <a:t>in a pottery class within the </a:t>
            </a:r>
            <a:r>
              <a:rPr lang="en-GB" sz="1600" dirty="0" smtClean="0">
                <a:latin typeface="Arial" panose="020B0604020202020204" pitchFamily="34" charset="0"/>
                <a:cs typeface="Arial" panose="020B0604020202020204" pitchFamily="34" charset="0"/>
              </a:rPr>
              <a:t>centre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V</a:t>
            </a:r>
            <a:r>
              <a:rPr lang="en-GB" sz="1600" dirty="0" smtClean="0">
                <a:latin typeface="Arial" panose="020B0604020202020204" pitchFamily="34" charset="0"/>
                <a:cs typeface="Arial" panose="020B0604020202020204" pitchFamily="34" charset="0"/>
              </a:rPr>
              <a:t>isit </a:t>
            </a:r>
            <a:r>
              <a:rPr lang="en-GB" sz="1600" dirty="0">
                <a:latin typeface="Arial" panose="020B0604020202020204" pitchFamily="34" charset="0"/>
                <a:cs typeface="Arial" panose="020B0604020202020204" pitchFamily="34" charset="0"/>
              </a:rPr>
              <a:t>the animal park at the Heritage </a:t>
            </a:r>
            <a:r>
              <a:rPr lang="en-GB" sz="1600" dirty="0" smtClean="0">
                <a:latin typeface="Arial" panose="020B0604020202020204" pitchFamily="34" charset="0"/>
                <a:cs typeface="Arial" panose="020B0604020202020204" pitchFamily="34" charset="0"/>
              </a:rPr>
              <a:t>Centre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Head back to accommodation via bus to get ready for an evening meal </a:t>
            </a:r>
            <a:endParaRPr lang="en-GB" sz="1600" dirty="0" smtClean="0">
              <a:latin typeface="Arial" panose="020B0604020202020204" pitchFamily="34" charset="0"/>
              <a:cs typeface="Arial" panose="020B0604020202020204" pitchFamily="34" charset="0"/>
            </a:endParaRP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Visit a local restaurant for </a:t>
            </a:r>
            <a:r>
              <a:rPr lang="en-GB" sz="1600" dirty="0" smtClean="0">
                <a:latin typeface="Arial" panose="020B0604020202020204" pitchFamily="34" charset="0"/>
                <a:cs typeface="Arial" panose="020B0604020202020204" pitchFamily="34" charset="0"/>
              </a:rPr>
              <a:t>dinner nearby </a:t>
            </a:r>
            <a:r>
              <a:rPr lang="en-GB" sz="1600" dirty="0" err="1" smtClean="0">
                <a:latin typeface="Arial" panose="020B0604020202020204" pitchFamily="34" charset="0"/>
                <a:cs typeface="Arial" panose="020B0604020202020204" pitchFamily="34" charset="0"/>
              </a:rPr>
              <a:t>accomodation</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14594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A194CFE-59D2-41E4-91FB-8D5F4D952100}"/>
              </a:ext>
            </a:extLst>
          </p:cNvPr>
          <p:cNvSpPr/>
          <p:nvPr/>
        </p:nvSpPr>
        <p:spPr>
          <a:xfrm>
            <a:off x="265814" y="0"/>
            <a:ext cx="10281683" cy="6601807"/>
          </a:xfrm>
          <a:prstGeom prst="rect">
            <a:avLst/>
          </a:prstGeom>
        </p:spPr>
        <p:txBody>
          <a:bodyPr wrap="square">
            <a:spAutoFit/>
          </a:bodyPr>
          <a:lstStyle/>
          <a:p>
            <a:pPr algn="ctr">
              <a:lnSpc>
                <a:spcPct val="150000"/>
              </a:lnSpc>
            </a:pPr>
            <a:r>
              <a:rPr lang="en-GB" sz="2400" b="1" u="sng" dirty="0">
                <a:latin typeface="Arial" panose="020B0604020202020204" pitchFamily="34" charset="0"/>
                <a:cs typeface="Arial" panose="020B0604020202020204" pitchFamily="34" charset="0"/>
              </a:rPr>
              <a:t>Wednesday</a:t>
            </a:r>
          </a:p>
          <a:p>
            <a:pPr algn="just">
              <a:lnSpc>
                <a:spcPct val="150000"/>
              </a:lnSpc>
            </a:pPr>
            <a:r>
              <a:rPr lang="en-GB"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H</a:t>
            </a:r>
            <a:r>
              <a:rPr lang="en-GB" sz="1600" dirty="0" smtClean="0">
                <a:latin typeface="Arial" panose="020B0604020202020204" pitchFamily="34" charset="0"/>
                <a:cs typeface="Arial" panose="020B0604020202020204" pitchFamily="34" charset="0"/>
              </a:rPr>
              <a:t>ead </a:t>
            </a:r>
            <a:r>
              <a:rPr lang="en-GB" sz="1600" dirty="0">
                <a:latin typeface="Arial" panose="020B0604020202020204" pitchFamily="34" charset="0"/>
                <a:cs typeface="Arial" panose="020B0604020202020204" pitchFamily="34" charset="0"/>
              </a:rPr>
              <a:t>to the North Gower Farmers Market </a:t>
            </a:r>
            <a:r>
              <a:rPr lang="en-GB" sz="1600" dirty="0" smtClean="0">
                <a:latin typeface="Arial" panose="020B0604020202020204" pitchFamily="34" charset="0"/>
                <a:cs typeface="Arial" panose="020B0604020202020204" pitchFamily="34" charset="0"/>
              </a:rPr>
              <a:t>via local bus service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L</a:t>
            </a:r>
            <a:r>
              <a:rPr lang="en-GB" sz="1600" dirty="0" smtClean="0">
                <a:latin typeface="Arial" panose="020B0604020202020204" pitchFamily="34" charset="0"/>
                <a:cs typeface="Arial" panose="020B0604020202020204" pitchFamily="34" charset="0"/>
              </a:rPr>
              <a:t>ook </a:t>
            </a:r>
            <a:r>
              <a:rPr lang="en-GB" sz="1600" dirty="0">
                <a:latin typeface="Arial" panose="020B0604020202020204" pitchFamily="34" charset="0"/>
                <a:cs typeface="Arial" panose="020B0604020202020204" pitchFamily="34" charset="0"/>
              </a:rPr>
              <a:t>around the farmer’s market, trying some local </a:t>
            </a:r>
            <a:r>
              <a:rPr lang="en-GB" sz="1600" dirty="0" smtClean="0">
                <a:latin typeface="Arial" panose="020B0604020202020204" pitchFamily="34" charset="0"/>
                <a:cs typeface="Arial" panose="020B0604020202020204" pitchFamily="34" charset="0"/>
              </a:rPr>
              <a:t>produce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Participate in making jewellery, art, woodwork and much more with talented </a:t>
            </a:r>
            <a:r>
              <a:rPr lang="en-GB" sz="1600" dirty="0" smtClean="0">
                <a:latin typeface="Arial" panose="020B0604020202020204" pitchFamily="34" charset="0"/>
                <a:cs typeface="Arial" panose="020B0604020202020204" pitchFamily="34" charset="0"/>
              </a:rPr>
              <a:t>artisans</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Lunch within Heather’s Café on site at the farmer’s </a:t>
            </a:r>
            <a:r>
              <a:rPr lang="en-GB" sz="1600" dirty="0" smtClean="0">
                <a:latin typeface="Arial" panose="020B0604020202020204" pitchFamily="34" charset="0"/>
                <a:cs typeface="Arial" panose="020B0604020202020204" pitchFamily="34" charset="0"/>
              </a:rPr>
              <a:t>market</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H</a:t>
            </a:r>
            <a:r>
              <a:rPr lang="en-GB" sz="1600" dirty="0" smtClean="0">
                <a:latin typeface="Arial" panose="020B0604020202020204" pitchFamily="34" charset="0"/>
                <a:cs typeface="Arial" panose="020B0604020202020204" pitchFamily="34" charset="0"/>
              </a:rPr>
              <a:t>ead </a:t>
            </a:r>
            <a:r>
              <a:rPr lang="en-GB" sz="1600" dirty="0">
                <a:latin typeface="Arial" panose="020B0604020202020204" pitchFamily="34" charset="0"/>
                <a:cs typeface="Arial" panose="020B0604020202020204" pitchFamily="34" charset="0"/>
              </a:rPr>
              <a:t>to Clyne Gardens mid-afternoon via </a:t>
            </a:r>
            <a:r>
              <a:rPr lang="en-GB" sz="1600" dirty="0" smtClean="0">
                <a:latin typeface="Arial" panose="020B0604020202020204" pitchFamily="34" charset="0"/>
                <a:cs typeface="Arial" panose="020B0604020202020204" pitchFamily="34" charset="0"/>
              </a:rPr>
              <a:t>local bus service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Spend some time within Clyne Gardens, taking in the breath-taking views and landscapes within the </a:t>
            </a:r>
            <a:r>
              <a:rPr lang="en-GB" sz="1600" dirty="0" smtClean="0">
                <a:latin typeface="Arial" panose="020B0604020202020204" pitchFamily="34" charset="0"/>
                <a:cs typeface="Arial" panose="020B0604020202020204" pitchFamily="34" charset="0"/>
              </a:rPr>
              <a:t>area</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Head back to accommodation via </a:t>
            </a:r>
            <a:r>
              <a:rPr lang="en-GB" sz="1600" dirty="0" smtClean="0">
                <a:latin typeface="Arial" panose="020B0604020202020204" pitchFamily="34" charset="0"/>
                <a:cs typeface="Arial" panose="020B0604020202020204" pitchFamily="34" charset="0"/>
              </a:rPr>
              <a:t>local bus service </a:t>
            </a:r>
            <a:r>
              <a:rPr lang="en-GB" sz="1600" dirty="0">
                <a:latin typeface="Arial" panose="020B0604020202020204" pitchFamily="34" charset="0"/>
                <a:cs typeface="Arial" panose="020B0604020202020204" pitchFamily="34" charset="0"/>
              </a:rPr>
              <a:t>to prepare an evening meal from local produce purchased from the farmer’s </a:t>
            </a:r>
            <a:r>
              <a:rPr lang="en-GB" sz="1600" dirty="0" smtClean="0">
                <a:latin typeface="Arial" panose="020B0604020202020204" pitchFamily="34" charset="0"/>
                <a:cs typeface="Arial" panose="020B0604020202020204" pitchFamily="34" charset="0"/>
              </a:rPr>
              <a:t>market</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Enjoy a meal at the cottage before having a relaxing night in the confinements of Corn Cottage</a:t>
            </a:r>
          </a:p>
        </p:txBody>
      </p:sp>
    </p:spTree>
    <p:extLst>
      <p:ext uri="{BB962C8B-B14F-4D97-AF65-F5344CB8AC3E}">
        <p14:creationId xmlns:p14="http://schemas.microsoft.com/office/powerpoint/2010/main" val="10711603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B64757-D6BE-4C16-A4C6-2E7BA6A3EEDA}"/>
              </a:ext>
            </a:extLst>
          </p:cNvPr>
          <p:cNvSpPr/>
          <p:nvPr/>
        </p:nvSpPr>
        <p:spPr>
          <a:xfrm>
            <a:off x="526080" y="0"/>
            <a:ext cx="9263269" cy="7109639"/>
          </a:xfrm>
          <a:prstGeom prst="rect">
            <a:avLst/>
          </a:prstGeom>
        </p:spPr>
        <p:txBody>
          <a:bodyPr wrap="square">
            <a:spAutoFit/>
          </a:bodyPr>
          <a:lstStyle/>
          <a:p>
            <a:pPr algn="ctr">
              <a:lnSpc>
                <a:spcPct val="150000"/>
              </a:lnSpc>
            </a:pPr>
            <a:r>
              <a:rPr lang="en-GB" sz="2400" b="1" u="sng" dirty="0">
                <a:latin typeface="Arial" panose="020B0604020202020204" pitchFamily="34" charset="0"/>
                <a:cs typeface="Arial" panose="020B0604020202020204" pitchFamily="34" charset="0"/>
              </a:rPr>
              <a:t>Thursday</a:t>
            </a: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H</a:t>
            </a:r>
            <a:r>
              <a:rPr lang="en-GB" sz="1600" dirty="0" smtClean="0">
                <a:latin typeface="Arial" panose="020B0604020202020204" pitchFamily="34" charset="0"/>
                <a:cs typeface="Arial" panose="020B0604020202020204" pitchFamily="34" charset="0"/>
              </a:rPr>
              <a:t>ead </a:t>
            </a:r>
            <a:r>
              <a:rPr lang="en-GB" sz="1600" dirty="0">
                <a:latin typeface="Arial" panose="020B0604020202020204" pitchFamily="34" charset="0"/>
                <a:cs typeface="Arial" panose="020B0604020202020204" pitchFamily="34" charset="0"/>
              </a:rPr>
              <a:t>to The Bike Hub via </a:t>
            </a:r>
            <a:r>
              <a:rPr lang="en-GB" sz="1600" dirty="0" smtClean="0">
                <a:latin typeface="Arial" panose="020B0604020202020204" pitchFamily="34" charset="0"/>
                <a:cs typeface="Arial" panose="020B0604020202020204" pitchFamily="34" charset="0"/>
              </a:rPr>
              <a:t>local bus service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H</a:t>
            </a:r>
            <a:r>
              <a:rPr lang="en-GB" sz="1600" dirty="0" smtClean="0">
                <a:latin typeface="Arial" panose="020B0604020202020204" pitchFamily="34" charset="0"/>
                <a:cs typeface="Arial" panose="020B0604020202020204" pitchFamily="34" charset="0"/>
              </a:rPr>
              <a:t>ire </a:t>
            </a:r>
            <a:r>
              <a:rPr lang="en-GB" sz="1600" dirty="0">
                <a:latin typeface="Arial" panose="020B0604020202020204" pitchFamily="34" charset="0"/>
                <a:cs typeface="Arial" panose="020B0604020202020204" pitchFamily="34" charset="0"/>
              </a:rPr>
              <a:t>bikes </a:t>
            </a:r>
            <a:r>
              <a:rPr lang="en-GB" sz="1600" dirty="0" smtClean="0">
                <a:latin typeface="Arial" panose="020B0604020202020204" pitchFamily="34" charset="0"/>
                <a:cs typeface="Arial" panose="020B0604020202020204" pitchFamily="34" charset="0"/>
              </a:rPr>
              <a:t>as The </a:t>
            </a:r>
            <a:r>
              <a:rPr lang="en-GB" sz="1600" dirty="0">
                <a:latin typeface="Arial" panose="020B0604020202020204" pitchFamily="34" charset="0"/>
                <a:cs typeface="Arial" panose="020B0604020202020204" pitchFamily="34" charset="0"/>
              </a:rPr>
              <a:t>Bike Hub is located on Swansea sea front, </a:t>
            </a:r>
            <a:r>
              <a:rPr lang="en-GB" sz="1600" dirty="0" smtClean="0">
                <a:latin typeface="Arial" panose="020B0604020202020204" pitchFamily="34" charset="0"/>
                <a:cs typeface="Arial" panose="020B0604020202020204" pitchFamily="34" charset="0"/>
              </a:rPr>
              <a:t>(travel </a:t>
            </a:r>
            <a:r>
              <a:rPr lang="en-GB" sz="1600" dirty="0">
                <a:latin typeface="Arial" panose="020B0604020202020204" pitchFamily="34" charset="0"/>
                <a:cs typeface="Arial" panose="020B0604020202020204" pitchFamily="34" charset="0"/>
              </a:rPr>
              <a:t>to Three Cliffs Bay via bike routes, beach fronts and Gower </a:t>
            </a:r>
            <a:r>
              <a:rPr lang="en-GB" sz="1600" dirty="0" smtClean="0">
                <a:latin typeface="Arial" panose="020B0604020202020204" pitchFamily="34" charset="0"/>
                <a:cs typeface="Arial" panose="020B0604020202020204" pitchFamily="34" charset="0"/>
              </a:rPr>
              <a:t>woodlands)</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Arrive at Three Cliffs </a:t>
            </a:r>
            <a:r>
              <a:rPr lang="en-GB" sz="1600" dirty="0" smtClean="0">
                <a:latin typeface="Arial" panose="020B0604020202020204" pitchFamily="34" charset="0"/>
                <a:cs typeface="Arial" panose="020B0604020202020204" pitchFamily="34" charset="0"/>
              </a:rPr>
              <a:t>Bay before </a:t>
            </a:r>
            <a:r>
              <a:rPr lang="en-GB" sz="1600" dirty="0">
                <a:latin typeface="Arial" panose="020B0604020202020204" pitchFamily="34" charset="0"/>
                <a:cs typeface="Arial" panose="020B0604020202020204" pitchFamily="34" charset="0"/>
              </a:rPr>
              <a:t>having lunch in a nearby café </a:t>
            </a:r>
            <a:endParaRPr lang="en-GB" sz="1600" dirty="0" smtClean="0">
              <a:latin typeface="Arial" panose="020B0604020202020204" pitchFamily="34" charset="0"/>
              <a:cs typeface="Arial" panose="020B0604020202020204" pitchFamily="34" charset="0"/>
            </a:endParaRP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After lunch, explore Three Cliffs Bay via cycling </a:t>
            </a:r>
            <a:endParaRPr lang="en-GB" sz="1600" dirty="0" smtClean="0">
              <a:latin typeface="Arial" panose="020B0604020202020204" pitchFamily="34" charset="0"/>
              <a:cs typeface="Arial" panose="020B0604020202020204" pitchFamily="34" charset="0"/>
            </a:endParaRP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Visit </a:t>
            </a:r>
            <a:r>
              <a:rPr lang="en-GB" sz="1600" dirty="0" err="1">
                <a:latin typeface="Arial" panose="020B0604020202020204" pitchFamily="34" charset="0"/>
                <a:cs typeface="Arial" panose="020B0604020202020204" pitchFamily="34" charset="0"/>
              </a:rPr>
              <a:t>Pennard</a:t>
            </a:r>
            <a:r>
              <a:rPr lang="en-GB" sz="1600" dirty="0">
                <a:latin typeface="Arial" panose="020B0604020202020204" pitchFamily="34" charset="0"/>
                <a:cs typeface="Arial" panose="020B0604020202020204" pitchFamily="34" charset="0"/>
              </a:rPr>
              <a:t> Castle within Three Cliffs Bay before relaxing on the </a:t>
            </a:r>
            <a:r>
              <a:rPr lang="en-GB" sz="1600" dirty="0" smtClean="0">
                <a:latin typeface="Arial" panose="020B0604020202020204" pitchFamily="34" charset="0"/>
                <a:cs typeface="Arial" panose="020B0604020202020204" pitchFamily="34" charset="0"/>
              </a:rPr>
              <a:t>beach</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Travel back to The Bike Hub to drop off hired </a:t>
            </a:r>
            <a:r>
              <a:rPr lang="en-GB" sz="1600" dirty="0" smtClean="0">
                <a:latin typeface="Arial" panose="020B0604020202020204" pitchFamily="34" charset="0"/>
                <a:cs typeface="Arial" panose="020B0604020202020204" pitchFamily="34" charset="0"/>
              </a:rPr>
              <a:t>bikes</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Catch a bus back to Corn Cottage to get ready for an evening </a:t>
            </a:r>
            <a:r>
              <a:rPr lang="en-GB" sz="1600" dirty="0" smtClean="0">
                <a:latin typeface="Arial" panose="020B0604020202020204" pitchFamily="34" charset="0"/>
                <a:cs typeface="Arial" panose="020B0604020202020204" pitchFamily="34" charset="0"/>
              </a:rPr>
              <a:t>meal</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Visit a local restaurant for dinner</a:t>
            </a:r>
          </a:p>
          <a:p>
            <a:pPr algn="just">
              <a:lnSpc>
                <a:spcPct val="150000"/>
              </a:lnSpc>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07810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465580F-3DA6-48A7-AD2F-164F0E881CED}"/>
              </a:ext>
            </a:extLst>
          </p:cNvPr>
          <p:cNvSpPr/>
          <p:nvPr/>
        </p:nvSpPr>
        <p:spPr>
          <a:xfrm>
            <a:off x="457199" y="-66973"/>
            <a:ext cx="10239153" cy="6555641"/>
          </a:xfrm>
          <a:prstGeom prst="rect">
            <a:avLst/>
          </a:prstGeom>
        </p:spPr>
        <p:txBody>
          <a:bodyPr wrap="square">
            <a:spAutoFit/>
          </a:bodyPr>
          <a:lstStyle/>
          <a:p>
            <a:pPr algn="ctr">
              <a:lnSpc>
                <a:spcPct val="150000"/>
              </a:lnSpc>
            </a:pPr>
            <a:r>
              <a:rPr lang="en-GB" sz="2400" b="1" u="sng" dirty="0">
                <a:latin typeface="Arial" panose="020B0604020202020204" pitchFamily="34" charset="0"/>
                <a:cs typeface="Arial" panose="020B0604020202020204" pitchFamily="34" charset="0"/>
              </a:rPr>
              <a:t>Friday</a:t>
            </a:r>
          </a:p>
          <a:p>
            <a:pPr algn="just">
              <a:lnSpc>
                <a:spcPct val="150000"/>
              </a:lnSpc>
            </a:pPr>
            <a:r>
              <a:rPr lang="en-GB" sz="1600" dirty="0">
                <a:latin typeface="Arial" panose="020B0604020202020204" pitchFamily="34" charset="0"/>
                <a:cs typeface="Arial" panose="020B0604020202020204" pitchFamily="34" charset="0"/>
              </a:rPr>
              <a:t>•	Depart the cottage mid-morning after breakfast and head to </a:t>
            </a:r>
            <a:r>
              <a:rPr lang="en-GB" sz="1600" dirty="0" err="1">
                <a:latin typeface="Arial" panose="020B0604020202020204" pitchFamily="34" charset="0"/>
                <a:cs typeface="Arial" panose="020B0604020202020204" pitchFamily="34" charset="0"/>
              </a:rPr>
              <a:t>Oystermouth</a:t>
            </a:r>
            <a:r>
              <a:rPr lang="en-GB" sz="1600" dirty="0">
                <a:latin typeface="Arial" panose="020B0604020202020204" pitchFamily="34" charset="0"/>
                <a:cs typeface="Arial" panose="020B0604020202020204" pitchFamily="34" charset="0"/>
              </a:rPr>
              <a:t> Castle via </a:t>
            </a:r>
            <a:r>
              <a:rPr lang="en-GB" sz="1600" dirty="0" smtClean="0">
                <a:latin typeface="Arial" panose="020B0604020202020204" pitchFamily="34" charset="0"/>
                <a:cs typeface="Arial" panose="020B0604020202020204" pitchFamily="34" charset="0"/>
              </a:rPr>
              <a:t>local bus service</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Explore the castle and learn about its history within the Gower </a:t>
            </a:r>
            <a:r>
              <a:rPr lang="en-GB" sz="1600" dirty="0" smtClean="0">
                <a:latin typeface="Arial" panose="020B0604020202020204" pitchFamily="34" charset="0"/>
                <a:cs typeface="Arial" panose="020B0604020202020204" pitchFamily="34" charset="0"/>
              </a:rPr>
              <a:t>Peninsula</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Depart the castle just after mid-day and head to Swansea city centre via bus for lunch in a nearby café </a:t>
            </a:r>
            <a:endParaRPr lang="en-GB" sz="1600" dirty="0" smtClean="0">
              <a:latin typeface="Arial" panose="020B0604020202020204" pitchFamily="34" charset="0"/>
              <a:cs typeface="Arial" panose="020B0604020202020204" pitchFamily="34" charset="0"/>
            </a:endParaRP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After lunch, walk to </a:t>
            </a:r>
            <a:r>
              <a:rPr lang="en-GB" sz="1600" dirty="0" err="1" smtClean="0">
                <a:latin typeface="Arial" panose="020B0604020202020204" pitchFamily="34" charset="0"/>
                <a:cs typeface="Arial" panose="020B0604020202020204" pitchFamily="34" charset="0"/>
              </a:rPr>
              <a:t>Plantasia</a:t>
            </a:r>
            <a:endParaRPr lang="en-GB" sz="1600" dirty="0" smtClean="0">
              <a:latin typeface="Arial" panose="020B0604020202020204" pitchFamily="34" charset="0"/>
              <a:cs typeface="Arial" panose="020B0604020202020204" pitchFamily="34" charset="0"/>
            </a:endParaRP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Enjoy a few hours within </a:t>
            </a:r>
            <a:r>
              <a:rPr lang="en-GB" sz="1600" dirty="0" err="1">
                <a:latin typeface="Arial" panose="020B0604020202020204" pitchFamily="34" charset="0"/>
                <a:cs typeface="Arial" panose="020B0604020202020204" pitchFamily="34" charset="0"/>
              </a:rPr>
              <a:t>Plantasia</a:t>
            </a:r>
            <a:r>
              <a:rPr lang="en-GB" sz="1600" dirty="0">
                <a:latin typeface="Arial" panose="020B0604020202020204" pitchFamily="34" charset="0"/>
                <a:cs typeface="Arial" panose="020B0604020202020204" pitchFamily="34" charset="0"/>
              </a:rPr>
              <a:t>, learning about a number of animals and the rainforest that is in desperate need of help </a:t>
            </a:r>
            <a:endParaRPr lang="en-GB" sz="1600" dirty="0" smtClean="0">
              <a:latin typeface="Arial" panose="020B0604020202020204" pitchFamily="34" charset="0"/>
              <a:cs typeface="Arial" panose="020B0604020202020204" pitchFamily="34" charset="0"/>
            </a:endParaRP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Depart </a:t>
            </a:r>
            <a:r>
              <a:rPr lang="en-GB" sz="1600" dirty="0" err="1">
                <a:latin typeface="Arial" panose="020B0604020202020204" pitchFamily="34" charset="0"/>
                <a:cs typeface="Arial" panose="020B0604020202020204" pitchFamily="34" charset="0"/>
              </a:rPr>
              <a:t>Plantasia</a:t>
            </a:r>
            <a:r>
              <a:rPr lang="en-GB" sz="1600" dirty="0">
                <a:latin typeface="Arial" panose="020B0604020202020204" pitchFamily="34" charset="0"/>
                <a:cs typeface="Arial" panose="020B0604020202020204" pitchFamily="34" charset="0"/>
              </a:rPr>
              <a:t> in the evening and catch a bus back to the accommodation </a:t>
            </a:r>
            <a:endParaRPr lang="en-GB" sz="1600" dirty="0" smtClean="0">
              <a:latin typeface="Arial" panose="020B0604020202020204" pitchFamily="34" charset="0"/>
              <a:cs typeface="Arial" panose="020B0604020202020204" pitchFamily="34" charset="0"/>
            </a:endParaRP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Have an evening meal within the cottage from leftover food purchased from the farmer’s </a:t>
            </a:r>
            <a:r>
              <a:rPr lang="en-GB" sz="1600" dirty="0" smtClean="0">
                <a:latin typeface="Arial" panose="020B0604020202020204" pitchFamily="34" charset="0"/>
                <a:cs typeface="Arial" panose="020B0604020202020204" pitchFamily="34" charset="0"/>
              </a:rPr>
              <a:t>market</a:t>
            </a:r>
          </a:p>
          <a:p>
            <a:pPr algn="just">
              <a:lnSpc>
                <a:spcPct val="150000"/>
              </a:lnSpc>
            </a:pP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D</a:t>
            </a:r>
            <a:r>
              <a:rPr lang="en-GB" sz="1600" dirty="0" smtClean="0">
                <a:latin typeface="Arial" panose="020B0604020202020204" pitchFamily="34" charset="0"/>
                <a:cs typeface="Arial" panose="020B0604020202020204" pitchFamily="34" charset="0"/>
              </a:rPr>
              <a:t>epart </a:t>
            </a:r>
            <a:r>
              <a:rPr lang="en-GB" sz="1600" dirty="0">
                <a:latin typeface="Arial" panose="020B0604020202020204" pitchFamily="34" charset="0"/>
                <a:cs typeface="Arial" panose="020B0604020202020204" pitchFamily="34" charset="0"/>
              </a:rPr>
              <a:t>Corn Cottage and head back home</a:t>
            </a:r>
          </a:p>
        </p:txBody>
      </p:sp>
    </p:spTree>
    <p:extLst>
      <p:ext uri="{BB962C8B-B14F-4D97-AF65-F5344CB8AC3E}">
        <p14:creationId xmlns:p14="http://schemas.microsoft.com/office/powerpoint/2010/main" val="33953161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12713-060A-4143-9588-F0B087FD12DE}"/>
              </a:ext>
            </a:extLst>
          </p:cNvPr>
          <p:cNvSpPr>
            <a:spLocks noGrp="1"/>
          </p:cNvSpPr>
          <p:nvPr>
            <p:ph type="title"/>
          </p:nvPr>
        </p:nvSpPr>
        <p:spPr>
          <a:xfrm>
            <a:off x="677334" y="367638"/>
            <a:ext cx="8596668" cy="1320800"/>
          </a:xfrm>
        </p:spPr>
        <p:txBody>
          <a:bodyPr>
            <a:normAutofit/>
          </a:bodyPr>
          <a:lstStyle/>
          <a:p>
            <a:pPr algn="ctr"/>
            <a:r>
              <a:rPr lang="en-GB" b="1" u="sng" dirty="0">
                <a:latin typeface="Arial" panose="020B0604020202020204" pitchFamily="34" charset="0"/>
                <a:cs typeface="Arial" panose="020B0604020202020204" pitchFamily="34" charset="0"/>
              </a:rPr>
              <a:t>Introduction to </a:t>
            </a:r>
            <a:r>
              <a:rPr lang="en-GB" b="1" u="sng" dirty="0" smtClean="0">
                <a:latin typeface="Arial" panose="020B0604020202020204" pitchFamily="34" charset="0"/>
                <a:cs typeface="Arial" panose="020B0604020202020204" pitchFamily="34" charset="0"/>
              </a:rPr>
              <a:t>Integrated </a:t>
            </a:r>
            <a:r>
              <a:rPr lang="en-GB" b="1" u="sng" dirty="0">
                <a:latin typeface="Arial" panose="020B0604020202020204" pitchFamily="34" charset="0"/>
                <a:cs typeface="Arial" panose="020B0604020202020204" pitchFamily="34" charset="0"/>
              </a:rPr>
              <a:t>M</a:t>
            </a:r>
            <a:r>
              <a:rPr lang="en-GB" b="1" u="sng" dirty="0" smtClean="0">
                <a:latin typeface="Arial" panose="020B0604020202020204" pitchFamily="34" charset="0"/>
                <a:cs typeface="Arial" panose="020B0604020202020204" pitchFamily="34" charset="0"/>
              </a:rPr>
              <a:t>arketing </a:t>
            </a:r>
            <a:r>
              <a:rPr lang="en-GB" b="1" u="sng" dirty="0">
                <a:latin typeface="Arial" panose="020B0604020202020204" pitchFamily="34" charset="0"/>
                <a:cs typeface="Arial" panose="020B0604020202020204" pitchFamily="34" charset="0"/>
              </a:rPr>
              <a:t>C</a:t>
            </a:r>
            <a:r>
              <a:rPr lang="en-GB" b="1" u="sng" dirty="0" smtClean="0">
                <a:latin typeface="Arial" panose="020B0604020202020204" pitchFamily="34" charset="0"/>
                <a:cs typeface="Arial" panose="020B0604020202020204" pitchFamily="34" charset="0"/>
              </a:rPr>
              <a:t>ommunications </a:t>
            </a:r>
            <a:r>
              <a:rPr lang="en-GB" b="1" u="sng" dirty="0">
                <a:latin typeface="Arial" panose="020B0604020202020204" pitchFamily="34" charset="0"/>
                <a:cs typeface="Arial" panose="020B0604020202020204" pitchFamily="34" charset="0"/>
              </a:rPr>
              <a:t>(IMC</a:t>
            </a:r>
            <a:r>
              <a:rPr lang="en-GB" b="1" u="sng" dirty="0" smtClean="0">
                <a:latin typeface="Arial" panose="020B0604020202020204" pitchFamily="34" charset="0"/>
                <a:cs typeface="Arial" panose="020B0604020202020204" pitchFamily="34" charset="0"/>
              </a:rPr>
              <a:t>)</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5510603-07E6-478A-A1C3-7F62D4002B42}"/>
              </a:ext>
            </a:extLst>
          </p:cNvPr>
          <p:cNvSpPr>
            <a:spLocks noGrp="1"/>
          </p:cNvSpPr>
          <p:nvPr>
            <p:ph idx="1"/>
          </p:nvPr>
        </p:nvSpPr>
        <p:spPr>
          <a:xfrm>
            <a:off x="677334" y="2160589"/>
            <a:ext cx="9152466" cy="3880773"/>
          </a:xfrm>
        </p:spPr>
        <p:txBody>
          <a:bodyPr/>
          <a:lstStyle/>
          <a:p>
            <a:r>
              <a:rPr lang="en-GB" dirty="0">
                <a:solidFill>
                  <a:schemeClr val="tx1"/>
                </a:solidFill>
                <a:latin typeface="Arial" panose="020B0604020202020204" pitchFamily="34" charset="0"/>
                <a:cs typeface="Arial" panose="020B0604020202020204" pitchFamily="34" charset="0"/>
              </a:rPr>
              <a:t>A concept that has been discussed for decades</a:t>
            </a:r>
          </a:p>
          <a:p>
            <a:r>
              <a:rPr lang="en-GB" dirty="0">
                <a:solidFill>
                  <a:schemeClr val="tx1"/>
                </a:solidFill>
                <a:latin typeface="Arial" panose="020B0604020202020204" pitchFamily="34" charset="0"/>
                <a:cs typeface="Arial" panose="020B0604020202020204" pitchFamily="34" charset="0"/>
              </a:rPr>
              <a:t>‘Generally understood today and has been around for some 35 years.’ – Percy, 2018</a:t>
            </a:r>
          </a:p>
          <a:p>
            <a:r>
              <a:rPr lang="en-GB" dirty="0">
                <a:solidFill>
                  <a:schemeClr val="tx1"/>
                </a:solidFill>
                <a:latin typeface="Arial" panose="020B0604020202020204" pitchFamily="34" charset="0"/>
                <a:cs typeface="Arial" panose="020B0604020202020204" pitchFamily="34" charset="0"/>
              </a:rPr>
              <a:t>A method ‘to force all aspects of the communication programme to deliver a single-minded and unified message to the target market.’ – </a:t>
            </a:r>
            <a:r>
              <a:rPr lang="en-GB" dirty="0" err="1">
                <a:solidFill>
                  <a:schemeClr val="tx1"/>
                </a:solidFill>
                <a:latin typeface="Arial" panose="020B0604020202020204" pitchFamily="34" charset="0"/>
                <a:cs typeface="Arial" panose="020B0604020202020204" pitchFamily="34" charset="0"/>
              </a:rPr>
              <a:t>Yeshin</a:t>
            </a:r>
            <a:r>
              <a:rPr lang="en-GB" dirty="0">
                <a:solidFill>
                  <a:schemeClr val="tx1"/>
                </a:solidFill>
                <a:latin typeface="Arial" panose="020B0604020202020204" pitchFamily="34" charset="0"/>
                <a:cs typeface="Arial" panose="020B0604020202020204" pitchFamily="34" charset="0"/>
              </a:rPr>
              <a:t>, 2014</a:t>
            </a:r>
          </a:p>
        </p:txBody>
      </p:sp>
      <p:pic>
        <p:nvPicPr>
          <p:cNvPr id="4" name="Picture 3" descr="Image result for integrated marketing communications">
            <a:extLst>
              <a:ext uri="{FF2B5EF4-FFF2-40B4-BE49-F238E27FC236}">
                <a16:creationId xmlns:a16="http://schemas.microsoft.com/office/drawing/2014/main" id="{C50DCD30-58D1-4CF2-90E2-1AAA4D39323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40130" y="3863340"/>
            <a:ext cx="2644140" cy="2650173"/>
          </a:xfrm>
          <a:prstGeom prst="rect">
            <a:avLst/>
          </a:prstGeom>
          <a:noFill/>
          <a:ln>
            <a:noFill/>
          </a:ln>
        </p:spPr>
      </p:pic>
      <p:pic>
        <p:nvPicPr>
          <p:cNvPr id="1026" name="Picture 2" descr="Image result for integrated marketing communications">
            <a:extLst>
              <a:ext uri="{FF2B5EF4-FFF2-40B4-BE49-F238E27FC236}">
                <a16:creationId xmlns:a16="http://schemas.microsoft.com/office/drawing/2014/main" id="{1BF2C2FD-21D7-46E4-95FC-915F72DEB4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0550" y="4238135"/>
            <a:ext cx="3722372" cy="208076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430D75-7873-475B-B4AC-3B94A9920F70}"/>
              </a:ext>
            </a:extLst>
          </p:cNvPr>
          <p:cNvSpPr txBox="1"/>
          <p:nvPr/>
        </p:nvSpPr>
        <p:spPr>
          <a:xfrm>
            <a:off x="1040130" y="6318899"/>
            <a:ext cx="7692390" cy="369332"/>
          </a:xfrm>
          <a:prstGeom prst="rect">
            <a:avLst/>
          </a:prstGeom>
          <a:noFill/>
        </p:spPr>
        <p:txBody>
          <a:bodyPr wrap="square" rtlCol="0">
            <a:spAutoFit/>
          </a:bodyPr>
          <a:lstStyle/>
          <a:p>
            <a:r>
              <a:rPr lang="en-GB" dirty="0"/>
              <a:t>Source: </a:t>
            </a:r>
            <a:r>
              <a:rPr lang="en-GB" dirty="0" err="1"/>
              <a:t>Meteora</a:t>
            </a:r>
            <a:r>
              <a:rPr lang="en-GB" dirty="0"/>
              <a:t>, 2014               Source: Research Methodology, 2013 </a:t>
            </a:r>
          </a:p>
        </p:txBody>
      </p:sp>
    </p:spTree>
    <p:extLst>
      <p:ext uri="{BB962C8B-B14F-4D97-AF65-F5344CB8AC3E}">
        <p14:creationId xmlns:p14="http://schemas.microsoft.com/office/powerpoint/2010/main" val="19921997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B1B21-374E-4BE3-9FBD-11C3F00E100D}"/>
              </a:ext>
            </a:extLst>
          </p:cNvPr>
          <p:cNvSpPr>
            <a:spLocks noGrp="1"/>
          </p:cNvSpPr>
          <p:nvPr>
            <p:ph type="title"/>
          </p:nvPr>
        </p:nvSpPr>
        <p:spPr/>
        <p:txBody>
          <a:bodyPr>
            <a:normAutofit fontScale="90000"/>
          </a:bodyPr>
          <a:lstStyle/>
          <a:p>
            <a:pPr algn="ctr"/>
            <a:r>
              <a:rPr lang="en-GB" b="1" u="sng" dirty="0">
                <a:latin typeface="Arial" panose="020B0604020202020204" pitchFamily="34" charset="0"/>
                <a:cs typeface="Arial" panose="020B0604020202020204" pitchFamily="34" charset="0"/>
              </a:rPr>
              <a:t>Advantages &amp; </a:t>
            </a:r>
            <a:r>
              <a:rPr lang="en-GB" b="1" u="sng" dirty="0" smtClean="0">
                <a:latin typeface="Arial" panose="020B0604020202020204" pitchFamily="34" charset="0"/>
                <a:cs typeface="Arial" panose="020B0604020202020204" pitchFamily="34" charset="0"/>
              </a:rPr>
              <a:t>Disadvantages </a:t>
            </a:r>
            <a:r>
              <a:rPr lang="en-GB" b="1" u="sng" dirty="0">
                <a:latin typeface="Arial" panose="020B0604020202020204" pitchFamily="34" charset="0"/>
                <a:cs typeface="Arial" panose="020B0604020202020204" pitchFamily="34" charset="0"/>
              </a:rPr>
              <a:t>of </a:t>
            </a:r>
            <a:r>
              <a:rPr lang="en-GB" b="1" u="sng" dirty="0" smtClean="0">
                <a:latin typeface="Arial" panose="020B0604020202020204" pitchFamily="34" charset="0"/>
                <a:cs typeface="Arial" panose="020B0604020202020204" pitchFamily="34" charset="0"/>
              </a:rPr>
              <a:t>Integrated </a:t>
            </a:r>
            <a:r>
              <a:rPr lang="en-GB" b="1" u="sng" dirty="0">
                <a:latin typeface="Arial" panose="020B0604020202020204" pitchFamily="34" charset="0"/>
                <a:cs typeface="Arial" panose="020B0604020202020204" pitchFamily="34" charset="0"/>
              </a:rPr>
              <a:t>M</a:t>
            </a:r>
            <a:r>
              <a:rPr lang="en-GB" b="1" u="sng" dirty="0" smtClean="0">
                <a:latin typeface="Arial" panose="020B0604020202020204" pitchFamily="34" charset="0"/>
                <a:cs typeface="Arial" panose="020B0604020202020204" pitchFamily="34" charset="0"/>
              </a:rPr>
              <a:t>arketing </a:t>
            </a:r>
            <a:r>
              <a:rPr lang="en-GB" b="1" u="sng" dirty="0">
                <a:latin typeface="Arial" panose="020B0604020202020204" pitchFamily="34" charset="0"/>
                <a:cs typeface="Arial" panose="020B0604020202020204" pitchFamily="34" charset="0"/>
              </a:rPr>
              <a:t>C</a:t>
            </a:r>
            <a:r>
              <a:rPr lang="en-GB" b="1" u="sng" dirty="0" smtClean="0">
                <a:latin typeface="Arial" panose="020B0604020202020204" pitchFamily="34" charset="0"/>
                <a:cs typeface="Arial" panose="020B0604020202020204" pitchFamily="34" charset="0"/>
              </a:rPr>
              <a:t>ommunications </a:t>
            </a:r>
            <a:r>
              <a:rPr lang="en-GB" b="1" u="sng" dirty="0">
                <a:latin typeface="Arial" panose="020B0604020202020204" pitchFamily="34" charset="0"/>
                <a:cs typeface="Arial" panose="020B0604020202020204" pitchFamily="34" charset="0"/>
              </a:rPr>
              <a:t>(IMC)</a:t>
            </a:r>
          </a:p>
        </p:txBody>
      </p:sp>
      <p:sp>
        <p:nvSpPr>
          <p:cNvPr id="3" name="Content Placeholder 2">
            <a:extLst>
              <a:ext uri="{FF2B5EF4-FFF2-40B4-BE49-F238E27FC236}">
                <a16:creationId xmlns:a16="http://schemas.microsoft.com/office/drawing/2014/main" id="{89CF78C8-A3A9-4B52-B2B0-225DD90BB1F9}"/>
              </a:ext>
            </a:extLst>
          </p:cNvPr>
          <p:cNvSpPr>
            <a:spLocks noGrp="1"/>
          </p:cNvSpPr>
          <p:nvPr>
            <p:ph idx="1"/>
          </p:nvPr>
        </p:nvSpPr>
        <p:spPr>
          <a:xfrm>
            <a:off x="677334" y="1930400"/>
            <a:ext cx="8596668" cy="3880773"/>
          </a:xfrm>
        </p:spPr>
        <p:txBody>
          <a:bodyPr/>
          <a:lstStyle/>
          <a:p>
            <a:r>
              <a:rPr lang="en-GB" dirty="0">
                <a:solidFill>
                  <a:schemeClr val="tx1"/>
                </a:solidFill>
                <a:latin typeface="Arial" panose="020B0604020202020204" pitchFamily="34" charset="0"/>
                <a:cs typeface="Arial" panose="020B0604020202020204" pitchFamily="34" charset="0"/>
              </a:rPr>
              <a:t>‘Consumers are hit with hundreds, if not thousands, of marketing messages daily, it’s more important than ever for a brand to be recognizable from one platform to the next.’ – Hendricks, 2018</a:t>
            </a:r>
          </a:p>
          <a:p>
            <a:r>
              <a:rPr lang="en-GB" dirty="0">
                <a:solidFill>
                  <a:schemeClr val="tx1"/>
                </a:solidFill>
                <a:latin typeface="Arial" panose="020B0604020202020204" pitchFamily="34" charset="0"/>
                <a:cs typeface="Arial" panose="020B0604020202020204" pitchFamily="34" charset="0"/>
              </a:rPr>
              <a:t>Advantages:</a:t>
            </a:r>
          </a:p>
          <a:p>
            <a:pPr>
              <a:buFont typeface="Wingdings" panose="05000000000000000000" pitchFamily="2" charset="2"/>
              <a:buChar char="§"/>
            </a:pPr>
            <a:r>
              <a:rPr lang="en-GB" dirty="0">
                <a:solidFill>
                  <a:schemeClr val="tx1"/>
                </a:solidFill>
                <a:latin typeface="Arial" panose="020B0604020202020204" pitchFamily="34" charset="0"/>
                <a:cs typeface="Arial" panose="020B0604020202020204" pitchFamily="34" charset="0"/>
              </a:rPr>
              <a:t>Brand reinforcement</a:t>
            </a:r>
          </a:p>
          <a:p>
            <a:pPr>
              <a:buFont typeface="Wingdings" panose="05000000000000000000" pitchFamily="2" charset="2"/>
              <a:buChar char="§"/>
            </a:pPr>
            <a:r>
              <a:rPr lang="en-GB" dirty="0">
                <a:solidFill>
                  <a:schemeClr val="tx1"/>
                </a:solidFill>
                <a:latin typeface="Arial" panose="020B0604020202020204" pitchFamily="34" charset="0"/>
                <a:cs typeface="Arial" panose="020B0604020202020204" pitchFamily="34" charset="0"/>
              </a:rPr>
              <a:t>Effective communication</a:t>
            </a:r>
          </a:p>
          <a:p>
            <a:pPr>
              <a:buFont typeface="Wingdings" panose="05000000000000000000" pitchFamily="2" charset="2"/>
              <a:buChar char="§"/>
            </a:pPr>
            <a:r>
              <a:rPr lang="en-GB" dirty="0">
                <a:solidFill>
                  <a:schemeClr val="tx1"/>
                </a:solidFill>
                <a:latin typeface="Arial" panose="020B0604020202020204" pitchFamily="34" charset="0"/>
                <a:cs typeface="Arial" panose="020B0604020202020204" pitchFamily="34" charset="0"/>
              </a:rPr>
              <a:t>Competitive advantage</a:t>
            </a:r>
          </a:p>
          <a:p>
            <a:pPr>
              <a:buFont typeface="Wingdings" panose="05000000000000000000" pitchFamily="2" charset="2"/>
              <a:buChar char="Ø"/>
            </a:pPr>
            <a:r>
              <a:rPr lang="en-GB" dirty="0">
                <a:solidFill>
                  <a:schemeClr val="tx1"/>
                </a:solidFill>
                <a:latin typeface="Arial" panose="020B0604020202020204" pitchFamily="34" charset="0"/>
                <a:cs typeface="Arial" panose="020B0604020202020204" pitchFamily="34" charset="0"/>
              </a:rPr>
              <a:t>Disadvantages:</a:t>
            </a:r>
          </a:p>
          <a:p>
            <a:pPr>
              <a:buFont typeface="Wingdings" panose="05000000000000000000" pitchFamily="2" charset="2"/>
              <a:buChar char="q"/>
            </a:pPr>
            <a:r>
              <a:rPr lang="en-GB" dirty="0">
                <a:solidFill>
                  <a:schemeClr val="tx1"/>
                </a:solidFill>
                <a:latin typeface="Arial" panose="020B0604020202020204" pitchFamily="34" charset="0"/>
                <a:cs typeface="Arial" panose="020B0604020202020204" pitchFamily="34" charset="0"/>
              </a:rPr>
              <a:t>Stale advertising campaigns</a:t>
            </a:r>
          </a:p>
          <a:p>
            <a:pPr>
              <a:buFont typeface="Wingdings" panose="05000000000000000000" pitchFamily="2" charset="2"/>
              <a:buChar char="q"/>
            </a:pPr>
            <a:r>
              <a:rPr lang="en-GB" dirty="0">
                <a:solidFill>
                  <a:schemeClr val="tx1"/>
                </a:solidFill>
                <a:latin typeface="Arial" panose="020B0604020202020204" pitchFamily="34" charset="0"/>
                <a:cs typeface="Arial" panose="020B0604020202020204" pitchFamily="34" charset="0"/>
              </a:rPr>
              <a:t>Lack of creativity</a:t>
            </a:r>
          </a:p>
        </p:txBody>
      </p:sp>
    </p:spTree>
    <p:extLst>
      <p:ext uri="{BB962C8B-B14F-4D97-AF65-F5344CB8AC3E}">
        <p14:creationId xmlns:p14="http://schemas.microsoft.com/office/powerpoint/2010/main" val="3949726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016A2-E03E-425B-8541-778DAEEE4EB0}"/>
              </a:ext>
            </a:extLst>
          </p:cNvPr>
          <p:cNvSpPr>
            <a:spLocks noGrp="1"/>
          </p:cNvSpPr>
          <p:nvPr>
            <p:ph type="title"/>
          </p:nvPr>
        </p:nvSpPr>
        <p:spPr/>
        <p:txBody>
          <a:bodyPr>
            <a:normAutofit/>
          </a:bodyPr>
          <a:lstStyle/>
          <a:p>
            <a:pPr algn="ctr"/>
            <a:r>
              <a:rPr lang="en-GB" b="1" u="sng" dirty="0">
                <a:latin typeface="Arial" panose="020B0604020202020204" pitchFamily="34" charset="0"/>
                <a:cs typeface="Arial" panose="020B0604020202020204" pitchFamily="34" charset="0"/>
              </a:rPr>
              <a:t>Most Appropriate Media for Marketing Communications for Market</a:t>
            </a:r>
          </a:p>
        </p:txBody>
      </p:sp>
      <p:sp>
        <p:nvSpPr>
          <p:cNvPr id="3" name="Content Placeholder 2">
            <a:extLst>
              <a:ext uri="{FF2B5EF4-FFF2-40B4-BE49-F238E27FC236}">
                <a16:creationId xmlns:a16="http://schemas.microsoft.com/office/drawing/2014/main" id="{27FD17F9-B39F-4D63-A3AA-ADBC20DE2151}"/>
              </a:ext>
            </a:extLst>
          </p:cNvPr>
          <p:cNvSpPr>
            <a:spLocks noGrp="1"/>
          </p:cNvSpPr>
          <p:nvPr>
            <p:ph idx="1"/>
          </p:nvPr>
        </p:nvSpPr>
        <p:spPr>
          <a:xfrm>
            <a:off x="677334" y="2160589"/>
            <a:ext cx="8596668" cy="4107207"/>
          </a:xfrm>
        </p:spPr>
        <p:txBody>
          <a:bodyPr>
            <a:normAutofit fontScale="62500" lnSpcReduction="20000"/>
          </a:bodyPr>
          <a:lstStyle/>
          <a:p>
            <a:pPr algn="ctr"/>
            <a:r>
              <a:rPr lang="en-GB" sz="2400" b="1" u="sng" dirty="0">
                <a:solidFill>
                  <a:schemeClr val="tx1"/>
                </a:solidFill>
                <a:latin typeface="Arial" panose="020B0604020202020204" pitchFamily="34" charset="0"/>
                <a:cs typeface="Arial" panose="020B0604020202020204" pitchFamily="34" charset="0"/>
              </a:rPr>
              <a:t>Online/ Social Media</a:t>
            </a:r>
          </a:p>
          <a:p>
            <a:endParaRPr lang="en-GB" sz="2400" dirty="0">
              <a:solidFill>
                <a:schemeClr val="tx1"/>
              </a:solidFill>
            </a:endParaRPr>
          </a:p>
          <a:p>
            <a:pPr marL="0" indent="0">
              <a:buNone/>
            </a:pPr>
            <a:r>
              <a:rPr lang="en-GB" sz="2400" dirty="0" err="1">
                <a:solidFill>
                  <a:schemeClr val="tx1"/>
                </a:solidFill>
                <a:latin typeface="Arial" panose="020B0604020202020204" pitchFamily="34" charset="0"/>
                <a:cs typeface="Arial" panose="020B0604020202020204" pitchFamily="34" charset="0"/>
              </a:rPr>
              <a:t>Cyngor</a:t>
            </a:r>
            <a:r>
              <a:rPr lang="en-GB" sz="2400" dirty="0">
                <a:solidFill>
                  <a:schemeClr val="tx1"/>
                </a:solidFill>
                <a:latin typeface="Arial" panose="020B0604020202020204" pitchFamily="34" charset="0"/>
                <a:cs typeface="Arial" panose="020B0604020202020204" pitchFamily="34" charset="0"/>
              </a:rPr>
              <a:t> Abertawe Swansea Council(2015)–</a:t>
            </a:r>
          </a:p>
          <a:p>
            <a:endParaRPr lang="en-GB" sz="2400" dirty="0">
              <a:solidFill>
                <a:schemeClr val="tx1"/>
              </a:solidFill>
              <a:latin typeface="Arial" panose="020B0604020202020204" pitchFamily="34" charset="0"/>
              <a:cs typeface="Arial" panose="020B0604020202020204" pitchFamily="34" charset="0"/>
            </a:endParaRPr>
          </a:p>
          <a:p>
            <a:r>
              <a:rPr lang="en-GB" sz="2400" dirty="0">
                <a:solidFill>
                  <a:schemeClr val="tx1"/>
                </a:solidFill>
                <a:latin typeface="Arial" panose="020B0604020202020204" pitchFamily="34" charset="0"/>
                <a:cs typeface="Arial" panose="020B0604020202020204" pitchFamily="34" charset="0"/>
              </a:rPr>
              <a:t> 69% of visitors used Google</a:t>
            </a:r>
          </a:p>
          <a:p>
            <a:endParaRPr lang="en-GB" sz="2400" dirty="0">
              <a:solidFill>
                <a:schemeClr val="tx1"/>
              </a:solidFill>
              <a:latin typeface="Arial" panose="020B0604020202020204" pitchFamily="34" charset="0"/>
              <a:cs typeface="Arial" panose="020B0604020202020204" pitchFamily="34" charset="0"/>
            </a:endParaRPr>
          </a:p>
          <a:p>
            <a:r>
              <a:rPr lang="en-GB" sz="2400" dirty="0">
                <a:solidFill>
                  <a:schemeClr val="tx1"/>
                </a:solidFill>
                <a:latin typeface="Arial" panose="020B0604020202020204" pitchFamily="34" charset="0"/>
                <a:cs typeface="Arial" panose="020B0604020202020204" pitchFamily="34" charset="0"/>
              </a:rPr>
              <a:t>14% of visitors used  </a:t>
            </a:r>
            <a:r>
              <a:rPr lang="en-GB" sz="2400" dirty="0">
                <a:solidFill>
                  <a:schemeClr val="tx1"/>
                </a:solidFill>
                <a:latin typeface="Arial" panose="020B0604020202020204" pitchFamily="34" charset="0"/>
                <a:cs typeface="Arial" panose="020B0604020202020204" pitchFamily="34" charset="0"/>
                <a:hlinkClick r:id="rId3"/>
              </a:rPr>
              <a:t>www.visitswanseabay.com</a:t>
            </a:r>
            <a:r>
              <a:rPr lang="en-GB" sz="2400" dirty="0">
                <a:solidFill>
                  <a:schemeClr val="tx1"/>
                </a:solidFill>
                <a:latin typeface="Arial" panose="020B0604020202020204" pitchFamily="34" charset="0"/>
                <a:cs typeface="Arial" panose="020B0604020202020204" pitchFamily="34" charset="0"/>
              </a:rPr>
              <a:t> </a:t>
            </a:r>
          </a:p>
          <a:p>
            <a:endParaRPr lang="en-GB" sz="2400" dirty="0">
              <a:solidFill>
                <a:schemeClr val="tx1"/>
              </a:solidFill>
              <a:latin typeface="Arial" panose="020B0604020202020204" pitchFamily="34" charset="0"/>
              <a:cs typeface="Arial" panose="020B0604020202020204" pitchFamily="34" charset="0"/>
            </a:endParaRPr>
          </a:p>
          <a:p>
            <a:r>
              <a:rPr lang="en-GB" sz="2400" dirty="0">
                <a:solidFill>
                  <a:schemeClr val="tx1"/>
                </a:solidFill>
                <a:latin typeface="Arial" panose="020B0604020202020204" pitchFamily="34" charset="0"/>
                <a:cs typeface="Arial" panose="020B0604020202020204" pitchFamily="34" charset="0"/>
              </a:rPr>
              <a:t>13% of visitors used Trip </a:t>
            </a:r>
            <a:r>
              <a:rPr lang="en-GB" sz="2400" dirty="0" smtClean="0">
                <a:solidFill>
                  <a:schemeClr val="tx1"/>
                </a:solidFill>
                <a:latin typeface="Arial" panose="020B0604020202020204" pitchFamily="34" charset="0"/>
                <a:cs typeface="Arial" panose="020B0604020202020204" pitchFamily="34" charset="0"/>
              </a:rPr>
              <a:t>Advisor</a:t>
            </a:r>
          </a:p>
          <a:p>
            <a:endParaRPr lang="en-GB" sz="2400" dirty="0">
              <a:solidFill>
                <a:schemeClr val="tx1"/>
              </a:solidFill>
              <a:latin typeface="Arial" panose="020B0604020202020204" pitchFamily="34" charset="0"/>
              <a:cs typeface="Arial" panose="020B0604020202020204" pitchFamily="34" charset="0"/>
            </a:endParaRPr>
          </a:p>
          <a:p>
            <a:r>
              <a:rPr lang="en-GB" sz="2400" dirty="0" smtClean="0">
                <a:solidFill>
                  <a:schemeClr val="tx1"/>
                </a:solidFill>
                <a:latin typeface="Arial" panose="020B0604020202020204" pitchFamily="34" charset="0"/>
                <a:cs typeface="Arial" panose="020B0604020202020204" pitchFamily="34" charset="0"/>
              </a:rPr>
              <a:t>3% of visitors used Facebook</a:t>
            </a:r>
          </a:p>
          <a:p>
            <a:endParaRPr lang="en-GB" sz="2400" dirty="0">
              <a:solidFill>
                <a:schemeClr val="tx1"/>
              </a:solidFill>
              <a:latin typeface="Arial" panose="020B0604020202020204" pitchFamily="34" charset="0"/>
              <a:cs typeface="Arial" panose="020B0604020202020204" pitchFamily="34" charset="0"/>
            </a:endParaRPr>
          </a:p>
          <a:p>
            <a:r>
              <a:rPr lang="en-GB" sz="2400" dirty="0" smtClean="0">
                <a:solidFill>
                  <a:schemeClr val="tx1"/>
                </a:solidFill>
                <a:latin typeface="Arial" panose="020B0604020202020204" pitchFamily="34" charset="0"/>
                <a:cs typeface="Arial" panose="020B0604020202020204" pitchFamily="34" charset="0"/>
              </a:rPr>
              <a:t>18% of visitors used other</a:t>
            </a:r>
            <a:endParaRPr lang="en-GB" sz="2400" dirty="0">
              <a:solidFill>
                <a:schemeClr val="tx1"/>
              </a:solidFill>
              <a:latin typeface="Arial" panose="020B0604020202020204" pitchFamily="34" charset="0"/>
              <a:cs typeface="Arial" panose="020B0604020202020204" pitchFamily="34" charset="0"/>
            </a:endParaRPr>
          </a:p>
          <a:p>
            <a:endParaRPr lang="en-GB" dirty="0"/>
          </a:p>
          <a:p>
            <a:endParaRPr lang="en-GB" dirty="0"/>
          </a:p>
          <a:p>
            <a:endParaRPr lang="en-GB" dirty="0"/>
          </a:p>
        </p:txBody>
      </p:sp>
      <p:pic>
        <p:nvPicPr>
          <p:cNvPr id="7" name="Picture 6"/>
          <p:cNvPicPr>
            <a:picLocks noChangeAspect="1"/>
          </p:cNvPicPr>
          <p:nvPr/>
        </p:nvPicPr>
        <p:blipFill rotWithShape="1">
          <a:blip r:embed="rId4"/>
          <a:srcRect l="37023" t="28359" r="22322" b="27830"/>
          <a:stretch/>
        </p:blipFill>
        <p:spPr>
          <a:xfrm>
            <a:off x="6068406" y="2883603"/>
            <a:ext cx="5583099" cy="3384193"/>
          </a:xfrm>
          <a:prstGeom prst="rect">
            <a:avLst/>
          </a:prstGeom>
        </p:spPr>
      </p:pic>
    </p:spTree>
    <p:extLst>
      <p:ext uri="{BB962C8B-B14F-4D97-AF65-F5344CB8AC3E}">
        <p14:creationId xmlns:p14="http://schemas.microsoft.com/office/powerpoint/2010/main" val="38265854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2230AB-DB6A-470E-BE0D-3514B1DF426C}"/>
              </a:ext>
            </a:extLst>
          </p:cNvPr>
          <p:cNvSpPr>
            <a:spLocks noGrp="1"/>
          </p:cNvSpPr>
          <p:nvPr>
            <p:ph idx="1"/>
          </p:nvPr>
        </p:nvSpPr>
        <p:spPr>
          <a:xfrm>
            <a:off x="390254" y="1901034"/>
            <a:ext cx="8596668" cy="3880773"/>
          </a:xfrm>
        </p:spPr>
        <p:txBody>
          <a:bodyPr>
            <a:normAutofit/>
          </a:bodyPr>
          <a:lstStyle/>
          <a:p>
            <a:r>
              <a:rPr lang="en-GB" dirty="0">
                <a:solidFill>
                  <a:schemeClr val="tx1"/>
                </a:solidFill>
                <a:latin typeface="Arial" panose="020B0604020202020204" pitchFamily="34" charset="0"/>
                <a:cs typeface="Arial" panose="020B0604020202020204" pitchFamily="34" charset="0"/>
              </a:rPr>
              <a:t>Create a Facebook </a:t>
            </a:r>
            <a:r>
              <a:rPr lang="en-GB" dirty="0" smtClean="0">
                <a:solidFill>
                  <a:schemeClr val="tx1"/>
                </a:solidFill>
                <a:latin typeface="Arial" panose="020B0604020202020204" pitchFamily="34" charset="0"/>
                <a:cs typeface="Arial" panose="020B0604020202020204" pitchFamily="34" charset="0"/>
              </a:rPr>
              <a:t>and Twitter Page </a:t>
            </a:r>
          </a:p>
          <a:p>
            <a:pPr marL="0" indent="0">
              <a:buNone/>
            </a:pPr>
            <a:endParaRPr lang="en-GB" dirty="0" smtClean="0">
              <a:solidFill>
                <a:schemeClr val="tx1"/>
              </a:solidFill>
              <a:latin typeface="Arial" panose="020B0604020202020204" pitchFamily="34" charset="0"/>
              <a:cs typeface="Arial" panose="020B0604020202020204" pitchFamily="34" charset="0"/>
            </a:endParaRPr>
          </a:p>
          <a:p>
            <a:pPr marL="0" indent="0">
              <a:buNone/>
            </a:pPr>
            <a:r>
              <a:rPr lang="en-GB" altLang="en-US" dirty="0">
                <a:solidFill>
                  <a:schemeClr val="tx1"/>
                </a:solidFill>
                <a:latin typeface="Arial" panose="020B0604020202020204" pitchFamily="34" charset="0"/>
                <a:cs typeface="Arial" panose="020B0604020202020204" pitchFamily="34" charset="0"/>
              </a:rPr>
              <a:t>‘The internet is a very important tool for visitors who need information – especially those who have not been to Swansea before, of which 60% say they go online for information to help plan their trip’ – </a:t>
            </a:r>
            <a:r>
              <a:rPr lang="en-GB" altLang="en-US" dirty="0" err="1">
                <a:solidFill>
                  <a:schemeClr val="tx1"/>
                </a:solidFill>
                <a:latin typeface="Arial" panose="020B0604020202020204" pitchFamily="34" charset="0"/>
                <a:cs typeface="Arial" panose="020B0604020202020204" pitchFamily="34" charset="0"/>
              </a:rPr>
              <a:t>Cyngor</a:t>
            </a:r>
            <a:r>
              <a:rPr lang="en-GB" altLang="en-US" dirty="0">
                <a:solidFill>
                  <a:schemeClr val="tx1"/>
                </a:solidFill>
                <a:latin typeface="Arial" panose="020B0604020202020204" pitchFamily="34" charset="0"/>
                <a:cs typeface="Arial" panose="020B0604020202020204" pitchFamily="34" charset="0"/>
              </a:rPr>
              <a:t> </a:t>
            </a:r>
            <a:r>
              <a:rPr lang="en-GB" altLang="en-US" dirty="0" err="1">
                <a:solidFill>
                  <a:schemeClr val="tx1"/>
                </a:solidFill>
                <a:latin typeface="Arial" panose="020B0604020202020204" pitchFamily="34" charset="0"/>
                <a:cs typeface="Arial" panose="020B0604020202020204" pitchFamily="34" charset="0"/>
              </a:rPr>
              <a:t>Abertawe</a:t>
            </a:r>
            <a:r>
              <a:rPr lang="en-GB" altLang="en-US" dirty="0">
                <a:solidFill>
                  <a:schemeClr val="tx1"/>
                </a:solidFill>
                <a:latin typeface="Arial" panose="020B0604020202020204" pitchFamily="34" charset="0"/>
                <a:cs typeface="Arial" panose="020B0604020202020204" pitchFamily="34" charset="0"/>
              </a:rPr>
              <a:t> Swansea (2015)</a:t>
            </a:r>
          </a:p>
          <a:p>
            <a:pPr marL="0" indent="0">
              <a:buNone/>
            </a:pPr>
            <a:endParaRPr lang="en-GB" dirty="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Go to National Parks and other eco tourism destinations and hand out posters to promote Swansea Bay and Gower </a:t>
            </a:r>
            <a:r>
              <a:rPr lang="en-GB" dirty="0" err="1" smtClean="0">
                <a:solidFill>
                  <a:schemeClr val="tx1"/>
                </a:solidFill>
                <a:latin typeface="Arial" panose="020B0604020202020204" pitchFamily="34" charset="0"/>
                <a:cs typeface="Arial" panose="020B0604020202020204" pitchFamily="34" charset="0"/>
              </a:rPr>
              <a:t>Pensinula</a:t>
            </a:r>
            <a:endParaRPr lang="en-GB" dirty="0" smtClean="0">
              <a:solidFill>
                <a:schemeClr val="tx1"/>
              </a:solidFill>
              <a:latin typeface="Arial" panose="020B0604020202020204" pitchFamily="34" charset="0"/>
              <a:cs typeface="Arial" panose="020B0604020202020204" pitchFamily="34" charset="0"/>
            </a:endParaRPr>
          </a:p>
          <a:p>
            <a:endParaRPr lang="en-GB" dirty="0" smtClean="0">
              <a:solidFill>
                <a:schemeClr val="tx1"/>
              </a:solidFill>
              <a:latin typeface="Arial" panose="020B0604020202020204" pitchFamily="34" charset="0"/>
              <a:cs typeface="Arial" panose="020B0604020202020204" pitchFamily="34" charset="0"/>
            </a:endParaRPr>
          </a:p>
          <a:p>
            <a:pPr marL="0" indent="0">
              <a:buNone/>
            </a:pPr>
            <a:r>
              <a:rPr lang="en-GB" dirty="0">
                <a:solidFill>
                  <a:schemeClr val="tx1"/>
                </a:solidFill>
                <a:latin typeface="Arial" panose="020B0604020202020204" pitchFamily="34" charset="0"/>
                <a:cs typeface="Arial" panose="020B0604020202020204" pitchFamily="34" charset="0"/>
              </a:rPr>
              <a:t>‘Millennials are also leading the way in sustainable tourism, with 41% arguing that they are interested in booking an eco-tourism holiday.’ </a:t>
            </a:r>
            <a:r>
              <a:rPr lang="en-GB" dirty="0" smtClean="0">
                <a:solidFill>
                  <a:schemeClr val="tx1"/>
                </a:solidFill>
                <a:latin typeface="Arial" panose="020B0604020202020204" pitchFamily="34" charset="0"/>
                <a:cs typeface="Arial" panose="020B0604020202020204" pitchFamily="34" charset="0"/>
              </a:rPr>
              <a:t>– </a:t>
            </a:r>
            <a:r>
              <a:rPr lang="en-GB" dirty="0" err="1" smtClean="0">
                <a:solidFill>
                  <a:schemeClr val="tx1"/>
                </a:solidFill>
                <a:latin typeface="Arial" panose="020B0604020202020204" pitchFamily="34" charset="0"/>
                <a:cs typeface="Arial" panose="020B0604020202020204" pitchFamily="34" charset="0"/>
              </a:rPr>
              <a:t>GlobalData</a:t>
            </a:r>
            <a:r>
              <a:rPr lang="en-GB" dirty="0" smtClean="0">
                <a:solidFill>
                  <a:schemeClr val="tx1"/>
                </a:solidFill>
                <a:latin typeface="Arial" panose="020B0604020202020204" pitchFamily="34" charset="0"/>
                <a:cs typeface="Arial" panose="020B0604020202020204" pitchFamily="34" charset="0"/>
              </a:rPr>
              <a:t> (2017)</a:t>
            </a:r>
            <a:endParaRPr lang="en-GB" dirty="0">
              <a:solidFill>
                <a:schemeClr val="tx1"/>
              </a:solidFill>
              <a:latin typeface="Arial" panose="020B0604020202020204" pitchFamily="34" charset="0"/>
              <a:cs typeface="Arial" panose="020B0604020202020204" pitchFamily="34" charset="0"/>
            </a:endParaRPr>
          </a:p>
          <a:p>
            <a:pPr marL="0" indent="0">
              <a:buNone/>
            </a:pPr>
            <a:endParaRPr lang="en-GB" dirty="0">
              <a:solidFill>
                <a:schemeClr val="tx1"/>
              </a:solidFill>
              <a:latin typeface="Arial" panose="020B0604020202020204" pitchFamily="34" charset="0"/>
              <a:cs typeface="Arial" panose="020B0604020202020204" pitchFamily="34" charset="0"/>
            </a:endParaRPr>
          </a:p>
          <a:p>
            <a:endParaRPr lang="en-GB" dirty="0"/>
          </a:p>
        </p:txBody>
      </p:sp>
      <p:sp>
        <p:nvSpPr>
          <p:cNvPr id="2" name="Rectangle 1"/>
          <p:cNvSpPr/>
          <p:nvPr/>
        </p:nvSpPr>
        <p:spPr>
          <a:xfrm>
            <a:off x="-552893" y="127614"/>
            <a:ext cx="11270512" cy="1200329"/>
          </a:xfrm>
          <a:prstGeom prst="rect">
            <a:avLst/>
          </a:prstGeom>
        </p:spPr>
        <p:txBody>
          <a:bodyPr wrap="square">
            <a:spAutoFit/>
          </a:bodyPr>
          <a:lstStyle/>
          <a:p>
            <a:pPr lvl="0" algn="ctr"/>
            <a:r>
              <a:rPr lang="en-GB" sz="3600" b="1" u="sng" dirty="0">
                <a:solidFill>
                  <a:srgbClr val="90C226"/>
                </a:solidFill>
              </a:rPr>
              <a:t>Other Appropriate Media for Marketing Communications for Market</a:t>
            </a:r>
            <a:endParaRPr lang="en-GB" dirty="0">
              <a:solidFill>
                <a:prstClr val="black"/>
              </a:solidFill>
            </a:endParaRPr>
          </a:p>
        </p:txBody>
      </p:sp>
    </p:spTree>
    <p:extLst>
      <p:ext uri="{BB962C8B-B14F-4D97-AF65-F5344CB8AC3E}">
        <p14:creationId xmlns:p14="http://schemas.microsoft.com/office/powerpoint/2010/main" val="22538333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77955" y="719896"/>
            <a:ext cx="3742660" cy="4628277"/>
          </a:xfrm>
          <a:prstGeom prst="rect">
            <a:avLst/>
          </a:prstGeom>
          <a:noFill/>
          <a:ln w="12700">
            <a:solidFill>
              <a:schemeClr val="tx1"/>
            </a:solidFill>
          </a:ln>
        </p:spPr>
      </p:pic>
      <p:pic>
        <p:nvPicPr>
          <p:cNvPr id="5" name="Picture 4"/>
          <p:cNvPicPr>
            <a:picLocks noChangeAspect="1"/>
          </p:cNvPicPr>
          <p:nvPr/>
        </p:nvPicPr>
        <p:blipFill>
          <a:blip r:embed="rId4"/>
          <a:stretch>
            <a:fillRect/>
          </a:stretch>
        </p:blipFill>
        <p:spPr>
          <a:xfrm>
            <a:off x="8157383" y="719897"/>
            <a:ext cx="3944680" cy="4628277"/>
          </a:xfrm>
          <a:prstGeom prst="rect">
            <a:avLst/>
          </a:prstGeom>
          <a:ln w="12700">
            <a:solidFill>
              <a:schemeClr val="tx1"/>
            </a:solidFill>
          </a:ln>
        </p:spPr>
      </p:pic>
      <p:pic>
        <p:nvPicPr>
          <p:cNvPr id="6" name="Picture 5"/>
          <p:cNvPicPr>
            <a:picLocks noChangeAspect="1"/>
          </p:cNvPicPr>
          <p:nvPr/>
        </p:nvPicPr>
        <p:blipFill rotWithShape="1">
          <a:blip r:embed="rId5"/>
          <a:srcRect t="4361"/>
          <a:stretch/>
        </p:blipFill>
        <p:spPr>
          <a:xfrm>
            <a:off x="4312001" y="719898"/>
            <a:ext cx="3653996" cy="4628277"/>
          </a:xfrm>
          <a:prstGeom prst="rect">
            <a:avLst/>
          </a:prstGeom>
          <a:ln w="12700">
            <a:solidFill>
              <a:schemeClr val="tx1"/>
            </a:solidFill>
          </a:ln>
        </p:spPr>
      </p:pic>
    </p:spTree>
    <p:extLst>
      <p:ext uri="{BB962C8B-B14F-4D97-AF65-F5344CB8AC3E}">
        <p14:creationId xmlns:p14="http://schemas.microsoft.com/office/powerpoint/2010/main" val="40686215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DB3DA-572F-4AF5-88DB-014FCBC8A8C8}"/>
              </a:ext>
            </a:extLst>
          </p:cNvPr>
          <p:cNvSpPr>
            <a:spLocks noGrp="1"/>
          </p:cNvSpPr>
          <p:nvPr>
            <p:ph type="title"/>
          </p:nvPr>
        </p:nvSpPr>
        <p:spPr>
          <a:xfrm>
            <a:off x="677334" y="460744"/>
            <a:ext cx="8596668" cy="1320800"/>
          </a:xfrm>
        </p:spPr>
        <p:txBody>
          <a:bodyPr>
            <a:normAutofit/>
          </a:bodyPr>
          <a:lstStyle/>
          <a:p>
            <a:pPr algn="ctr"/>
            <a:r>
              <a:rPr lang="en-GB" b="1" u="sng" dirty="0">
                <a:latin typeface="Arial" panose="020B0604020202020204" pitchFamily="34" charset="0"/>
                <a:cs typeface="Arial" panose="020B0604020202020204" pitchFamily="34" charset="0"/>
              </a:rPr>
              <a:t>Visual </a:t>
            </a:r>
            <a:r>
              <a:rPr lang="en-GB" b="1" u="sng" dirty="0" smtClean="0">
                <a:latin typeface="Arial" panose="020B0604020202020204" pitchFamily="34" charset="0"/>
                <a:cs typeface="Arial" panose="020B0604020202020204" pitchFamily="34" charset="0"/>
              </a:rPr>
              <a:t>Display </a:t>
            </a:r>
            <a:r>
              <a:rPr lang="en-GB" b="1" u="sng" dirty="0">
                <a:latin typeface="Arial" panose="020B0604020202020204" pitchFamily="34" charset="0"/>
                <a:cs typeface="Arial" panose="020B0604020202020204" pitchFamily="34" charset="0"/>
              </a:rPr>
              <a:t>of </a:t>
            </a:r>
            <a:r>
              <a:rPr lang="en-GB" b="1" u="sng" dirty="0" smtClean="0">
                <a:latin typeface="Arial" panose="020B0604020202020204" pitchFamily="34" charset="0"/>
                <a:cs typeface="Arial" panose="020B0604020202020204" pitchFamily="34" charset="0"/>
              </a:rPr>
              <a:t>Branding </a:t>
            </a:r>
            <a:r>
              <a:rPr lang="en-GB" b="1" u="sng" dirty="0">
                <a:latin typeface="Arial" panose="020B0604020202020204" pitchFamily="34" charset="0"/>
                <a:cs typeface="Arial" panose="020B0604020202020204" pitchFamily="34" charset="0"/>
              </a:rPr>
              <a:t>and </a:t>
            </a:r>
            <a:r>
              <a:rPr lang="en-GB" b="1" u="sng" dirty="0" smtClean="0">
                <a:latin typeface="Arial" panose="020B0604020202020204" pitchFamily="34" charset="0"/>
                <a:cs typeface="Arial" panose="020B0604020202020204" pitchFamily="34" charset="0"/>
              </a:rPr>
              <a:t>Key </a:t>
            </a:r>
            <a:r>
              <a:rPr lang="en-GB" b="1" u="sng" dirty="0">
                <a:latin typeface="Arial" panose="020B0604020202020204" pitchFamily="34" charset="0"/>
                <a:cs typeface="Arial" panose="020B0604020202020204" pitchFamily="34" charset="0"/>
              </a:rPr>
              <a:t>M</a:t>
            </a:r>
            <a:r>
              <a:rPr lang="en-GB" b="1" u="sng" dirty="0" smtClean="0">
                <a:latin typeface="Arial" panose="020B0604020202020204" pitchFamily="34" charset="0"/>
                <a:cs typeface="Arial" panose="020B0604020202020204" pitchFamily="34" charset="0"/>
              </a:rPr>
              <a:t>essages</a:t>
            </a:r>
            <a:endParaRPr lang="en-GB" b="1" u="sng" dirty="0">
              <a:latin typeface="Arial" panose="020B0604020202020204" pitchFamily="34" charset="0"/>
              <a:cs typeface="Arial" panose="020B0604020202020204" pitchFamily="34" charset="0"/>
            </a:endParaRPr>
          </a:p>
        </p:txBody>
      </p:sp>
      <p:pic>
        <p:nvPicPr>
          <p:cNvPr id="7" name="Content Placeholder 6">
            <a:extLst>
              <a:ext uri="{FF2B5EF4-FFF2-40B4-BE49-F238E27FC236}">
                <a16:creationId xmlns:a16="http://schemas.microsoft.com/office/drawing/2014/main" id="{71C4235B-EBE5-4998-B1D6-39FA19531789}"/>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024321" y="1270000"/>
            <a:ext cx="3790039" cy="5361073"/>
          </a:xfrm>
          <a:ln w="12700">
            <a:solidFill>
              <a:schemeClr val="tx1"/>
            </a:solidFill>
          </a:ln>
        </p:spPr>
      </p:pic>
      <p:pic>
        <p:nvPicPr>
          <p:cNvPr id="4" name="Picture 3">
            <a:extLst>
              <a:ext uri="{FF2B5EF4-FFF2-40B4-BE49-F238E27FC236}">
                <a16:creationId xmlns:a16="http://schemas.microsoft.com/office/drawing/2014/main" id="{90D9B613-139C-4A91-9ECF-A7FF64B1F79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7334" y="2588244"/>
            <a:ext cx="6117590" cy="3054768"/>
          </a:xfrm>
          <a:prstGeom prst="rect">
            <a:avLst/>
          </a:prstGeom>
          <a:noFill/>
          <a:ln w="12700">
            <a:solidFill>
              <a:schemeClr val="tx1"/>
            </a:solidFill>
          </a:ln>
        </p:spPr>
      </p:pic>
    </p:spTree>
    <p:extLst>
      <p:ext uri="{BB962C8B-B14F-4D97-AF65-F5344CB8AC3E}">
        <p14:creationId xmlns:p14="http://schemas.microsoft.com/office/powerpoint/2010/main" val="5319444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40628-D23B-407A-87C8-7B6480743009}"/>
              </a:ext>
            </a:extLst>
          </p:cNvPr>
          <p:cNvSpPr>
            <a:spLocks noGrp="1"/>
          </p:cNvSpPr>
          <p:nvPr>
            <p:ph type="title"/>
          </p:nvPr>
        </p:nvSpPr>
        <p:spPr/>
        <p:txBody>
          <a:bodyPr/>
          <a:lstStyle/>
          <a:p>
            <a:pPr algn="ctr"/>
            <a:r>
              <a:rPr lang="en-GB" b="1" u="sng" dirty="0">
                <a:latin typeface="Arial" panose="020B0604020202020204" pitchFamily="34" charset="0"/>
                <a:cs typeface="Arial" panose="020B0604020202020204" pitchFamily="34" charset="0"/>
              </a:rPr>
              <a:t>Social </a:t>
            </a:r>
            <a:r>
              <a:rPr lang="en-GB" b="1" u="sng" dirty="0" smtClean="0">
                <a:latin typeface="Arial" panose="020B0604020202020204" pitchFamily="34" charset="0"/>
                <a:cs typeface="Arial" panose="020B0604020202020204" pitchFamily="34" charset="0"/>
              </a:rPr>
              <a:t>Media </a:t>
            </a:r>
            <a:r>
              <a:rPr lang="en-GB" b="1" u="sng" dirty="0">
                <a:latin typeface="Arial" panose="020B0604020202020204" pitchFamily="34" charset="0"/>
                <a:cs typeface="Arial" panose="020B0604020202020204" pitchFamily="34" charset="0"/>
              </a:rPr>
              <a:t>M</a:t>
            </a:r>
            <a:r>
              <a:rPr lang="en-GB" b="1" u="sng" dirty="0" smtClean="0">
                <a:latin typeface="Arial" panose="020B0604020202020204" pitchFamily="34" charset="0"/>
                <a:cs typeface="Arial" panose="020B0604020202020204" pitchFamily="34" charset="0"/>
              </a:rPr>
              <a:t>arketing</a:t>
            </a:r>
            <a:endParaRPr lang="en-GB" b="1" u="sng"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2F050C53-6C52-4657-8E95-68F927DCF46A}"/>
              </a:ext>
            </a:extLst>
          </p:cNvPr>
          <p:cNvPicPr/>
          <p:nvPr/>
        </p:nvPicPr>
        <p:blipFill rotWithShape="1">
          <a:blip r:embed="rId3"/>
          <a:srcRect b="6306"/>
          <a:stretch/>
        </p:blipFill>
        <p:spPr bwMode="auto">
          <a:xfrm>
            <a:off x="364488" y="2182496"/>
            <a:ext cx="5533390" cy="3019425"/>
          </a:xfrm>
          <a:prstGeom prst="rect">
            <a:avLst/>
          </a:prstGeom>
          <a:ln w="12700">
            <a:solidFill>
              <a:schemeClr val="tx1"/>
            </a:solid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10614747-231E-4712-8AC1-1B497868B2A2}"/>
              </a:ext>
            </a:extLst>
          </p:cNvPr>
          <p:cNvPicPr/>
          <p:nvPr/>
        </p:nvPicPr>
        <p:blipFill rotWithShape="1">
          <a:blip r:embed="rId4"/>
          <a:srcRect b="6601"/>
          <a:stretch/>
        </p:blipFill>
        <p:spPr bwMode="auto">
          <a:xfrm>
            <a:off x="6294122" y="2192021"/>
            <a:ext cx="5533390" cy="3009900"/>
          </a:xfrm>
          <a:prstGeom prst="rect">
            <a:avLst/>
          </a:prstGeom>
          <a:ln w="12700">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078278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2B07327-37B6-497C-81A9-2A0E2273D223}"/>
              </a:ext>
            </a:extLst>
          </p:cNvPr>
          <p:cNvSpPr/>
          <p:nvPr/>
        </p:nvSpPr>
        <p:spPr>
          <a:xfrm>
            <a:off x="1598208" y="2054322"/>
            <a:ext cx="7893508" cy="2432654"/>
          </a:xfrm>
          <a:prstGeom prst="rect">
            <a:avLst/>
          </a:prstGeom>
          <a:noFill/>
        </p:spPr>
        <p:txBody>
          <a:bodyPr wrap="none" lIns="91440" tIns="45720" rIns="91440" bIns="45720">
            <a:spAutoFit/>
          </a:bodyPr>
          <a:lstStyle/>
          <a:p>
            <a:pPr algn="ctr">
              <a:lnSpc>
                <a:spcPct val="150000"/>
              </a:lnSpc>
            </a:pPr>
            <a:r>
              <a:rPr lang="en-US" sz="5400" b="1" cap="none" spc="0" dirty="0">
                <a:ln w="0"/>
                <a:solidFill>
                  <a:schemeClr val="accent1"/>
                </a:solidFill>
                <a:effectLst>
                  <a:outerShdw blurRad="38100" dist="25400" dir="5400000" algn="ctr" rotWithShape="0">
                    <a:srgbClr val="6E747A">
                      <a:alpha val="43000"/>
                    </a:srgbClr>
                  </a:outerShdw>
                </a:effectLst>
              </a:rPr>
              <a:t>Thankyou for Listening!</a:t>
            </a:r>
          </a:p>
          <a:p>
            <a:pPr algn="ctr">
              <a:lnSpc>
                <a:spcPct val="150000"/>
              </a:lnSpc>
            </a:pPr>
            <a:r>
              <a:rPr lang="en-US" sz="5400" b="1" dirty="0">
                <a:ln w="0"/>
                <a:solidFill>
                  <a:schemeClr val="accent1"/>
                </a:solidFill>
                <a:effectLst>
                  <a:outerShdw blurRad="38100" dist="25400" dir="5400000" algn="ctr" rotWithShape="0">
                    <a:srgbClr val="6E747A">
                      <a:alpha val="43000"/>
                    </a:srgbClr>
                  </a:outerShdw>
                </a:effectLst>
              </a:rPr>
              <a:t>Any Questions?</a:t>
            </a:r>
            <a:endParaRPr lang="en-US" sz="5400" b="1"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353989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9AF40-4395-4D66-BC0A-AEED378B0D67}"/>
              </a:ext>
            </a:extLst>
          </p:cNvPr>
          <p:cNvSpPr>
            <a:spLocks noGrp="1"/>
          </p:cNvSpPr>
          <p:nvPr>
            <p:ph type="title"/>
          </p:nvPr>
        </p:nvSpPr>
        <p:spPr>
          <a:xfrm>
            <a:off x="677333" y="0"/>
            <a:ext cx="8596668" cy="1320800"/>
          </a:xfrm>
        </p:spPr>
        <p:txBody>
          <a:bodyPr/>
          <a:lstStyle/>
          <a:p>
            <a:pPr algn="ctr"/>
            <a:r>
              <a:rPr lang="en-GB" b="1" u="sng" dirty="0"/>
              <a:t>References</a:t>
            </a:r>
          </a:p>
        </p:txBody>
      </p:sp>
      <p:sp>
        <p:nvSpPr>
          <p:cNvPr id="3" name="Content Placeholder 2">
            <a:extLst>
              <a:ext uri="{FF2B5EF4-FFF2-40B4-BE49-F238E27FC236}">
                <a16:creationId xmlns:a16="http://schemas.microsoft.com/office/drawing/2014/main" id="{CC3122C9-84EC-4B4E-B5B6-605CE99343B6}"/>
              </a:ext>
            </a:extLst>
          </p:cNvPr>
          <p:cNvSpPr>
            <a:spLocks noGrp="1"/>
          </p:cNvSpPr>
          <p:nvPr>
            <p:ph idx="1"/>
          </p:nvPr>
        </p:nvSpPr>
        <p:spPr>
          <a:xfrm>
            <a:off x="677333" y="739016"/>
            <a:ext cx="9636247" cy="4499291"/>
          </a:xfrm>
        </p:spPr>
        <p:txBody>
          <a:bodyPr>
            <a:normAutofit fontScale="25000" lnSpcReduction="20000"/>
          </a:bodyPr>
          <a:lstStyle/>
          <a:p>
            <a:pPr marL="0" indent="0">
              <a:buNone/>
            </a:pPr>
            <a:r>
              <a:rPr lang="en-GB" sz="4400" dirty="0" err="1">
                <a:solidFill>
                  <a:schemeClr val="tx1"/>
                </a:solidFill>
                <a:latin typeface="Arial" panose="020B0604020202020204" pitchFamily="34" charset="0"/>
                <a:cs typeface="Arial" panose="020B0604020202020204" pitchFamily="34" charset="0"/>
              </a:rPr>
              <a:t>Cyngor</a:t>
            </a:r>
            <a:r>
              <a:rPr lang="en-GB" sz="4400" dirty="0">
                <a:solidFill>
                  <a:schemeClr val="tx1"/>
                </a:solidFill>
                <a:latin typeface="Arial" panose="020B0604020202020204" pitchFamily="34" charset="0"/>
                <a:cs typeface="Arial" panose="020B0604020202020204" pitchFamily="34" charset="0"/>
              </a:rPr>
              <a:t> Abertawe Swansea Council, (2015), </a:t>
            </a:r>
            <a:r>
              <a:rPr lang="en-GB" sz="4400" i="1" dirty="0">
                <a:solidFill>
                  <a:schemeClr val="tx1"/>
                </a:solidFill>
                <a:latin typeface="Arial" panose="020B0604020202020204" pitchFamily="34" charset="0"/>
                <a:cs typeface="Arial" panose="020B0604020202020204" pitchFamily="34" charset="0"/>
              </a:rPr>
              <a:t>'Tourism research and statistics</a:t>
            </a:r>
            <a:r>
              <a:rPr lang="en-GB" sz="4400" u="sng" dirty="0">
                <a:solidFill>
                  <a:schemeClr val="tx1"/>
                </a:solidFill>
                <a:latin typeface="Arial" panose="020B0604020202020204" pitchFamily="34" charset="0"/>
                <a:cs typeface="Arial" panose="020B0604020202020204" pitchFamily="34" charset="0"/>
              </a:rPr>
              <a:t>’</a:t>
            </a:r>
            <a:r>
              <a:rPr lang="en-GB" sz="4400" dirty="0">
                <a:solidFill>
                  <a:schemeClr val="tx1"/>
                </a:solidFill>
                <a:latin typeface="Arial" panose="020B0604020202020204" pitchFamily="34" charset="0"/>
                <a:cs typeface="Arial" panose="020B0604020202020204" pitchFamily="34" charset="0"/>
              </a:rPr>
              <a:t> ,[Online], Available: </a:t>
            </a:r>
            <a:r>
              <a:rPr lang="en-GB" sz="4400" u="sng" dirty="0">
                <a:solidFill>
                  <a:schemeClr val="tx1"/>
                </a:solidFill>
                <a:latin typeface="Arial" panose="020B0604020202020204" pitchFamily="34" charset="0"/>
                <a:cs typeface="Arial" panose="020B0604020202020204" pitchFamily="34" charset="0"/>
                <a:hlinkClick r:id="rId3"/>
              </a:rPr>
              <a:t>https://www.swansea.gov.uk/article/6406/Tourism-research-and-statistics</a:t>
            </a:r>
            <a:r>
              <a:rPr lang="en-GB" sz="4400" dirty="0">
                <a:solidFill>
                  <a:schemeClr val="tx1"/>
                </a:solidFill>
                <a:latin typeface="Arial" panose="020B0604020202020204" pitchFamily="34" charset="0"/>
                <a:cs typeface="Arial" panose="020B0604020202020204" pitchFamily="34" charset="0"/>
              </a:rPr>
              <a:t> , Last Accessed: [2018, March, 23]. </a:t>
            </a:r>
            <a:endParaRPr lang="en-GB" sz="4400" dirty="0" smtClean="0">
              <a:solidFill>
                <a:schemeClr val="tx1"/>
              </a:solidFill>
              <a:latin typeface="Arial" panose="020B0604020202020204" pitchFamily="34" charset="0"/>
              <a:cs typeface="Arial" panose="020B0604020202020204" pitchFamily="34" charset="0"/>
            </a:endParaRPr>
          </a:p>
          <a:p>
            <a:pPr marL="0" indent="0">
              <a:buNone/>
            </a:pPr>
            <a:endParaRPr lang="en-GB" sz="4400" dirty="0">
              <a:solidFill>
                <a:schemeClr val="tx1"/>
              </a:solidFill>
              <a:latin typeface="Arial" panose="020B0604020202020204" pitchFamily="34" charset="0"/>
              <a:cs typeface="Arial" panose="020B0604020202020204" pitchFamily="34" charset="0"/>
            </a:endParaRPr>
          </a:p>
          <a:p>
            <a:pPr marL="0" indent="0">
              <a:buNone/>
            </a:pPr>
            <a:r>
              <a:rPr lang="en-GB" sz="4400" dirty="0" err="1">
                <a:solidFill>
                  <a:schemeClr val="tx1"/>
                </a:solidFill>
                <a:latin typeface="Arial" panose="020B0604020202020204" pitchFamily="34" charset="0"/>
                <a:cs typeface="Arial" panose="020B0604020202020204" pitchFamily="34" charset="0"/>
              </a:rPr>
              <a:t>GlobalData</a:t>
            </a:r>
            <a:r>
              <a:rPr lang="en-GB" sz="4400" dirty="0">
                <a:solidFill>
                  <a:schemeClr val="tx1"/>
                </a:solidFill>
                <a:latin typeface="Arial" panose="020B0604020202020204" pitchFamily="34" charset="0"/>
                <a:cs typeface="Arial" panose="020B0604020202020204" pitchFamily="34" charset="0"/>
              </a:rPr>
              <a:t>. (2017), ‘Global Eco-tourism takes off with 35% of holiday makers now likely to book an eco-holiday’, [Online]. Available</a:t>
            </a:r>
            <a:r>
              <a:rPr lang="en-GB" sz="4400" dirty="0" smtClean="0">
                <a:solidFill>
                  <a:schemeClr val="tx1"/>
                </a:solidFill>
                <a:latin typeface="Arial" panose="020B0604020202020204" pitchFamily="34" charset="0"/>
                <a:cs typeface="Arial" panose="020B0604020202020204" pitchFamily="34" charset="0"/>
              </a:rPr>
              <a:t>: </a:t>
            </a:r>
            <a:r>
              <a:rPr lang="en-GB" sz="4400" u="sng" dirty="0" smtClean="0">
                <a:solidFill>
                  <a:schemeClr val="tx1"/>
                </a:solidFill>
                <a:latin typeface="Arial" panose="020B0604020202020204" pitchFamily="34" charset="0"/>
                <a:cs typeface="Arial" panose="020B0604020202020204" pitchFamily="34" charset="0"/>
                <a:hlinkClick r:id="rId4"/>
              </a:rPr>
              <a:t>https</a:t>
            </a:r>
            <a:r>
              <a:rPr lang="en-GB" sz="4400" u="sng" dirty="0">
                <a:solidFill>
                  <a:schemeClr val="tx1"/>
                </a:solidFill>
                <a:latin typeface="Arial" panose="020B0604020202020204" pitchFamily="34" charset="0"/>
                <a:cs typeface="Arial" panose="020B0604020202020204" pitchFamily="34" charset="0"/>
                <a:hlinkClick r:id="rId4"/>
              </a:rPr>
              <a:t>://www.globaldata.com/global-eco-tourism-takes-off-with-35-of-holiday-makers/</a:t>
            </a:r>
            <a:r>
              <a:rPr lang="en-GB" sz="4400" dirty="0">
                <a:solidFill>
                  <a:schemeClr val="tx1"/>
                </a:solidFill>
                <a:latin typeface="Arial" panose="020B0604020202020204" pitchFamily="34" charset="0"/>
                <a:cs typeface="Arial" panose="020B0604020202020204" pitchFamily="34" charset="0"/>
              </a:rPr>
              <a:t>, Last Accessed: [2018, March, 24].</a:t>
            </a:r>
          </a:p>
          <a:p>
            <a:pPr marL="0" indent="0">
              <a:buNone/>
            </a:pPr>
            <a:endParaRPr lang="en-GB" sz="4400" dirty="0">
              <a:solidFill>
                <a:schemeClr val="tx1"/>
              </a:solidFill>
              <a:latin typeface="Arial" panose="020B0604020202020204" pitchFamily="34" charset="0"/>
              <a:cs typeface="Arial" panose="020B0604020202020204" pitchFamily="34" charset="0"/>
            </a:endParaRPr>
          </a:p>
          <a:p>
            <a:pPr marL="0" indent="0">
              <a:buNone/>
            </a:pPr>
            <a:r>
              <a:rPr lang="en-GB" sz="4400" dirty="0">
                <a:solidFill>
                  <a:schemeClr val="tx1"/>
                </a:solidFill>
                <a:latin typeface="Arial" panose="020B0604020202020204" pitchFamily="34" charset="0"/>
                <a:cs typeface="Arial" panose="020B0604020202020204" pitchFamily="34" charset="0"/>
              </a:rPr>
              <a:t>Gower Holidays Stay &amp; Explore, (2018) ‘Corn Cottage’, [Online], Available: </a:t>
            </a:r>
            <a:r>
              <a:rPr lang="en-GB" sz="4400" dirty="0">
                <a:solidFill>
                  <a:schemeClr val="tx1"/>
                </a:solidFill>
                <a:latin typeface="Arial" panose="020B0604020202020204" pitchFamily="34" charset="0"/>
                <a:cs typeface="Arial" panose="020B0604020202020204" pitchFamily="34" charset="0"/>
                <a:hlinkClick r:id="rId5"/>
              </a:rPr>
              <a:t>https://www.gowerholidays.com/accommodation/self-catering/corn-cottage/</a:t>
            </a:r>
            <a:r>
              <a:rPr lang="en-GB" sz="4400" dirty="0">
                <a:solidFill>
                  <a:schemeClr val="tx1"/>
                </a:solidFill>
                <a:latin typeface="Arial" panose="020B0604020202020204" pitchFamily="34" charset="0"/>
                <a:cs typeface="Arial" panose="020B0604020202020204" pitchFamily="34" charset="0"/>
              </a:rPr>
              <a:t> , Last Accessed</a:t>
            </a:r>
            <a:r>
              <a:rPr lang="en-GB" sz="4400" dirty="0" smtClean="0">
                <a:solidFill>
                  <a:schemeClr val="tx1"/>
                </a:solidFill>
                <a:latin typeface="Arial" panose="020B0604020202020204" pitchFamily="34" charset="0"/>
                <a:cs typeface="Arial" panose="020B0604020202020204" pitchFamily="34" charset="0"/>
              </a:rPr>
              <a:t>:[2018, May, 8].</a:t>
            </a:r>
          </a:p>
          <a:p>
            <a:pPr marL="0" indent="0">
              <a:buNone/>
            </a:pPr>
            <a:endParaRPr lang="en-GB" sz="4400" dirty="0">
              <a:solidFill>
                <a:schemeClr val="tx1"/>
              </a:solidFill>
              <a:latin typeface="Arial" panose="020B0604020202020204" pitchFamily="34" charset="0"/>
              <a:cs typeface="Arial" panose="020B0604020202020204" pitchFamily="34" charset="0"/>
            </a:endParaRPr>
          </a:p>
          <a:p>
            <a:pPr marL="0" indent="0">
              <a:buNone/>
            </a:pPr>
            <a:r>
              <a:rPr lang="en-GB" sz="4400" dirty="0">
                <a:solidFill>
                  <a:schemeClr val="tx1"/>
                </a:solidFill>
                <a:latin typeface="Arial" panose="020B0604020202020204" pitchFamily="34" charset="0"/>
                <a:cs typeface="Arial" panose="020B0604020202020204" pitchFamily="34" charset="0"/>
              </a:rPr>
              <a:t>Hendrix, B. (2018), ‘Benefits of Integrated Marketing Communications’, [Online]. Available: </a:t>
            </a:r>
            <a:r>
              <a:rPr lang="en-GB" sz="4400" u="sng" dirty="0">
                <a:solidFill>
                  <a:schemeClr val="tx1"/>
                </a:solidFill>
                <a:latin typeface="Arial" panose="020B0604020202020204" pitchFamily="34" charset="0"/>
                <a:cs typeface="Arial" panose="020B0604020202020204" pitchFamily="34" charset="0"/>
                <a:hlinkClick r:id="rId6"/>
              </a:rPr>
              <a:t>https://study.com/academy/lesson/benefits-of-integrated-marketing-communication.html</a:t>
            </a:r>
            <a:r>
              <a:rPr lang="en-GB" sz="4400" dirty="0">
                <a:solidFill>
                  <a:schemeClr val="tx1"/>
                </a:solidFill>
                <a:latin typeface="Arial" panose="020B0604020202020204" pitchFamily="34" charset="0"/>
                <a:cs typeface="Arial" panose="020B0604020202020204" pitchFamily="34" charset="0"/>
              </a:rPr>
              <a:t>, Last Accessed: [2018, March, 27]. </a:t>
            </a:r>
            <a:endParaRPr lang="en-GB" sz="4400" dirty="0" smtClean="0">
              <a:solidFill>
                <a:schemeClr val="tx1"/>
              </a:solidFill>
              <a:latin typeface="Arial" panose="020B0604020202020204" pitchFamily="34" charset="0"/>
              <a:cs typeface="Arial" panose="020B0604020202020204" pitchFamily="34" charset="0"/>
            </a:endParaRPr>
          </a:p>
          <a:p>
            <a:pPr marL="0" indent="0">
              <a:buNone/>
            </a:pPr>
            <a:endParaRPr lang="en-GB" sz="4400" dirty="0">
              <a:solidFill>
                <a:schemeClr val="tx1"/>
              </a:solidFill>
              <a:latin typeface="Arial" panose="020B0604020202020204" pitchFamily="34" charset="0"/>
              <a:cs typeface="Arial" panose="020B0604020202020204" pitchFamily="34" charset="0"/>
            </a:endParaRPr>
          </a:p>
          <a:p>
            <a:pPr marL="0" indent="0">
              <a:buNone/>
            </a:pPr>
            <a:r>
              <a:rPr lang="en-GB" sz="4400" dirty="0">
                <a:solidFill>
                  <a:schemeClr val="tx1"/>
                </a:solidFill>
                <a:latin typeface="Arial" panose="020B0604020202020204" pitchFamily="34" charset="0"/>
                <a:cs typeface="Arial" panose="020B0604020202020204" pitchFamily="34" charset="0"/>
              </a:rPr>
              <a:t/>
            </a:r>
            <a:br>
              <a:rPr lang="en-GB" sz="4400" dirty="0">
                <a:solidFill>
                  <a:schemeClr val="tx1"/>
                </a:solidFill>
                <a:latin typeface="Arial" panose="020B0604020202020204" pitchFamily="34" charset="0"/>
                <a:cs typeface="Arial" panose="020B0604020202020204" pitchFamily="34" charset="0"/>
              </a:rPr>
            </a:br>
            <a:r>
              <a:rPr lang="en-GB" sz="4400" dirty="0" err="1">
                <a:solidFill>
                  <a:schemeClr val="tx1"/>
                </a:solidFill>
                <a:latin typeface="Arial" panose="020B0604020202020204" pitchFamily="34" charset="0"/>
                <a:cs typeface="Arial" panose="020B0604020202020204" pitchFamily="34" charset="0"/>
              </a:rPr>
              <a:t>Meteora</a:t>
            </a:r>
            <a:r>
              <a:rPr lang="en-GB" sz="4400" dirty="0">
                <a:solidFill>
                  <a:schemeClr val="tx1"/>
                </a:solidFill>
                <a:latin typeface="Arial" panose="020B0604020202020204" pitchFamily="34" charset="0"/>
                <a:cs typeface="Arial" panose="020B0604020202020204" pitchFamily="34" charset="0"/>
              </a:rPr>
              <a:t>. (2014), ‘IMC: The Anatomy of Successful Marketing’, [Online]. Available: </a:t>
            </a:r>
            <a:r>
              <a:rPr lang="en-GB" sz="4400" dirty="0">
                <a:solidFill>
                  <a:schemeClr val="tx1"/>
                </a:solidFill>
                <a:latin typeface="Arial" panose="020B0604020202020204" pitchFamily="34" charset="0"/>
                <a:cs typeface="Arial" panose="020B0604020202020204" pitchFamily="34" charset="0"/>
                <a:hlinkClick r:id="rId7"/>
              </a:rPr>
              <a:t>https://meteora.co/imc-the-anatomy-of-successful-marketing/</a:t>
            </a:r>
            <a:r>
              <a:rPr lang="en-GB" sz="4400" dirty="0">
                <a:solidFill>
                  <a:schemeClr val="tx1"/>
                </a:solidFill>
                <a:latin typeface="Arial" panose="020B0604020202020204" pitchFamily="34" charset="0"/>
                <a:cs typeface="Arial" panose="020B0604020202020204" pitchFamily="34" charset="0"/>
              </a:rPr>
              <a:t>, Last </a:t>
            </a:r>
            <a:r>
              <a:rPr lang="en-GB" sz="4400" dirty="0" smtClean="0">
                <a:solidFill>
                  <a:schemeClr val="tx1"/>
                </a:solidFill>
                <a:latin typeface="Arial" panose="020B0604020202020204" pitchFamily="34" charset="0"/>
                <a:cs typeface="Arial" panose="020B0604020202020204" pitchFamily="34" charset="0"/>
              </a:rPr>
              <a:t>Accessed: </a:t>
            </a:r>
            <a:r>
              <a:rPr lang="en-GB" sz="4400" dirty="0">
                <a:solidFill>
                  <a:schemeClr val="tx1"/>
                </a:solidFill>
                <a:latin typeface="Arial" panose="020B0604020202020204" pitchFamily="34" charset="0"/>
                <a:cs typeface="Arial" panose="020B0604020202020204" pitchFamily="34" charset="0"/>
              </a:rPr>
              <a:t>[2018, March, 24]. </a:t>
            </a:r>
          </a:p>
          <a:p>
            <a:pPr marL="0" indent="0">
              <a:buNone/>
            </a:pPr>
            <a:endParaRPr lang="en-GB" sz="4400" dirty="0" smtClean="0">
              <a:solidFill>
                <a:schemeClr val="tx1"/>
              </a:solidFill>
              <a:latin typeface="Arial" panose="020B0604020202020204" pitchFamily="34" charset="0"/>
              <a:cs typeface="Arial" panose="020B0604020202020204" pitchFamily="34" charset="0"/>
            </a:endParaRPr>
          </a:p>
          <a:p>
            <a:pPr marL="0" indent="0">
              <a:buNone/>
            </a:pPr>
            <a:r>
              <a:rPr lang="en-GB" sz="4400" dirty="0">
                <a:solidFill>
                  <a:schemeClr val="tx1"/>
                </a:solidFill>
                <a:latin typeface="Arial" panose="020B0604020202020204" pitchFamily="34" charset="0"/>
                <a:cs typeface="Arial" panose="020B0604020202020204" pitchFamily="34" charset="0"/>
              </a:rPr>
              <a:t/>
            </a:r>
            <a:br>
              <a:rPr lang="en-GB" sz="4400" dirty="0">
                <a:solidFill>
                  <a:schemeClr val="tx1"/>
                </a:solidFill>
                <a:latin typeface="Arial" panose="020B0604020202020204" pitchFamily="34" charset="0"/>
                <a:cs typeface="Arial" panose="020B0604020202020204" pitchFamily="34" charset="0"/>
              </a:rPr>
            </a:br>
            <a:r>
              <a:rPr lang="en-GB" sz="4400" dirty="0">
                <a:solidFill>
                  <a:schemeClr val="tx1"/>
                </a:solidFill>
                <a:latin typeface="Arial" panose="020B0604020202020204" pitchFamily="34" charset="0"/>
                <a:cs typeface="Arial" panose="020B0604020202020204" pitchFamily="34" charset="0"/>
              </a:rPr>
              <a:t>Research </a:t>
            </a:r>
            <a:r>
              <a:rPr lang="en-GB" sz="4400" dirty="0" smtClean="0">
                <a:solidFill>
                  <a:schemeClr val="tx1"/>
                </a:solidFill>
                <a:latin typeface="Arial" panose="020B0604020202020204" pitchFamily="34" charset="0"/>
                <a:cs typeface="Arial" panose="020B0604020202020204" pitchFamily="34" charset="0"/>
              </a:rPr>
              <a:t>Methodology. </a:t>
            </a:r>
            <a:r>
              <a:rPr lang="en-GB" sz="4400" dirty="0">
                <a:solidFill>
                  <a:schemeClr val="tx1"/>
                </a:solidFill>
                <a:latin typeface="Arial" panose="020B0604020202020204" pitchFamily="34" charset="0"/>
                <a:cs typeface="Arial" panose="020B0604020202020204" pitchFamily="34" charset="0"/>
              </a:rPr>
              <a:t>(2013), ‘Integrated Marketing Communications: Introduction’, [Online]. Available: </a:t>
            </a:r>
            <a:r>
              <a:rPr lang="en-GB" sz="4400" dirty="0">
                <a:solidFill>
                  <a:schemeClr val="tx1"/>
                </a:solidFill>
                <a:latin typeface="Arial" panose="020B0604020202020204" pitchFamily="34" charset="0"/>
                <a:cs typeface="Arial" panose="020B0604020202020204" pitchFamily="34" charset="0"/>
                <a:hlinkClick r:id="rId8"/>
              </a:rPr>
              <a:t>https://research-methodology.net/integrated-marketing-communications-introduction/</a:t>
            </a:r>
            <a:r>
              <a:rPr lang="en-GB" sz="4400" dirty="0">
                <a:solidFill>
                  <a:schemeClr val="tx1"/>
                </a:solidFill>
                <a:latin typeface="Arial" panose="020B0604020202020204" pitchFamily="34" charset="0"/>
                <a:cs typeface="Arial" panose="020B0604020202020204" pitchFamily="34" charset="0"/>
              </a:rPr>
              <a:t>, Last Accessed: [2018, March, 24]. </a:t>
            </a:r>
          </a:p>
          <a:p>
            <a:pPr marL="0" indent="0">
              <a:buNone/>
            </a:pPr>
            <a:endParaRPr lang="en-GB" sz="4400" dirty="0" smtClean="0">
              <a:solidFill>
                <a:schemeClr val="tx1"/>
              </a:solidFill>
              <a:latin typeface="Arial" panose="020B0604020202020204" pitchFamily="34" charset="0"/>
              <a:cs typeface="Arial" panose="020B0604020202020204" pitchFamily="34" charset="0"/>
            </a:endParaRPr>
          </a:p>
          <a:p>
            <a:pPr marL="0" indent="0">
              <a:buNone/>
            </a:pPr>
            <a:r>
              <a:rPr lang="en-GB" sz="4400" dirty="0">
                <a:solidFill>
                  <a:schemeClr val="tx1"/>
                </a:solidFill>
                <a:latin typeface="Arial" panose="020B0604020202020204" pitchFamily="34" charset="0"/>
                <a:cs typeface="Arial" panose="020B0604020202020204" pitchFamily="34" charset="0"/>
              </a:rPr>
              <a:t/>
            </a:r>
            <a:br>
              <a:rPr lang="en-GB" sz="4400" dirty="0">
                <a:solidFill>
                  <a:schemeClr val="tx1"/>
                </a:solidFill>
                <a:latin typeface="Arial" panose="020B0604020202020204" pitchFamily="34" charset="0"/>
                <a:cs typeface="Arial" panose="020B0604020202020204" pitchFamily="34" charset="0"/>
              </a:rPr>
            </a:br>
            <a:r>
              <a:rPr lang="en-GB" sz="4400" dirty="0">
                <a:solidFill>
                  <a:schemeClr val="tx1"/>
                </a:solidFill>
                <a:latin typeface="Arial" panose="020B0604020202020204" pitchFamily="34" charset="0"/>
                <a:cs typeface="Arial" panose="020B0604020202020204" pitchFamily="34" charset="0"/>
              </a:rPr>
              <a:t>Percy, L. (2018), ‘</a:t>
            </a:r>
            <a:r>
              <a:rPr lang="en-GB" sz="4400" i="1" dirty="0">
                <a:solidFill>
                  <a:schemeClr val="tx1"/>
                </a:solidFill>
                <a:latin typeface="Arial" panose="020B0604020202020204" pitchFamily="34" charset="0"/>
                <a:cs typeface="Arial" panose="020B0604020202020204" pitchFamily="34" charset="0"/>
              </a:rPr>
              <a:t>Strategic Integrated Marketing Communications</a:t>
            </a:r>
            <a:r>
              <a:rPr lang="en-GB" sz="4400" dirty="0">
                <a:solidFill>
                  <a:schemeClr val="tx1"/>
                </a:solidFill>
                <a:latin typeface="Arial" panose="020B0604020202020204" pitchFamily="34" charset="0"/>
                <a:cs typeface="Arial" panose="020B0604020202020204" pitchFamily="34" charset="0"/>
              </a:rPr>
              <a:t>’, (Third Edition), Oxon: Routledge</a:t>
            </a:r>
            <a:r>
              <a:rPr lang="en-GB" sz="4400" dirty="0" smtClean="0">
                <a:solidFill>
                  <a:schemeClr val="tx1"/>
                </a:solidFill>
                <a:latin typeface="Arial" panose="020B0604020202020204" pitchFamily="34" charset="0"/>
                <a:cs typeface="Arial" panose="020B0604020202020204" pitchFamily="34" charset="0"/>
              </a:rPr>
              <a:t>.</a:t>
            </a:r>
          </a:p>
          <a:p>
            <a:pPr marL="0" indent="0">
              <a:buNone/>
            </a:pPr>
            <a:endParaRPr lang="en-GB" sz="4400" dirty="0">
              <a:solidFill>
                <a:schemeClr val="tx1"/>
              </a:solidFill>
              <a:latin typeface="Arial" panose="020B0604020202020204" pitchFamily="34" charset="0"/>
              <a:cs typeface="Arial" panose="020B0604020202020204" pitchFamily="34" charset="0"/>
            </a:endParaRPr>
          </a:p>
          <a:p>
            <a:pPr marL="0" indent="0">
              <a:buNone/>
            </a:pPr>
            <a:r>
              <a:rPr lang="en-GB" sz="4400" dirty="0" err="1">
                <a:solidFill>
                  <a:schemeClr val="tx1"/>
                </a:solidFill>
                <a:latin typeface="Arial" panose="020B0604020202020204" pitchFamily="34" charset="0"/>
                <a:cs typeface="Arial" panose="020B0604020202020204" pitchFamily="34" charset="0"/>
              </a:rPr>
              <a:t>Schänzel</a:t>
            </a:r>
            <a:r>
              <a:rPr lang="en-GB" sz="4400" dirty="0">
                <a:solidFill>
                  <a:schemeClr val="tx1"/>
                </a:solidFill>
                <a:latin typeface="Arial" panose="020B0604020202020204" pitchFamily="34" charset="0"/>
                <a:cs typeface="Arial" panose="020B0604020202020204" pitchFamily="34" charset="0"/>
              </a:rPr>
              <a:t>, H &amp; Yeoman, I. (2012), ‘Trends in family tourism’, Journal of Tourism Futures, Vol. 1 Issue: 2, pp.141-147</a:t>
            </a:r>
            <a:r>
              <a:rPr lang="en-GB" sz="4400" dirty="0" smtClean="0">
                <a:solidFill>
                  <a:schemeClr val="tx1"/>
                </a:solidFill>
                <a:latin typeface="Arial" panose="020B0604020202020204" pitchFamily="34" charset="0"/>
                <a:cs typeface="Arial" panose="020B0604020202020204" pitchFamily="34" charset="0"/>
              </a:rPr>
              <a:t>.</a:t>
            </a:r>
          </a:p>
          <a:p>
            <a:pPr marL="0" indent="0">
              <a:buNone/>
            </a:pPr>
            <a:endParaRPr lang="en-GB" sz="4400" dirty="0">
              <a:solidFill>
                <a:schemeClr val="tx1"/>
              </a:solidFill>
              <a:latin typeface="Arial" panose="020B0604020202020204" pitchFamily="34" charset="0"/>
              <a:cs typeface="Arial" panose="020B0604020202020204" pitchFamily="34" charset="0"/>
            </a:endParaRPr>
          </a:p>
          <a:p>
            <a:pPr marL="0" indent="0">
              <a:buNone/>
            </a:pPr>
            <a:r>
              <a:rPr lang="en-GB" sz="4400" dirty="0">
                <a:solidFill>
                  <a:schemeClr val="tx1"/>
                </a:solidFill>
                <a:latin typeface="Arial" panose="020B0604020202020204" pitchFamily="34" charset="0"/>
                <a:cs typeface="Arial" panose="020B0604020202020204" pitchFamily="34" charset="0"/>
              </a:rPr>
              <a:t>University of Massachusetts Dartmouth, Centre for Marketing Research. (2017), ‘Social Media Marketing Statistics’, [Online]. Available: </a:t>
            </a:r>
            <a:r>
              <a:rPr lang="en-GB" sz="4400" dirty="0">
                <a:solidFill>
                  <a:schemeClr val="tx1"/>
                </a:solidFill>
                <a:latin typeface="Arial" panose="020B0604020202020204" pitchFamily="34" charset="0"/>
                <a:cs typeface="Arial" panose="020B0604020202020204" pitchFamily="34" charset="0"/>
                <a:hlinkClick r:id="rId9"/>
              </a:rPr>
              <a:t>https://thedma.org/marketing-insights/marketing-statistics/social-media-marketing-statistics</a:t>
            </a:r>
            <a:r>
              <a:rPr lang="en-GB" sz="4400" dirty="0" smtClean="0">
                <a:solidFill>
                  <a:schemeClr val="tx1"/>
                </a:solidFill>
                <a:latin typeface="Arial" panose="020B0604020202020204" pitchFamily="34" charset="0"/>
                <a:cs typeface="Arial" panose="020B0604020202020204" pitchFamily="34" charset="0"/>
                <a:hlinkClick r:id="rId9"/>
              </a:rPr>
              <a:t>/</a:t>
            </a:r>
            <a:r>
              <a:rPr lang="en-GB" sz="4400" dirty="0" smtClean="0">
                <a:solidFill>
                  <a:schemeClr val="tx1"/>
                </a:solidFill>
                <a:latin typeface="Arial" panose="020B0604020202020204" pitchFamily="34" charset="0"/>
                <a:cs typeface="Arial" panose="020B0604020202020204" pitchFamily="34" charset="0"/>
              </a:rPr>
              <a:t> , </a:t>
            </a:r>
            <a:r>
              <a:rPr lang="en-GB" sz="4400" dirty="0">
                <a:solidFill>
                  <a:schemeClr val="tx1"/>
                </a:solidFill>
                <a:latin typeface="Arial" panose="020B0604020202020204" pitchFamily="34" charset="0"/>
                <a:cs typeface="Arial" panose="020B0604020202020204" pitchFamily="34" charset="0"/>
              </a:rPr>
              <a:t>Last Accessed: [2018, March, 26].</a:t>
            </a:r>
            <a:endParaRPr lang="en-GB" sz="4400" dirty="0">
              <a:solidFill>
                <a:schemeClr val="tx1"/>
              </a:solidFill>
              <a:latin typeface="Arial" panose="020B0604020202020204" pitchFamily="34" charset="0"/>
              <a:cs typeface="Arial" panose="020B0604020202020204" pitchFamily="34" charset="0"/>
            </a:endParaRPr>
          </a:p>
          <a:p>
            <a:pPr marL="0" indent="0">
              <a:buNone/>
            </a:pPr>
            <a:r>
              <a:rPr lang="en-GB" sz="4400" dirty="0">
                <a:solidFill>
                  <a:schemeClr val="tx1"/>
                </a:solidFill>
                <a:latin typeface="Arial" panose="020B0604020202020204" pitchFamily="34" charset="0"/>
                <a:cs typeface="Arial" panose="020B0604020202020204" pitchFamily="34" charset="0"/>
              </a:rPr>
              <a:t/>
            </a:r>
            <a:br>
              <a:rPr lang="en-GB" sz="4400" dirty="0">
                <a:solidFill>
                  <a:schemeClr val="tx1"/>
                </a:solidFill>
                <a:latin typeface="Arial" panose="020B0604020202020204" pitchFamily="34" charset="0"/>
                <a:cs typeface="Arial" panose="020B0604020202020204" pitchFamily="34" charset="0"/>
              </a:rPr>
            </a:br>
            <a:r>
              <a:rPr lang="en-GB" sz="4400" dirty="0" err="1">
                <a:solidFill>
                  <a:schemeClr val="tx1"/>
                </a:solidFill>
                <a:latin typeface="Arial" panose="020B0604020202020204" pitchFamily="34" charset="0"/>
                <a:cs typeface="Arial" panose="020B0604020202020204" pitchFamily="34" charset="0"/>
              </a:rPr>
              <a:t>Yeshin</a:t>
            </a:r>
            <a:r>
              <a:rPr lang="en-GB" sz="4400" dirty="0">
                <a:solidFill>
                  <a:schemeClr val="tx1"/>
                </a:solidFill>
                <a:latin typeface="Arial" panose="020B0604020202020204" pitchFamily="34" charset="0"/>
                <a:cs typeface="Arial" panose="020B0604020202020204" pitchFamily="34" charset="0"/>
              </a:rPr>
              <a:t>, T. (2012), ‘</a:t>
            </a:r>
            <a:r>
              <a:rPr lang="en-GB" sz="4400" i="1" dirty="0">
                <a:solidFill>
                  <a:schemeClr val="tx1"/>
                </a:solidFill>
                <a:latin typeface="Arial" panose="020B0604020202020204" pitchFamily="34" charset="0"/>
                <a:cs typeface="Arial" panose="020B0604020202020204" pitchFamily="34" charset="0"/>
              </a:rPr>
              <a:t>Integrated Marketing Communications: Holistic Approach</a:t>
            </a:r>
            <a:r>
              <a:rPr lang="en-GB" sz="4400" dirty="0">
                <a:solidFill>
                  <a:schemeClr val="tx1"/>
                </a:solidFill>
                <a:latin typeface="Arial" panose="020B0604020202020204" pitchFamily="34" charset="0"/>
                <a:cs typeface="Arial" panose="020B0604020202020204" pitchFamily="34" charset="0"/>
              </a:rPr>
              <a:t>’, Woburn: Butterworth-Heinemann, p. 14.</a:t>
            </a:r>
          </a:p>
          <a:p>
            <a:pPr marL="0" indent="0">
              <a:buNone/>
            </a:pPr>
            <a:endParaRPr lang="en-GB" dirty="0">
              <a:solidFill>
                <a:schemeClr val="tx1"/>
              </a:solidFill>
            </a:endParaRPr>
          </a:p>
          <a:p>
            <a:pPr marL="0" indent="0">
              <a:buNone/>
            </a:pPr>
            <a:endParaRPr lang="en-GB" dirty="0"/>
          </a:p>
        </p:txBody>
      </p:sp>
    </p:spTree>
    <p:extLst>
      <p:ext uri="{BB962C8B-B14F-4D97-AF65-F5344CB8AC3E}">
        <p14:creationId xmlns:p14="http://schemas.microsoft.com/office/powerpoint/2010/main" val="2395928046"/>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TM02900688[[fn=Facet]]</Template>
  <TotalTime>315</TotalTime>
  <Words>2511</Words>
  <Application>Microsoft Office PowerPoint</Application>
  <PresentationFormat>Widescreen</PresentationFormat>
  <Paragraphs>254</Paragraphs>
  <Slides>16</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Trebuchet MS</vt:lpstr>
      <vt:lpstr>Wingdings</vt:lpstr>
      <vt:lpstr>Wingdings 3</vt:lpstr>
      <vt:lpstr>Facet</vt:lpstr>
      <vt:lpstr>The Communications Mix</vt:lpstr>
      <vt:lpstr>Chosen Market Green Family Adventures</vt:lpstr>
      <vt:lpstr>Summary of Itinerary</vt:lpstr>
      <vt:lpstr>PowerPoint Presentation</vt:lpstr>
      <vt:lpstr>PowerPoint Presentation</vt:lpstr>
      <vt:lpstr>PowerPoint Presentation</vt:lpstr>
      <vt:lpstr>PowerPoint Presentation</vt:lpstr>
      <vt:lpstr>Introduction to Integrated Marketing Communications (IMC)</vt:lpstr>
      <vt:lpstr>Advantages &amp; Disadvantages of Integrated Marketing Communications (IMC)</vt:lpstr>
      <vt:lpstr>Most Appropriate Media for Marketing Communications for Market</vt:lpstr>
      <vt:lpstr>PowerPoint Presentation</vt:lpstr>
      <vt:lpstr>PowerPoint Presentation</vt:lpstr>
      <vt:lpstr>Visual Display of Branding and Key Messages</vt:lpstr>
      <vt:lpstr>Social Media Marketing</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Communications Mix</dc:title>
  <dc:creator>Nathan Price</dc:creator>
  <cp:lastModifiedBy>Dee Jones (1700521)</cp:lastModifiedBy>
  <cp:revision>31</cp:revision>
  <cp:lastPrinted>2018-05-10T10:10:58Z</cp:lastPrinted>
  <dcterms:created xsi:type="dcterms:W3CDTF">2018-05-06T17:10:49Z</dcterms:created>
  <dcterms:modified xsi:type="dcterms:W3CDTF">2018-05-10T10:11:47Z</dcterms:modified>
</cp:coreProperties>
</file>