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497F0D-7E50-4D3B-BE5F-9055293AD83E}" type="datetimeFigureOut">
              <a:rPr lang="en-GB" smtClean="0"/>
              <a:t>18/02/2020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22013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18/02/2020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39371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497F0D-7E50-4D3B-BE5F-9055293AD83E}"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245984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497F0D-7E50-4D3B-BE5F-9055293AD83E}"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91008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497F0D-7E50-4D3B-BE5F-9055293AD83E}" type="datetimeFigureOut">
              <a:rPr lang="en-GB" smtClean="0"/>
              <a:t>18/02/2020</a:t>
            </a:fld>
            <a:endParaRPr lang="en-GB"/>
          </a:p>
        </p:txBody>
      </p:sp>
      <p:sp>
        <p:nvSpPr>
          <p:cNvPr id="9" name="Slide Number Placeholder 8"/>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201194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8497F0D-7E50-4D3B-BE5F-9055293AD83E}" type="datetimeFigureOut">
              <a:rPr lang="en-GB" smtClean="0"/>
              <a:t>18/02/2020</a:t>
            </a:fld>
            <a:endParaRPr lang="en-GB"/>
          </a:p>
        </p:txBody>
      </p:sp>
      <p:sp>
        <p:nvSpPr>
          <p:cNvPr id="5" name="Slide Number Placeholder 4"/>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04881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497F0D-7E50-4D3B-BE5F-9055293AD83E}" type="datetimeFigureOut">
              <a:rPr lang="en-GB" smtClean="0"/>
              <a:t>18/02/2020</a:t>
            </a:fld>
            <a:endParaRPr lang="en-GB"/>
          </a:p>
        </p:txBody>
      </p:sp>
      <p:sp>
        <p:nvSpPr>
          <p:cNvPr id="4" name="Slide Number Placeholder 3"/>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836853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33118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274167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59024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5208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497F0D-7E50-4D3B-BE5F-9055293AD83E}" type="datetimeFigureOut">
              <a:rPr lang="en-GB" smtClean="0"/>
              <a:t>18/02/2020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C769A2-9CD2-41A1-80D9-40545089240C}" type="slidenum">
              <a:rPr lang="en-GB" smtClean="0"/>
              <a:t>‹#›</a:t>
            </a:fld>
            <a:endParaRPr lang="en-GB"/>
          </a:p>
        </p:txBody>
      </p:sp>
    </p:spTree>
    <p:extLst>
      <p:ext uri="{BB962C8B-B14F-4D97-AF65-F5344CB8AC3E}">
        <p14:creationId xmlns:p14="http://schemas.microsoft.com/office/powerpoint/2010/main" val="1799857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9FE08-9C32-4EEC-823E-A89CB83E57AF}"/>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90240DB7-5D0A-4705-8D2F-09DD26A1E010}"/>
              </a:ext>
            </a:extLst>
          </p:cNvPr>
          <p:cNvSpPr>
            <a:spLocks noGrp="1"/>
          </p:cNvSpPr>
          <p:nvPr>
            <p:ph type="subTitle" idx="1"/>
          </p:nvPr>
        </p:nvSpPr>
        <p:spPr/>
        <p:txBody>
          <a:bodyPr/>
          <a:lstStyle/>
          <a:p>
            <a:r>
              <a:rPr lang="en-GB" dirty="0" smtClean="0"/>
              <a:t>Task 1 &amp; 2 – </a:t>
            </a:r>
            <a:r>
              <a:rPr lang="en-GB" dirty="0" smtClean="0"/>
              <a:t>Presentation </a:t>
            </a:r>
            <a:r>
              <a:rPr lang="en-GB" dirty="0" smtClean="0"/>
              <a:t>&amp; Reflection guidance BMSW5101</a:t>
            </a:r>
            <a:endParaRPr lang="en-GB" dirty="0"/>
          </a:p>
        </p:txBody>
      </p:sp>
    </p:spTree>
    <p:extLst>
      <p:ext uri="{BB962C8B-B14F-4D97-AF65-F5344CB8AC3E}">
        <p14:creationId xmlns:p14="http://schemas.microsoft.com/office/powerpoint/2010/main" val="3111071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A11F2-2BFE-4EB0-98B4-1EC72DDE4F89}"/>
              </a:ext>
            </a:extLst>
          </p:cNvPr>
          <p:cNvSpPr>
            <a:spLocks noGrp="1"/>
          </p:cNvSpPr>
          <p:nvPr>
            <p:ph type="title"/>
          </p:nvPr>
        </p:nvSpPr>
        <p:spPr>
          <a:xfrm>
            <a:off x="609600" y="122266"/>
            <a:ext cx="10972800" cy="1052193"/>
          </a:xfrm>
        </p:spPr>
        <p:txBody>
          <a:bodyPr/>
          <a:lstStyle/>
          <a:p>
            <a:r>
              <a:rPr lang="en-GB" dirty="0"/>
              <a:t>Task Description</a:t>
            </a:r>
          </a:p>
        </p:txBody>
      </p:sp>
      <p:sp>
        <p:nvSpPr>
          <p:cNvPr id="4" name="Rectangle 3"/>
          <p:cNvSpPr/>
          <p:nvPr/>
        </p:nvSpPr>
        <p:spPr>
          <a:xfrm>
            <a:off x="350428" y="1439979"/>
            <a:ext cx="11684608" cy="2862322"/>
          </a:xfrm>
          <a:prstGeom prst="rect">
            <a:avLst/>
          </a:prstGeom>
        </p:spPr>
        <p:txBody>
          <a:bodyPr wrap="square">
            <a:spAutoFit/>
          </a:bodyPr>
          <a:lstStyle/>
          <a:p>
            <a:r>
              <a:rPr lang="en-GB" sz="2000" dirty="0"/>
              <a:t>Create a poster in a </a:t>
            </a:r>
            <a:r>
              <a:rPr lang="en-GB" sz="2000" dirty="0" smtClean="0"/>
              <a:t>group </a:t>
            </a:r>
            <a:r>
              <a:rPr lang="en-GB" sz="2000" dirty="0"/>
              <a:t>demonstrating the beliefs, attitudes and values that contribute to an organisational success and by using work place example apply the critical thinking models to show how organisations implement these values practically and the impact on its employees. </a:t>
            </a:r>
          </a:p>
          <a:p>
            <a:endParaRPr lang="en-GB" sz="2000" dirty="0"/>
          </a:p>
          <a:p>
            <a:r>
              <a:rPr lang="en-GB" sz="2000" dirty="0"/>
              <a:t>The </a:t>
            </a:r>
            <a:r>
              <a:rPr lang="en-GB" sz="2000" dirty="0" smtClean="0"/>
              <a:t>Power point slide </a:t>
            </a:r>
            <a:r>
              <a:rPr lang="en-GB" sz="2000" dirty="0"/>
              <a:t>to be presented with each group member contributing 5 minutes to the presentation (15/20minutes per group) with submission of speakers notes (500 words) via </a:t>
            </a:r>
            <a:r>
              <a:rPr lang="en-GB" sz="2000" dirty="0" err="1"/>
              <a:t>Turnitin</a:t>
            </a:r>
            <a:r>
              <a:rPr lang="en-GB" sz="2000" dirty="0"/>
              <a:t> by </a:t>
            </a:r>
            <a:r>
              <a:rPr lang="en-GB" sz="2000" b="1" dirty="0"/>
              <a:t>24/2/20</a:t>
            </a:r>
            <a:r>
              <a:rPr lang="en-GB" sz="2000" dirty="0"/>
              <a:t> by 3pm.</a:t>
            </a:r>
          </a:p>
          <a:p>
            <a:endParaRPr lang="en-GB" sz="2000" dirty="0"/>
          </a:p>
          <a:p>
            <a:r>
              <a:rPr lang="en-GB" sz="2000" dirty="0" smtClean="0"/>
              <a:t>Power point presentation </a:t>
            </a:r>
            <a:r>
              <a:rPr lang="en-GB" sz="2000" dirty="0"/>
              <a:t>to be presented on </a:t>
            </a:r>
            <a:r>
              <a:rPr lang="en-GB" sz="2000" b="1" dirty="0"/>
              <a:t>26/2/20</a:t>
            </a:r>
            <a:r>
              <a:rPr lang="en-GB" sz="2000" dirty="0"/>
              <a:t>.</a:t>
            </a:r>
          </a:p>
        </p:txBody>
      </p:sp>
    </p:spTree>
    <p:extLst>
      <p:ext uri="{BB962C8B-B14F-4D97-AF65-F5344CB8AC3E}">
        <p14:creationId xmlns:p14="http://schemas.microsoft.com/office/powerpoint/2010/main" val="441296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F1F3-7449-4E0C-BD8F-FBFA52DB1EDF}"/>
              </a:ext>
            </a:extLst>
          </p:cNvPr>
          <p:cNvSpPr>
            <a:spLocks noGrp="1"/>
          </p:cNvSpPr>
          <p:nvPr>
            <p:ph type="title"/>
          </p:nvPr>
        </p:nvSpPr>
        <p:spPr>
          <a:xfrm>
            <a:off x="609600" y="106858"/>
            <a:ext cx="10972800" cy="681707"/>
          </a:xfrm>
        </p:spPr>
        <p:txBody>
          <a:bodyPr>
            <a:normAutofit fontScale="90000"/>
          </a:bodyPr>
          <a:lstStyle/>
          <a:p>
            <a:r>
              <a:rPr lang="en-GB" dirty="0"/>
              <a:t>Task One</a:t>
            </a:r>
          </a:p>
        </p:txBody>
      </p:sp>
      <p:sp>
        <p:nvSpPr>
          <p:cNvPr id="3" name="Content Placeholder 2">
            <a:extLst>
              <a:ext uri="{FF2B5EF4-FFF2-40B4-BE49-F238E27FC236}">
                <a16:creationId xmlns:a16="http://schemas.microsoft.com/office/drawing/2014/main" id="{39998583-8EF9-416D-888B-B7558DD76907}"/>
              </a:ext>
            </a:extLst>
          </p:cNvPr>
          <p:cNvSpPr>
            <a:spLocks noGrp="1"/>
          </p:cNvSpPr>
          <p:nvPr>
            <p:ph idx="1"/>
          </p:nvPr>
        </p:nvSpPr>
        <p:spPr>
          <a:xfrm>
            <a:off x="609600" y="918493"/>
            <a:ext cx="10972800" cy="4643407"/>
          </a:xfrm>
        </p:spPr>
        <p:txBody>
          <a:bodyPr>
            <a:normAutofit fontScale="70000" lnSpcReduction="20000"/>
          </a:bodyPr>
          <a:lstStyle/>
          <a:p>
            <a:pPr marL="0" indent="0">
              <a:buNone/>
            </a:pPr>
            <a:r>
              <a:rPr lang="en-GB" dirty="0"/>
              <a:t>Form groups </a:t>
            </a:r>
          </a:p>
          <a:p>
            <a:pPr marL="0" indent="0">
              <a:buNone/>
            </a:pPr>
            <a:endParaRPr lang="en-GB" dirty="0"/>
          </a:p>
          <a:p>
            <a:pPr marL="0" indent="0">
              <a:buNone/>
            </a:pPr>
            <a:r>
              <a:rPr lang="en-GB" dirty="0"/>
              <a:t>Create a poster that covers the following:</a:t>
            </a:r>
          </a:p>
          <a:p>
            <a:r>
              <a:rPr lang="en-GB" dirty="0"/>
              <a:t>Definitions and differences between beliefs, attitudes and values in a workplace context</a:t>
            </a:r>
          </a:p>
          <a:p>
            <a:r>
              <a:rPr lang="en-GB" dirty="0"/>
              <a:t>Put forward an argument for those beliefs, attitudes and values that contribute to organisational success</a:t>
            </a:r>
          </a:p>
          <a:p>
            <a:r>
              <a:rPr lang="en-GB" dirty="0"/>
              <a:t>Use organisational examples and academic sources to support your argument. Compare and contrast views.</a:t>
            </a:r>
          </a:p>
          <a:p>
            <a:r>
              <a:rPr lang="en-GB" dirty="0"/>
              <a:t>Show your use of critical thinking models (</a:t>
            </a:r>
            <a:r>
              <a:rPr lang="en-GB" dirty="0" err="1"/>
              <a:t>eg</a:t>
            </a:r>
            <a:r>
              <a:rPr lang="en-GB" dirty="0"/>
              <a:t> </a:t>
            </a:r>
            <a:r>
              <a:rPr lang="en-GB" dirty="0" smtClean="0"/>
              <a:t>RED/ </a:t>
            </a:r>
            <a:r>
              <a:rPr lang="en-GB" dirty="0" err="1" smtClean="0"/>
              <a:t>Toulmin</a:t>
            </a:r>
            <a:r>
              <a:rPr lang="en-GB" dirty="0" smtClean="0"/>
              <a:t>) </a:t>
            </a:r>
            <a:r>
              <a:rPr lang="en-GB" dirty="0"/>
              <a:t>and strategies to create your arguments</a:t>
            </a:r>
          </a:p>
          <a:p>
            <a:r>
              <a:rPr lang="en-GB" dirty="0"/>
              <a:t>Discuss the importance of aligning personal values with organisational values</a:t>
            </a:r>
          </a:p>
          <a:p>
            <a:r>
              <a:rPr lang="en-GB" dirty="0"/>
              <a:t>Discuss how employees may choose organisations by aligning their values with that of an organisation</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8529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990A-508C-4C18-B5D3-5169105367F8}"/>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F8ACF88A-03DA-4A3F-9078-B46A1654D49E}"/>
              </a:ext>
            </a:extLst>
          </p:cNvPr>
          <p:cNvSpPr>
            <a:spLocks noGrp="1"/>
          </p:cNvSpPr>
          <p:nvPr>
            <p:ph idx="1"/>
          </p:nvPr>
        </p:nvSpPr>
        <p:spPr>
          <a:xfrm>
            <a:off x="609600" y="1470484"/>
            <a:ext cx="10972800" cy="3917032"/>
          </a:xfrm>
        </p:spPr>
        <p:txBody>
          <a:bodyPr/>
          <a:lstStyle/>
          <a:p>
            <a:r>
              <a:rPr lang="en-GB" dirty="0"/>
              <a:t>This module is about critical thinking – demonstrate your use of the models and strategies we have covered</a:t>
            </a:r>
          </a:p>
          <a:p>
            <a:r>
              <a:rPr lang="en-GB" dirty="0"/>
              <a:t>Compare and contrast views, present a logical argument, supported by credible sources (evidence)</a:t>
            </a:r>
          </a:p>
          <a:p>
            <a:r>
              <a:rPr lang="en-GB" dirty="0"/>
              <a:t>Use at least 5 references to inform your part of the </a:t>
            </a:r>
            <a:r>
              <a:rPr lang="en-GB" dirty="0" smtClean="0"/>
              <a:t>presentation </a:t>
            </a:r>
            <a:endParaRPr lang="en-GB" dirty="0"/>
          </a:p>
        </p:txBody>
      </p:sp>
    </p:spTree>
    <p:extLst>
      <p:ext uri="{BB962C8B-B14F-4D97-AF65-F5344CB8AC3E}">
        <p14:creationId xmlns:p14="http://schemas.microsoft.com/office/powerpoint/2010/main" val="1465871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079C8-FB47-4E23-87D7-45A47546766D}"/>
              </a:ext>
            </a:extLst>
          </p:cNvPr>
          <p:cNvSpPr>
            <a:spLocks noGrp="1"/>
          </p:cNvSpPr>
          <p:nvPr>
            <p:ph type="title"/>
          </p:nvPr>
        </p:nvSpPr>
        <p:spPr/>
        <p:txBody>
          <a:bodyPr/>
          <a:lstStyle/>
          <a:p>
            <a:r>
              <a:rPr lang="en-GB" dirty="0"/>
              <a:t>Poster</a:t>
            </a:r>
          </a:p>
        </p:txBody>
      </p:sp>
      <p:sp>
        <p:nvSpPr>
          <p:cNvPr id="3" name="Content Placeholder 2">
            <a:extLst>
              <a:ext uri="{FF2B5EF4-FFF2-40B4-BE49-F238E27FC236}">
                <a16:creationId xmlns:a16="http://schemas.microsoft.com/office/drawing/2014/main" id="{15390BB3-9D0F-4C97-B13F-7CB1DAE45F38}"/>
              </a:ext>
            </a:extLst>
          </p:cNvPr>
          <p:cNvSpPr>
            <a:spLocks noGrp="1"/>
          </p:cNvSpPr>
          <p:nvPr>
            <p:ph idx="1"/>
          </p:nvPr>
        </p:nvSpPr>
        <p:spPr/>
        <p:txBody>
          <a:bodyPr/>
          <a:lstStyle/>
          <a:p>
            <a:r>
              <a:rPr lang="en-GB" dirty="0"/>
              <a:t>Your </a:t>
            </a:r>
            <a:r>
              <a:rPr lang="en-GB" dirty="0" smtClean="0"/>
              <a:t>Slide</a:t>
            </a:r>
            <a:r>
              <a:rPr lang="en-GB" dirty="0" smtClean="0"/>
              <a:t> </a:t>
            </a:r>
            <a:r>
              <a:rPr lang="en-GB" dirty="0"/>
              <a:t>should be visually appealing, clear and coherent</a:t>
            </a:r>
          </a:p>
          <a:p>
            <a:r>
              <a:rPr lang="en-GB" dirty="0"/>
              <a:t>Use in-text citations on the </a:t>
            </a:r>
            <a:r>
              <a:rPr lang="en-GB" dirty="0" smtClean="0"/>
              <a:t>slide</a:t>
            </a:r>
            <a:endParaRPr lang="en-GB" dirty="0"/>
          </a:p>
          <a:p>
            <a:r>
              <a:rPr lang="en-GB" dirty="0"/>
              <a:t>Provide a reference </a:t>
            </a:r>
            <a:r>
              <a:rPr lang="en-GB" dirty="0" smtClean="0"/>
              <a:t>list in your speakers notes</a:t>
            </a:r>
            <a:endParaRPr lang="en-GB" dirty="0"/>
          </a:p>
          <a:p>
            <a:pPr marL="0" indent="0">
              <a:buNone/>
            </a:pPr>
            <a:endParaRPr lang="en-GB" dirty="0"/>
          </a:p>
        </p:txBody>
      </p:sp>
    </p:spTree>
    <p:extLst>
      <p:ext uri="{BB962C8B-B14F-4D97-AF65-F5344CB8AC3E}">
        <p14:creationId xmlns:p14="http://schemas.microsoft.com/office/powerpoint/2010/main" val="1425939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855E-D2C5-4431-B4B9-CA8378F3FAB9}"/>
              </a:ext>
            </a:extLst>
          </p:cNvPr>
          <p:cNvSpPr>
            <a:spLocks noGrp="1"/>
          </p:cNvSpPr>
          <p:nvPr>
            <p:ph type="title"/>
          </p:nvPr>
        </p:nvSpPr>
        <p:spPr/>
        <p:txBody>
          <a:bodyPr/>
          <a:lstStyle/>
          <a:p>
            <a:r>
              <a:rPr lang="en-GB" dirty="0"/>
              <a:t>Task Two - Reflection</a:t>
            </a:r>
          </a:p>
        </p:txBody>
      </p:sp>
      <p:sp>
        <p:nvSpPr>
          <p:cNvPr id="4" name="Content Placeholder 3"/>
          <p:cNvSpPr>
            <a:spLocks noGrp="1"/>
          </p:cNvSpPr>
          <p:nvPr>
            <p:ph idx="1"/>
          </p:nvPr>
        </p:nvSpPr>
        <p:spPr/>
        <p:txBody>
          <a:bodyPr>
            <a:normAutofit fontScale="85000" lnSpcReduction="10000"/>
          </a:bodyPr>
          <a:lstStyle/>
          <a:p>
            <a:pPr marL="0" indent="0">
              <a:buNone/>
            </a:pPr>
            <a:endParaRPr lang="en-GB" dirty="0"/>
          </a:p>
          <a:p>
            <a:r>
              <a:rPr lang="en-GB" dirty="0"/>
              <a:t>Produce a 1000 word reflection on the above activity. Start with theory regarding the importance of reflection. Consider the following questions - How would you align your personal Values, attitudes and Beliefs with the organisational example used in your poster presentation and demonstrate how individuals select work places based on aligning their values with organisational values.</a:t>
            </a:r>
          </a:p>
          <a:p>
            <a:pPr marL="0" indent="0">
              <a:buNone/>
            </a:pPr>
            <a:r>
              <a:rPr lang="en-GB" dirty="0"/>
              <a:t> </a:t>
            </a:r>
          </a:p>
          <a:p>
            <a:r>
              <a:rPr lang="en-GB" dirty="0"/>
              <a:t>Your reflection should be submitted to </a:t>
            </a:r>
            <a:r>
              <a:rPr lang="en-GB" dirty="0" err="1"/>
              <a:t>Turnitin</a:t>
            </a:r>
            <a:r>
              <a:rPr lang="en-GB" dirty="0"/>
              <a:t> by </a:t>
            </a:r>
            <a:r>
              <a:rPr lang="en-GB" b="1" dirty="0"/>
              <a:t>6/3/20</a:t>
            </a:r>
            <a:r>
              <a:rPr lang="en-GB" dirty="0"/>
              <a:t>.</a:t>
            </a:r>
          </a:p>
          <a:p>
            <a:endParaRPr lang="en-GB" dirty="0"/>
          </a:p>
        </p:txBody>
      </p:sp>
    </p:spTree>
    <p:extLst>
      <p:ext uri="{BB962C8B-B14F-4D97-AF65-F5344CB8AC3E}">
        <p14:creationId xmlns:p14="http://schemas.microsoft.com/office/powerpoint/2010/main" val="107001225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84</TotalTime>
  <Words>355</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Myriad Pro</vt:lpstr>
      <vt:lpstr>ThemeUWTSD</vt:lpstr>
      <vt:lpstr>Assignment Guidance</vt:lpstr>
      <vt:lpstr>Task Description</vt:lpstr>
      <vt:lpstr>Task One</vt:lpstr>
      <vt:lpstr>Tips</vt:lpstr>
      <vt:lpstr>Poster</vt:lpstr>
      <vt:lpstr>Task Two -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Julie Thomas</dc:creator>
  <cp:lastModifiedBy>Shehla Khan</cp:lastModifiedBy>
  <cp:revision>10</cp:revision>
  <dcterms:created xsi:type="dcterms:W3CDTF">2019-02-21T16:21:23Z</dcterms:created>
  <dcterms:modified xsi:type="dcterms:W3CDTF">2020-02-18T11:42:45Z</dcterms:modified>
</cp:coreProperties>
</file>