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48"/>
  </p:notesMasterIdLst>
  <p:handoutMasterIdLst>
    <p:handoutMasterId r:id="rId49"/>
  </p:handoutMasterIdLst>
  <p:sldIdLst>
    <p:sldId id="468" r:id="rId2"/>
    <p:sldId id="415" r:id="rId3"/>
    <p:sldId id="416" r:id="rId4"/>
    <p:sldId id="417" r:id="rId5"/>
    <p:sldId id="418" r:id="rId6"/>
    <p:sldId id="449" r:id="rId7"/>
    <p:sldId id="419" r:id="rId8"/>
    <p:sldId id="450" r:id="rId9"/>
    <p:sldId id="420" r:id="rId10"/>
    <p:sldId id="421" r:id="rId11"/>
    <p:sldId id="422" r:id="rId12"/>
    <p:sldId id="423" r:id="rId13"/>
    <p:sldId id="424" r:id="rId14"/>
    <p:sldId id="425" r:id="rId15"/>
    <p:sldId id="426" r:id="rId16"/>
    <p:sldId id="427" r:id="rId17"/>
    <p:sldId id="428" r:id="rId18"/>
    <p:sldId id="429" r:id="rId19"/>
    <p:sldId id="451" r:id="rId20"/>
    <p:sldId id="430" r:id="rId21"/>
    <p:sldId id="431" r:id="rId22"/>
    <p:sldId id="432" r:id="rId23"/>
    <p:sldId id="433" r:id="rId24"/>
    <p:sldId id="434" r:id="rId25"/>
    <p:sldId id="435" r:id="rId26"/>
    <p:sldId id="452" r:id="rId27"/>
    <p:sldId id="437" r:id="rId28"/>
    <p:sldId id="438" r:id="rId29"/>
    <p:sldId id="439" r:id="rId30"/>
    <p:sldId id="440" r:id="rId31"/>
    <p:sldId id="441" r:id="rId32"/>
    <p:sldId id="442" r:id="rId33"/>
    <p:sldId id="443" r:id="rId34"/>
    <p:sldId id="448" r:id="rId35"/>
    <p:sldId id="469" r:id="rId36"/>
    <p:sldId id="454" r:id="rId37"/>
    <p:sldId id="455" r:id="rId38"/>
    <p:sldId id="456" r:id="rId39"/>
    <p:sldId id="457" r:id="rId40"/>
    <p:sldId id="458" r:id="rId41"/>
    <p:sldId id="459" r:id="rId42"/>
    <p:sldId id="460" r:id="rId43"/>
    <p:sldId id="461" r:id="rId44"/>
    <p:sldId id="462" r:id="rId45"/>
    <p:sldId id="463" r:id="rId46"/>
    <p:sldId id="470" r:id="rId47"/>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5E08"/>
    <a:srgbClr val="0000CC"/>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601" autoAdjust="0"/>
    <p:restoredTop sz="68544" autoAdjust="0"/>
  </p:normalViewPr>
  <p:slideViewPr>
    <p:cSldViewPr>
      <p:cViewPr varScale="1">
        <p:scale>
          <a:sx n="63" d="100"/>
          <a:sy n="63" d="100"/>
        </p:scale>
        <p:origin x="2316" y="66"/>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endParaRPr lang="en-US" dirty="0"/>
          </a:p>
        </p:txBody>
      </p:sp>
    </p:spTree>
    <p:extLst>
      <p:ext uri="{BB962C8B-B14F-4D97-AF65-F5344CB8AC3E}">
        <p14:creationId xmlns:p14="http://schemas.microsoft.com/office/powerpoint/2010/main" val="1038152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Watch the YouTube video</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1679037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Download the Seminar Case study Watson and answer the questions</a:t>
            </a:r>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5</a:t>
            </a:fld>
            <a:endParaRPr lang="en-US" dirty="0"/>
          </a:p>
        </p:txBody>
      </p:sp>
    </p:spTree>
    <p:extLst>
      <p:ext uri="{BB962C8B-B14F-4D97-AF65-F5344CB8AC3E}">
        <p14:creationId xmlns:p14="http://schemas.microsoft.com/office/powerpoint/2010/main" val="609752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The</a:t>
            </a:r>
            <a:r>
              <a:rPr lang="en-US" sz="1200" kern="1200" baseline="0" dirty="0" smtClean="0">
                <a:solidFill>
                  <a:schemeClr val="tx1"/>
                </a:solidFill>
                <a:effectLst/>
                <a:latin typeface="Times New Roman" pitchFamily="18" charset="0"/>
                <a:ea typeface="+mn-ea"/>
                <a:cs typeface="+mn-cs"/>
              </a:rPr>
              <a:t> figure here describes Watsons </a:t>
            </a:r>
            <a:r>
              <a:rPr lang="en-US" sz="1200" kern="1200" baseline="0" dirty="0" err="1" smtClean="0">
                <a:solidFill>
                  <a:schemeClr val="tx1"/>
                </a:solidFill>
                <a:effectLst/>
                <a:latin typeface="Times New Roman" pitchFamily="18" charset="0"/>
                <a:ea typeface="+mn-ea"/>
                <a:cs typeface="+mn-cs"/>
              </a:rPr>
              <a:t>DeepQA</a:t>
            </a:r>
            <a:r>
              <a:rPr lang="en-US" sz="1200" kern="1200" baseline="0" dirty="0" smtClean="0">
                <a:solidFill>
                  <a:schemeClr val="tx1"/>
                </a:solidFill>
                <a:effectLst/>
                <a:latin typeface="Times New Roman" pitchFamily="18" charset="0"/>
                <a:ea typeface="+mn-ea"/>
                <a:cs typeface="+mn-cs"/>
              </a:rPr>
              <a:t> Architecture - </a:t>
            </a:r>
            <a:r>
              <a:rPr lang="en-US" sz="1200" kern="1200" dirty="0" smtClean="0">
                <a:solidFill>
                  <a:schemeClr val="tx1"/>
                </a:solidFill>
                <a:effectLst/>
                <a:latin typeface="Times New Roman" pitchFamily="18" charset="0"/>
                <a:ea typeface="+mn-ea"/>
                <a:cs typeface="+mn-cs"/>
              </a:rPr>
              <a:t>The </a:t>
            </a:r>
            <a:r>
              <a:rPr lang="en-US" sz="1200" kern="1200" dirty="0" err="1" smtClean="0">
                <a:solidFill>
                  <a:schemeClr val="tx1"/>
                </a:solidFill>
                <a:effectLst/>
                <a:latin typeface="Times New Roman" pitchFamily="18" charset="0"/>
                <a:ea typeface="+mn-ea"/>
                <a:cs typeface="+mn-cs"/>
              </a:rPr>
              <a:t>DeepQA</a:t>
            </a:r>
            <a:r>
              <a:rPr lang="en-US" sz="1200" kern="1200" dirty="0" smtClean="0">
                <a:solidFill>
                  <a:schemeClr val="tx1"/>
                </a:solidFill>
                <a:effectLst/>
                <a:latin typeface="Times New Roman" pitchFamily="18" charset="0"/>
                <a:ea typeface="+mn-ea"/>
                <a:cs typeface="+mn-cs"/>
              </a:rPr>
              <a:t> architecture involves massive parallelism, many experts, pervasive confidence estimation, and integration of the-latest-and-greatest in text analytics, involving both shallow and deep semantic knowledge. As implemented in Watson, </a:t>
            </a:r>
            <a:r>
              <a:rPr lang="en-US" sz="1200" kern="1200" dirty="0" err="1" smtClean="0">
                <a:solidFill>
                  <a:schemeClr val="tx1"/>
                </a:solidFill>
                <a:effectLst/>
                <a:latin typeface="Times New Roman" pitchFamily="18" charset="0"/>
                <a:ea typeface="+mn-ea"/>
                <a:cs typeface="+mn-cs"/>
              </a:rPr>
              <a:t>DeepQA</a:t>
            </a:r>
            <a:r>
              <a:rPr lang="en-US" sz="1200" kern="1200" dirty="0" smtClean="0">
                <a:solidFill>
                  <a:schemeClr val="tx1"/>
                </a:solidFill>
                <a:effectLst/>
                <a:latin typeface="Times New Roman" pitchFamily="18" charset="0"/>
                <a:ea typeface="+mn-ea"/>
                <a:cs typeface="+mn-cs"/>
              </a:rPr>
              <a:t> brings more than 100 different techniques for analyzing natural language, identifying sources, finding and generating hypotheses, finding and scoring evidence, and merging and ranking hypotheses. More important than any particular technique is the combination of overlapping approaches that can bring their strengths to bear and contribute to improvements in accuracy, confidence, and speed.</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6</a:t>
            </a:fld>
            <a:endParaRPr lang="en-US" dirty="0"/>
          </a:p>
        </p:txBody>
      </p:sp>
    </p:spTree>
    <p:extLst>
      <p:ext uri="{BB962C8B-B14F-4D97-AF65-F5344CB8AC3E}">
        <p14:creationId xmlns:p14="http://schemas.microsoft.com/office/powerpoint/2010/main" val="288860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kern="1200" dirty="0" smtClean="0">
                <a:solidFill>
                  <a:schemeClr val="tx1"/>
                </a:solidFill>
                <a:effectLst/>
                <a:latin typeface="Times New Roman" pitchFamily="18" charset="0"/>
                <a:ea typeface="+mn-ea"/>
                <a:cs typeface="+mn-cs"/>
              </a:rPr>
              <a:t>Text mining</a:t>
            </a:r>
            <a:r>
              <a:rPr lang="en-US" sz="1200" kern="1200" dirty="0" smtClean="0">
                <a:solidFill>
                  <a:schemeClr val="tx1"/>
                </a:solidFill>
                <a:effectLst/>
                <a:latin typeface="Times New Roman" pitchFamily="18" charset="0"/>
                <a:ea typeface="+mn-ea"/>
                <a:cs typeface="+mn-cs"/>
              </a:rPr>
              <a:t> is the application of data mining to unstructured, or less structured, text files. As the names indicate, text mining analyzes words; and data mining analyzes numeric data</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1635476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Times New Roman" pitchFamily="18" charset="0"/>
                <a:ea typeface="+mn-ea"/>
                <a:cs typeface="+mn-cs"/>
              </a:rPr>
              <a:t>Text analytics is a concept that includes information retrieval (e.g., searching and identifying relevant documents for a given set of key terms) as well as information extraction, data mining, and Web mining. By contrast, text mining is primarily focused on discovering new and useful knowledge from textual data sources. The overarching goal for both text analytics and text mining is to turn unstructured textual data into actionable information through the application of natural language processing (NLP) and analytics. However, text analytics is a broader term because of its inclusion of information retrieval. You can think of text analytics as a combination of information retrieval plus text mining.</a:t>
            </a:r>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8</a:t>
            </a:fld>
            <a:endParaRPr lang="en-US" dirty="0"/>
          </a:p>
        </p:txBody>
      </p:sp>
    </p:spTree>
    <p:extLst>
      <p:ext uri="{BB962C8B-B14F-4D97-AF65-F5344CB8AC3E}">
        <p14:creationId xmlns:p14="http://schemas.microsoft.com/office/powerpoint/2010/main" val="4094525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lvl="0"/>
            <a:endParaRPr lang="en-US"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some popular application areas of text mining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 </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Information extraction. Identification of key phrases and relationships within text by looking for predefined sequences in text via pattern matching.</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Topic tracking. Based on a user profile and documents that a user views, text mining can predict other documents of interest to the user.</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Summarization. Summarizing a document to save time on the part of the reader.</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Categorization. Identifying the main themes of a document and then placing the document into a predefined set of categories based on those themes.</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Clustering. Grouping similar documents without having a predefined set of categories.</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Concept linking. Connects related documents by identifying their shared concepts and, by doing so, helps users find information that they perhaps would not have found using traditional search methods.</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Question answering. Finding the best answer to a given question through knowledge-driven pattern matching.</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2062064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Text mining as a BI is increasing because of the rapid growth in text data and availability of sophisticated BI tools. The benefits of text mining are obvious in the areas where very large amounts of textual data are being generated, such as law (court orders), academic research (research articles), finance (quarterly reports), medicine (discharge summaries), biology (molecular interactions), technology (patent files), and marketing (customer comments). </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3948199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ffectLst/>
                <a:latin typeface="Times New Roman" pitchFamily="18" charset="0"/>
                <a:ea typeface="+mn-ea"/>
                <a:cs typeface="+mn-cs"/>
              </a:rPr>
              <a:t>Technically speaking, data mining is a process that uses statistical, mathematical, and artificial intelligence techniques to extract and identify useful information and subsequent knowledge (or patterns) from large sets of data. </a:t>
            </a:r>
            <a:r>
              <a:rPr lang="en-US" sz="1200" i="1" kern="1200" dirty="0" smtClean="0">
                <a:solidFill>
                  <a:schemeClr val="tx1"/>
                </a:solidFill>
                <a:effectLst/>
                <a:latin typeface="Times New Roman" pitchFamily="18" charset="0"/>
                <a:ea typeface="+mn-ea"/>
                <a:cs typeface="+mn-cs"/>
              </a:rPr>
              <a:t>Data mining</a:t>
            </a:r>
            <a:r>
              <a:rPr lang="en-US" sz="1200" kern="1200" dirty="0" smtClean="0">
                <a:solidFill>
                  <a:schemeClr val="tx1"/>
                </a:solidFill>
                <a:effectLst/>
                <a:latin typeface="Times New Roman" pitchFamily="18" charset="0"/>
                <a:ea typeface="+mn-ea"/>
                <a:cs typeface="+mn-cs"/>
              </a:rPr>
              <a:t> is the general concept. </a:t>
            </a:r>
            <a:r>
              <a:rPr lang="en-US" sz="1200" i="1" kern="1200" dirty="0" smtClean="0">
                <a:solidFill>
                  <a:schemeClr val="tx1"/>
                </a:solidFill>
                <a:effectLst/>
                <a:latin typeface="Times New Roman" pitchFamily="18" charset="0"/>
                <a:ea typeface="+mn-ea"/>
                <a:cs typeface="+mn-cs"/>
              </a:rPr>
              <a:t>Text mining</a:t>
            </a:r>
            <a:r>
              <a:rPr lang="en-US" sz="1200" kern="1200" dirty="0" smtClean="0">
                <a:solidFill>
                  <a:schemeClr val="tx1"/>
                </a:solidFill>
                <a:effectLst/>
                <a:latin typeface="Times New Roman" pitchFamily="18" charset="0"/>
                <a:ea typeface="+mn-ea"/>
                <a:cs typeface="+mn-cs"/>
              </a:rPr>
              <a:t> is a specific application of data mining: applying it to unstructured text files</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1226282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2155320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4041720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Open the Patent Case</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1204986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NLP is an important component of text mining. It studies the problem of “understanding” the natural human language, with the view of converting depictions of human language (such as textual documents) into more formal representations (in the form of numeric and symbolic data) that are easier for computer programs to manipulate. The goal of NLP is to move beyond syntax-driven text manipulation (which is often called “word counting”) to a true understanding and processing of natural language that considers grammatical and semantic constraints as well as the context.</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1588495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effectLst/>
                <a:latin typeface="Times New Roman" pitchFamily="18" charset="0"/>
                <a:ea typeface="+mn-ea"/>
                <a:cs typeface="+mn-cs"/>
              </a:rPr>
              <a:t>How does NLP relate to text mining? -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Text mining uses natural language processing to induce structure into the text collection and then uses data mining algorithms such as classification, clustering, association, and sequence discovery to extract knowledge from it.</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2163441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kern="1200" dirty="0" smtClean="0">
                <a:solidFill>
                  <a:schemeClr val="tx1"/>
                </a:solidFill>
                <a:effectLst/>
                <a:latin typeface="Times New Roman" pitchFamily="18" charset="0"/>
                <a:ea typeface="+mn-ea"/>
                <a:cs typeface="+mn-cs"/>
              </a:rPr>
              <a:t>NLP moves beyond syntax-driven text manipulation (which is often called “word counting”) to a true understanding and processing of natural language that considers grammatical and semantic constraints as well as the context. The challenges include:</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 </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Part-of-speech tagging. It is difficult to mark up terms in a text as corresponding to a particular part of speech because the part of speech depends not only on the definition of the term but also on the context within which it is used.</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Text segmentation. Some written languages, such as Chinese, Japanese, and Thai, do not have single-word boundaries.</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Word sense disambiguation. Many words have more than one meaning. Selecting the meaning that makes the most sense can only be accomplished by taking into account the context within which the word is used.</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Syntactic ambiguity. The grammar for natural languages is ambiguous; that is, multiple possible sentence structures often need to be considered. Choosing the most appropriate structure usually requires a fusion of semantic and contextual information.</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Imperfect or irregular input. Foreign or regional accents and vocal impediments in speech and typographical or grammatical errors in texts make the processing of the language an even more difficult task.</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Speech acts. A sentence can often be considered an action by the speaker. The sentence structure alone may not contain enough information to define this action.</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28088177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1009315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Open Seminar Case Hong Kong</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766977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20</a:t>
            </a:fld>
            <a:endParaRPr lang="en-US" dirty="0"/>
          </a:p>
        </p:txBody>
      </p:sp>
    </p:spTree>
    <p:extLst>
      <p:ext uri="{BB962C8B-B14F-4D97-AF65-F5344CB8AC3E}">
        <p14:creationId xmlns:p14="http://schemas.microsoft.com/office/powerpoint/2010/main" val="20638017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21</a:t>
            </a:fld>
            <a:endParaRPr lang="en-US" dirty="0"/>
          </a:p>
        </p:txBody>
      </p:sp>
    </p:spTree>
    <p:extLst>
      <p:ext uri="{BB962C8B-B14F-4D97-AF65-F5344CB8AC3E}">
        <p14:creationId xmlns:p14="http://schemas.microsoft.com/office/powerpoint/2010/main" val="3848211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Open Seminar Case Mining for Lies</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22</a:t>
            </a:fld>
            <a:endParaRPr lang="en-US" dirty="0"/>
          </a:p>
        </p:txBody>
      </p:sp>
    </p:spTree>
    <p:extLst>
      <p:ext uri="{BB962C8B-B14F-4D97-AF65-F5344CB8AC3E}">
        <p14:creationId xmlns:p14="http://schemas.microsoft.com/office/powerpoint/2010/main" val="37621517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23</a:t>
            </a:fld>
            <a:endParaRPr lang="en-US" dirty="0"/>
          </a:p>
        </p:txBody>
      </p:sp>
    </p:spTree>
    <p:extLst>
      <p:ext uri="{BB962C8B-B14F-4D97-AF65-F5344CB8AC3E}">
        <p14:creationId xmlns:p14="http://schemas.microsoft.com/office/powerpoint/2010/main" val="3439087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24</a:t>
            </a:fld>
            <a:endParaRPr lang="en-US" dirty="0"/>
          </a:p>
        </p:txBody>
      </p:sp>
    </p:spTree>
    <p:extLst>
      <p:ext uri="{BB962C8B-B14F-4D97-AF65-F5344CB8AC3E}">
        <p14:creationId xmlns:p14="http://schemas.microsoft.com/office/powerpoint/2010/main" val="42150929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25</a:t>
            </a:fld>
            <a:endParaRPr lang="en-US" dirty="0"/>
          </a:p>
        </p:txBody>
      </p:sp>
    </p:spTree>
    <p:extLst>
      <p:ext uri="{BB962C8B-B14F-4D97-AF65-F5344CB8AC3E}">
        <p14:creationId xmlns:p14="http://schemas.microsoft.com/office/powerpoint/2010/main" val="3067984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26</a:t>
            </a:fld>
            <a:endParaRPr lang="en-US" dirty="0"/>
          </a:p>
        </p:txBody>
      </p:sp>
    </p:spTree>
    <p:extLst>
      <p:ext uri="{BB962C8B-B14F-4D97-AF65-F5344CB8AC3E}">
        <p14:creationId xmlns:p14="http://schemas.microsoft.com/office/powerpoint/2010/main" val="11681304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smtClean="0">
                <a:solidFill>
                  <a:schemeClr val="tx1"/>
                </a:solidFill>
                <a:effectLst/>
                <a:latin typeface="Times New Roman" pitchFamily="18" charset="0"/>
                <a:ea typeface="+mn-ea"/>
                <a:cs typeface="+mn-cs"/>
              </a:rPr>
              <a:t>Establish the Corpus: Collect and organize the domain-specific unstructured data</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Create the Term–Document Matrix: Introduce structure to the corpus</a:t>
            </a:r>
            <a:endParaRPr lang="en-GB" sz="1200" kern="1200" dirty="0" smtClean="0">
              <a:solidFill>
                <a:schemeClr val="tx1"/>
              </a:solidFill>
              <a:effectLst/>
              <a:latin typeface="Times New Roman" pitchFamily="18" charset="0"/>
              <a:ea typeface="+mn-ea"/>
              <a:cs typeface="+mn-cs"/>
            </a:endParaRPr>
          </a:p>
          <a:p>
            <a:pPr lvl="0"/>
            <a:r>
              <a:rPr lang="en-US" sz="1200" kern="1200" dirty="0" smtClean="0">
                <a:solidFill>
                  <a:schemeClr val="tx1"/>
                </a:solidFill>
                <a:effectLst/>
                <a:latin typeface="Times New Roman" pitchFamily="18" charset="0"/>
                <a:ea typeface="+mn-ea"/>
                <a:cs typeface="+mn-cs"/>
              </a:rPr>
              <a:t>Extract Knowledge: Discover novel patterns from the T-D matrix</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27</a:t>
            </a:fld>
            <a:endParaRPr lang="en-US" dirty="0"/>
          </a:p>
        </p:txBody>
      </p:sp>
    </p:spTree>
    <p:extLst>
      <p:ext uri="{BB962C8B-B14F-4D97-AF65-F5344CB8AC3E}">
        <p14:creationId xmlns:p14="http://schemas.microsoft.com/office/powerpoint/2010/main" val="14754268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28</a:t>
            </a:fld>
            <a:endParaRPr lang="en-US" dirty="0"/>
          </a:p>
        </p:txBody>
      </p:sp>
    </p:spTree>
    <p:extLst>
      <p:ext uri="{BB962C8B-B14F-4D97-AF65-F5344CB8AC3E}">
        <p14:creationId xmlns:p14="http://schemas.microsoft.com/office/powerpoint/2010/main" val="12339603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29</a:t>
            </a:fld>
            <a:endParaRPr lang="en-US" dirty="0"/>
          </a:p>
        </p:txBody>
      </p:sp>
    </p:spTree>
    <p:extLst>
      <p:ext uri="{BB962C8B-B14F-4D97-AF65-F5344CB8AC3E}">
        <p14:creationId xmlns:p14="http://schemas.microsoft.com/office/powerpoint/2010/main" val="27426977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30</a:t>
            </a:fld>
            <a:endParaRPr lang="en-US" dirty="0"/>
          </a:p>
        </p:txBody>
      </p:sp>
    </p:spTree>
    <p:extLst>
      <p:ext uri="{BB962C8B-B14F-4D97-AF65-F5344CB8AC3E}">
        <p14:creationId xmlns:p14="http://schemas.microsoft.com/office/powerpoint/2010/main" val="7649603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31</a:t>
            </a:fld>
            <a:endParaRPr lang="en-US" dirty="0"/>
          </a:p>
        </p:txBody>
      </p:sp>
    </p:spTree>
    <p:extLst>
      <p:ext uri="{BB962C8B-B14F-4D97-AF65-F5344CB8AC3E}">
        <p14:creationId xmlns:p14="http://schemas.microsoft.com/office/powerpoint/2010/main" val="14515175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32</a:t>
            </a:fld>
            <a:endParaRPr lang="en-US" dirty="0"/>
          </a:p>
        </p:txBody>
      </p:sp>
    </p:spTree>
    <p:extLst>
      <p:ext uri="{BB962C8B-B14F-4D97-AF65-F5344CB8AC3E}">
        <p14:creationId xmlns:p14="http://schemas.microsoft.com/office/powerpoint/2010/main" val="18963285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33</a:t>
            </a:fld>
            <a:endParaRPr lang="en-US" dirty="0"/>
          </a:p>
        </p:txBody>
      </p:sp>
    </p:spTree>
    <p:extLst>
      <p:ext uri="{BB962C8B-B14F-4D97-AF65-F5344CB8AC3E}">
        <p14:creationId xmlns:p14="http://schemas.microsoft.com/office/powerpoint/2010/main" val="22320222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sz="1200" kern="1200" dirty="0" smtClean="0">
                <a:solidFill>
                  <a:schemeClr val="tx1"/>
                </a:solidFill>
                <a:effectLst/>
                <a:latin typeface="Times New Roman" pitchFamily="18" charset="0"/>
                <a:ea typeface="+mn-ea"/>
                <a:cs typeface="+mn-cs"/>
              </a:rPr>
              <a:t>some of the most popular text mining software tools</a:t>
            </a:r>
            <a:r>
              <a:rPr lang="en-US" sz="1200" kern="1200" baseline="0" dirty="0" smtClean="0">
                <a:solidFill>
                  <a:schemeClr val="tx1"/>
                </a:solidFill>
                <a:effectLst/>
                <a:latin typeface="Times New Roman" pitchFamily="18" charset="0"/>
                <a:ea typeface="+mn-ea"/>
                <a:cs typeface="+mn-cs"/>
              </a:rPr>
              <a:t> -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1. </a:t>
            </a:r>
            <a:r>
              <a:rPr lang="en-US" sz="1200" kern="1200" dirty="0" err="1" smtClean="0">
                <a:solidFill>
                  <a:schemeClr val="tx1"/>
                </a:solidFill>
                <a:effectLst/>
                <a:latin typeface="Times New Roman" pitchFamily="18" charset="0"/>
                <a:ea typeface="+mn-ea"/>
                <a:cs typeface="+mn-cs"/>
              </a:rPr>
              <a:t>ClearForest</a:t>
            </a:r>
            <a:r>
              <a:rPr lang="en-US" sz="1200" kern="1200" dirty="0" smtClean="0">
                <a:solidFill>
                  <a:schemeClr val="tx1"/>
                </a:solidFill>
                <a:effectLst/>
                <a:latin typeface="Times New Roman" pitchFamily="18" charset="0"/>
                <a:ea typeface="+mn-ea"/>
                <a:cs typeface="+mn-cs"/>
              </a:rPr>
              <a:t> offers text analysis and visualization tools.</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2. IBM offers SPSS Modeler and data and text analytics toolkits.</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3. </a:t>
            </a:r>
            <a:r>
              <a:rPr lang="en-US" sz="1200" kern="1200" dirty="0" err="1" smtClean="0">
                <a:solidFill>
                  <a:schemeClr val="tx1"/>
                </a:solidFill>
                <a:effectLst/>
                <a:latin typeface="Times New Roman" pitchFamily="18" charset="0"/>
                <a:ea typeface="+mn-ea"/>
                <a:cs typeface="+mn-cs"/>
              </a:rPr>
              <a:t>Megaputer</a:t>
            </a:r>
            <a:r>
              <a:rPr lang="en-US" sz="1200" kern="1200" dirty="0" smtClean="0">
                <a:solidFill>
                  <a:schemeClr val="tx1"/>
                </a:solidFill>
                <a:effectLst/>
                <a:latin typeface="Times New Roman" pitchFamily="18" charset="0"/>
                <a:ea typeface="+mn-ea"/>
                <a:cs typeface="+mn-cs"/>
              </a:rPr>
              <a:t> Text Analyst offers semantic analysis of free-form text, summarization, clustering, navigation, and natural language retrieval with search dynamic refocusing.</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4. SAS Text Miner provides a rich suite of text processing and analysis tools.</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5. KXEN Text Coder (KTC) offers a text analytics solution for automatically preparing and transforming unstructured text attributes into a structured representation for use in KXEN Analytic Framework.</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6. The </a:t>
            </a:r>
            <a:r>
              <a:rPr lang="en-US" sz="1200" kern="1200" dirty="0" err="1" smtClean="0">
                <a:solidFill>
                  <a:schemeClr val="tx1"/>
                </a:solidFill>
                <a:effectLst/>
                <a:latin typeface="Times New Roman" pitchFamily="18" charset="0"/>
                <a:ea typeface="+mn-ea"/>
                <a:cs typeface="+mn-cs"/>
              </a:rPr>
              <a:t>Statistica</a:t>
            </a:r>
            <a:r>
              <a:rPr lang="en-US" sz="1200" kern="1200" dirty="0" smtClean="0">
                <a:solidFill>
                  <a:schemeClr val="tx1"/>
                </a:solidFill>
                <a:effectLst/>
                <a:latin typeface="Times New Roman" pitchFamily="18" charset="0"/>
                <a:ea typeface="+mn-ea"/>
                <a:cs typeface="+mn-cs"/>
              </a:rPr>
              <a:t> Text Mining engine provides easy-to-use text mining functionally with exceptional visualization capabilities.</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7. </a:t>
            </a:r>
            <a:r>
              <a:rPr lang="en-US" sz="1200" kern="1200" dirty="0" err="1" smtClean="0">
                <a:solidFill>
                  <a:schemeClr val="tx1"/>
                </a:solidFill>
                <a:effectLst/>
                <a:latin typeface="Times New Roman" pitchFamily="18" charset="0"/>
                <a:ea typeface="+mn-ea"/>
                <a:cs typeface="+mn-cs"/>
              </a:rPr>
              <a:t>VantagePoint</a:t>
            </a:r>
            <a:r>
              <a:rPr lang="en-US" sz="1200" kern="1200" dirty="0" smtClean="0">
                <a:solidFill>
                  <a:schemeClr val="tx1"/>
                </a:solidFill>
                <a:effectLst/>
                <a:latin typeface="Times New Roman" pitchFamily="18" charset="0"/>
                <a:ea typeface="+mn-ea"/>
                <a:cs typeface="+mn-cs"/>
              </a:rPr>
              <a:t> provides a variety of interactive graphical views and analysis tools with powerful capabilities to discover knowledge from text databases.</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8. The </a:t>
            </a:r>
            <a:r>
              <a:rPr lang="en-US" sz="1200" kern="1200" dirty="0" err="1" smtClean="0">
                <a:solidFill>
                  <a:schemeClr val="tx1"/>
                </a:solidFill>
                <a:effectLst/>
                <a:latin typeface="Times New Roman" pitchFamily="18" charset="0"/>
                <a:ea typeface="+mn-ea"/>
                <a:cs typeface="+mn-cs"/>
              </a:rPr>
              <a:t>WordStat</a:t>
            </a:r>
            <a:r>
              <a:rPr lang="en-US" sz="1200" kern="1200" dirty="0" smtClean="0">
                <a:solidFill>
                  <a:schemeClr val="tx1"/>
                </a:solidFill>
                <a:effectLst/>
                <a:latin typeface="Times New Roman" pitchFamily="18" charset="0"/>
                <a:ea typeface="+mn-ea"/>
                <a:cs typeface="+mn-cs"/>
              </a:rPr>
              <a:t> analysis module from </a:t>
            </a:r>
            <a:r>
              <a:rPr lang="en-US" sz="1200" kern="1200" dirty="0" err="1" smtClean="0">
                <a:solidFill>
                  <a:schemeClr val="tx1"/>
                </a:solidFill>
                <a:effectLst/>
                <a:latin typeface="Times New Roman" pitchFamily="18" charset="0"/>
                <a:ea typeface="+mn-ea"/>
                <a:cs typeface="+mn-cs"/>
              </a:rPr>
              <a:t>Provalis</a:t>
            </a:r>
            <a:r>
              <a:rPr lang="en-US" sz="1200" kern="1200" dirty="0" smtClean="0">
                <a:solidFill>
                  <a:schemeClr val="tx1"/>
                </a:solidFill>
                <a:effectLst/>
                <a:latin typeface="Times New Roman" pitchFamily="18" charset="0"/>
                <a:ea typeface="+mn-ea"/>
                <a:cs typeface="+mn-cs"/>
              </a:rPr>
              <a:t> Research analyzes textual information such as responses to open-ended questions, interviews, etc.</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9. </a:t>
            </a:r>
            <a:r>
              <a:rPr lang="en-US" sz="1200" kern="1200" dirty="0" err="1" smtClean="0">
                <a:solidFill>
                  <a:schemeClr val="tx1"/>
                </a:solidFill>
                <a:effectLst/>
                <a:latin typeface="Times New Roman" pitchFamily="18" charset="0"/>
                <a:ea typeface="+mn-ea"/>
                <a:cs typeface="+mn-cs"/>
              </a:rPr>
              <a:t>Clarabridge</a:t>
            </a:r>
            <a:r>
              <a:rPr lang="en-US" sz="1200" kern="1200" dirty="0" smtClean="0">
                <a:solidFill>
                  <a:schemeClr val="tx1"/>
                </a:solidFill>
                <a:effectLst/>
                <a:latin typeface="Times New Roman" pitchFamily="18" charset="0"/>
                <a:ea typeface="+mn-ea"/>
                <a:cs typeface="+mn-cs"/>
              </a:rPr>
              <a:t> text mining software provides end-to-end solutions for customer experience professionals wishing to transform customer feedback for marketing, service, and product improvements.</a:t>
            </a:r>
            <a:endParaRPr lang="en-GB" sz="1200" kern="1200" dirty="0" smtClean="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34</a:t>
            </a:fld>
            <a:endParaRPr lang="en-US" dirty="0"/>
          </a:p>
        </p:txBody>
      </p:sp>
    </p:spTree>
    <p:extLst>
      <p:ext uri="{BB962C8B-B14F-4D97-AF65-F5344CB8AC3E}">
        <p14:creationId xmlns:p14="http://schemas.microsoft.com/office/powerpoint/2010/main" val="31100530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Times New Roman" pitchFamily="18" charset="0"/>
                <a:ea typeface="+mn-ea"/>
                <a:cs typeface="+mn-cs"/>
              </a:rPr>
              <a:t>Sentiment analysis tries to answer the question, “What do people feel about a certain topic?” </a:t>
            </a:r>
          </a:p>
          <a:p>
            <a:r>
              <a:rPr lang="en-US" sz="1200" kern="1200" dirty="0" smtClean="0">
                <a:solidFill>
                  <a:schemeClr val="tx1"/>
                </a:solidFill>
                <a:effectLst/>
                <a:latin typeface="Times New Roman" pitchFamily="18" charset="0"/>
                <a:ea typeface="+mn-ea"/>
                <a:cs typeface="+mn-cs"/>
              </a:rPr>
              <a:t>So by digging into opinions of many using a variety of automated tools. It is also known as opinion mining, subjectivity analysis, and appraisal extraction</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Sentiment analysis shares many characteristics and techniques with text mining. However, unlike text mining, which categorizes text by conceptual taxonomies of topics, sentiment classification generally deals with two classes (positive versus negative), a range of polarity (e.g., star ratings for movies), or a range in strength of opinion.</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36</a:t>
            </a:fld>
            <a:endParaRPr lang="en-US" dirty="0"/>
          </a:p>
        </p:txBody>
      </p:sp>
    </p:spTree>
    <p:extLst>
      <p:ext uri="{BB962C8B-B14F-4D97-AF65-F5344CB8AC3E}">
        <p14:creationId xmlns:p14="http://schemas.microsoft.com/office/powerpoint/2010/main" val="40900008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Times New Roman" pitchFamily="18" charset="0"/>
                <a:ea typeface="+mn-ea"/>
                <a:cs typeface="+mn-cs"/>
              </a:rPr>
              <a:t>The sources of data for sentiment analysis</a:t>
            </a:r>
            <a:r>
              <a:rPr lang="en-US" sz="1200" kern="1200" baseline="0" dirty="0" smtClean="0">
                <a:solidFill>
                  <a:schemeClr val="tx1"/>
                </a:solidFill>
                <a:effectLst/>
                <a:latin typeface="Times New Roman" pitchFamily="18" charset="0"/>
                <a:ea typeface="+mn-ea"/>
                <a:cs typeface="+mn-cs"/>
              </a:rPr>
              <a:t> -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 </a:t>
            </a:r>
            <a:endParaRPr lang="en-GB"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Common data sources for sentiment analysis include opinion-rich Internet resources such as social media outlets (e.g., Twitter, Facebook, etc.), online review sites, personal blogs, online communities, chat rooms, news groups, and search engine logs. </a:t>
            </a:r>
          </a:p>
          <a:p>
            <a:endParaRPr lang="en-US" sz="1200" kern="1200" dirty="0" smtClean="0">
              <a:solidFill>
                <a:schemeClr val="tx1"/>
              </a:solidFill>
              <a:effectLst/>
              <a:latin typeface="Times New Roman" pitchFamily="18" charset="0"/>
              <a:ea typeface="+mn-ea"/>
              <a:cs typeface="+mn-cs"/>
            </a:endParaRPr>
          </a:p>
          <a:p>
            <a:r>
              <a:rPr lang="en-US" sz="1200" kern="1200" dirty="0" smtClean="0">
                <a:solidFill>
                  <a:schemeClr val="tx1"/>
                </a:solidFill>
                <a:effectLst/>
                <a:latin typeface="Times New Roman" pitchFamily="18" charset="0"/>
                <a:ea typeface="+mn-ea"/>
                <a:cs typeface="+mn-cs"/>
              </a:rPr>
              <a:t>For many companies, customer call center transcripts, emails, product reviews, and price comparison portals provide another rich source of sentiment data.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37</a:t>
            </a:fld>
            <a:endParaRPr lang="en-US" dirty="0"/>
          </a:p>
        </p:txBody>
      </p:sp>
    </p:spTree>
    <p:extLst>
      <p:ext uri="{BB962C8B-B14F-4D97-AF65-F5344CB8AC3E}">
        <p14:creationId xmlns:p14="http://schemas.microsoft.com/office/powerpoint/2010/main" val="36607442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Customer relationship management (CRM) and customer experience management are popular “voice of the customer (VOC)” applications. </a:t>
            </a: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Other application areas include “voice of the market (VOM)” and “voice of the employee (VOE).” </a:t>
            </a:r>
            <a:endParaRPr lang="en-GB" sz="1200" kern="1200" dirty="0" smtClean="0">
              <a:solidFill>
                <a:schemeClr val="tx1"/>
              </a:solidFill>
              <a:effectLst/>
              <a:latin typeface="Times New Roman" pitchFamily="18" charset="0"/>
              <a:ea typeface="+mn-ea"/>
              <a:cs typeface="+mn-cs"/>
            </a:endParaRPr>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Caution with this type pf analysis –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Sentiment that appears in text comes in two flavors: explicit, where the subjective sentence directly expresses an opinion (“It’s a wonderful day”), and implicit, where the text implies an opinion (“The handle breaks too easily”). Implicit sentiment analysis is harder to analyze because it may not include words that are obviously evaluations or judgments. Another challenge involves the timeliness of collection/analysis of textual data coming from a wide variety of data sources. A third challenge is the difficulty of identifying whether a piece of text involves sentiment or not, especially with implicit sentiment analysis. The same sorts of issues involving text mining in natural language settings also apply to sentiment analysis.</a:t>
            </a:r>
            <a:endParaRPr lang="en-GB" sz="1200" kern="1200" dirty="0" smtClean="0">
              <a:solidFill>
                <a:schemeClr val="tx1"/>
              </a:solidFill>
              <a:effectLst/>
              <a:latin typeface="Times New Roman" pitchFamily="18" charset="0"/>
              <a:ea typeface="+mn-ea"/>
              <a:cs typeface="+mn-cs"/>
            </a:endParaRPr>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Various areas related to brand management can benefit from sentiment analysis. This includes many public and private sectors including financial markets, politics, and government intelligence. E-commerce sites, e-mail filtration/prioritization, and citation analysis are just some of the application areas that can benefit from the information derived from sentiment analysis.</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39</a:t>
            </a:fld>
            <a:endParaRPr lang="en-US" dirty="0"/>
          </a:p>
        </p:txBody>
      </p:sp>
    </p:spTree>
    <p:extLst>
      <p:ext uri="{BB962C8B-B14F-4D97-AF65-F5344CB8AC3E}">
        <p14:creationId xmlns:p14="http://schemas.microsoft.com/office/powerpoint/2010/main" val="34767545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The first step when performing sentiment analysis of a text document is called </a:t>
            </a:r>
            <a:r>
              <a:rPr lang="en-US" sz="1200" i="1" kern="1200" dirty="0" smtClean="0">
                <a:solidFill>
                  <a:schemeClr val="tx1"/>
                </a:solidFill>
                <a:effectLst/>
                <a:latin typeface="Times New Roman" pitchFamily="18" charset="0"/>
                <a:ea typeface="+mn-ea"/>
                <a:cs typeface="+mn-cs"/>
              </a:rPr>
              <a:t>sentiment detection</a:t>
            </a:r>
            <a:r>
              <a:rPr lang="en-US" sz="1200" kern="1200" dirty="0" smtClean="0">
                <a:solidFill>
                  <a:schemeClr val="tx1"/>
                </a:solidFill>
                <a:effectLst/>
                <a:latin typeface="Times New Roman" pitchFamily="18" charset="0"/>
                <a:ea typeface="+mn-ea"/>
                <a:cs typeface="+mn-cs"/>
              </a:rPr>
              <a:t>,</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during which text data is differentiated between fact and opinion (objective vs. subjective).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This is followed by negative-positive (N-P) </a:t>
            </a:r>
            <a:r>
              <a:rPr lang="en-US" sz="1200" i="1" kern="1200" dirty="0" smtClean="0">
                <a:solidFill>
                  <a:schemeClr val="tx1"/>
                </a:solidFill>
                <a:effectLst/>
                <a:latin typeface="Times New Roman" pitchFamily="18" charset="0"/>
                <a:ea typeface="+mn-ea"/>
                <a:cs typeface="+mn-cs"/>
              </a:rPr>
              <a:t>polarity classification</a:t>
            </a:r>
            <a:r>
              <a:rPr lang="en-US" sz="1200" kern="1200" dirty="0" smtClean="0">
                <a:solidFill>
                  <a:schemeClr val="tx1"/>
                </a:solidFill>
                <a:effectLst/>
                <a:latin typeface="Times New Roman" pitchFamily="18" charset="0"/>
                <a:ea typeface="+mn-ea"/>
                <a:cs typeface="+mn-cs"/>
              </a:rPr>
              <a:t>, where a subjective text item is classified on a bipolar range.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Following this comes </a:t>
            </a:r>
            <a:r>
              <a:rPr lang="en-US" sz="1200" i="1" kern="1200" dirty="0" smtClean="0">
                <a:solidFill>
                  <a:schemeClr val="tx1"/>
                </a:solidFill>
                <a:effectLst/>
                <a:latin typeface="Times New Roman" pitchFamily="18" charset="0"/>
                <a:ea typeface="+mn-ea"/>
                <a:cs typeface="+mn-cs"/>
              </a:rPr>
              <a:t>target identification</a:t>
            </a:r>
            <a:r>
              <a:rPr lang="en-US" sz="1200" kern="1200" dirty="0" smtClean="0">
                <a:solidFill>
                  <a:schemeClr val="tx1"/>
                </a:solidFill>
                <a:effectLst/>
                <a:latin typeface="Times New Roman" pitchFamily="18" charset="0"/>
                <a:ea typeface="+mn-ea"/>
                <a:cs typeface="+mn-cs"/>
              </a:rPr>
              <a:t> (identifying the person, product, event, etc. that the sentiment is about).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Finally come </a:t>
            </a:r>
            <a:r>
              <a:rPr lang="en-US" sz="1200" i="1" kern="1200" dirty="0" smtClean="0">
                <a:solidFill>
                  <a:schemeClr val="tx1"/>
                </a:solidFill>
                <a:effectLst/>
                <a:latin typeface="Times New Roman" pitchFamily="18" charset="0"/>
                <a:ea typeface="+mn-ea"/>
                <a:cs typeface="+mn-cs"/>
              </a:rPr>
              <a:t>collection and aggregation</a:t>
            </a:r>
            <a:r>
              <a:rPr lang="en-US" sz="1200" kern="1200" dirty="0" smtClean="0">
                <a:solidFill>
                  <a:schemeClr val="tx1"/>
                </a:solidFill>
                <a:effectLst/>
                <a:latin typeface="Times New Roman" pitchFamily="18" charset="0"/>
                <a:ea typeface="+mn-ea"/>
                <a:cs typeface="+mn-cs"/>
              </a:rPr>
              <a:t>, in which the overall sentiment for the document is calculated based on the calculations of sentiments of individual phrases and words from the first three steps.</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40</a:t>
            </a:fld>
            <a:endParaRPr lang="en-US" dirty="0"/>
          </a:p>
        </p:txBody>
      </p:sp>
    </p:spTree>
    <p:extLst>
      <p:ext uri="{BB962C8B-B14F-4D97-AF65-F5344CB8AC3E}">
        <p14:creationId xmlns:p14="http://schemas.microsoft.com/office/powerpoint/2010/main" val="24927752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Polarity identification can be done via a lexicon (as a reference library) or by using a collection of training documents and inductive machine learning algorithms. The lexicon approach uses a catalog of words, their synonyms, and their meanings, combined with numerical ratings indicating the position on the N-P polarity associated with these words. In this way, affective, emotional, and attitudinal phrases can be classified according to their degree of positivity or negativity.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By contrast, the training-document approach uses statistical analysis and machine learning algorithms, such as neural networks, clustering approaches, and decision trees to ascertain the sentiment for a new text document based on patterns from previous “training” documents with assigned sentiment scores.</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43</a:t>
            </a:fld>
            <a:endParaRPr lang="en-US" dirty="0"/>
          </a:p>
        </p:txBody>
      </p:sp>
    </p:spTree>
    <p:extLst>
      <p:ext uri="{BB962C8B-B14F-4D97-AF65-F5344CB8AC3E}">
        <p14:creationId xmlns:p14="http://schemas.microsoft.com/office/powerpoint/2010/main" val="30943922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Special sentiment-related lexicons build upon general-purpose lexicons by including polarity (positive-negative) and objectivity (subjective-objective) labels for each term (and its set of synonyms, or </a:t>
            </a:r>
            <a:r>
              <a:rPr lang="en-US" sz="1200" kern="1200" dirty="0" err="1" smtClean="0">
                <a:solidFill>
                  <a:schemeClr val="tx1"/>
                </a:solidFill>
                <a:effectLst/>
                <a:latin typeface="Times New Roman" pitchFamily="18" charset="0"/>
                <a:ea typeface="+mn-ea"/>
                <a:cs typeface="+mn-cs"/>
              </a:rPr>
              <a:t>synset</a:t>
            </a:r>
            <a:r>
              <a:rPr lang="en-US" sz="1200" kern="1200" dirty="0" smtClean="0">
                <a:solidFill>
                  <a:schemeClr val="tx1"/>
                </a:solidFill>
                <a:effectLst/>
                <a:latin typeface="Times New Roman" pitchFamily="18" charset="0"/>
                <a:ea typeface="+mn-ea"/>
                <a:cs typeface="+mn-cs"/>
              </a:rPr>
              <a:t>) in the lexicon. An additional approach is to include other affective labels including emotion, cognitive state, attitude, feeling, etc. </a:t>
            </a: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44</a:t>
            </a:fld>
            <a:endParaRPr lang="en-US" dirty="0"/>
          </a:p>
        </p:txBody>
      </p:sp>
    </p:spTree>
    <p:extLst>
      <p:ext uri="{BB962C8B-B14F-4D97-AF65-F5344CB8AC3E}">
        <p14:creationId xmlns:p14="http://schemas.microsoft.com/office/powerpoint/2010/main" val="41488114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1" kern="1200" dirty="0" smtClean="0">
                <a:solidFill>
                  <a:schemeClr val="tx1"/>
                </a:solidFill>
                <a:effectLst/>
                <a:latin typeface="Times New Roman" pitchFamily="18" charset="0"/>
                <a:ea typeface="+mn-ea"/>
                <a:cs typeface="+mn-cs"/>
              </a:rPr>
              <a:t>Speech analytics </a:t>
            </a:r>
            <a:r>
              <a:rPr lang="en-US" sz="1200" kern="1200" dirty="0" smtClean="0">
                <a:solidFill>
                  <a:schemeClr val="tx1"/>
                </a:solidFill>
                <a:effectLst/>
                <a:latin typeface="Times New Roman" pitchFamily="18" charset="0"/>
                <a:ea typeface="+mn-ea"/>
                <a:cs typeface="+mn-cs"/>
              </a:rPr>
              <a:t>is a growing field of science that allows users to analyze and extract information from both live and recorded conversations.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This technology can deliver meaningful and quantitative business intelligence through the analysis of the millions of recorded calls that occur in customer contact centers around the world.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With respect to sentiment analysis, speech analytics can help to assess the emotional states expressed in a conversation and on measuring the presence and strength of positive and negative feelings that are exhibited by the participants.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This can be a valuable tool for customer relationship management and agent training.</a:t>
            </a: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The </a:t>
            </a:r>
            <a:r>
              <a:rPr lang="en-US" sz="1200" b="1" kern="1200" dirty="0" smtClean="0">
                <a:solidFill>
                  <a:schemeClr val="tx1"/>
                </a:solidFill>
                <a:effectLst/>
                <a:latin typeface="Times New Roman" pitchFamily="18" charset="0"/>
                <a:ea typeface="+mn-ea"/>
                <a:cs typeface="+mn-cs"/>
              </a:rPr>
              <a:t>acoustic approach </a:t>
            </a:r>
            <a:r>
              <a:rPr lang="en-US" sz="1200" kern="1200" dirty="0" smtClean="0">
                <a:solidFill>
                  <a:schemeClr val="tx1"/>
                </a:solidFill>
                <a:effectLst/>
                <a:latin typeface="Times New Roman" pitchFamily="18" charset="0"/>
                <a:ea typeface="+mn-ea"/>
                <a:cs typeface="+mn-cs"/>
              </a:rPr>
              <a:t>to sentiment analysis relies on extracting and measuring a specific set of features of the audio. Features include intensity, pitch, jitter, shimmer, glottal pulse, harmonics-to-noise ratio (HNR), and speaking rate. These features can give insight into the emotional and attitudinal state of the speaker.</a:t>
            </a:r>
          </a:p>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smtClean="0">
                <a:solidFill>
                  <a:schemeClr val="tx1"/>
                </a:solidFill>
                <a:effectLst/>
                <a:latin typeface="Times New Roman" pitchFamily="18" charset="0"/>
                <a:ea typeface="+mn-ea"/>
                <a:cs typeface="+mn-cs"/>
              </a:rPr>
              <a:t>The </a:t>
            </a:r>
            <a:r>
              <a:rPr lang="en-US" sz="1200" b="1" kern="1200" dirty="0" smtClean="0">
                <a:solidFill>
                  <a:schemeClr val="tx1"/>
                </a:solidFill>
                <a:effectLst/>
                <a:latin typeface="Times New Roman" pitchFamily="18" charset="0"/>
                <a:ea typeface="+mn-ea"/>
                <a:cs typeface="+mn-cs"/>
              </a:rPr>
              <a:t>linguistic approach </a:t>
            </a:r>
            <a:r>
              <a:rPr lang="en-US" sz="1200" kern="1200" dirty="0" smtClean="0">
                <a:solidFill>
                  <a:schemeClr val="tx1"/>
                </a:solidFill>
                <a:effectLst/>
                <a:latin typeface="Times New Roman" pitchFamily="18" charset="0"/>
                <a:ea typeface="+mn-ea"/>
                <a:cs typeface="+mn-cs"/>
              </a:rPr>
              <a:t>focuses on the explicit indications of sentiment and context of the spoken content within the audio. In some ways, it is similar to the lexicon approach to polarity identification, in that it is using lexical analysis. In addition, it analyzes features of disfluencies (pauses, hesitations, laughter, etc.) as well as higher semantic features such as taxonomy/ontology, dialogue history, and pragmatics. Various methods can be used in the linguistic approach, including catching keywords with domain-specific sentiment significance, searching out linguistic elements that are predictors of particular sentiments, and phonetic indexing and search. </a:t>
            </a:r>
            <a:endParaRPr lang="en-GB"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US" sz="1200" kern="1200" dirty="0" smtClean="0">
              <a:solidFill>
                <a:schemeClr val="tx1"/>
              </a:solidFill>
              <a:effectLst/>
              <a:latin typeface="Times New Roman" pitchFamily="18"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smtClean="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45</a:t>
            </a:fld>
            <a:endParaRPr lang="en-US" dirty="0"/>
          </a:p>
        </p:txBody>
      </p:sp>
    </p:spTree>
    <p:extLst>
      <p:ext uri="{BB962C8B-B14F-4D97-AF65-F5344CB8AC3E}">
        <p14:creationId xmlns:p14="http://schemas.microsoft.com/office/powerpoint/2010/main" val="10318904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smtClean="0"/>
              <a:t>Chapter 1</a:t>
            </a:r>
          </a:p>
          <a:p>
            <a:r>
              <a:rPr lang="en-US" dirty="0" smtClean="0"/>
              <a:t>Some Title ….</a:t>
            </a:r>
            <a:endParaRPr lang="en-US" dirty="0"/>
          </a:p>
        </p:txBody>
      </p:sp>
      <p:sp>
        <p:nvSpPr>
          <p:cNvPr id="14" name="Rectangle 13"/>
          <p:cNvSpPr>
            <a:spLocks noGrp="1" noChangeArrowheads="1"/>
          </p:cNvSpPr>
          <p:nvPr userDrawn="1"/>
        </p:nvSpPr>
        <p:spPr bwMode="auto">
          <a:xfrm>
            <a:off x="0" y="3048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r>
              <a:rPr lang="en-US" dirty="0" smtClean="0">
                <a:solidFill>
                  <a:srgbClr val="F85E08"/>
                </a:solidFill>
              </a:rPr>
              <a:t/>
            </a:r>
            <a:br>
              <a:rPr lang="en-US" dirty="0" smtClean="0">
                <a:solidFill>
                  <a:srgbClr val="F85E08"/>
                </a:solidFill>
              </a:rPr>
            </a:br>
            <a:r>
              <a:rPr lang="en-US" dirty="0">
                <a:solidFill>
                  <a:srgbClr val="F85E08"/>
                </a:solidFill>
              </a:rPr>
              <a:t/>
            </a:r>
            <a:br>
              <a:rPr lang="en-US" dirty="0">
                <a:solidFill>
                  <a:srgbClr val="F85E08"/>
                </a:solidFill>
              </a:rPr>
            </a:br>
            <a:r>
              <a:rPr lang="en-US" dirty="0" smtClean="0">
                <a:solidFill>
                  <a:srgbClr val="F85E08"/>
                </a:solidFill>
              </a:rPr>
              <a:t/>
            </a:r>
            <a:br>
              <a:rPr lang="en-US" dirty="0" smtClean="0">
                <a:solidFill>
                  <a:srgbClr val="F85E08"/>
                </a:solidFill>
              </a:rPr>
            </a:br>
            <a:r>
              <a:rPr lang="en-US" sz="4000" b="0" dirty="0" smtClean="0">
                <a:solidFill>
                  <a:srgbClr val="F85E08"/>
                </a:solidFill>
              </a:rPr>
              <a:t>Business </a:t>
            </a:r>
            <a:r>
              <a:rPr lang="en-US" sz="4000" b="0" dirty="0">
                <a:solidFill>
                  <a:srgbClr val="F85E08"/>
                </a:solidFill>
              </a:rPr>
              <a:t>Intelligence and Analytics: Systems for Decision </a:t>
            </a:r>
            <a:r>
              <a:rPr lang="en-US" sz="4000" b="0" dirty="0" smtClean="0">
                <a:solidFill>
                  <a:srgbClr val="F85E08"/>
                </a:solidFill>
              </a:rPr>
              <a:t>Support </a:t>
            </a:r>
          </a:p>
          <a:p>
            <a:pPr>
              <a:spcBef>
                <a:spcPts val="1200"/>
              </a:spcBef>
              <a:defRPr/>
            </a:pPr>
            <a:r>
              <a:rPr lang="en-US" sz="4000" b="0" dirty="0" smtClean="0">
                <a:solidFill>
                  <a:srgbClr val="F85E08"/>
                </a:solidFill>
              </a:rPr>
              <a:t>(10</a:t>
            </a:r>
            <a:r>
              <a:rPr lang="en-US" sz="4000" b="0" baseline="30000" dirty="0" smtClean="0">
                <a:solidFill>
                  <a:srgbClr val="F85E08"/>
                </a:solidFill>
              </a:rPr>
              <a:t>th</a:t>
            </a:r>
            <a:r>
              <a:rPr lang="en-US" sz="4000" b="0" dirty="0" smtClean="0">
                <a:solidFill>
                  <a:srgbClr val="F85E08"/>
                </a:solidFill>
              </a:rPr>
              <a:t> Edition)</a:t>
            </a:r>
            <a:endParaRPr lang="en-US" sz="4000" b="0" dirty="0">
              <a:solidFill>
                <a:srgbClr val="F85E08"/>
              </a:solidFill>
            </a:endParaRPr>
          </a:p>
        </p:txBody>
      </p:sp>
      <p:pic>
        <p:nvPicPr>
          <p:cNvPr id="15" name="Picture 2" descr="http://ecx.images-amazon.com/images/I/51L11n8dpnL._SX258_BO1,204,203,200_.jp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890857" y="2141538"/>
            <a:ext cx="1889222" cy="2354262"/>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762000" y="1524000"/>
            <a:ext cx="8193088" cy="480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xfrm>
            <a:off x="457200" y="6245225"/>
            <a:ext cx="2133600" cy="476250"/>
          </a:xfrm>
          <a:prstGeom prst="rect">
            <a:avLst/>
          </a:prstGeom>
          <a:ln/>
        </p:spPr>
        <p:txBody>
          <a:bodyPr/>
          <a:lstStyle>
            <a:lvl1pPr>
              <a:defRPr/>
            </a:lvl1pPr>
          </a:lstStyle>
          <a:p>
            <a:pPr>
              <a:defRPr/>
            </a:pPr>
            <a:endParaRPr lang="en-US"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endParaRPr lang="en-US"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9402A8D-DDAC-497C-93D6-0F6E7DA747E5}" type="slidenum">
              <a:rPr lang="en-US"/>
              <a:pPr>
                <a:defRPr/>
              </a:pPr>
              <a:t>‹#›</a:t>
            </a:fld>
            <a:endParaRPr lang="en-US" dirty="0"/>
          </a:p>
        </p:txBody>
      </p:sp>
    </p:spTree>
    <p:extLst>
      <p:ext uri="{BB962C8B-B14F-4D97-AF65-F5344CB8AC3E}">
        <p14:creationId xmlns:p14="http://schemas.microsoft.com/office/powerpoint/2010/main" val="2938159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276999"/>
          </a:xfrm>
          <a:prstGeom prst="rect">
            <a:avLst/>
          </a:prstGeom>
          <a:noFill/>
          <a:ln w="9525">
            <a:noFill/>
            <a:miter lim="800000"/>
            <a:headEnd/>
            <a:tailEnd/>
          </a:ln>
          <a:effectLst/>
        </p:spPr>
        <p:txBody>
          <a:bodyPr wrap="square" anchor="b">
            <a:spAutoFit/>
          </a:bodyPr>
          <a:lstStyle/>
          <a:p>
            <a:pPr algn="ctr">
              <a:spcBef>
                <a:spcPts val="600"/>
              </a:spcBef>
              <a:buClr>
                <a:schemeClr val="hlink"/>
              </a:buClr>
              <a:buSzPct val="110000"/>
              <a:buFont typeface="Wingdings" pitchFamily="2" charset="2"/>
              <a:buNone/>
              <a:defRPr/>
            </a:pPr>
            <a:r>
              <a:rPr lang="en-US" sz="1200" b="0" i="1" dirty="0">
                <a:solidFill>
                  <a:schemeClr val="tx1"/>
                </a:solidFill>
                <a:latin typeface="Arial" charset="0"/>
                <a:cs typeface="+mn-cs"/>
              </a:rPr>
              <a:t>     </a:t>
            </a:r>
            <a:r>
              <a:rPr lang="en-US" sz="1200" b="0" i="1" dirty="0">
                <a:solidFill>
                  <a:srgbClr val="0000CC"/>
                </a:solidFill>
                <a:latin typeface="Arial" charset="0"/>
                <a:cs typeface="+mn-cs"/>
              </a:rPr>
              <a:t>Copyright © </a:t>
            </a:r>
            <a:r>
              <a:rPr lang="en-US" sz="1200" b="0" i="1" dirty="0" smtClean="0">
                <a:solidFill>
                  <a:srgbClr val="0000CC"/>
                </a:solidFill>
                <a:latin typeface="Arial" charset="0"/>
                <a:cs typeface="+mn-cs"/>
              </a:rPr>
              <a:t>2014 </a:t>
            </a:r>
            <a:r>
              <a:rPr lang="en-US" sz="1200" b="0" i="1" dirty="0">
                <a:solidFill>
                  <a:srgbClr val="0000CC"/>
                </a:solidFill>
                <a:latin typeface="Arial" charset="0"/>
                <a:cs typeface="+mn-cs"/>
              </a:rPr>
              <a:t>Pearson Education, Inc. </a:t>
            </a:r>
            <a:endParaRPr lang="en-US" sz="1200" b="0" dirty="0">
              <a:solidFill>
                <a:srgbClr val="0000CC"/>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smtClean="0"/>
              <a:t>Click to edit Master title style</a:t>
            </a:r>
          </a:p>
        </p:txBody>
      </p:sp>
      <p:sp>
        <p:nvSpPr>
          <p:cNvPr id="1034" name="Rectangle 10"/>
          <p:cNvSpPr>
            <a:spLocks noGrp="1" noChangeArrowheads="1"/>
          </p:cNvSpPr>
          <p:nvPr>
            <p:ph type="body" idx="1"/>
          </p:nvPr>
        </p:nvSpPr>
        <p:spPr bwMode="auto">
          <a:xfrm>
            <a:off x="777875" y="1524000"/>
            <a:ext cx="8177213"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92180" name="Text Box 20"/>
          <p:cNvSpPr txBox="1">
            <a:spLocks noChangeArrowheads="1"/>
          </p:cNvSpPr>
          <p:nvPr/>
        </p:nvSpPr>
        <p:spPr bwMode="auto">
          <a:xfrm>
            <a:off x="76200" y="6430962"/>
            <a:ext cx="601663" cy="274638"/>
          </a:xfrm>
          <a:prstGeom prst="rect">
            <a:avLst/>
          </a:prstGeom>
          <a:noFill/>
          <a:ln w="9525">
            <a:noFill/>
            <a:miter lim="800000"/>
            <a:headEnd/>
            <a:tailEnd/>
          </a:ln>
          <a:effectLst/>
        </p:spPr>
        <p:txBody>
          <a:bodyPr wrap="none">
            <a:spAutoFit/>
          </a:bodyPr>
          <a:lstStyle/>
          <a:p>
            <a:pPr>
              <a:defRPr/>
            </a:pPr>
            <a:r>
              <a:rPr lang="en-US" sz="1200" dirty="0" smtClean="0">
                <a:solidFill>
                  <a:srgbClr val="EE8411"/>
                </a:solidFill>
                <a:cs typeface="+mn-cs"/>
              </a:rPr>
              <a:t>7-</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 id="2147483665" r:id="rId12"/>
  </p:sldLayoutIdLst>
  <p:timing>
    <p:tnLst>
      <p:par>
        <p:cTn id="1" dur="indefinite" restart="never" nodeType="tmRoot"/>
      </p:par>
    </p:tnLst>
  </p:timing>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YLR1byL0U8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sxPBv4Skj98"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6" name="Rectangle 8"/>
          <p:cNvSpPr>
            <a:spLocks noGrp="1" noChangeArrowheads="1"/>
          </p:cNvSpPr>
          <p:nvPr>
            <p:ph type="subTitle" idx="1"/>
          </p:nvPr>
        </p:nvSpPr>
        <p:spPr>
          <a:xfrm>
            <a:off x="190500" y="3352800"/>
            <a:ext cx="8839200" cy="2743200"/>
          </a:xfrm>
          <a:noFill/>
          <a:ln/>
        </p:spPr>
        <p:txBody>
          <a:bodyPr>
            <a:normAutofit/>
          </a:bodyPr>
          <a:lstStyle/>
          <a:p>
            <a:endParaRPr lang="en-US" sz="3200" b="1" dirty="0" smtClean="0">
              <a:solidFill>
                <a:srgbClr val="F85E08"/>
              </a:solidFill>
            </a:endParaRPr>
          </a:p>
          <a:p>
            <a:r>
              <a:rPr lang="en-US" sz="4000" b="1" dirty="0" smtClean="0">
                <a:solidFill>
                  <a:srgbClr val="F85E08"/>
                </a:solidFill>
                <a:effectLst>
                  <a:outerShdw blurRad="38100" dist="38100" dir="2700000" algn="tl">
                    <a:srgbClr val="000000">
                      <a:alpha val="43137"/>
                    </a:srgbClr>
                  </a:outerShdw>
                </a:effectLst>
              </a:rPr>
              <a:t>Lecture 18:</a:t>
            </a:r>
          </a:p>
          <a:p>
            <a:pPr eaLnBrk="1" hangingPunct="1">
              <a:defRPr/>
            </a:pPr>
            <a:r>
              <a:rPr lang="en-US" sz="4000" dirty="0"/>
              <a:t>Text </a:t>
            </a:r>
            <a:r>
              <a:rPr lang="en-US" sz="4000" dirty="0" smtClean="0"/>
              <a:t>Analytics and </a:t>
            </a:r>
            <a:r>
              <a:rPr lang="en-US" sz="4000" dirty="0"/>
              <a:t>Sentiment Analysis</a:t>
            </a:r>
          </a:p>
          <a:p>
            <a:pPr eaLnBrk="1" hangingPunct="1">
              <a:defRPr/>
            </a:pPr>
            <a:endParaRPr lang="en-US" sz="4000" dirty="0"/>
          </a:p>
          <a:p>
            <a:endParaRPr lang="en-US" sz="4000" b="1" dirty="0" smtClean="0">
              <a:solidFill>
                <a:srgbClr val="F85E08"/>
              </a:solidFill>
              <a:effectLst>
                <a:outerShdw blurRad="38100" dist="38100" dir="2700000" algn="tl">
                  <a:srgbClr val="000000">
                    <a:alpha val="43137"/>
                  </a:srgbClr>
                </a:outerShdw>
              </a:effectLst>
            </a:endParaRPr>
          </a:p>
        </p:txBody>
      </p:sp>
      <p:sp>
        <p:nvSpPr>
          <p:cNvPr id="5" name="Rectangle 4"/>
          <p:cNvSpPr>
            <a:spLocks noGrp="1" noChangeArrowheads="1"/>
          </p:cNvSpPr>
          <p:nvPr/>
        </p:nvSpPr>
        <p:spPr bwMode="auto">
          <a:xfrm>
            <a:off x="381000" y="1600200"/>
            <a:ext cx="8458200" cy="2286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pPr>
            <a:r>
              <a:rPr lang="en-US" sz="5400" b="1" dirty="0" smtClean="0">
                <a:solidFill>
                  <a:srgbClr val="F85E08"/>
                </a:solidFill>
              </a:rPr>
              <a:t/>
            </a:r>
            <a:br>
              <a:rPr lang="en-US" sz="5400" b="1" dirty="0" smtClean="0">
                <a:solidFill>
                  <a:srgbClr val="F85E08"/>
                </a:solidFill>
              </a:rPr>
            </a:br>
            <a:r>
              <a:rPr lang="en-US" sz="5400" b="1" dirty="0">
                <a:solidFill>
                  <a:srgbClr val="F85E08"/>
                </a:solidFill>
              </a:rPr>
              <a:t/>
            </a:r>
            <a:br>
              <a:rPr lang="en-US" sz="5400" b="1" dirty="0">
                <a:solidFill>
                  <a:srgbClr val="F85E08"/>
                </a:solidFill>
              </a:rPr>
            </a:br>
            <a:r>
              <a:rPr lang="en-US" sz="5400" b="1" dirty="0" smtClean="0">
                <a:solidFill>
                  <a:srgbClr val="F85E08"/>
                </a:solidFill>
              </a:rPr>
              <a:t/>
            </a:r>
            <a:br>
              <a:rPr lang="en-US" sz="5400" b="1" dirty="0" smtClean="0">
                <a:solidFill>
                  <a:srgbClr val="F85E08"/>
                </a:solidFill>
              </a:rPr>
            </a:br>
            <a:r>
              <a:rPr lang="en-US" sz="5400" b="1" dirty="0" smtClean="0">
                <a:solidFill>
                  <a:srgbClr val="F85E08"/>
                </a:solidFill>
              </a:rPr>
              <a:t>Data Handling &amp; Business Intelligence: </a:t>
            </a:r>
            <a:br>
              <a:rPr lang="en-US" sz="5400" b="1" dirty="0" smtClean="0">
                <a:solidFill>
                  <a:srgbClr val="F85E08"/>
                </a:solidFill>
              </a:rPr>
            </a:br>
            <a:endParaRPr lang="en-US" sz="4400" dirty="0">
              <a:solidFill>
                <a:srgbClr val="F85E08"/>
              </a:solidFill>
            </a:endParaRPr>
          </a:p>
        </p:txBody>
      </p:sp>
    </p:spTree>
    <p:extLst>
      <p:ext uri="{BB962C8B-B14F-4D97-AF65-F5344CB8AC3E}">
        <p14:creationId xmlns:p14="http://schemas.microsoft.com/office/powerpoint/2010/main" val="34436920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Describe text mining and understand the need for text mining</a:t>
            </a:r>
          </a:p>
          <a:p>
            <a:r>
              <a:rPr lang="en-US" sz="2800" dirty="0"/>
              <a:t>Differentiate between text </a:t>
            </a:r>
            <a:r>
              <a:rPr lang="en-US" sz="2800" dirty="0" smtClean="0"/>
              <a:t>mining </a:t>
            </a:r>
            <a:r>
              <a:rPr lang="en-US" sz="2800" dirty="0"/>
              <a:t>and data mining</a:t>
            </a:r>
          </a:p>
          <a:p>
            <a:r>
              <a:rPr lang="en-US" sz="2800" dirty="0"/>
              <a:t>Understand the different application areas for text mining</a:t>
            </a:r>
          </a:p>
          <a:p>
            <a:r>
              <a:rPr lang="en-US" sz="2800" dirty="0"/>
              <a:t>Know the process of carrying out a text mining project</a:t>
            </a:r>
          </a:p>
          <a:p>
            <a:r>
              <a:rPr lang="en-US" sz="2800" dirty="0"/>
              <a:t>Understand the different methods to introduce structure to text-based data</a:t>
            </a:r>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smtClean="0">
                <a:solidFill>
                  <a:srgbClr val="F85E08"/>
                </a:solidFill>
              </a:rPr>
              <a:t>(Continued…)</a:t>
            </a:r>
            <a:endParaRPr lang="en-US" sz="2400" b="0" i="1" dirty="0">
              <a:solidFill>
                <a:srgbClr val="F85E08"/>
              </a:solidFill>
            </a:endParaRPr>
          </a:p>
        </p:txBody>
      </p:sp>
    </p:spTree>
    <p:extLst>
      <p:ext uri="{BB962C8B-B14F-4D97-AF65-F5344CB8AC3E}">
        <p14:creationId xmlns:p14="http://schemas.microsoft.com/office/powerpoint/2010/main" val="2717791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Describe sentiment analysis</a:t>
            </a:r>
          </a:p>
          <a:p>
            <a:r>
              <a:rPr lang="en-US" sz="2800" dirty="0" smtClean="0"/>
              <a:t>Develop </a:t>
            </a:r>
            <a:r>
              <a:rPr lang="en-US" sz="2800" dirty="0"/>
              <a:t>familiarity with </a:t>
            </a:r>
            <a:r>
              <a:rPr lang="en-US" sz="2800" dirty="0" smtClean="0"/>
              <a:t>popular applications </a:t>
            </a:r>
            <a:r>
              <a:rPr lang="en-US" sz="2800" dirty="0"/>
              <a:t>of sentiment analysis</a:t>
            </a:r>
          </a:p>
          <a:p>
            <a:r>
              <a:rPr lang="en-US" sz="2800" dirty="0" smtClean="0"/>
              <a:t>Learn </a:t>
            </a:r>
            <a:r>
              <a:rPr lang="en-US" sz="2800" dirty="0"/>
              <a:t>the common methods </a:t>
            </a:r>
            <a:r>
              <a:rPr lang="en-US" sz="2800" dirty="0" smtClean="0"/>
              <a:t>for sentiment </a:t>
            </a:r>
            <a:r>
              <a:rPr lang="en-US" sz="2800" dirty="0" smtClean="0"/>
              <a:t>analysis</a:t>
            </a:r>
            <a:endParaRPr lang="en-US" sz="2800" dirty="0"/>
          </a:p>
        </p:txBody>
      </p:sp>
    </p:spTree>
    <p:extLst>
      <p:ext uri="{BB962C8B-B14F-4D97-AF65-F5344CB8AC3E}">
        <p14:creationId xmlns:p14="http://schemas.microsoft.com/office/powerpoint/2010/main" val="15538418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2363" y="990600"/>
            <a:ext cx="7793037" cy="762000"/>
          </a:xfrm>
        </p:spPr>
        <p:txBody>
          <a:bodyPr/>
          <a:lstStyle/>
          <a:p>
            <a:r>
              <a:rPr lang="en-US" dirty="0">
                <a:effectLst>
                  <a:outerShdw blurRad="38100" dist="38100" dir="2700000" algn="tl">
                    <a:srgbClr val="000000">
                      <a:alpha val="43137"/>
                    </a:srgbClr>
                  </a:outerShdw>
                </a:effectLst>
              </a:rPr>
              <a:t>Machine Versus Men on </a:t>
            </a:r>
            <a:r>
              <a:rPr lang="en-US" i="1" dirty="0">
                <a:effectLst>
                  <a:outerShdw blurRad="38100" dist="38100" dir="2700000" algn="tl">
                    <a:srgbClr val="000000">
                      <a:alpha val="43137"/>
                    </a:srgbClr>
                  </a:outerShdw>
                </a:effectLst>
              </a:rPr>
              <a:t>Jeopardy!</a:t>
            </a:r>
            <a:r>
              <a:rPr lang="en-US" dirty="0">
                <a:effectLst>
                  <a:outerShdw blurRad="38100" dist="38100" dir="2700000" algn="tl">
                    <a:srgbClr val="000000">
                      <a:alpha val="43137"/>
                    </a:srgbClr>
                  </a:outerShdw>
                </a:effectLst>
              </a:rPr>
              <a:t>:    The Story of Watson</a:t>
            </a:r>
            <a:br>
              <a:rPr lang="en-US" dirty="0">
                <a:effectLst>
                  <a:outerShdw blurRad="38100" dist="38100" dir="2700000" algn="tl">
                    <a:srgbClr val="000000">
                      <a:alpha val="43137"/>
                    </a:srgbClr>
                  </a:outerShdw>
                </a:effectLst>
              </a:rPr>
            </a:br>
            <a:endParaRPr lang="en-US" dirty="0"/>
          </a:p>
        </p:txBody>
      </p:sp>
      <p:sp>
        <p:nvSpPr>
          <p:cNvPr id="3" name="Content Placeholder 2"/>
          <p:cNvSpPr>
            <a:spLocks noGrp="1"/>
          </p:cNvSpPr>
          <p:nvPr>
            <p:ph idx="1"/>
          </p:nvPr>
        </p:nvSpPr>
        <p:spPr>
          <a:xfrm>
            <a:off x="762000" y="1600200"/>
            <a:ext cx="8077200" cy="4876800"/>
          </a:xfrm>
        </p:spPr>
        <p:txBody>
          <a:bodyPr>
            <a:normAutofit/>
          </a:bodyPr>
          <a:lstStyle/>
          <a:p>
            <a:endParaRPr lang="en-US" dirty="0" smtClean="0"/>
          </a:p>
          <a:p>
            <a:r>
              <a:rPr lang="en-US" dirty="0" smtClean="0"/>
              <a:t>Situation</a:t>
            </a:r>
          </a:p>
          <a:p>
            <a:r>
              <a:rPr lang="en-US" dirty="0" smtClean="0"/>
              <a:t>Problem</a:t>
            </a:r>
          </a:p>
          <a:p>
            <a:r>
              <a:rPr lang="en-US" dirty="0" smtClean="0"/>
              <a:t>Solution</a:t>
            </a:r>
          </a:p>
          <a:p>
            <a:r>
              <a:rPr lang="en-US" dirty="0" smtClean="0"/>
              <a:t>Results</a:t>
            </a:r>
          </a:p>
          <a:p>
            <a:r>
              <a:rPr lang="en-US" dirty="0" smtClean="0"/>
              <a:t>Discuss the case questions...</a:t>
            </a:r>
            <a:endParaRPr lang="en-US" dirty="0"/>
          </a:p>
        </p:txBody>
      </p:sp>
      <p:sp>
        <p:nvSpPr>
          <p:cNvPr id="4" name="TextBox 3"/>
          <p:cNvSpPr txBox="1"/>
          <p:nvPr/>
        </p:nvSpPr>
        <p:spPr>
          <a:xfrm>
            <a:off x="2047081" y="5486400"/>
            <a:ext cx="5943600" cy="707886"/>
          </a:xfrm>
          <a:prstGeom prst="rect">
            <a:avLst/>
          </a:prstGeom>
          <a:solidFill>
            <a:schemeClr val="accent6">
              <a:lumMod val="20000"/>
              <a:lumOff val="80000"/>
            </a:schemeClr>
          </a:solidFill>
        </p:spPr>
        <p:txBody>
          <a:bodyPr wrap="square" rtlCol="0">
            <a:spAutoFit/>
          </a:bodyPr>
          <a:lstStyle/>
          <a:p>
            <a:r>
              <a:rPr lang="en-US" sz="2000" dirty="0" smtClean="0">
                <a:solidFill>
                  <a:srgbClr val="0000CC"/>
                </a:solidFill>
                <a:effectLst>
                  <a:outerShdw blurRad="38100" dist="38100" dir="2700000" algn="tl">
                    <a:srgbClr val="000000">
                      <a:alpha val="43137"/>
                    </a:srgbClr>
                  </a:outerShdw>
                </a:effectLst>
              </a:rPr>
              <a:t>Watch it on YouTube!</a:t>
            </a:r>
          </a:p>
          <a:p>
            <a:r>
              <a:rPr lang="en-US" sz="2000" b="0" dirty="0">
                <a:solidFill>
                  <a:srgbClr val="0000CC"/>
                </a:solidFill>
                <a:hlinkClick r:id="rId3"/>
              </a:rPr>
              <a:t>https://www.youtube.com/watch?v=YLR1byL0U8M</a:t>
            </a:r>
            <a:endParaRPr lang="en-US" sz="2000" b="0" dirty="0">
              <a:solidFill>
                <a:srgbClr val="0000CC"/>
              </a:solidFill>
            </a:endParaRPr>
          </a:p>
        </p:txBody>
      </p:sp>
    </p:spTree>
    <p:extLst>
      <p:ext uri="{BB962C8B-B14F-4D97-AF65-F5344CB8AC3E}">
        <p14:creationId xmlns:p14="http://schemas.microsoft.com/office/powerpoint/2010/main" val="1296188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938" y="231776"/>
            <a:ext cx="7993062" cy="1139824"/>
          </a:xfrm>
        </p:spPr>
        <p:txBody>
          <a:bodyPr/>
          <a:lstStyle/>
          <a:p>
            <a:r>
              <a:rPr lang="en-US" dirty="0"/>
              <a:t>Questions for </a:t>
            </a:r>
            <a:r>
              <a:rPr lang="en-US" dirty="0" smtClean="0"/>
              <a:t>the Seminar Case</a:t>
            </a:r>
            <a:endParaRPr lang="en-US" dirty="0"/>
          </a:p>
        </p:txBody>
      </p:sp>
      <p:sp>
        <p:nvSpPr>
          <p:cNvPr id="3" name="Content Placeholder 2"/>
          <p:cNvSpPr>
            <a:spLocks noGrp="1"/>
          </p:cNvSpPr>
          <p:nvPr>
            <p:ph idx="1"/>
          </p:nvPr>
        </p:nvSpPr>
        <p:spPr>
          <a:xfrm>
            <a:off x="762000" y="1600200"/>
            <a:ext cx="8153400" cy="4572000"/>
          </a:xfrm>
        </p:spPr>
        <p:txBody>
          <a:bodyPr>
            <a:noAutofit/>
          </a:bodyPr>
          <a:lstStyle/>
          <a:p>
            <a:pPr marL="463550" indent="-463550">
              <a:buFont typeface="+mj-lt"/>
              <a:buAutoNum type="arabicPeriod"/>
            </a:pPr>
            <a:r>
              <a:rPr lang="en-US" sz="3000" dirty="0" smtClean="0"/>
              <a:t>What </a:t>
            </a:r>
            <a:r>
              <a:rPr lang="en-US" sz="3000" dirty="0"/>
              <a:t>is Watson? What is special about it?</a:t>
            </a:r>
          </a:p>
          <a:p>
            <a:pPr marL="463550" indent="-463550">
              <a:buFont typeface="+mj-lt"/>
              <a:buAutoNum type="arabicPeriod"/>
            </a:pPr>
            <a:r>
              <a:rPr lang="en-US" sz="3000" dirty="0" smtClean="0"/>
              <a:t>What </a:t>
            </a:r>
            <a:r>
              <a:rPr lang="en-US" sz="3000" dirty="0"/>
              <a:t>technologies were used in building Watson (both hardware and software)?</a:t>
            </a:r>
          </a:p>
          <a:p>
            <a:pPr marL="463550" indent="-463550">
              <a:buFont typeface="+mj-lt"/>
              <a:buAutoNum type="arabicPeriod"/>
            </a:pPr>
            <a:r>
              <a:rPr lang="en-US" sz="3000" dirty="0" smtClean="0"/>
              <a:t>What </a:t>
            </a:r>
            <a:r>
              <a:rPr lang="en-US" sz="3000" dirty="0"/>
              <a:t>are the innovative characteristics of DeepQA architecture that made </a:t>
            </a:r>
            <a:r>
              <a:rPr lang="en-US" sz="3000" dirty="0" smtClean="0"/>
              <a:t>Watson superior</a:t>
            </a:r>
            <a:r>
              <a:rPr lang="en-US" sz="3000" dirty="0"/>
              <a:t>?</a:t>
            </a:r>
          </a:p>
          <a:p>
            <a:pPr marL="463550" indent="-463550">
              <a:buFont typeface="+mj-lt"/>
              <a:buAutoNum type="arabicPeriod"/>
            </a:pPr>
            <a:r>
              <a:rPr lang="en-US" sz="3000" dirty="0" smtClean="0"/>
              <a:t>Why </a:t>
            </a:r>
            <a:r>
              <a:rPr lang="en-US" sz="3000" dirty="0"/>
              <a:t>did IBM spend all that time and money to build Watson? Where is the ROI?</a:t>
            </a:r>
          </a:p>
        </p:txBody>
      </p:sp>
    </p:spTree>
    <p:extLst>
      <p:ext uri="{BB962C8B-B14F-4D97-AF65-F5344CB8AC3E}">
        <p14:creationId xmlns:p14="http://schemas.microsoft.com/office/powerpoint/2010/main" val="20286402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 High-Level Depiction of IBM Watson’s DeepQA Architecture</a:t>
            </a:r>
          </a:p>
        </p:txBody>
      </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1981200"/>
            <a:ext cx="8735571" cy="3733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8765949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Concepts</a:t>
            </a:r>
            <a:endParaRPr lang="en-US" dirty="0"/>
          </a:p>
        </p:txBody>
      </p:sp>
      <p:sp>
        <p:nvSpPr>
          <p:cNvPr id="3" name="Content Placeholder 2"/>
          <p:cNvSpPr>
            <a:spLocks noGrp="1"/>
          </p:cNvSpPr>
          <p:nvPr>
            <p:ph idx="1"/>
          </p:nvPr>
        </p:nvSpPr>
        <p:spPr>
          <a:xfrm>
            <a:off x="762000" y="1600200"/>
            <a:ext cx="8229600" cy="4800600"/>
          </a:xfrm>
        </p:spPr>
        <p:txBody>
          <a:bodyPr>
            <a:normAutofit fontScale="92500" lnSpcReduction="10000"/>
          </a:bodyPr>
          <a:lstStyle/>
          <a:p>
            <a:r>
              <a:rPr lang="en-US" sz="2800" dirty="0" smtClean="0"/>
              <a:t>85-90 percent of all corporate data is in some kind of unstructured form (e.g., text) </a:t>
            </a:r>
          </a:p>
          <a:p>
            <a:r>
              <a:rPr lang="en-US" sz="2800" dirty="0" smtClean="0"/>
              <a:t>Unstructured corporate data is doubling in size every 18 months</a:t>
            </a:r>
          </a:p>
          <a:p>
            <a:r>
              <a:rPr lang="en-US" sz="2800" dirty="0" smtClean="0"/>
              <a:t>Tapping into these information sources is not an option, but a need to stay competitive</a:t>
            </a:r>
          </a:p>
          <a:p>
            <a:pPr marL="0" indent="0">
              <a:buNone/>
            </a:pPr>
            <a:endParaRPr lang="en-US" sz="2800" dirty="0" smtClean="0"/>
          </a:p>
          <a:p>
            <a:r>
              <a:rPr lang="en-US" sz="2800" dirty="0" smtClean="0"/>
              <a:t>Text mining</a:t>
            </a:r>
          </a:p>
          <a:p>
            <a:pPr lvl="1"/>
            <a:r>
              <a:rPr lang="en-US" sz="2400" dirty="0" smtClean="0"/>
              <a:t>A semi-automated process of extracting knowledge from unstructured data sources</a:t>
            </a:r>
          </a:p>
          <a:p>
            <a:pPr lvl="1"/>
            <a:r>
              <a:rPr lang="en-US" sz="2400" dirty="0" smtClean="0"/>
              <a:t>Text data mining or knowledge discovery in textual databases</a:t>
            </a:r>
          </a:p>
        </p:txBody>
      </p:sp>
    </p:spTree>
    <p:extLst>
      <p:ext uri="{BB962C8B-B14F-4D97-AF65-F5344CB8AC3E}">
        <p14:creationId xmlns:p14="http://schemas.microsoft.com/office/powerpoint/2010/main" val="29013210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a:t>
            </a:r>
            <a:r>
              <a:rPr lang="en-US" dirty="0" smtClean="0"/>
              <a:t>Analytics and Text Mining</a:t>
            </a:r>
            <a:endParaRPr lang="en-US"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1512" y="1517608"/>
            <a:ext cx="5449888" cy="488319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0515365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Mining versus Text Mining</a:t>
            </a:r>
            <a:endParaRPr lang="en-US" dirty="0"/>
          </a:p>
        </p:txBody>
      </p:sp>
      <p:sp>
        <p:nvSpPr>
          <p:cNvPr id="3" name="Content Placeholder 2"/>
          <p:cNvSpPr>
            <a:spLocks noGrp="1"/>
          </p:cNvSpPr>
          <p:nvPr>
            <p:ph idx="1"/>
          </p:nvPr>
        </p:nvSpPr>
        <p:spPr>
          <a:xfrm>
            <a:off x="762000" y="1600200"/>
            <a:ext cx="8229600" cy="4800600"/>
          </a:xfrm>
        </p:spPr>
        <p:txBody>
          <a:bodyPr>
            <a:normAutofit/>
          </a:bodyPr>
          <a:lstStyle/>
          <a:p>
            <a:r>
              <a:rPr lang="en-US" dirty="0" smtClean="0"/>
              <a:t>Both seek for novel and useful patterns</a:t>
            </a:r>
          </a:p>
          <a:p>
            <a:r>
              <a:rPr lang="en-US" dirty="0" smtClean="0"/>
              <a:t>Both are semi-automated processes</a:t>
            </a:r>
          </a:p>
          <a:p>
            <a:r>
              <a:rPr lang="en-US" dirty="0" smtClean="0"/>
              <a:t>Difference is the nature of the data: </a:t>
            </a:r>
          </a:p>
          <a:p>
            <a:pPr lvl="1"/>
            <a:r>
              <a:rPr lang="en-US" dirty="0" smtClean="0"/>
              <a:t>Structured versus unstructured data</a:t>
            </a:r>
          </a:p>
          <a:p>
            <a:pPr lvl="1"/>
            <a:r>
              <a:rPr lang="en-US" dirty="0" smtClean="0">
                <a:solidFill>
                  <a:srgbClr val="FF3300"/>
                </a:solidFill>
              </a:rPr>
              <a:t>Structured data: </a:t>
            </a:r>
            <a:r>
              <a:rPr lang="en-US" dirty="0" smtClean="0"/>
              <a:t>in databases</a:t>
            </a:r>
          </a:p>
          <a:p>
            <a:pPr lvl="1"/>
            <a:r>
              <a:rPr lang="en-US" dirty="0" smtClean="0">
                <a:solidFill>
                  <a:srgbClr val="FF3300"/>
                </a:solidFill>
              </a:rPr>
              <a:t>Unstructured data:</a:t>
            </a:r>
            <a:r>
              <a:rPr lang="en-US" dirty="0" smtClean="0"/>
              <a:t> Word documents, PDF files, text excerpts, XML files, and so on</a:t>
            </a:r>
          </a:p>
          <a:p>
            <a:r>
              <a:rPr lang="en-US" dirty="0" smtClean="0"/>
              <a:t>Text mining – first, impose structure to the data, then mine the structured data. </a:t>
            </a:r>
          </a:p>
        </p:txBody>
      </p:sp>
    </p:spTree>
    <p:extLst>
      <p:ext uri="{BB962C8B-B14F-4D97-AF65-F5344CB8AC3E}">
        <p14:creationId xmlns:p14="http://schemas.microsoft.com/office/powerpoint/2010/main" val="35141235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Concepts</a:t>
            </a:r>
            <a:endParaRPr lang="en-US" dirty="0"/>
          </a:p>
        </p:txBody>
      </p:sp>
      <p:sp>
        <p:nvSpPr>
          <p:cNvPr id="3" name="Content Placeholder 2"/>
          <p:cNvSpPr>
            <a:spLocks noGrp="1"/>
          </p:cNvSpPr>
          <p:nvPr>
            <p:ph idx="1"/>
          </p:nvPr>
        </p:nvSpPr>
        <p:spPr>
          <a:xfrm>
            <a:off x="685800" y="1600200"/>
            <a:ext cx="8382000" cy="4800600"/>
          </a:xfrm>
        </p:spPr>
        <p:txBody>
          <a:bodyPr/>
          <a:lstStyle/>
          <a:p>
            <a:r>
              <a:rPr lang="en-US" sz="2800" dirty="0" smtClean="0"/>
              <a:t>Benefits of text mining are obvious, especially in text-rich data environments</a:t>
            </a:r>
          </a:p>
          <a:p>
            <a:pPr lvl="1"/>
            <a:r>
              <a:rPr lang="en-US" sz="2400" dirty="0" smtClean="0"/>
              <a:t>e.g., law (court orders), academic research (research articles), finance (quarterly reports), medicine (discharge summaries), biology (molecular interactions), technology (patent files), marketing (customer comments), etc.  </a:t>
            </a:r>
          </a:p>
          <a:p>
            <a:r>
              <a:rPr lang="en-US" sz="2800" dirty="0" smtClean="0"/>
              <a:t>Electronic communication records (e.g., Email)</a:t>
            </a:r>
          </a:p>
          <a:p>
            <a:pPr lvl="1"/>
            <a:r>
              <a:rPr lang="en-US" sz="2400" dirty="0" smtClean="0"/>
              <a:t>Spam filtering</a:t>
            </a:r>
          </a:p>
          <a:p>
            <a:pPr lvl="1"/>
            <a:r>
              <a:rPr lang="en-US" sz="2400" dirty="0" smtClean="0"/>
              <a:t>Email prioritization and categorization</a:t>
            </a:r>
          </a:p>
          <a:p>
            <a:pPr lvl="1"/>
            <a:r>
              <a:rPr lang="en-US" sz="2400" dirty="0" smtClean="0"/>
              <a:t>Automatic response generation</a:t>
            </a:r>
          </a:p>
        </p:txBody>
      </p:sp>
    </p:spTree>
    <p:extLst>
      <p:ext uri="{BB962C8B-B14F-4D97-AF65-F5344CB8AC3E}">
        <p14:creationId xmlns:p14="http://schemas.microsoft.com/office/powerpoint/2010/main" val="3098149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Application Area</a:t>
            </a:r>
            <a:endParaRPr lang="en-US" dirty="0"/>
          </a:p>
        </p:txBody>
      </p:sp>
      <p:sp>
        <p:nvSpPr>
          <p:cNvPr id="3" name="Content Placeholder 2"/>
          <p:cNvSpPr>
            <a:spLocks noGrp="1"/>
          </p:cNvSpPr>
          <p:nvPr>
            <p:ph idx="1"/>
          </p:nvPr>
        </p:nvSpPr>
        <p:spPr/>
        <p:txBody>
          <a:bodyPr/>
          <a:lstStyle/>
          <a:p>
            <a:r>
              <a:rPr lang="en-US" dirty="0" smtClean="0"/>
              <a:t>Information extraction</a:t>
            </a:r>
          </a:p>
          <a:p>
            <a:r>
              <a:rPr lang="en-US" dirty="0" smtClean="0"/>
              <a:t>Topic tracking</a:t>
            </a:r>
          </a:p>
          <a:p>
            <a:r>
              <a:rPr lang="en-US" dirty="0" err="1" smtClean="0"/>
              <a:t>Summarisation</a:t>
            </a:r>
            <a:endParaRPr lang="en-US" dirty="0" smtClean="0"/>
          </a:p>
          <a:p>
            <a:r>
              <a:rPr lang="en-US" dirty="0" err="1" smtClean="0"/>
              <a:t>Categorisation</a:t>
            </a:r>
            <a:endParaRPr lang="en-US" dirty="0" smtClean="0"/>
          </a:p>
          <a:p>
            <a:r>
              <a:rPr lang="en-US" dirty="0" smtClean="0"/>
              <a:t>Clustering</a:t>
            </a:r>
          </a:p>
          <a:p>
            <a:r>
              <a:rPr lang="en-US" dirty="0" smtClean="0"/>
              <a:t>Concept linking</a:t>
            </a:r>
          </a:p>
          <a:p>
            <a:r>
              <a:rPr lang="en-US" dirty="0" smtClean="0"/>
              <a:t>Question answering</a:t>
            </a:r>
            <a:endParaRPr lang="en-US" dirty="0"/>
          </a:p>
        </p:txBody>
      </p:sp>
      <p:pic>
        <p:nvPicPr>
          <p:cNvPr id="3074" name="Picture 2" descr="http://infospace.ischool.syr.edu/files/2013/04/textminin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2362200"/>
            <a:ext cx="3454400" cy="2590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010015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Terminology</a:t>
            </a:r>
            <a:endParaRPr lang="en-US" dirty="0"/>
          </a:p>
        </p:txBody>
      </p:sp>
      <p:sp>
        <p:nvSpPr>
          <p:cNvPr id="3" name="Content Placeholder 2"/>
          <p:cNvSpPr>
            <a:spLocks noGrp="1"/>
          </p:cNvSpPr>
          <p:nvPr>
            <p:ph idx="1"/>
          </p:nvPr>
        </p:nvSpPr>
        <p:spPr/>
        <p:txBody>
          <a:bodyPr>
            <a:normAutofit/>
          </a:bodyPr>
          <a:lstStyle/>
          <a:p>
            <a:r>
              <a:rPr lang="en-US" dirty="0" smtClean="0"/>
              <a:t>Unstructured or semi-structured data</a:t>
            </a:r>
          </a:p>
          <a:p>
            <a:r>
              <a:rPr lang="en-US" dirty="0" smtClean="0"/>
              <a:t>Corpus (and corpora)</a:t>
            </a:r>
          </a:p>
          <a:p>
            <a:r>
              <a:rPr lang="en-US" dirty="0" smtClean="0"/>
              <a:t>Terms</a:t>
            </a:r>
          </a:p>
          <a:p>
            <a:r>
              <a:rPr lang="en-US" dirty="0" smtClean="0"/>
              <a:t>Concepts</a:t>
            </a:r>
          </a:p>
          <a:p>
            <a:r>
              <a:rPr lang="en-US" dirty="0" smtClean="0"/>
              <a:t>Stemming</a:t>
            </a:r>
          </a:p>
          <a:p>
            <a:r>
              <a:rPr lang="en-US" dirty="0" smtClean="0"/>
              <a:t>Stop words (and include words)</a:t>
            </a:r>
          </a:p>
          <a:p>
            <a:r>
              <a:rPr lang="en-US" dirty="0" smtClean="0"/>
              <a:t>Synonyms (and polysemes)</a:t>
            </a:r>
          </a:p>
          <a:p>
            <a:r>
              <a:rPr lang="en-US" dirty="0" smtClean="0"/>
              <a:t>Tokenizing</a:t>
            </a:r>
            <a:endParaRPr lang="en-US" dirty="0"/>
          </a:p>
        </p:txBody>
      </p:sp>
    </p:spTree>
    <p:extLst>
      <p:ext uri="{BB962C8B-B14F-4D97-AF65-F5344CB8AC3E}">
        <p14:creationId xmlns:p14="http://schemas.microsoft.com/office/powerpoint/2010/main" val="977184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Terminology</a:t>
            </a:r>
            <a:endParaRPr lang="en-US" dirty="0"/>
          </a:p>
        </p:txBody>
      </p:sp>
      <p:sp>
        <p:nvSpPr>
          <p:cNvPr id="3" name="Content Placeholder 2"/>
          <p:cNvSpPr>
            <a:spLocks noGrp="1"/>
          </p:cNvSpPr>
          <p:nvPr>
            <p:ph idx="1"/>
          </p:nvPr>
        </p:nvSpPr>
        <p:spPr>
          <a:xfrm>
            <a:off x="762000" y="1600200"/>
            <a:ext cx="7924800" cy="4800600"/>
          </a:xfrm>
        </p:spPr>
        <p:txBody>
          <a:bodyPr>
            <a:normAutofit/>
          </a:bodyPr>
          <a:lstStyle/>
          <a:p>
            <a:r>
              <a:rPr lang="en-US" dirty="0" smtClean="0"/>
              <a:t>Term dictionary</a:t>
            </a:r>
          </a:p>
          <a:p>
            <a:r>
              <a:rPr lang="en-US" dirty="0" smtClean="0"/>
              <a:t>Word frequency</a:t>
            </a:r>
          </a:p>
          <a:p>
            <a:r>
              <a:rPr lang="en-US" dirty="0" smtClean="0"/>
              <a:t>Part-of-speech tagging</a:t>
            </a:r>
          </a:p>
          <a:p>
            <a:r>
              <a:rPr lang="en-US" dirty="0" smtClean="0"/>
              <a:t>Morphology</a:t>
            </a:r>
          </a:p>
          <a:p>
            <a:r>
              <a:rPr lang="en-US" dirty="0" smtClean="0"/>
              <a:t>Term-by-document matrix</a:t>
            </a:r>
          </a:p>
          <a:p>
            <a:pPr lvl="1"/>
            <a:r>
              <a:rPr lang="en-US" dirty="0" smtClean="0"/>
              <a:t>Occurrence matrix</a:t>
            </a:r>
          </a:p>
          <a:p>
            <a:r>
              <a:rPr lang="en-US" dirty="0" smtClean="0"/>
              <a:t>Singular value decomposition</a:t>
            </a:r>
          </a:p>
          <a:p>
            <a:pPr lvl="1"/>
            <a:r>
              <a:rPr lang="en-US" dirty="0" smtClean="0"/>
              <a:t>Latent semantic indexing</a:t>
            </a:r>
            <a:endParaRPr lang="en-US" dirty="0"/>
          </a:p>
        </p:txBody>
      </p:sp>
    </p:spTree>
    <p:extLst>
      <p:ext uri="{BB962C8B-B14F-4D97-AF65-F5344CB8AC3E}">
        <p14:creationId xmlns:p14="http://schemas.microsoft.com/office/powerpoint/2010/main" val="2061113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Seminar Case</a:t>
            </a:r>
            <a:r>
              <a:rPr lang="en-US" dirty="0"/>
              <a:t/>
            </a:r>
            <a:br>
              <a:rPr lang="en-US" dirty="0"/>
            </a:br>
            <a:r>
              <a:rPr lang="en-US" dirty="0">
                <a:solidFill>
                  <a:srgbClr val="0000CC"/>
                </a:solidFill>
              </a:rPr>
              <a:t>Text Mining for Patent </a:t>
            </a:r>
            <a:r>
              <a:rPr lang="en-US" dirty="0" smtClean="0">
                <a:solidFill>
                  <a:srgbClr val="0000CC"/>
                </a:solidFill>
              </a:rPr>
              <a:t>Analysis</a:t>
            </a:r>
            <a:endParaRPr lang="en-US" dirty="0">
              <a:solidFill>
                <a:srgbClr val="0000CC"/>
              </a:solidFill>
            </a:endParaRPr>
          </a:p>
        </p:txBody>
      </p:sp>
      <p:sp>
        <p:nvSpPr>
          <p:cNvPr id="3" name="Content Placeholder 2"/>
          <p:cNvSpPr>
            <a:spLocks noGrp="1"/>
          </p:cNvSpPr>
          <p:nvPr>
            <p:ph idx="1"/>
          </p:nvPr>
        </p:nvSpPr>
        <p:spPr/>
        <p:txBody>
          <a:bodyPr>
            <a:normAutofit/>
          </a:bodyPr>
          <a:lstStyle/>
          <a:p>
            <a:r>
              <a:rPr lang="en-US" dirty="0" smtClean="0"/>
              <a:t>What is a patent?</a:t>
            </a:r>
          </a:p>
          <a:p>
            <a:pPr lvl="1"/>
            <a:r>
              <a:rPr lang="en-US" dirty="0" smtClean="0"/>
              <a:t>“exclusive rights granted by a country to an inventor for a limited period of time in exchange for a disclosure of an invention”</a:t>
            </a:r>
          </a:p>
          <a:p>
            <a:r>
              <a:rPr lang="en-US" dirty="0" smtClean="0"/>
              <a:t>How do we do patent analysis (PA)?</a:t>
            </a:r>
          </a:p>
          <a:p>
            <a:r>
              <a:rPr lang="en-US" dirty="0" smtClean="0"/>
              <a:t>Why do we need to do PA?</a:t>
            </a:r>
          </a:p>
          <a:p>
            <a:pPr lvl="1"/>
            <a:r>
              <a:rPr lang="en-US" dirty="0" smtClean="0"/>
              <a:t>What are the benefits?</a:t>
            </a:r>
          </a:p>
          <a:p>
            <a:pPr lvl="1"/>
            <a:r>
              <a:rPr lang="en-US" dirty="0" smtClean="0"/>
              <a:t>What are the challenges?</a:t>
            </a:r>
          </a:p>
          <a:p>
            <a:r>
              <a:rPr lang="en-US" dirty="0" smtClean="0"/>
              <a:t>How does text mining help in PA?</a:t>
            </a:r>
          </a:p>
          <a:p>
            <a:endParaRPr lang="en-US" dirty="0" smtClean="0"/>
          </a:p>
          <a:p>
            <a:endParaRPr lang="en-US" dirty="0"/>
          </a:p>
        </p:txBody>
      </p:sp>
    </p:spTree>
    <p:extLst>
      <p:ext uri="{BB962C8B-B14F-4D97-AF65-F5344CB8AC3E}">
        <p14:creationId xmlns:p14="http://schemas.microsoft.com/office/powerpoint/2010/main" val="511646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938" y="231776"/>
            <a:ext cx="7840662" cy="1139824"/>
          </a:xfrm>
        </p:spPr>
        <p:txBody>
          <a:bodyPr/>
          <a:lstStyle/>
          <a:p>
            <a:r>
              <a:rPr lang="en-US" dirty="0" smtClean="0"/>
              <a:t>Natural Language Processing (NLP)</a:t>
            </a:r>
            <a:endParaRPr lang="en-US" dirty="0"/>
          </a:p>
        </p:txBody>
      </p:sp>
      <p:sp>
        <p:nvSpPr>
          <p:cNvPr id="3" name="Content Placeholder 2"/>
          <p:cNvSpPr>
            <a:spLocks noGrp="1"/>
          </p:cNvSpPr>
          <p:nvPr>
            <p:ph idx="1"/>
          </p:nvPr>
        </p:nvSpPr>
        <p:spPr>
          <a:xfrm>
            <a:off x="762000" y="1600200"/>
            <a:ext cx="8382000" cy="4800600"/>
          </a:xfrm>
        </p:spPr>
        <p:txBody>
          <a:bodyPr/>
          <a:lstStyle/>
          <a:p>
            <a:r>
              <a:rPr lang="en-US" sz="2800" dirty="0" smtClean="0"/>
              <a:t>Structuring a collection of text</a:t>
            </a:r>
          </a:p>
          <a:p>
            <a:pPr lvl="1"/>
            <a:r>
              <a:rPr lang="en-US" sz="2400" dirty="0" smtClean="0">
                <a:solidFill>
                  <a:srgbClr val="FF3300"/>
                </a:solidFill>
              </a:rPr>
              <a:t>Old approach</a:t>
            </a:r>
            <a:r>
              <a:rPr lang="en-US" sz="2400" dirty="0" smtClean="0"/>
              <a:t>: bag-of-words</a:t>
            </a:r>
          </a:p>
          <a:p>
            <a:pPr lvl="1"/>
            <a:r>
              <a:rPr lang="en-US" sz="2400" dirty="0" smtClean="0">
                <a:solidFill>
                  <a:srgbClr val="FF3300"/>
                </a:solidFill>
              </a:rPr>
              <a:t>New approach</a:t>
            </a:r>
            <a:r>
              <a:rPr lang="en-US" sz="2400" dirty="0" smtClean="0"/>
              <a:t>: natural language processing</a:t>
            </a:r>
          </a:p>
          <a:p>
            <a:r>
              <a:rPr lang="en-US" sz="2800" dirty="0" smtClean="0"/>
              <a:t>NLP is …</a:t>
            </a:r>
          </a:p>
          <a:p>
            <a:pPr lvl="1"/>
            <a:r>
              <a:rPr lang="en-US" sz="2400" dirty="0" smtClean="0"/>
              <a:t>a very important concept in text mining</a:t>
            </a:r>
          </a:p>
          <a:p>
            <a:pPr lvl="1"/>
            <a:r>
              <a:rPr lang="en-US" sz="2400" dirty="0" smtClean="0"/>
              <a:t>a subfield of artificial intelligence and computational linguistics</a:t>
            </a:r>
          </a:p>
          <a:p>
            <a:pPr lvl="1"/>
            <a:r>
              <a:rPr lang="en-US" sz="2400" dirty="0" smtClean="0"/>
              <a:t>the studies of "understanding" the natural human language</a:t>
            </a:r>
          </a:p>
          <a:p>
            <a:r>
              <a:rPr lang="en-US" sz="2800" dirty="0" smtClean="0"/>
              <a:t>Syntax versus semantics-based text mining</a:t>
            </a:r>
            <a:endParaRPr lang="en-US" sz="2800" dirty="0"/>
          </a:p>
        </p:txBody>
      </p:sp>
    </p:spTree>
    <p:extLst>
      <p:ext uri="{BB962C8B-B14F-4D97-AF65-F5344CB8AC3E}">
        <p14:creationId xmlns:p14="http://schemas.microsoft.com/office/powerpoint/2010/main" val="3104965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Natural Language Processing (NLP)</a:t>
            </a:r>
            <a:endParaRPr lang="en-US" dirty="0"/>
          </a:p>
        </p:txBody>
      </p:sp>
      <p:sp>
        <p:nvSpPr>
          <p:cNvPr id="3" name="Content Placeholder 2"/>
          <p:cNvSpPr>
            <a:spLocks noGrp="1"/>
          </p:cNvSpPr>
          <p:nvPr>
            <p:ph idx="1"/>
          </p:nvPr>
        </p:nvSpPr>
        <p:spPr>
          <a:xfrm>
            <a:off x="762000" y="1600200"/>
            <a:ext cx="8229600" cy="4800600"/>
          </a:xfrm>
        </p:spPr>
        <p:txBody>
          <a:bodyPr>
            <a:normAutofit/>
          </a:bodyPr>
          <a:lstStyle/>
          <a:p>
            <a:r>
              <a:rPr lang="en-US" dirty="0" smtClean="0"/>
              <a:t>What is “Understanding” ?</a:t>
            </a:r>
          </a:p>
          <a:p>
            <a:pPr lvl="1"/>
            <a:r>
              <a:rPr lang="en-US" sz="3000" dirty="0" smtClean="0"/>
              <a:t>Human understands, what about computers?</a:t>
            </a:r>
          </a:p>
          <a:p>
            <a:pPr lvl="1"/>
            <a:r>
              <a:rPr lang="en-US" sz="3000" dirty="0" smtClean="0"/>
              <a:t>Natural language is vague, context driven</a:t>
            </a:r>
          </a:p>
          <a:p>
            <a:pPr lvl="1"/>
            <a:r>
              <a:rPr lang="en-US" sz="3000" dirty="0" smtClean="0"/>
              <a:t>True understanding requires extensive knowledge of a topic</a:t>
            </a:r>
          </a:p>
          <a:p>
            <a:pPr lvl="1"/>
            <a:endParaRPr lang="en-US" sz="2800" dirty="0" smtClean="0"/>
          </a:p>
          <a:p>
            <a:pPr lvl="1"/>
            <a:r>
              <a:rPr lang="en-US" dirty="0" smtClean="0">
                <a:solidFill>
                  <a:srgbClr val="FF3300"/>
                </a:solidFill>
              </a:rPr>
              <a:t>Can/will computers ever understand natural language the same/accurate way we do</a:t>
            </a:r>
            <a:r>
              <a:rPr lang="en-US" dirty="0" smtClean="0"/>
              <a:t>?</a:t>
            </a:r>
          </a:p>
        </p:txBody>
      </p:sp>
    </p:spTree>
    <p:extLst>
      <p:ext uri="{BB962C8B-B14F-4D97-AF65-F5344CB8AC3E}">
        <p14:creationId xmlns:p14="http://schemas.microsoft.com/office/powerpoint/2010/main" val="4253795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Natural Language Processing (NLP)</a:t>
            </a:r>
            <a:endParaRPr lang="en-US" dirty="0"/>
          </a:p>
        </p:txBody>
      </p:sp>
      <p:sp>
        <p:nvSpPr>
          <p:cNvPr id="3" name="Content Placeholder 2"/>
          <p:cNvSpPr>
            <a:spLocks noGrp="1"/>
          </p:cNvSpPr>
          <p:nvPr>
            <p:ph idx="1"/>
          </p:nvPr>
        </p:nvSpPr>
        <p:spPr>
          <a:xfrm>
            <a:off x="762000" y="1600200"/>
            <a:ext cx="8382000" cy="4800600"/>
          </a:xfrm>
        </p:spPr>
        <p:txBody>
          <a:bodyPr/>
          <a:lstStyle/>
          <a:p>
            <a:r>
              <a:rPr lang="en-US" sz="2800" dirty="0" smtClean="0"/>
              <a:t>Challenges in NLP</a:t>
            </a:r>
          </a:p>
          <a:p>
            <a:pPr lvl="1"/>
            <a:r>
              <a:rPr lang="en-US" sz="2400" dirty="0" smtClean="0"/>
              <a:t>Part-of-speech tagging	</a:t>
            </a:r>
          </a:p>
          <a:p>
            <a:pPr lvl="1"/>
            <a:r>
              <a:rPr lang="en-US" sz="2400" dirty="0" smtClean="0"/>
              <a:t>Text segmentation</a:t>
            </a:r>
          </a:p>
          <a:p>
            <a:pPr lvl="1"/>
            <a:r>
              <a:rPr lang="en-US" sz="2400" dirty="0" smtClean="0"/>
              <a:t>Word sense disambiguation	</a:t>
            </a:r>
          </a:p>
          <a:p>
            <a:pPr lvl="1"/>
            <a:r>
              <a:rPr lang="en-US" sz="2400" dirty="0" smtClean="0"/>
              <a:t>Syntax ambiguity</a:t>
            </a:r>
          </a:p>
          <a:p>
            <a:pPr lvl="1"/>
            <a:r>
              <a:rPr lang="en-US" sz="2400" dirty="0" smtClean="0"/>
              <a:t>Imperfect or irregular input</a:t>
            </a:r>
          </a:p>
          <a:p>
            <a:pPr lvl="1"/>
            <a:r>
              <a:rPr lang="en-US" sz="2400" dirty="0" smtClean="0"/>
              <a:t>Speech acts</a:t>
            </a:r>
          </a:p>
          <a:p>
            <a:pPr lvl="4"/>
            <a:endParaRPr lang="en-US" sz="1000" dirty="0" smtClean="0"/>
          </a:p>
          <a:p>
            <a:r>
              <a:rPr lang="en-US" sz="2800" dirty="0" smtClean="0"/>
              <a:t>Dream of AI community </a:t>
            </a:r>
          </a:p>
          <a:p>
            <a:pPr lvl="1"/>
            <a:r>
              <a:rPr lang="en-US" sz="2400" dirty="0" smtClean="0"/>
              <a:t>to have algorithms that are capable of automatically reading and obtaining knowledge from text</a:t>
            </a:r>
            <a:endParaRPr lang="en-US" sz="2400" dirty="0"/>
          </a:p>
        </p:txBody>
      </p:sp>
    </p:spTree>
    <p:extLst>
      <p:ext uri="{BB962C8B-B14F-4D97-AF65-F5344CB8AC3E}">
        <p14:creationId xmlns:p14="http://schemas.microsoft.com/office/powerpoint/2010/main" val="4010999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Natural Language Processing (NLP)</a:t>
            </a:r>
            <a:endParaRPr lang="en-US" dirty="0"/>
          </a:p>
        </p:txBody>
      </p:sp>
      <p:sp>
        <p:nvSpPr>
          <p:cNvPr id="3" name="Content Placeholder 2"/>
          <p:cNvSpPr>
            <a:spLocks noGrp="1"/>
          </p:cNvSpPr>
          <p:nvPr>
            <p:ph idx="1"/>
          </p:nvPr>
        </p:nvSpPr>
        <p:spPr>
          <a:xfrm>
            <a:off x="762000" y="1600200"/>
            <a:ext cx="8153400" cy="4800600"/>
          </a:xfrm>
        </p:spPr>
        <p:txBody>
          <a:bodyPr/>
          <a:lstStyle/>
          <a:p>
            <a:r>
              <a:rPr lang="en-US" sz="2800" dirty="0" smtClean="0"/>
              <a:t>WordNet</a:t>
            </a:r>
          </a:p>
          <a:p>
            <a:pPr lvl="1"/>
            <a:r>
              <a:rPr lang="en-US" sz="2400" dirty="0" smtClean="0"/>
              <a:t>A laboriously hand-coded database of English words, their definitions, sets of synonyms, and various semantic relations between synonym sets.</a:t>
            </a:r>
          </a:p>
          <a:p>
            <a:pPr lvl="1"/>
            <a:r>
              <a:rPr lang="en-US" sz="2400" dirty="0" smtClean="0"/>
              <a:t>A major resource for NLP.</a:t>
            </a:r>
          </a:p>
          <a:p>
            <a:pPr lvl="1"/>
            <a:r>
              <a:rPr lang="en-US" sz="2400" dirty="0" smtClean="0"/>
              <a:t>Need automation to be completed.</a:t>
            </a:r>
          </a:p>
          <a:p>
            <a:r>
              <a:rPr lang="en-US" sz="2800" dirty="0" smtClean="0"/>
              <a:t>Sentiment Analysis</a:t>
            </a:r>
          </a:p>
          <a:p>
            <a:pPr lvl="1"/>
            <a:r>
              <a:rPr lang="en-US" sz="2400" dirty="0" smtClean="0"/>
              <a:t>A technique used to detect favorable and unfavorable opinions toward specific products and services </a:t>
            </a:r>
          </a:p>
          <a:p>
            <a:pPr lvl="1"/>
            <a:r>
              <a:rPr lang="en-US" sz="2400" dirty="0" smtClean="0"/>
              <a:t>SentiWordNet</a:t>
            </a:r>
            <a:endParaRPr lang="en-US" sz="2400" dirty="0"/>
          </a:p>
        </p:txBody>
      </p:sp>
    </p:spTree>
    <p:extLst>
      <p:ext uri="{BB962C8B-B14F-4D97-AF65-F5344CB8AC3E}">
        <p14:creationId xmlns:p14="http://schemas.microsoft.com/office/powerpoint/2010/main" val="632360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Seminar Case</a:t>
            </a:r>
            <a:endParaRPr lang="en-US" dirty="0">
              <a:solidFill>
                <a:srgbClr val="0000CC"/>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US" sz="3800" dirty="0">
                <a:solidFill>
                  <a:srgbClr val="F85E08"/>
                </a:solidFill>
                <a:effectLst>
                  <a:outerShdw blurRad="38100" dist="38100" dir="2700000" algn="tl">
                    <a:srgbClr val="000000">
                      <a:alpha val="43137"/>
                    </a:srgbClr>
                  </a:outerShdw>
                </a:effectLst>
              </a:rPr>
              <a:t>Text Mining Improves Hong Kong Government’s Ability to </a:t>
            </a:r>
            <a:r>
              <a:rPr lang="en-US" sz="3800" dirty="0" smtClean="0">
                <a:solidFill>
                  <a:srgbClr val="F85E08"/>
                </a:solidFill>
                <a:effectLst>
                  <a:outerShdw blurRad="38100" dist="38100" dir="2700000" algn="tl">
                    <a:srgbClr val="000000">
                      <a:alpha val="43137"/>
                    </a:srgbClr>
                  </a:outerShdw>
                </a:effectLst>
              </a:rPr>
              <a:t>Anticipate and </a:t>
            </a:r>
            <a:r>
              <a:rPr lang="en-US" sz="3800" dirty="0">
                <a:solidFill>
                  <a:srgbClr val="F85E08"/>
                </a:solidFill>
                <a:effectLst>
                  <a:outerShdw blurRad="38100" dist="38100" dir="2700000" algn="tl">
                    <a:srgbClr val="000000">
                      <a:alpha val="43137"/>
                    </a:srgbClr>
                  </a:outerShdw>
                </a:effectLst>
              </a:rPr>
              <a:t>Address Public </a:t>
            </a:r>
            <a:r>
              <a:rPr lang="en-US" sz="3800" dirty="0" smtClean="0">
                <a:solidFill>
                  <a:srgbClr val="F85E08"/>
                </a:solidFill>
                <a:effectLst>
                  <a:outerShdw blurRad="38100" dist="38100" dir="2700000" algn="tl">
                    <a:srgbClr val="000000">
                      <a:alpha val="43137"/>
                    </a:srgbClr>
                  </a:outerShdw>
                </a:effectLst>
              </a:rPr>
              <a:t>Complaints</a:t>
            </a:r>
          </a:p>
          <a:p>
            <a:pPr marL="0" indent="0">
              <a:buNone/>
            </a:pPr>
            <a:endParaRPr lang="en-US" sz="3800" dirty="0">
              <a:solidFill>
                <a:srgbClr val="F85E08"/>
              </a:solidFill>
              <a:effectLst>
                <a:outerShdw blurRad="38100" dist="38100" dir="2700000" algn="tl">
                  <a:srgbClr val="000000">
                    <a:alpha val="43137"/>
                  </a:srgbClr>
                </a:outerShdw>
              </a:effectLst>
            </a:endParaRPr>
          </a:p>
          <a:p>
            <a:pPr marL="0" indent="0">
              <a:buNone/>
            </a:pPr>
            <a:r>
              <a:rPr lang="en-US" sz="3500" u="sng" dirty="0">
                <a:solidFill>
                  <a:srgbClr val="F85E08"/>
                </a:solidFill>
                <a:effectLst>
                  <a:outerShdw blurRad="38100" dist="38100" dir="2700000" algn="tl">
                    <a:srgbClr val="000000">
                      <a:alpha val="43137"/>
                    </a:srgbClr>
                  </a:outerShdw>
                </a:effectLst>
              </a:rPr>
              <a:t>Questions for Discussion</a:t>
            </a:r>
          </a:p>
          <a:p>
            <a:pPr marL="514350" indent="-514350">
              <a:buSzPct val="80000"/>
              <a:buFont typeface="+mj-lt"/>
              <a:buAutoNum type="arabicPeriod"/>
            </a:pPr>
            <a:r>
              <a:rPr lang="en-US" dirty="0" smtClean="0"/>
              <a:t>How </a:t>
            </a:r>
            <a:r>
              <a:rPr lang="en-US" dirty="0"/>
              <a:t>did the Hong Kong government use </a:t>
            </a:r>
            <a:r>
              <a:rPr lang="en-US" dirty="0" smtClean="0"/>
              <a:t>text mining </a:t>
            </a:r>
            <a:r>
              <a:rPr lang="en-US" dirty="0"/>
              <a:t>to better serve its constituents?</a:t>
            </a:r>
          </a:p>
          <a:p>
            <a:pPr marL="514350" indent="-514350">
              <a:buSzPct val="80000"/>
              <a:buFont typeface="+mj-lt"/>
              <a:buAutoNum type="arabicPeriod"/>
            </a:pPr>
            <a:r>
              <a:rPr lang="en-US" dirty="0" smtClean="0"/>
              <a:t>What </a:t>
            </a:r>
            <a:r>
              <a:rPr lang="en-US" dirty="0"/>
              <a:t>were the challenges, the proposed </a:t>
            </a:r>
            <a:r>
              <a:rPr lang="en-US" dirty="0" smtClean="0"/>
              <a:t>solution, and </a:t>
            </a:r>
            <a:r>
              <a:rPr lang="en-US" dirty="0"/>
              <a:t>the obtained results?</a:t>
            </a:r>
            <a:endParaRPr lang="en-US" dirty="0" smtClean="0"/>
          </a:p>
          <a:p>
            <a:endParaRPr lang="en-US" dirty="0"/>
          </a:p>
        </p:txBody>
      </p:sp>
    </p:spTree>
    <p:extLst>
      <p:ext uri="{BB962C8B-B14F-4D97-AF65-F5344CB8AC3E}">
        <p14:creationId xmlns:p14="http://schemas.microsoft.com/office/powerpoint/2010/main" val="28396944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NLP Task Categories</a:t>
            </a:r>
            <a:endParaRPr lang="en-US" dirty="0"/>
          </a:p>
        </p:txBody>
      </p:sp>
      <p:sp>
        <p:nvSpPr>
          <p:cNvPr id="3" name="Content Placeholder 2"/>
          <p:cNvSpPr>
            <a:spLocks noGrp="1"/>
          </p:cNvSpPr>
          <p:nvPr>
            <p:ph idx="1"/>
          </p:nvPr>
        </p:nvSpPr>
        <p:spPr>
          <a:xfrm>
            <a:off x="762000" y="1600200"/>
            <a:ext cx="7924800" cy="4800600"/>
          </a:xfrm>
        </p:spPr>
        <p:txBody>
          <a:bodyPr>
            <a:noAutofit/>
          </a:bodyPr>
          <a:lstStyle/>
          <a:p>
            <a:r>
              <a:rPr lang="en-US" sz="2800" dirty="0" smtClean="0"/>
              <a:t>Information retrieval, information extraction</a:t>
            </a:r>
          </a:p>
          <a:p>
            <a:r>
              <a:rPr lang="en-US" sz="2800" dirty="0" smtClean="0"/>
              <a:t>Named-entity recognition</a:t>
            </a:r>
          </a:p>
          <a:p>
            <a:r>
              <a:rPr lang="en-US" sz="2800" dirty="0" smtClean="0"/>
              <a:t>Question answering</a:t>
            </a:r>
          </a:p>
          <a:p>
            <a:r>
              <a:rPr lang="en-US" sz="2800" dirty="0" smtClean="0"/>
              <a:t>Automatic summarization</a:t>
            </a:r>
          </a:p>
          <a:p>
            <a:r>
              <a:rPr lang="en-US" sz="2800" dirty="0" smtClean="0"/>
              <a:t>Natural language generation &amp; understanding</a:t>
            </a:r>
          </a:p>
          <a:p>
            <a:r>
              <a:rPr lang="en-US" sz="2800" dirty="0" smtClean="0"/>
              <a:t>Machine translation</a:t>
            </a:r>
          </a:p>
          <a:p>
            <a:r>
              <a:rPr lang="en-US" sz="2800" dirty="0" smtClean="0"/>
              <a:t>Foreign language reading &amp; writing</a:t>
            </a:r>
          </a:p>
          <a:p>
            <a:r>
              <a:rPr lang="en-US" sz="2800" dirty="0" smtClean="0"/>
              <a:t>Speech recognition</a:t>
            </a:r>
          </a:p>
          <a:p>
            <a:r>
              <a:rPr lang="en-US" sz="2800" dirty="0" smtClean="0"/>
              <a:t>Text proofing, optical character recognition</a:t>
            </a:r>
          </a:p>
          <a:p>
            <a:endParaRPr lang="en-US" sz="2800" dirty="0"/>
          </a:p>
        </p:txBody>
      </p:sp>
      <p:sp>
        <p:nvSpPr>
          <p:cNvPr id="4"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dirty="0">
              <a:ln>
                <a:noFill/>
              </a:ln>
              <a:solidFill>
                <a:schemeClr val="folHlink"/>
              </a:solidFill>
              <a:effectLst/>
              <a:uLnTx/>
              <a:uFillTx/>
              <a:latin typeface="+mn-lt"/>
              <a:ea typeface="+mn-ea"/>
              <a:cs typeface="+mn-cs"/>
            </a:endParaRPr>
          </a:p>
        </p:txBody>
      </p:sp>
      <p:sp>
        <p:nvSpPr>
          <p:cNvPr id="5" name="Content Placeholder 2"/>
          <p:cNvSpPr txBox="1">
            <a:spLocks/>
          </p:cNvSpPr>
          <p:nvPr/>
        </p:nvSpPr>
        <p:spPr bwMode="auto">
          <a:xfrm>
            <a:off x="4800600" y="1524000"/>
            <a:ext cx="3541712" cy="4800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
                <a:schemeClr val="folHlink"/>
              </a:buClr>
              <a:buSzPct val="60000"/>
              <a:buFont typeface="Wingdings" pitchFamily="2" charset="2"/>
              <a:buChar char="n"/>
              <a:tabLst/>
              <a:defRPr/>
            </a:pPr>
            <a:endParaRPr kumimoji="0" lang="en-US" sz="2800" b="0" i="0" u="none" strike="noStrike" kern="0" cap="none" spc="0" normalizeH="0" baseline="0" noProof="0" dirty="0">
              <a:ln>
                <a:noFill/>
              </a:ln>
              <a:solidFill>
                <a:schemeClr val="folHlink"/>
              </a:solidFill>
              <a:effectLst/>
              <a:uLnTx/>
              <a:uFillTx/>
              <a:latin typeface="+mn-lt"/>
              <a:ea typeface="+mn-ea"/>
              <a:cs typeface="+mn-cs"/>
            </a:endParaRPr>
          </a:p>
        </p:txBody>
      </p:sp>
    </p:spTree>
    <p:extLst>
      <p:ext uri="{BB962C8B-B14F-4D97-AF65-F5344CB8AC3E}">
        <p14:creationId xmlns:p14="http://schemas.microsoft.com/office/powerpoint/2010/main" val="3324236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Applications</a:t>
            </a:r>
            <a:endParaRPr lang="en-US" dirty="0"/>
          </a:p>
        </p:txBody>
      </p:sp>
      <p:sp>
        <p:nvSpPr>
          <p:cNvPr id="3" name="Content Placeholder 2"/>
          <p:cNvSpPr>
            <a:spLocks noGrp="1"/>
          </p:cNvSpPr>
          <p:nvPr>
            <p:ph idx="1"/>
          </p:nvPr>
        </p:nvSpPr>
        <p:spPr>
          <a:xfrm>
            <a:off x="762000" y="1600200"/>
            <a:ext cx="8193088" cy="4800600"/>
          </a:xfrm>
        </p:spPr>
        <p:txBody>
          <a:bodyPr>
            <a:normAutofit lnSpcReduction="10000"/>
          </a:bodyPr>
          <a:lstStyle/>
          <a:p>
            <a:r>
              <a:rPr lang="en-US" dirty="0" smtClean="0"/>
              <a:t>Marketing applications</a:t>
            </a:r>
          </a:p>
          <a:p>
            <a:pPr lvl="1"/>
            <a:r>
              <a:rPr lang="en-US" dirty="0" smtClean="0"/>
              <a:t>Enables better CRM</a:t>
            </a:r>
          </a:p>
          <a:p>
            <a:r>
              <a:rPr lang="en-US" dirty="0" smtClean="0"/>
              <a:t>Security applications</a:t>
            </a:r>
          </a:p>
          <a:p>
            <a:pPr lvl="1"/>
            <a:r>
              <a:rPr lang="en-US" dirty="0" smtClean="0"/>
              <a:t>ECHELON, OASIS</a:t>
            </a:r>
          </a:p>
          <a:p>
            <a:pPr lvl="1"/>
            <a:r>
              <a:rPr lang="en-US" dirty="0" smtClean="0"/>
              <a:t>Deception detection (…)</a:t>
            </a:r>
          </a:p>
          <a:p>
            <a:r>
              <a:rPr lang="en-US" dirty="0" smtClean="0"/>
              <a:t>Medicine and biology</a:t>
            </a:r>
          </a:p>
          <a:p>
            <a:pPr lvl="1"/>
            <a:r>
              <a:rPr lang="en-US" dirty="0" smtClean="0"/>
              <a:t>Literature-based gene identification (…)</a:t>
            </a:r>
          </a:p>
          <a:p>
            <a:r>
              <a:rPr lang="en-US" dirty="0" smtClean="0"/>
              <a:t>Academic applications</a:t>
            </a:r>
          </a:p>
          <a:p>
            <a:pPr lvl="1"/>
            <a:r>
              <a:rPr lang="en-US" dirty="0" smtClean="0"/>
              <a:t>Research stream analysis</a:t>
            </a:r>
            <a:endParaRPr lang="en-US" dirty="0"/>
          </a:p>
        </p:txBody>
      </p:sp>
    </p:spTree>
    <p:extLst>
      <p:ext uri="{BB962C8B-B14F-4D97-AF65-F5344CB8AC3E}">
        <p14:creationId xmlns:p14="http://schemas.microsoft.com/office/powerpoint/2010/main" val="2430180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Case</a:t>
            </a:r>
            <a:endParaRPr lang="en-US" dirty="0">
              <a:solidFill>
                <a:srgbClr val="0000CC"/>
              </a:solidFill>
            </a:endParaRPr>
          </a:p>
        </p:txBody>
      </p:sp>
      <p:sp>
        <p:nvSpPr>
          <p:cNvPr id="3" name="Content Placeholder 2"/>
          <p:cNvSpPr>
            <a:spLocks noGrp="1"/>
          </p:cNvSpPr>
          <p:nvPr>
            <p:ph idx="1"/>
          </p:nvPr>
        </p:nvSpPr>
        <p:spPr/>
        <p:txBody>
          <a:bodyPr>
            <a:normAutofit/>
          </a:bodyPr>
          <a:lstStyle/>
          <a:p>
            <a:pPr marL="0" indent="0">
              <a:buNone/>
            </a:pPr>
            <a:r>
              <a:rPr lang="en-US" sz="3600" dirty="0" smtClean="0">
                <a:solidFill>
                  <a:srgbClr val="F85E08"/>
                </a:solidFill>
                <a:effectLst>
                  <a:outerShdw blurRad="38100" dist="38100" dir="2700000" algn="tl">
                    <a:srgbClr val="000000">
                      <a:alpha val="43137"/>
                    </a:srgbClr>
                  </a:outerShdw>
                </a:effectLst>
              </a:rPr>
              <a:t>Mining for Lies!</a:t>
            </a:r>
          </a:p>
          <a:p>
            <a:r>
              <a:rPr lang="en-US" dirty="0" smtClean="0"/>
              <a:t>Deception detection</a:t>
            </a:r>
          </a:p>
          <a:p>
            <a:pPr lvl="1"/>
            <a:r>
              <a:rPr lang="en-US" dirty="0" smtClean="0"/>
              <a:t>A difficult problem</a:t>
            </a:r>
          </a:p>
          <a:p>
            <a:pPr lvl="1"/>
            <a:r>
              <a:rPr lang="en-US" dirty="0" smtClean="0"/>
              <a:t>If detection is limited to only text, then the problem is even more difficult</a:t>
            </a:r>
          </a:p>
          <a:p>
            <a:r>
              <a:rPr lang="en-US" dirty="0" smtClean="0"/>
              <a:t>The study </a:t>
            </a:r>
          </a:p>
          <a:p>
            <a:pPr lvl="1"/>
            <a:r>
              <a:rPr lang="en-US" dirty="0" smtClean="0"/>
              <a:t>analyzed text-based testimonies of persons of interest at military bases</a:t>
            </a:r>
          </a:p>
          <a:p>
            <a:pPr lvl="1"/>
            <a:r>
              <a:rPr lang="en-US" dirty="0" smtClean="0"/>
              <a:t>used only text-based features (cues)</a:t>
            </a:r>
          </a:p>
          <a:p>
            <a:endParaRPr lang="en-US" dirty="0"/>
          </a:p>
        </p:txBody>
      </p:sp>
    </p:spTree>
    <p:extLst>
      <p:ext uri="{BB962C8B-B14F-4D97-AF65-F5344CB8AC3E}">
        <p14:creationId xmlns:p14="http://schemas.microsoft.com/office/powerpoint/2010/main" val="2388511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Case - </a:t>
            </a:r>
            <a:r>
              <a:rPr lang="en-US" dirty="0" smtClean="0">
                <a:solidFill>
                  <a:srgbClr val="0000CC"/>
                </a:solidFill>
              </a:rPr>
              <a:t>Mining for Lies</a:t>
            </a:r>
            <a:endParaRPr lang="en-US" dirty="0"/>
          </a:p>
        </p:txBody>
      </p:sp>
      <p:pic>
        <p:nvPicPr>
          <p:cNvPr id="5" name="Picture 4"/>
          <p:cNvPicPr>
            <a:picLocks noChangeAspect="1"/>
          </p:cNvPicPr>
          <p:nvPr/>
        </p:nvPicPr>
        <p:blipFill>
          <a:blip r:embed="rId3" cstate="print"/>
          <a:srcRect/>
          <a:stretch>
            <a:fillRect/>
          </a:stretch>
        </p:blipFill>
        <p:spPr bwMode="auto">
          <a:xfrm>
            <a:off x="1371600" y="1633809"/>
            <a:ext cx="6172200" cy="4766991"/>
          </a:xfrm>
          <a:prstGeom prst="rect">
            <a:avLst/>
          </a:prstGeom>
          <a:noFill/>
          <a:ln w="9525">
            <a:noFill/>
            <a:miter lim="800000"/>
            <a:headEnd/>
            <a:tailEnd/>
          </a:ln>
        </p:spPr>
      </p:pic>
    </p:spTree>
    <p:extLst>
      <p:ext uri="{BB962C8B-B14F-4D97-AF65-F5344CB8AC3E}">
        <p14:creationId xmlns:p14="http://schemas.microsoft.com/office/powerpoint/2010/main" val="1935755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Case - </a:t>
            </a:r>
            <a:r>
              <a:rPr lang="en-US" dirty="0" smtClean="0">
                <a:solidFill>
                  <a:srgbClr val="0000CC"/>
                </a:solidFill>
              </a:rPr>
              <a:t>Mining </a:t>
            </a:r>
            <a:r>
              <a:rPr lang="en-US" dirty="0">
                <a:solidFill>
                  <a:srgbClr val="0000CC"/>
                </a:solidFill>
              </a:rPr>
              <a:t>for Lies</a:t>
            </a:r>
            <a:endParaRPr lang="en-US" dirty="0"/>
          </a:p>
        </p:txBody>
      </p:sp>
      <p:pic>
        <p:nvPicPr>
          <p:cNvPr id="1026" name="Picture 2"/>
          <p:cNvPicPr>
            <a:picLocks noChangeAspect="1" noChangeArrowheads="1"/>
          </p:cNvPicPr>
          <p:nvPr/>
        </p:nvPicPr>
        <p:blipFill>
          <a:blip r:embed="rId3" cstate="print"/>
          <a:srcRect/>
          <a:stretch>
            <a:fillRect/>
          </a:stretch>
        </p:blipFill>
        <p:spPr bwMode="auto">
          <a:xfrm>
            <a:off x="1219200" y="1524000"/>
            <a:ext cx="7569410" cy="5334000"/>
          </a:xfrm>
          <a:prstGeom prst="rect">
            <a:avLst/>
          </a:prstGeom>
          <a:noFill/>
          <a:ln w="9525">
            <a:noFill/>
            <a:miter lim="800000"/>
            <a:headEnd/>
            <a:tailEnd/>
          </a:ln>
          <a:effectLst/>
        </p:spPr>
      </p:pic>
    </p:spTree>
    <p:extLst>
      <p:ext uri="{BB962C8B-B14F-4D97-AF65-F5344CB8AC3E}">
        <p14:creationId xmlns:p14="http://schemas.microsoft.com/office/powerpoint/2010/main" val="7034760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Case -  </a:t>
            </a:r>
            <a:r>
              <a:rPr lang="en-US" dirty="0" smtClean="0">
                <a:solidFill>
                  <a:srgbClr val="0000CC"/>
                </a:solidFill>
              </a:rPr>
              <a:t>Mining </a:t>
            </a:r>
            <a:r>
              <a:rPr lang="en-US" dirty="0">
                <a:solidFill>
                  <a:srgbClr val="0000CC"/>
                </a:solidFill>
              </a:rPr>
              <a:t>for Lies</a:t>
            </a:r>
            <a:endParaRPr lang="en-US" dirty="0"/>
          </a:p>
        </p:txBody>
      </p:sp>
      <p:sp>
        <p:nvSpPr>
          <p:cNvPr id="3" name="Content Placeholder 2"/>
          <p:cNvSpPr>
            <a:spLocks noGrp="1"/>
          </p:cNvSpPr>
          <p:nvPr>
            <p:ph idx="1"/>
          </p:nvPr>
        </p:nvSpPr>
        <p:spPr>
          <a:xfrm>
            <a:off x="1182688" y="1524000"/>
            <a:ext cx="7885112" cy="4800600"/>
          </a:xfrm>
        </p:spPr>
        <p:txBody>
          <a:bodyPr>
            <a:normAutofit/>
          </a:bodyPr>
          <a:lstStyle/>
          <a:p>
            <a:r>
              <a:rPr lang="en-US" dirty="0" smtClean="0"/>
              <a:t>371 usable statements are generated</a:t>
            </a:r>
          </a:p>
          <a:p>
            <a:r>
              <a:rPr lang="en-US" dirty="0" smtClean="0"/>
              <a:t>31 features are used</a:t>
            </a:r>
          </a:p>
          <a:p>
            <a:r>
              <a:rPr lang="en-US" dirty="0" smtClean="0"/>
              <a:t>Different feature selection methods used</a:t>
            </a:r>
          </a:p>
          <a:p>
            <a:r>
              <a:rPr lang="en-US" dirty="0" smtClean="0"/>
              <a:t>10-fold cross validation is used</a:t>
            </a:r>
          </a:p>
          <a:p>
            <a:r>
              <a:rPr lang="en-US" dirty="0" smtClean="0"/>
              <a:t>Results (overall % accuracy)</a:t>
            </a:r>
          </a:p>
          <a:p>
            <a:pPr lvl="1"/>
            <a:r>
              <a:rPr lang="en-US" dirty="0" smtClean="0"/>
              <a:t>Logistic regression		67.28</a:t>
            </a:r>
          </a:p>
          <a:p>
            <a:pPr lvl="1"/>
            <a:r>
              <a:rPr lang="en-US" dirty="0" smtClean="0"/>
              <a:t>Decision trees		71.60</a:t>
            </a:r>
          </a:p>
          <a:p>
            <a:pPr lvl="1"/>
            <a:r>
              <a:rPr lang="en-US" dirty="0" smtClean="0"/>
              <a:t>Neural networks		73.46</a:t>
            </a:r>
          </a:p>
        </p:txBody>
      </p:sp>
    </p:spTree>
    <p:extLst>
      <p:ext uri="{BB962C8B-B14F-4D97-AF65-F5344CB8AC3E}">
        <p14:creationId xmlns:p14="http://schemas.microsoft.com/office/powerpoint/2010/main" val="4213435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Seminar Case</a:t>
            </a:r>
            <a:endParaRPr lang="en-US" dirty="0">
              <a:solidFill>
                <a:srgbClr val="0000CC"/>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US" sz="3800" dirty="0">
                <a:solidFill>
                  <a:srgbClr val="F85E08"/>
                </a:solidFill>
                <a:effectLst>
                  <a:outerShdw blurRad="38100" dist="38100" dir="2700000" algn="tl">
                    <a:srgbClr val="000000">
                      <a:alpha val="43137"/>
                    </a:srgbClr>
                  </a:outerShdw>
                </a:effectLst>
              </a:rPr>
              <a:t>Text mining and Sentiment Analysis Help Improve Customer Service Performance</a:t>
            </a:r>
            <a:endParaRPr lang="en-US" sz="3800" dirty="0" smtClean="0">
              <a:solidFill>
                <a:srgbClr val="F85E08"/>
              </a:solidFill>
              <a:effectLst>
                <a:outerShdw blurRad="38100" dist="38100" dir="2700000" algn="tl">
                  <a:srgbClr val="000000">
                    <a:alpha val="43137"/>
                  </a:srgbClr>
                </a:outerShdw>
              </a:effectLst>
            </a:endParaRPr>
          </a:p>
          <a:p>
            <a:pPr marL="0" indent="0">
              <a:buNone/>
            </a:pPr>
            <a:endParaRPr lang="en-US" sz="3000" dirty="0">
              <a:solidFill>
                <a:srgbClr val="F85E08"/>
              </a:solidFill>
              <a:effectLst>
                <a:outerShdw blurRad="38100" dist="38100" dir="2700000" algn="tl">
                  <a:srgbClr val="000000">
                    <a:alpha val="43137"/>
                  </a:srgbClr>
                </a:outerShdw>
              </a:effectLst>
            </a:endParaRPr>
          </a:p>
          <a:p>
            <a:pPr marL="0" indent="0">
              <a:buNone/>
            </a:pPr>
            <a:r>
              <a:rPr lang="en-US" sz="3500" u="sng" dirty="0">
                <a:solidFill>
                  <a:srgbClr val="F85E08"/>
                </a:solidFill>
                <a:effectLst>
                  <a:outerShdw blurRad="38100" dist="38100" dir="2700000" algn="tl">
                    <a:srgbClr val="000000">
                      <a:alpha val="43137"/>
                    </a:srgbClr>
                  </a:outerShdw>
                </a:effectLst>
              </a:rPr>
              <a:t>Questions for Discussion</a:t>
            </a:r>
          </a:p>
          <a:p>
            <a:pPr marL="514350" indent="-514350">
              <a:buSzPct val="80000"/>
              <a:buFont typeface="+mj-lt"/>
              <a:buAutoNum type="arabicPeriod"/>
            </a:pPr>
            <a:r>
              <a:rPr lang="en-US" dirty="0"/>
              <a:t>How did the financial services firm </a:t>
            </a:r>
            <a:r>
              <a:rPr lang="en-US" dirty="0" smtClean="0"/>
              <a:t>use text mining </a:t>
            </a:r>
            <a:r>
              <a:rPr lang="en-US" dirty="0"/>
              <a:t>and text analytics to improve its </a:t>
            </a:r>
            <a:r>
              <a:rPr lang="en-US" dirty="0" smtClean="0"/>
              <a:t>customer service </a:t>
            </a:r>
            <a:r>
              <a:rPr lang="en-US" dirty="0"/>
              <a:t>performance?</a:t>
            </a:r>
          </a:p>
          <a:p>
            <a:pPr marL="514350" indent="-514350">
              <a:buSzPct val="80000"/>
              <a:buFont typeface="+mj-lt"/>
              <a:buAutoNum type="arabicPeriod"/>
            </a:pPr>
            <a:r>
              <a:rPr lang="en-US" dirty="0" smtClean="0"/>
              <a:t>What </a:t>
            </a:r>
            <a:r>
              <a:rPr lang="en-US" dirty="0"/>
              <a:t>were the challenges, the proposed </a:t>
            </a:r>
            <a:r>
              <a:rPr lang="en-US" dirty="0" smtClean="0"/>
              <a:t>solution, and </a:t>
            </a:r>
            <a:r>
              <a:rPr lang="en-US" dirty="0"/>
              <a:t>the obtained results?</a:t>
            </a:r>
          </a:p>
        </p:txBody>
      </p:sp>
    </p:spTree>
    <p:extLst>
      <p:ext uri="{BB962C8B-B14F-4D97-AF65-F5344CB8AC3E}">
        <p14:creationId xmlns:p14="http://schemas.microsoft.com/office/powerpoint/2010/main" val="6254357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Process</a:t>
            </a:r>
            <a:endParaRPr lang="en-US" dirty="0"/>
          </a:p>
        </p:txBody>
      </p:sp>
      <p:pic>
        <p:nvPicPr>
          <p:cNvPr id="4" name="Picture 3" descr="dgm23"/>
          <p:cNvPicPr>
            <a:picLocks noChangeAspect="1"/>
          </p:cNvPicPr>
          <p:nvPr/>
        </p:nvPicPr>
        <p:blipFill>
          <a:blip r:embed="rId3" cstate="print"/>
          <a:srcRect/>
          <a:stretch>
            <a:fillRect/>
          </a:stretch>
        </p:blipFill>
        <p:spPr bwMode="auto">
          <a:xfrm>
            <a:off x="838200" y="1416527"/>
            <a:ext cx="7696200" cy="4929488"/>
          </a:xfrm>
          <a:prstGeom prst="rect">
            <a:avLst/>
          </a:prstGeom>
          <a:noFill/>
          <a:ln w="9525">
            <a:noFill/>
            <a:miter lim="800000"/>
            <a:headEnd/>
            <a:tailEnd/>
          </a:ln>
        </p:spPr>
      </p:pic>
      <p:sp>
        <p:nvSpPr>
          <p:cNvPr id="5" name="Rectangle 4"/>
          <p:cNvSpPr/>
          <p:nvPr/>
        </p:nvSpPr>
        <p:spPr>
          <a:xfrm>
            <a:off x="152400" y="1828800"/>
            <a:ext cx="3581400" cy="1384995"/>
          </a:xfrm>
          <a:prstGeom prst="rect">
            <a:avLst/>
          </a:prstGeom>
        </p:spPr>
        <p:txBody>
          <a:bodyPr wrap="square">
            <a:spAutoFit/>
          </a:bodyPr>
          <a:lstStyle/>
          <a:p>
            <a:r>
              <a:rPr lang="en-US" b="0" dirty="0" smtClean="0">
                <a:solidFill>
                  <a:srgbClr val="F85E08"/>
                </a:solidFill>
                <a:effectLst>
                  <a:outerShdw blurRad="38100" dist="38100" dir="2700000" algn="tl">
                    <a:srgbClr val="000000">
                      <a:alpha val="43137"/>
                    </a:srgbClr>
                  </a:outerShdw>
                </a:effectLst>
              </a:rPr>
              <a:t>Context diagram for the text mining process </a:t>
            </a:r>
            <a:endParaRPr lang="en-US" b="0" dirty="0">
              <a:solidFill>
                <a:srgbClr val="F85E08"/>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19936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Process</a:t>
            </a:r>
            <a:endParaRPr lang="en-US" dirty="0"/>
          </a:p>
        </p:txBody>
      </p:sp>
      <p:pic>
        <p:nvPicPr>
          <p:cNvPr id="5" name="Picture 4"/>
          <p:cNvPicPr>
            <a:picLocks noChangeAspect="1"/>
          </p:cNvPicPr>
          <p:nvPr/>
        </p:nvPicPr>
        <p:blipFill>
          <a:blip r:embed="rId3" cstate="print"/>
          <a:srcRect/>
          <a:stretch>
            <a:fillRect/>
          </a:stretch>
        </p:blipFill>
        <p:spPr bwMode="auto">
          <a:xfrm>
            <a:off x="228600" y="1893030"/>
            <a:ext cx="8787959" cy="2831370"/>
          </a:xfrm>
          <a:prstGeom prst="rect">
            <a:avLst/>
          </a:prstGeom>
          <a:noFill/>
          <a:ln w="9525">
            <a:noFill/>
            <a:miter lim="800000"/>
            <a:headEnd/>
            <a:tailEnd/>
          </a:ln>
        </p:spPr>
      </p:pic>
      <p:sp>
        <p:nvSpPr>
          <p:cNvPr id="6" name="Rectangle 5"/>
          <p:cNvSpPr/>
          <p:nvPr/>
        </p:nvSpPr>
        <p:spPr>
          <a:xfrm>
            <a:off x="1447800" y="5115580"/>
            <a:ext cx="6019800" cy="523220"/>
          </a:xfrm>
          <a:prstGeom prst="rect">
            <a:avLst/>
          </a:prstGeom>
        </p:spPr>
        <p:txBody>
          <a:bodyPr wrap="square">
            <a:spAutoFit/>
          </a:bodyPr>
          <a:lstStyle/>
          <a:p>
            <a:r>
              <a:rPr lang="en-US" b="0" dirty="0" smtClean="0">
                <a:solidFill>
                  <a:srgbClr val="F85E08"/>
                </a:solidFill>
                <a:effectLst>
                  <a:outerShdw blurRad="38100" dist="38100" dir="2700000" algn="tl">
                    <a:srgbClr val="000000">
                      <a:alpha val="43137"/>
                    </a:srgbClr>
                  </a:outerShdw>
                </a:effectLst>
              </a:rPr>
              <a:t>The three-step text mining process </a:t>
            </a:r>
            <a:endParaRPr lang="en-US" b="0" dirty="0">
              <a:solidFill>
                <a:srgbClr val="F85E08"/>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679576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Process</a:t>
            </a:r>
            <a:endParaRPr lang="en-US" dirty="0"/>
          </a:p>
        </p:txBody>
      </p:sp>
      <p:sp>
        <p:nvSpPr>
          <p:cNvPr id="3" name="Content Placeholder 2"/>
          <p:cNvSpPr>
            <a:spLocks noGrp="1"/>
          </p:cNvSpPr>
          <p:nvPr>
            <p:ph idx="1"/>
          </p:nvPr>
        </p:nvSpPr>
        <p:spPr>
          <a:xfrm>
            <a:off x="762000" y="1600200"/>
            <a:ext cx="8229600" cy="4800600"/>
          </a:xfrm>
        </p:spPr>
        <p:txBody>
          <a:bodyPr>
            <a:normAutofit/>
          </a:bodyPr>
          <a:lstStyle/>
          <a:p>
            <a:r>
              <a:rPr lang="en-US" dirty="0" smtClean="0">
                <a:solidFill>
                  <a:srgbClr val="FF3300"/>
                </a:solidFill>
              </a:rPr>
              <a:t>Step 1: </a:t>
            </a:r>
            <a:r>
              <a:rPr lang="en-US" dirty="0" smtClean="0"/>
              <a:t>Establish the corpus</a:t>
            </a:r>
          </a:p>
          <a:p>
            <a:pPr lvl="1"/>
            <a:r>
              <a:rPr lang="en-US" dirty="0" smtClean="0"/>
              <a:t>Collect all relevant unstructured data          (e.g., textual documents, XML files, emails, Web pages, short notes, voice recordings…)</a:t>
            </a:r>
          </a:p>
          <a:p>
            <a:pPr lvl="1"/>
            <a:r>
              <a:rPr lang="en-US" dirty="0" smtClean="0"/>
              <a:t>Digitize, standardize the collection              (e.g., all in ASCII text files)</a:t>
            </a:r>
          </a:p>
          <a:p>
            <a:pPr lvl="1"/>
            <a:r>
              <a:rPr lang="en-US" dirty="0" smtClean="0"/>
              <a:t>Place the collection in a common place        (e.g., in a flat file, or in a directory as separate files) </a:t>
            </a:r>
          </a:p>
          <a:p>
            <a:pPr lvl="1"/>
            <a:endParaRPr lang="en-US" dirty="0"/>
          </a:p>
        </p:txBody>
      </p:sp>
    </p:spTree>
    <p:extLst>
      <p:ext uri="{BB962C8B-B14F-4D97-AF65-F5344CB8AC3E}">
        <p14:creationId xmlns:p14="http://schemas.microsoft.com/office/powerpoint/2010/main" val="33374673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Process</a:t>
            </a:r>
            <a:endParaRPr lang="en-US" dirty="0"/>
          </a:p>
        </p:txBody>
      </p:sp>
      <p:sp>
        <p:nvSpPr>
          <p:cNvPr id="3" name="Content Placeholder 2"/>
          <p:cNvSpPr>
            <a:spLocks noGrp="1"/>
          </p:cNvSpPr>
          <p:nvPr>
            <p:ph idx="1"/>
          </p:nvPr>
        </p:nvSpPr>
        <p:spPr>
          <a:xfrm>
            <a:off x="762000" y="1524000"/>
            <a:ext cx="8305800" cy="685800"/>
          </a:xfrm>
        </p:spPr>
        <p:txBody>
          <a:bodyPr>
            <a:noAutofit/>
          </a:bodyPr>
          <a:lstStyle/>
          <a:p>
            <a:r>
              <a:rPr lang="en-US" dirty="0" smtClean="0">
                <a:solidFill>
                  <a:srgbClr val="FF3300"/>
                </a:solidFill>
              </a:rPr>
              <a:t>Step 2:</a:t>
            </a:r>
            <a:r>
              <a:rPr lang="en-US" dirty="0" smtClean="0"/>
              <a:t> Create the Term-by-Document Matrix (TDM)</a:t>
            </a:r>
          </a:p>
        </p:txBody>
      </p:sp>
      <p:pic>
        <p:nvPicPr>
          <p:cNvPr id="4" name="Picture 3"/>
          <p:cNvPicPr>
            <a:picLocks noChangeAspect="1"/>
          </p:cNvPicPr>
          <p:nvPr/>
        </p:nvPicPr>
        <p:blipFill>
          <a:blip r:embed="rId3" cstate="print"/>
          <a:srcRect/>
          <a:stretch>
            <a:fillRect/>
          </a:stretch>
        </p:blipFill>
        <p:spPr bwMode="auto">
          <a:xfrm>
            <a:off x="1803219" y="2667000"/>
            <a:ext cx="6045381" cy="3665778"/>
          </a:xfrm>
          <a:prstGeom prst="rect">
            <a:avLst/>
          </a:prstGeom>
          <a:noFill/>
          <a:ln w="9525">
            <a:noFill/>
            <a:miter lim="800000"/>
            <a:headEnd/>
            <a:tailEnd/>
          </a:ln>
        </p:spPr>
      </p:pic>
    </p:spTree>
    <p:extLst>
      <p:ext uri="{BB962C8B-B14F-4D97-AF65-F5344CB8AC3E}">
        <p14:creationId xmlns:p14="http://schemas.microsoft.com/office/powerpoint/2010/main" val="2702198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Process</a:t>
            </a:r>
            <a:endParaRPr lang="en-US" dirty="0"/>
          </a:p>
        </p:txBody>
      </p:sp>
      <p:sp>
        <p:nvSpPr>
          <p:cNvPr id="3" name="Content Placeholder 2"/>
          <p:cNvSpPr>
            <a:spLocks noGrp="1"/>
          </p:cNvSpPr>
          <p:nvPr>
            <p:ph idx="1"/>
          </p:nvPr>
        </p:nvSpPr>
        <p:spPr>
          <a:xfrm>
            <a:off x="762000" y="1524000"/>
            <a:ext cx="8229600" cy="4724400"/>
          </a:xfrm>
        </p:spPr>
        <p:txBody>
          <a:bodyPr>
            <a:normAutofit/>
          </a:bodyPr>
          <a:lstStyle/>
          <a:p>
            <a:r>
              <a:rPr lang="en-US" dirty="0" smtClean="0">
                <a:solidFill>
                  <a:srgbClr val="FF3300"/>
                </a:solidFill>
              </a:rPr>
              <a:t>Step 2:</a:t>
            </a:r>
            <a:r>
              <a:rPr lang="en-US" dirty="0" smtClean="0"/>
              <a:t> Create the Term-by-Document Matrix (TDM)</a:t>
            </a:r>
          </a:p>
          <a:p>
            <a:pPr lvl="1"/>
            <a:r>
              <a:rPr lang="en-US" dirty="0" smtClean="0"/>
              <a:t>Should all terms be included?</a:t>
            </a:r>
          </a:p>
          <a:p>
            <a:pPr lvl="2"/>
            <a:r>
              <a:rPr lang="en-US" dirty="0" smtClean="0"/>
              <a:t>Stop words, include words</a:t>
            </a:r>
          </a:p>
          <a:p>
            <a:pPr lvl="2"/>
            <a:r>
              <a:rPr lang="en-US" dirty="0" smtClean="0"/>
              <a:t>Synonyms, homonyms</a:t>
            </a:r>
          </a:p>
          <a:p>
            <a:pPr lvl="2"/>
            <a:r>
              <a:rPr lang="en-US" dirty="0" smtClean="0"/>
              <a:t>Stemming</a:t>
            </a:r>
          </a:p>
          <a:p>
            <a:pPr lvl="1"/>
            <a:r>
              <a:rPr lang="en-US" dirty="0" smtClean="0"/>
              <a:t>What is the best representation of the indices (values in cells)? </a:t>
            </a:r>
          </a:p>
          <a:p>
            <a:pPr lvl="2"/>
            <a:r>
              <a:rPr lang="en-US" dirty="0" smtClean="0"/>
              <a:t>Row counts; binary frequencies; log frequencies;</a:t>
            </a:r>
          </a:p>
          <a:p>
            <a:pPr lvl="2"/>
            <a:r>
              <a:rPr lang="en-US" dirty="0" smtClean="0"/>
              <a:t>Inverse document frequency</a:t>
            </a:r>
          </a:p>
          <a:p>
            <a:endParaRPr lang="en-US" sz="3600" dirty="0" smtClean="0"/>
          </a:p>
        </p:txBody>
      </p:sp>
    </p:spTree>
    <p:extLst>
      <p:ext uri="{BB962C8B-B14F-4D97-AF65-F5344CB8AC3E}">
        <p14:creationId xmlns:p14="http://schemas.microsoft.com/office/powerpoint/2010/main" val="21196735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Process</a:t>
            </a:r>
            <a:endParaRPr lang="en-US" dirty="0"/>
          </a:p>
        </p:txBody>
      </p:sp>
      <p:sp>
        <p:nvSpPr>
          <p:cNvPr id="3" name="Content Placeholder 2"/>
          <p:cNvSpPr>
            <a:spLocks noGrp="1"/>
          </p:cNvSpPr>
          <p:nvPr>
            <p:ph idx="1"/>
          </p:nvPr>
        </p:nvSpPr>
        <p:spPr>
          <a:xfrm>
            <a:off x="685800" y="1524000"/>
            <a:ext cx="8382000" cy="4724400"/>
          </a:xfrm>
        </p:spPr>
        <p:txBody>
          <a:bodyPr>
            <a:normAutofit/>
          </a:bodyPr>
          <a:lstStyle/>
          <a:p>
            <a:r>
              <a:rPr lang="en-US" dirty="0" smtClean="0">
                <a:solidFill>
                  <a:srgbClr val="FF3300"/>
                </a:solidFill>
              </a:rPr>
              <a:t>Step 2:</a:t>
            </a:r>
            <a:r>
              <a:rPr lang="en-US" dirty="0" smtClean="0"/>
              <a:t> Create the Term–by–Document Matrix (TDM)</a:t>
            </a:r>
          </a:p>
          <a:p>
            <a:pPr lvl="1"/>
            <a:r>
              <a:rPr lang="en-US" dirty="0" smtClean="0"/>
              <a:t>TDM is a sparse matrix. How can we reduce the dimensionality of the TDM?</a:t>
            </a:r>
          </a:p>
          <a:p>
            <a:pPr lvl="2"/>
            <a:r>
              <a:rPr lang="en-US" dirty="0" smtClean="0"/>
              <a:t>Manual - a domain expert goes through it</a:t>
            </a:r>
          </a:p>
          <a:p>
            <a:pPr lvl="2"/>
            <a:r>
              <a:rPr lang="en-US" dirty="0" smtClean="0"/>
              <a:t>Eliminate terms with very few occurrences in very few documents (?)</a:t>
            </a:r>
          </a:p>
          <a:p>
            <a:pPr lvl="2"/>
            <a:r>
              <a:rPr lang="en-US" dirty="0" smtClean="0"/>
              <a:t>Transform the matrix using singular value decomposition (SVD) </a:t>
            </a:r>
          </a:p>
          <a:p>
            <a:pPr lvl="2"/>
            <a:r>
              <a:rPr lang="en-US" dirty="0" smtClean="0"/>
              <a:t>SVD is similar to principle component analysis </a:t>
            </a:r>
          </a:p>
          <a:p>
            <a:pPr lvl="2"/>
            <a:endParaRPr lang="en-US" dirty="0" smtClean="0"/>
          </a:p>
          <a:p>
            <a:endParaRPr lang="en-US" sz="3600" dirty="0" smtClean="0"/>
          </a:p>
        </p:txBody>
      </p:sp>
    </p:spTree>
    <p:extLst>
      <p:ext uri="{BB962C8B-B14F-4D97-AF65-F5344CB8AC3E}">
        <p14:creationId xmlns:p14="http://schemas.microsoft.com/office/powerpoint/2010/main" val="3365343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Process</a:t>
            </a:r>
            <a:endParaRPr lang="en-US" dirty="0"/>
          </a:p>
        </p:txBody>
      </p:sp>
      <p:sp>
        <p:nvSpPr>
          <p:cNvPr id="3" name="Content Placeholder 2"/>
          <p:cNvSpPr>
            <a:spLocks noGrp="1"/>
          </p:cNvSpPr>
          <p:nvPr>
            <p:ph idx="1"/>
          </p:nvPr>
        </p:nvSpPr>
        <p:spPr>
          <a:xfrm>
            <a:off x="685800" y="1600200"/>
            <a:ext cx="8305800" cy="4724400"/>
          </a:xfrm>
        </p:spPr>
        <p:txBody>
          <a:bodyPr>
            <a:normAutofit/>
          </a:bodyPr>
          <a:lstStyle/>
          <a:p>
            <a:r>
              <a:rPr lang="en-US" dirty="0" smtClean="0">
                <a:solidFill>
                  <a:srgbClr val="FF3300"/>
                </a:solidFill>
              </a:rPr>
              <a:t>Step 3:</a:t>
            </a:r>
            <a:r>
              <a:rPr lang="en-US" dirty="0" smtClean="0"/>
              <a:t> Extract patterns/knowledge</a:t>
            </a:r>
          </a:p>
          <a:p>
            <a:pPr lvl="1"/>
            <a:r>
              <a:rPr lang="en-US" dirty="0" smtClean="0"/>
              <a:t>Classification (text categorization)</a:t>
            </a:r>
          </a:p>
          <a:p>
            <a:pPr lvl="1"/>
            <a:r>
              <a:rPr lang="en-US" dirty="0" smtClean="0"/>
              <a:t>Clustering (natural groupings of text)</a:t>
            </a:r>
          </a:p>
          <a:p>
            <a:pPr lvl="2"/>
            <a:r>
              <a:rPr lang="en-US" dirty="0" smtClean="0"/>
              <a:t>Improve search recall</a:t>
            </a:r>
          </a:p>
          <a:p>
            <a:pPr lvl="2"/>
            <a:r>
              <a:rPr lang="en-US" dirty="0" smtClean="0"/>
              <a:t>Improve search precision</a:t>
            </a:r>
          </a:p>
          <a:p>
            <a:pPr lvl="2"/>
            <a:r>
              <a:rPr lang="en-US" dirty="0" smtClean="0"/>
              <a:t>Scatter/gather</a:t>
            </a:r>
          </a:p>
          <a:p>
            <a:pPr lvl="2"/>
            <a:r>
              <a:rPr lang="en-US" dirty="0" smtClean="0"/>
              <a:t>Query-specific clustering</a:t>
            </a:r>
          </a:p>
          <a:p>
            <a:pPr lvl="1"/>
            <a:r>
              <a:rPr lang="en-US" dirty="0" smtClean="0"/>
              <a:t>Association</a:t>
            </a:r>
          </a:p>
          <a:p>
            <a:pPr lvl="1"/>
            <a:r>
              <a:rPr lang="en-US" dirty="0" smtClean="0"/>
              <a:t>Trend Analysis (…)</a:t>
            </a:r>
          </a:p>
          <a:p>
            <a:pPr lvl="2"/>
            <a:endParaRPr lang="en-US" dirty="0" smtClean="0"/>
          </a:p>
          <a:p>
            <a:pPr lvl="2"/>
            <a:endParaRPr lang="en-US" dirty="0" smtClean="0"/>
          </a:p>
          <a:p>
            <a:pPr lvl="1"/>
            <a:endParaRPr lang="en-US" dirty="0" smtClean="0"/>
          </a:p>
          <a:p>
            <a:pPr lvl="1"/>
            <a:endParaRPr lang="en-US" dirty="0" smtClean="0"/>
          </a:p>
          <a:p>
            <a:pPr lvl="2"/>
            <a:endParaRPr lang="en-US" dirty="0" smtClean="0"/>
          </a:p>
          <a:p>
            <a:endParaRPr lang="en-US" sz="3600" dirty="0" smtClean="0"/>
          </a:p>
        </p:txBody>
      </p:sp>
    </p:spTree>
    <p:extLst>
      <p:ext uri="{BB962C8B-B14F-4D97-AF65-F5344CB8AC3E}">
        <p14:creationId xmlns:p14="http://schemas.microsoft.com/office/powerpoint/2010/main" val="32359892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 Mining Tools</a:t>
            </a:r>
            <a:endParaRPr lang="en-US" dirty="0"/>
          </a:p>
        </p:txBody>
      </p:sp>
      <p:sp>
        <p:nvSpPr>
          <p:cNvPr id="3" name="Content Placeholder 2"/>
          <p:cNvSpPr>
            <a:spLocks noGrp="1"/>
          </p:cNvSpPr>
          <p:nvPr>
            <p:ph idx="1"/>
          </p:nvPr>
        </p:nvSpPr>
        <p:spPr/>
        <p:txBody>
          <a:bodyPr>
            <a:normAutofit/>
          </a:bodyPr>
          <a:lstStyle/>
          <a:p>
            <a:r>
              <a:rPr lang="en-US" dirty="0" smtClean="0"/>
              <a:t>Commercial Software Tools</a:t>
            </a:r>
          </a:p>
          <a:p>
            <a:pPr lvl="1"/>
            <a:r>
              <a:rPr lang="en-US" dirty="0" smtClean="0"/>
              <a:t>IBM SPSS Modler - Text Miner</a:t>
            </a:r>
          </a:p>
          <a:p>
            <a:pPr lvl="1"/>
            <a:r>
              <a:rPr lang="en-US" dirty="0" smtClean="0"/>
              <a:t>SAS Enterprise Miner – Text Miner</a:t>
            </a:r>
          </a:p>
          <a:p>
            <a:pPr lvl="1"/>
            <a:r>
              <a:rPr lang="en-US" dirty="0" smtClean="0"/>
              <a:t>Statistical Data Miner – Text Miner</a:t>
            </a:r>
          </a:p>
          <a:p>
            <a:pPr lvl="1"/>
            <a:r>
              <a:rPr lang="en-US" dirty="0" smtClean="0"/>
              <a:t>ClearForest, …</a:t>
            </a:r>
          </a:p>
          <a:p>
            <a:r>
              <a:rPr lang="en-US" dirty="0" smtClean="0"/>
              <a:t>Free Software Tools</a:t>
            </a:r>
          </a:p>
          <a:p>
            <a:pPr lvl="1"/>
            <a:r>
              <a:rPr lang="en-US" dirty="0" smtClean="0"/>
              <a:t>RapidMiner</a:t>
            </a:r>
          </a:p>
          <a:p>
            <a:pPr lvl="1"/>
            <a:r>
              <a:rPr lang="en-US" dirty="0" smtClean="0"/>
              <a:t>GATE</a:t>
            </a:r>
          </a:p>
          <a:p>
            <a:pPr lvl="1"/>
            <a:r>
              <a:rPr lang="en-US" dirty="0" smtClean="0"/>
              <a:t>Spy-EM, … </a:t>
            </a:r>
          </a:p>
          <a:p>
            <a:pPr lvl="1"/>
            <a:endParaRPr lang="en-US" dirty="0" smtClean="0"/>
          </a:p>
        </p:txBody>
      </p:sp>
    </p:spTree>
    <p:extLst>
      <p:ext uri="{BB962C8B-B14F-4D97-AF65-F5344CB8AC3E}">
        <p14:creationId xmlns:p14="http://schemas.microsoft.com/office/powerpoint/2010/main" val="3958058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Sentiment Analysis</a:t>
            </a:r>
            <a:endParaRPr lang="en-US" dirty="0"/>
          </a:p>
        </p:txBody>
      </p:sp>
      <p:sp>
        <p:nvSpPr>
          <p:cNvPr id="3" name="Content Placeholder 2"/>
          <p:cNvSpPr>
            <a:spLocks noGrp="1"/>
          </p:cNvSpPr>
          <p:nvPr>
            <p:ph idx="1"/>
          </p:nvPr>
        </p:nvSpPr>
        <p:spPr/>
        <p:txBody>
          <a:bodyPr/>
          <a:lstStyle/>
          <a:p>
            <a:r>
              <a:rPr lang="pl-PL" dirty="0">
                <a:hlinkClick r:id="rId2"/>
              </a:rPr>
              <a:t>https://www.youtube.com/watch?v</a:t>
            </a:r>
            <a:r>
              <a:rPr lang="pl-PL">
                <a:hlinkClick r:id="rId2"/>
              </a:rPr>
              <a:t>=</a:t>
            </a:r>
            <a:r>
              <a:rPr lang="pl-PL" smtClean="0">
                <a:hlinkClick r:id="rId2"/>
              </a:rPr>
              <a:t>sxPBv4Skj98</a:t>
            </a:r>
            <a:endParaRPr lang="pl-PL" smtClean="0"/>
          </a:p>
          <a:p>
            <a:endParaRPr lang="en-US" dirty="0"/>
          </a:p>
        </p:txBody>
      </p:sp>
    </p:spTree>
    <p:extLst>
      <p:ext uri="{BB962C8B-B14F-4D97-AF65-F5344CB8AC3E}">
        <p14:creationId xmlns:p14="http://schemas.microsoft.com/office/powerpoint/2010/main" val="8033294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Sentiment Analysis </a:t>
            </a:r>
            <a:r>
              <a:rPr lang="en-US" dirty="0"/>
              <a:t>Overview</a:t>
            </a:r>
          </a:p>
        </p:txBody>
      </p:sp>
      <p:sp>
        <p:nvSpPr>
          <p:cNvPr id="3" name="Content Placeholder 2"/>
          <p:cNvSpPr>
            <a:spLocks noGrp="1"/>
          </p:cNvSpPr>
          <p:nvPr>
            <p:ph idx="1"/>
          </p:nvPr>
        </p:nvSpPr>
        <p:spPr/>
        <p:txBody>
          <a:bodyPr/>
          <a:lstStyle/>
          <a:p>
            <a:r>
              <a:rPr lang="en-US" sz="3000" dirty="0"/>
              <a:t>Sentiment </a:t>
            </a:r>
            <a:r>
              <a:rPr lang="en-US" sz="3000" dirty="0" smtClean="0">
                <a:sym typeface="Wingdings" panose="05000000000000000000" pitchFamily="2" charset="2"/>
              </a:rPr>
              <a:t> </a:t>
            </a:r>
            <a:r>
              <a:rPr lang="en-US" sz="3000" dirty="0" smtClean="0"/>
              <a:t>belief</a:t>
            </a:r>
            <a:r>
              <a:rPr lang="en-US" sz="3000" dirty="0"/>
              <a:t>, view, opinion, </a:t>
            </a:r>
            <a:r>
              <a:rPr lang="en-US" sz="3000" dirty="0" smtClean="0"/>
              <a:t>conviction</a:t>
            </a:r>
          </a:p>
          <a:p>
            <a:r>
              <a:rPr lang="en-US" sz="3000" dirty="0" smtClean="0"/>
              <a:t>Sentiment analysis </a:t>
            </a:r>
            <a:r>
              <a:rPr lang="en-US" sz="3000" dirty="0" smtClean="0">
                <a:sym typeface="Wingdings" panose="05000000000000000000" pitchFamily="2" charset="2"/>
              </a:rPr>
              <a:t> o</a:t>
            </a:r>
            <a:r>
              <a:rPr lang="en-US" sz="3000" dirty="0" smtClean="0"/>
              <a:t>pinion </a:t>
            </a:r>
            <a:r>
              <a:rPr lang="en-US" sz="3000" dirty="0"/>
              <a:t>mining, subjectivity analysis, and appraisal </a:t>
            </a:r>
            <a:r>
              <a:rPr lang="en-US" sz="3000" dirty="0" smtClean="0"/>
              <a:t>extraction</a:t>
            </a:r>
          </a:p>
          <a:p>
            <a:r>
              <a:rPr lang="en-US" sz="3000" dirty="0" smtClean="0"/>
              <a:t>The goal is to answer the question:</a:t>
            </a:r>
          </a:p>
          <a:p>
            <a:pPr marL="0" indent="0">
              <a:buNone/>
              <a:tabLst>
                <a:tab pos="403225" algn="l"/>
              </a:tabLst>
            </a:pPr>
            <a:r>
              <a:rPr lang="en-US" sz="3000" dirty="0" smtClean="0"/>
              <a:t>	“</a:t>
            </a:r>
            <a:r>
              <a:rPr lang="en-US" sz="3000" dirty="0" smtClean="0">
                <a:solidFill>
                  <a:srgbClr val="F85E08"/>
                </a:solidFill>
              </a:rPr>
              <a:t>What </a:t>
            </a:r>
            <a:r>
              <a:rPr lang="en-US" sz="3000" dirty="0">
                <a:solidFill>
                  <a:srgbClr val="F85E08"/>
                </a:solidFill>
              </a:rPr>
              <a:t>do people feel </a:t>
            </a:r>
            <a:r>
              <a:rPr lang="en-US" sz="3000" dirty="0" smtClean="0">
                <a:solidFill>
                  <a:srgbClr val="F85E08"/>
                </a:solidFill>
              </a:rPr>
              <a:t>about a </a:t>
            </a:r>
            <a:r>
              <a:rPr lang="en-US" sz="3000" dirty="0">
                <a:solidFill>
                  <a:srgbClr val="F85E08"/>
                </a:solidFill>
              </a:rPr>
              <a:t>certain topic?</a:t>
            </a:r>
            <a:r>
              <a:rPr lang="en-US" sz="3000" dirty="0"/>
              <a:t>” </a:t>
            </a:r>
            <a:endParaRPr lang="en-US" sz="3000" dirty="0" smtClean="0"/>
          </a:p>
          <a:p>
            <a:pPr>
              <a:tabLst>
                <a:tab pos="403225" algn="l"/>
              </a:tabLst>
            </a:pPr>
            <a:r>
              <a:rPr lang="en-US" sz="3000" dirty="0" smtClean="0">
                <a:solidFill>
                  <a:srgbClr val="F85E08"/>
                </a:solidFill>
              </a:rPr>
              <a:t>Explicit</a:t>
            </a:r>
            <a:r>
              <a:rPr lang="en-US" sz="3000" dirty="0" smtClean="0"/>
              <a:t> versus </a:t>
            </a:r>
            <a:r>
              <a:rPr lang="en-US" sz="3000" dirty="0" smtClean="0">
                <a:solidFill>
                  <a:srgbClr val="F85E08"/>
                </a:solidFill>
              </a:rPr>
              <a:t>Implicit</a:t>
            </a:r>
            <a:r>
              <a:rPr lang="en-US" sz="3000" dirty="0" smtClean="0"/>
              <a:t> sentiment</a:t>
            </a:r>
          </a:p>
          <a:p>
            <a:pPr>
              <a:tabLst>
                <a:tab pos="403225" algn="l"/>
              </a:tabLst>
            </a:pPr>
            <a:r>
              <a:rPr lang="en-US" sz="3000" dirty="0" smtClean="0"/>
              <a:t>Sentiment polarity</a:t>
            </a:r>
          </a:p>
          <a:p>
            <a:pPr lvl="1">
              <a:tabLst>
                <a:tab pos="403225" algn="l"/>
              </a:tabLst>
            </a:pPr>
            <a:r>
              <a:rPr lang="en-US" dirty="0" smtClean="0">
                <a:solidFill>
                  <a:srgbClr val="F85E08"/>
                </a:solidFill>
              </a:rPr>
              <a:t>Positive</a:t>
            </a:r>
            <a:r>
              <a:rPr lang="en-US" dirty="0" smtClean="0"/>
              <a:t> versus </a:t>
            </a:r>
            <a:r>
              <a:rPr lang="en-US" dirty="0" smtClean="0">
                <a:solidFill>
                  <a:srgbClr val="F85E08"/>
                </a:solidFill>
              </a:rPr>
              <a:t>Negative</a:t>
            </a:r>
          </a:p>
          <a:p>
            <a:pPr lvl="1">
              <a:tabLst>
                <a:tab pos="403225" algn="l"/>
              </a:tabLst>
            </a:pPr>
            <a:r>
              <a:rPr lang="en-US" dirty="0" smtClean="0">
                <a:solidFill>
                  <a:srgbClr val="F85E08"/>
                </a:solidFill>
              </a:rPr>
              <a:t>… </a:t>
            </a:r>
            <a:r>
              <a:rPr lang="en-US" dirty="0" smtClean="0"/>
              <a:t>versus </a:t>
            </a:r>
            <a:r>
              <a:rPr lang="en-US" dirty="0" smtClean="0">
                <a:solidFill>
                  <a:srgbClr val="F85E08"/>
                </a:solidFill>
              </a:rPr>
              <a:t>Neutral</a:t>
            </a:r>
            <a:r>
              <a:rPr lang="en-US" dirty="0" smtClean="0">
                <a:solidFill>
                  <a:srgbClr val="0000CC"/>
                </a:solidFill>
              </a:rPr>
              <a:t>?</a:t>
            </a:r>
            <a:endParaRPr lang="en-US" dirty="0">
              <a:solidFill>
                <a:srgbClr val="0000CC"/>
              </a:solidFill>
            </a:endParaRPr>
          </a:p>
        </p:txBody>
      </p:sp>
    </p:spTree>
    <p:extLst>
      <p:ext uri="{BB962C8B-B14F-4D97-AF65-F5344CB8AC3E}">
        <p14:creationId xmlns:p14="http://schemas.microsoft.com/office/powerpoint/2010/main" val="42270091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 </a:t>
            </a:r>
            <a:br>
              <a:rPr lang="en-US" dirty="0" smtClean="0"/>
            </a:br>
            <a:r>
              <a:rPr lang="en-US" dirty="0" smtClean="0"/>
              <a:t>Real-Time Social Signal </a:t>
            </a:r>
            <a:r>
              <a:rPr lang="en-US" sz="2800" dirty="0" smtClean="0"/>
              <a:t>(by Attensity)</a:t>
            </a:r>
            <a:endParaRPr lang="en-US" dirty="0"/>
          </a:p>
        </p:txBody>
      </p:sp>
      <p:pic>
        <p:nvPicPr>
          <p:cNvPr id="4" name="Picture 3"/>
          <p:cNvPicPr>
            <a:picLocks noChangeAspect="1"/>
          </p:cNvPicPr>
          <p:nvPr/>
        </p:nvPicPr>
        <p:blipFill>
          <a:blip r:embed="rId3" cstate="print"/>
          <a:srcRect/>
          <a:stretch>
            <a:fillRect/>
          </a:stretch>
        </p:blipFill>
        <p:spPr bwMode="auto">
          <a:xfrm>
            <a:off x="452449" y="1752600"/>
            <a:ext cx="8234351" cy="4572000"/>
          </a:xfrm>
          <a:prstGeom prst="rect">
            <a:avLst/>
          </a:prstGeom>
          <a:noFill/>
          <a:ln w="19050">
            <a:solidFill>
              <a:srgbClr val="F85E08"/>
            </a:solidFill>
            <a:miter lim="800000"/>
            <a:headEnd/>
            <a:tailEnd/>
          </a:ln>
          <a:effectLst/>
        </p:spPr>
      </p:pic>
    </p:spTree>
    <p:extLst>
      <p:ext uri="{BB962C8B-B14F-4D97-AF65-F5344CB8AC3E}">
        <p14:creationId xmlns:p14="http://schemas.microsoft.com/office/powerpoint/2010/main" val="2485422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Case</a:t>
            </a:r>
            <a:endParaRPr lang="en-US" dirty="0"/>
          </a:p>
        </p:txBody>
      </p:sp>
      <p:sp>
        <p:nvSpPr>
          <p:cNvPr id="3" name="Content Placeholder 2"/>
          <p:cNvSpPr>
            <a:spLocks noGrp="1"/>
          </p:cNvSpPr>
          <p:nvPr>
            <p:ph idx="1"/>
          </p:nvPr>
        </p:nvSpPr>
        <p:spPr/>
        <p:txBody>
          <a:bodyPr/>
          <a:lstStyle/>
          <a:p>
            <a:pPr marL="0" indent="0">
              <a:buNone/>
            </a:pPr>
            <a:r>
              <a:rPr lang="en-US" sz="3400" dirty="0">
                <a:solidFill>
                  <a:srgbClr val="F85E08"/>
                </a:solidFill>
                <a:effectLst>
                  <a:outerShdw blurRad="38100" dist="38100" dir="2700000" algn="tl">
                    <a:srgbClr val="000000">
                      <a:alpha val="43137"/>
                    </a:srgbClr>
                  </a:outerShdw>
                </a:effectLst>
              </a:rPr>
              <a:t>Whirlpool Achieves Customer Loyalty and Product Success with Text </a:t>
            </a:r>
            <a:r>
              <a:rPr lang="en-US" sz="3400" dirty="0" smtClean="0">
                <a:solidFill>
                  <a:srgbClr val="F85E08"/>
                </a:solidFill>
                <a:effectLst>
                  <a:outerShdw blurRad="38100" dist="38100" dir="2700000" algn="tl">
                    <a:srgbClr val="000000">
                      <a:alpha val="43137"/>
                    </a:srgbClr>
                  </a:outerShdw>
                </a:effectLst>
              </a:rPr>
              <a:t>Analytics</a:t>
            </a:r>
          </a:p>
          <a:p>
            <a:pPr marL="0" indent="0">
              <a:buNone/>
            </a:pPr>
            <a:endParaRPr lang="en-US" sz="2400" dirty="0" smtClean="0">
              <a:solidFill>
                <a:srgbClr val="F85E08"/>
              </a:solidFill>
              <a:effectLst>
                <a:outerShdw blurRad="38100" dist="38100" dir="2700000" algn="tl">
                  <a:srgbClr val="000000">
                    <a:alpha val="43137"/>
                  </a:srgbClr>
                </a:outerShdw>
              </a:effectLst>
            </a:endParaRPr>
          </a:p>
          <a:p>
            <a:pPr marL="0" indent="0">
              <a:buNone/>
            </a:pPr>
            <a:r>
              <a:rPr lang="en-US" u="sng" dirty="0">
                <a:solidFill>
                  <a:srgbClr val="F85E08"/>
                </a:solidFill>
                <a:effectLst>
                  <a:outerShdw blurRad="38100" dist="38100" dir="2700000" algn="tl">
                    <a:srgbClr val="000000">
                      <a:alpha val="43137"/>
                    </a:srgbClr>
                  </a:outerShdw>
                </a:effectLst>
              </a:rPr>
              <a:t>Questions for Discussion</a:t>
            </a:r>
          </a:p>
          <a:p>
            <a:pPr marL="514350" indent="-514350">
              <a:buSzPct val="80000"/>
              <a:buFont typeface="+mj-lt"/>
              <a:buAutoNum type="arabicPeriod"/>
            </a:pPr>
            <a:r>
              <a:rPr lang="en-US" sz="2800" dirty="0"/>
              <a:t>How did Whirlpool use capabilities of text </a:t>
            </a:r>
            <a:r>
              <a:rPr lang="en-US" sz="2800" dirty="0" smtClean="0"/>
              <a:t>analytics to </a:t>
            </a:r>
            <a:r>
              <a:rPr lang="en-US" sz="2800" dirty="0"/>
              <a:t>better understand their customers </a:t>
            </a:r>
            <a:r>
              <a:rPr lang="en-US" sz="2800" dirty="0" smtClean="0"/>
              <a:t>and improve </a:t>
            </a:r>
            <a:r>
              <a:rPr lang="en-US" sz="2800" dirty="0"/>
              <a:t>product offerings?</a:t>
            </a:r>
          </a:p>
          <a:p>
            <a:pPr marL="514350" indent="-514350">
              <a:buSzPct val="80000"/>
              <a:buFont typeface="+mj-lt"/>
              <a:buAutoNum type="arabicPeriod"/>
            </a:pPr>
            <a:r>
              <a:rPr lang="en-US" sz="2800" dirty="0" smtClean="0"/>
              <a:t>What </a:t>
            </a:r>
            <a:r>
              <a:rPr lang="en-US" sz="2800" dirty="0"/>
              <a:t>were the challenges, the proposed </a:t>
            </a:r>
            <a:r>
              <a:rPr lang="en-US" sz="2800" dirty="0" smtClean="0"/>
              <a:t>solution, and </a:t>
            </a:r>
            <a:r>
              <a:rPr lang="en-US" sz="2800" dirty="0"/>
              <a:t>the obtained results?</a:t>
            </a:r>
          </a:p>
          <a:p>
            <a:pPr marL="0" indent="0">
              <a:buNone/>
            </a:pPr>
            <a:endParaRPr lang="en-US" sz="3600" dirty="0">
              <a:solidFill>
                <a:srgbClr val="F85E08"/>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942141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Sentiment Analysis Applications</a:t>
            </a:r>
            <a:endParaRPr lang="en-US" dirty="0"/>
          </a:p>
        </p:txBody>
      </p:sp>
      <p:sp>
        <p:nvSpPr>
          <p:cNvPr id="3" name="Content Placeholder 2"/>
          <p:cNvSpPr>
            <a:spLocks noGrp="1"/>
          </p:cNvSpPr>
          <p:nvPr>
            <p:ph idx="1"/>
          </p:nvPr>
        </p:nvSpPr>
        <p:spPr/>
        <p:txBody>
          <a:bodyPr/>
          <a:lstStyle/>
          <a:p>
            <a:r>
              <a:rPr lang="en-US" dirty="0"/>
              <a:t>Voice of the customer (VOC</a:t>
            </a:r>
            <a:r>
              <a:rPr lang="en-US" dirty="0" smtClean="0"/>
              <a:t>)</a:t>
            </a:r>
          </a:p>
          <a:p>
            <a:r>
              <a:rPr lang="en-US" dirty="0"/>
              <a:t>Voice of the Market (VOM</a:t>
            </a:r>
            <a:r>
              <a:rPr lang="en-US" dirty="0" smtClean="0"/>
              <a:t>)</a:t>
            </a:r>
          </a:p>
          <a:p>
            <a:r>
              <a:rPr lang="en-US" dirty="0"/>
              <a:t>Voice of the Employee (VOE</a:t>
            </a:r>
            <a:r>
              <a:rPr lang="en-US" dirty="0" smtClean="0"/>
              <a:t>)</a:t>
            </a:r>
          </a:p>
          <a:p>
            <a:r>
              <a:rPr lang="en-US" dirty="0"/>
              <a:t>Brand </a:t>
            </a:r>
            <a:r>
              <a:rPr lang="en-US" dirty="0" smtClean="0"/>
              <a:t>Management</a:t>
            </a:r>
          </a:p>
          <a:p>
            <a:r>
              <a:rPr lang="en-US" dirty="0"/>
              <a:t>Financial </a:t>
            </a:r>
            <a:r>
              <a:rPr lang="en-US" dirty="0" smtClean="0"/>
              <a:t>Markets</a:t>
            </a:r>
          </a:p>
          <a:p>
            <a:r>
              <a:rPr lang="en-US" dirty="0" smtClean="0"/>
              <a:t>Politics</a:t>
            </a:r>
          </a:p>
          <a:p>
            <a:r>
              <a:rPr lang="en-US" dirty="0"/>
              <a:t>Government </a:t>
            </a:r>
            <a:r>
              <a:rPr lang="en-US" dirty="0" smtClean="0"/>
              <a:t>Intelligence</a:t>
            </a:r>
          </a:p>
          <a:p>
            <a:r>
              <a:rPr lang="en-US" dirty="0" smtClean="0"/>
              <a:t>… others</a:t>
            </a:r>
            <a:endParaRPr lang="en-US" dirty="0"/>
          </a:p>
        </p:txBody>
      </p:sp>
    </p:spTree>
    <p:extLst>
      <p:ext uri="{BB962C8B-B14F-4D97-AF65-F5344CB8AC3E}">
        <p14:creationId xmlns:p14="http://schemas.microsoft.com/office/powerpoint/2010/main" val="14909535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46138" y="533400"/>
            <a:ext cx="3040062" cy="1752600"/>
          </a:xfrm>
        </p:spPr>
        <p:txBody>
          <a:bodyPr/>
          <a:lstStyle/>
          <a:p>
            <a:r>
              <a:rPr lang="en-US" dirty="0" smtClean="0"/>
              <a:t>Sentiment </a:t>
            </a:r>
            <a:br>
              <a:rPr lang="en-US" dirty="0" smtClean="0"/>
            </a:br>
            <a:r>
              <a:rPr lang="en-US" dirty="0" smtClean="0"/>
              <a:t>Analysis </a:t>
            </a:r>
            <a:br>
              <a:rPr lang="en-US" dirty="0" smtClean="0"/>
            </a:br>
            <a:r>
              <a:rPr lang="en-US" dirty="0" smtClean="0"/>
              <a:t>Process</a:t>
            </a:r>
            <a:endParaRPr lang="en-US" dirty="0"/>
          </a:p>
        </p:txBody>
      </p:sp>
      <p:pic>
        <p:nvPicPr>
          <p:cNvPr id="5122"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152400"/>
            <a:ext cx="4355281" cy="6511925"/>
          </a:xfrm>
          <a:prstGeom prst="rect">
            <a:avLst/>
          </a:prstGeom>
          <a:solidFill>
            <a:schemeClr val="bg1">
              <a:lumMod val="75000"/>
            </a:schemeClr>
          </a:solidFill>
          <a:ln>
            <a:noFill/>
          </a:ln>
        </p:spPr>
      </p:pic>
    </p:spTree>
    <p:extLst>
      <p:ext uri="{BB962C8B-B14F-4D97-AF65-F5344CB8AC3E}">
        <p14:creationId xmlns:p14="http://schemas.microsoft.com/office/powerpoint/2010/main" val="16779438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Sentiment Analysis Process</a:t>
            </a:r>
            <a:endParaRPr lang="en-US" dirty="0"/>
          </a:p>
        </p:txBody>
      </p:sp>
      <p:sp>
        <p:nvSpPr>
          <p:cNvPr id="3" name="Content Placeholder 2"/>
          <p:cNvSpPr>
            <a:spLocks noGrp="1"/>
          </p:cNvSpPr>
          <p:nvPr>
            <p:ph idx="1"/>
          </p:nvPr>
        </p:nvSpPr>
        <p:spPr/>
        <p:txBody>
          <a:bodyPr/>
          <a:lstStyle/>
          <a:p>
            <a:r>
              <a:rPr lang="en-US" dirty="0" smtClean="0">
                <a:solidFill>
                  <a:srgbClr val="F85E08"/>
                </a:solidFill>
              </a:rPr>
              <a:t>Step 1 </a:t>
            </a:r>
            <a:r>
              <a:rPr lang="en-US" dirty="0" smtClean="0"/>
              <a:t>– Sentiment Detection</a:t>
            </a:r>
          </a:p>
          <a:p>
            <a:pPr lvl="1"/>
            <a:r>
              <a:rPr lang="en-US" dirty="0" smtClean="0"/>
              <a:t>Comes right after the </a:t>
            </a:r>
            <a:r>
              <a:rPr lang="en-US" dirty="0"/>
              <a:t>retrieval and preparation of the text </a:t>
            </a:r>
            <a:r>
              <a:rPr lang="en-US" dirty="0" smtClean="0"/>
              <a:t>documents</a:t>
            </a:r>
            <a:endParaRPr lang="en-US" dirty="0"/>
          </a:p>
          <a:p>
            <a:pPr lvl="1"/>
            <a:r>
              <a:rPr lang="en-US" dirty="0" smtClean="0"/>
              <a:t>It is also called detection </a:t>
            </a:r>
            <a:r>
              <a:rPr lang="en-US" dirty="0"/>
              <a:t>of </a:t>
            </a:r>
            <a:r>
              <a:rPr lang="en-US" dirty="0" smtClean="0"/>
              <a:t>objectivity</a:t>
            </a:r>
          </a:p>
          <a:p>
            <a:pPr lvl="2"/>
            <a:r>
              <a:rPr lang="en-US" dirty="0" smtClean="0">
                <a:solidFill>
                  <a:srgbClr val="F85E08"/>
                </a:solidFill>
              </a:rPr>
              <a:t>Fact </a:t>
            </a:r>
            <a:r>
              <a:rPr lang="en-US" dirty="0" smtClean="0">
                <a:solidFill>
                  <a:srgbClr val="0000CC"/>
                </a:solidFill>
              </a:rPr>
              <a:t>[= objectivity]</a:t>
            </a:r>
            <a:r>
              <a:rPr lang="en-US" dirty="0" smtClean="0"/>
              <a:t> versus </a:t>
            </a:r>
            <a:r>
              <a:rPr lang="en-US" dirty="0" smtClean="0">
                <a:solidFill>
                  <a:srgbClr val="F85E08"/>
                </a:solidFill>
              </a:rPr>
              <a:t>Opinion </a:t>
            </a:r>
            <a:r>
              <a:rPr lang="en-US" dirty="0" smtClean="0">
                <a:solidFill>
                  <a:srgbClr val="0000CC"/>
                </a:solidFill>
              </a:rPr>
              <a:t>[= subjectivity]</a:t>
            </a:r>
          </a:p>
          <a:p>
            <a:r>
              <a:rPr lang="en-US" dirty="0">
                <a:solidFill>
                  <a:srgbClr val="F85E08"/>
                </a:solidFill>
              </a:rPr>
              <a:t>Step 2</a:t>
            </a:r>
            <a:r>
              <a:rPr lang="en-US" dirty="0">
                <a:solidFill>
                  <a:srgbClr val="0000CC"/>
                </a:solidFill>
              </a:rPr>
              <a:t> </a:t>
            </a:r>
            <a:r>
              <a:rPr lang="en-US" dirty="0"/>
              <a:t>– </a:t>
            </a:r>
            <a:r>
              <a:rPr lang="en-US" dirty="0" smtClean="0">
                <a:solidFill>
                  <a:srgbClr val="0000CC"/>
                </a:solidFill>
              </a:rPr>
              <a:t>N-P  </a:t>
            </a:r>
            <a:r>
              <a:rPr lang="en-US" dirty="0">
                <a:solidFill>
                  <a:srgbClr val="0000CC"/>
                </a:solidFill>
              </a:rPr>
              <a:t>Polarity </a:t>
            </a:r>
            <a:r>
              <a:rPr lang="en-US" dirty="0" smtClean="0">
                <a:solidFill>
                  <a:srgbClr val="0000CC"/>
                </a:solidFill>
              </a:rPr>
              <a:t>Classification</a:t>
            </a:r>
          </a:p>
          <a:p>
            <a:pPr lvl="1"/>
            <a:r>
              <a:rPr lang="en-US" dirty="0">
                <a:solidFill>
                  <a:srgbClr val="0000CC"/>
                </a:solidFill>
              </a:rPr>
              <a:t>Given an opinionated piece of text, the goal is to classify the opinion </a:t>
            </a:r>
            <a:r>
              <a:rPr lang="en-US" dirty="0" smtClean="0">
                <a:solidFill>
                  <a:srgbClr val="0000CC"/>
                </a:solidFill>
              </a:rPr>
              <a:t>as falling </a:t>
            </a:r>
            <a:r>
              <a:rPr lang="en-US" dirty="0">
                <a:solidFill>
                  <a:srgbClr val="0000CC"/>
                </a:solidFill>
              </a:rPr>
              <a:t>under one of two opposing sentiment </a:t>
            </a:r>
            <a:r>
              <a:rPr lang="en-US" dirty="0" smtClean="0">
                <a:solidFill>
                  <a:srgbClr val="0000CC"/>
                </a:solidFill>
              </a:rPr>
              <a:t>polarities </a:t>
            </a:r>
          </a:p>
          <a:p>
            <a:pPr lvl="2"/>
            <a:r>
              <a:rPr lang="en-US" dirty="0" smtClean="0">
                <a:solidFill>
                  <a:srgbClr val="F85E08"/>
                </a:solidFill>
              </a:rPr>
              <a:t>N </a:t>
            </a:r>
            <a:r>
              <a:rPr lang="en-US" dirty="0" smtClean="0">
                <a:solidFill>
                  <a:srgbClr val="0000CC"/>
                </a:solidFill>
              </a:rPr>
              <a:t>[= negative] versus </a:t>
            </a:r>
            <a:r>
              <a:rPr lang="en-US" dirty="0" smtClean="0">
                <a:solidFill>
                  <a:srgbClr val="F85E08"/>
                </a:solidFill>
              </a:rPr>
              <a:t>P</a:t>
            </a:r>
            <a:r>
              <a:rPr lang="en-US" dirty="0" smtClean="0">
                <a:solidFill>
                  <a:srgbClr val="0000CC"/>
                </a:solidFill>
              </a:rPr>
              <a:t> [= positive]</a:t>
            </a:r>
            <a:endParaRPr lang="en-US" dirty="0">
              <a:solidFill>
                <a:srgbClr val="0000CC"/>
              </a:solidFill>
            </a:endParaRPr>
          </a:p>
        </p:txBody>
      </p:sp>
    </p:spTree>
    <p:extLst>
      <p:ext uri="{BB962C8B-B14F-4D97-AF65-F5344CB8AC3E}">
        <p14:creationId xmlns:p14="http://schemas.microsoft.com/office/powerpoint/2010/main" val="37736994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Sentiment Analysis Process</a:t>
            </a:r>
            <a:endParaRPr lang="en-US" dirty="0"/>
          </a:p>
        </p:txBody>
      </p:sp>
      <p:sp>
        <p:nvSpPr>
          <p:cNvPr id="3" name="Content Placeholder 2"/>
          <p:cNvSpPr>
            <a:spLocks noGrp="1"/>
          </p:cNvSpPr>
          <p:nvPr>
            <p:ph idx="1"/>
          </p:nvPr>
        </p:nvSpPr>
        <p:spPr/>
        <p:txBody>
          <a:bodyPr/>
          <a:lstStyle/>
          <a:p>
            <a:r>
              <a:rPr lang="en-US" dirty="0" smtClean="0">
                <a:solidFill>
                  <a:srgbClr val="F85E08"/>
                </a:solidFill>
              </a:rPr>
              <a:t>Step 3 </a:t>
            </a:r>
            <a:r>
              <a:rPr lang="en-US" dirty="0" smtClean="0"/>
              <a:t>– Target Identification</a:t>
            </a:r>
          </a:p>
          <a:p>
            <a:pPr lvl="1"/>
            <a:r>
              <a:rPr lang="en-US" dirty="0"/>
              <a:t>The goal of this step is to accurately identify the </a:t>
            </a:r>
            <a:r>
              <a:rPr lang="en-US" dirty="0" smtClean="0"/>
              <a:t>target of </a:t>
            </a:r>
            <a:r>
              <a:rPr lang="en-US" dirty="0"/>
              <a:t>the expressed sentiment (e.g., a person, a product, </a:t>
            </a:r>
            <a:r>
              <a:rPr lang="en-US" dirty="0" smtClean="0"/>
              <a:t>an </a:t>
            </a:r>
            <a:r>
              <a:rPr lang="en-US" dirty="0"/>
              <a:t>event, etc</a:t>
            </a:r>
            <a:r>
              <a:rPr lang="en-US" dirty="0" smtClean="0"/>
              <a:t>.)</a:t>
            </a:r>
          </a:p>
          <a:p>
            <a:pPr lvl="2"/>
            <a:r>
              <a:rPr lang="en-US" dirty="0" smtClean="0"/>
              <a:t>Level of difficulty </a:t>
            </a:r>
            <a:r>
              <a:rPr lang="en-US" dirty="0" smtClean="0">
                <a:sym typeface="Wingdings" panose="05000000000000000000" pitchFamily="2" charset="2"/>
              </a:rPr>
              <a:t></a:t>
            </a:r>
            <a:r>
              <a:rPr lang="en-US" dirty="0" smtClean="0"/>
              <a:t> the application domain</a:t>
            </a:r>
          </a:p>
          <a:p>
            <a:r>
              <a:rPr lang="en-US" dirty="0" smtClean="0">
                <a:solidFill>
                  <a:srgbClr val="F85E08"/>
                </a:solidFill>
              </a:rPr>
              <a:t>Step 4</a:t>
            </a:r>
            <a:r>
              <a:rPr lang="en-US" dirty="0" smtClean="0">
                <a:solidFill>
                  <a:srgbClr val="0000CC"/>
                </a:solidFill>
              </a:rPr>
              <a:t> </a:t>
            </a:r>
            <a:r>
              <a:rPr lang="en-US" dirty="0"/>
              <a:t>– </a:t>
            </a:r>
            <a:r>
              <a:rPr lang="en-US" dirty="0" smtClean="0">
                <a:solidFill>
                  <a:srgbClr val="0000CC"/>
                </a:solidFill>
              </a:rPr>
              <a:t>Collection and Aggregation</a:t>
            </a:r>
          </a:p>
          <a:p>
            <a:pPr lvl="1"/>
            <a:r>
              <a:rPr lang="en-US" dirty="0">
                <a:solidFill>
                  <a:srgbClr val="0000CC"/>
                </a:solidFill>
              </a:rPr>
              <a:t>Once the sentiments of all text data </a:t>
            </a:r>
            <a:r>
              <a:rPr lang="en-US" dirty="0" smtClean="0">
                <a:solidFill>
                  <a:srgbClr val="0000CC"/>
                </a:solidFill>
              </a:rPr>
              <a:t>points in </a:t>
            </a:r>
            <a:r>
              <a:rPr lang="en-US" dirty="0">
                <a:solidFill>
                  <a:srgbClr val="0000CC"/>
                </a:solidFill>
              </a:rPr>
              <a:t>the document are identified and calculated</a:t>
            </a:r>
            <a:r>
              <a:rPr lang="en-US" dirty="0" smtClean="0">
                <a:solidFill>
                  <a:srgbClr val="0000CC"/>
                </a:solidFill>
              </a:rPr>
              <a:t>, they are to be aggregated</a:t>
            </a:r>
          </a:p>
          <a:p>
            <a:pPr lvl="2"/>
            <a:r>
              <a:rPr lang="en-US" dirty="0" smtClean="0">
                <a:solidFill>
                  <a:srgbClr val="0000CC"/>
                </a:solidFill>
              </a:rPr>
              <a:t>Word </a:t>
            </a:r>
            <a:r>
              <a:rPr lang="en-US" dirty="0" smtClean="0">
                <a:solidFill>
                  <a:srgbClr val="0000CC"/>
                </a:solidFill>
                <a:sym typeface="Wingdings" panose="05000000000000000000" pitchFamily="2" charset="2"/>
              </a:rPr>
              <a:t> Statement  Paragraph  Document</a:t>
            </a:r>
            <a:endParaRPr lang="en-US" dirty="0">
              <a:solidFill>
                <a:srgbClr val="0000CC"/>
              </a:solidFill>
            </a:endParaRPr>
          </a:p>
        </p:txBody>
      </p:sp>
    </p:spTree>
    <p:extLst>
      <p:ext uri="{BB962C8B-B14F-4D97-AF65-F5344CB8AC3E}">
        <p14:creationId xmlns:p14="http://schemas.microsoft.com/office/powerpoint/2010/main" val="22836708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938" y="231776"/>
            <a:ext cx="7916862" cy="1139824"/>
          </a:xfrm>
        </p:spPr>
        <p:txBody>
          <a:bodyPr/>
          <a:lstStyle/>
          <a:p>
            <a:r>
              <a:rPr lang="en-US" dirty="0" smtClean="0"/>
              <a:t>Sentiment Analysis</a:t>
            </a:r>
            <a:br>
              <a:rPr lang="en-US" dirty="0" smtClean="0"/>
            </a:br>
            <a:r>
              <a:rPr lang="en-US" dirty="0" smtClean="0"/>
              <a:t>Methods for Polarity Identification</a:t>
            </a:r>
            <a:endParaRPr lang="en-US" dirty="0"/>
          </a:p>
        </p:txBody>
      </p:sp>
      <p:sp>
        <p:nvSpPr>
          <p:cNvPr id="3" name="Content Placeholder 2"/>
          <p:cNvSpPr>
            <a:spLocks noGrp="1"/>
          </p:cNvSpPr>
          <p:nvPr>
            <p:ph idx="1"/>
          </p:nvPr>
        </p:nvSpPr>
        <p:spPr/>
        <p:txBody>
          <a:bodyPr/>
          <a:lstStyle/>
          <a:p>
            <a:r>
              <a:rPr lang="en-US" dirty="0">
                <a:solidFill>
                  <a:srgbClr val="F85E08"/>
                </a:solidFill>
              </a:rPr>
              <a:t>Polarity </a:t>
            </a:r>
            <a:r>
              <a:rPr lang="en-US" dirty="0" smtClean="0">
                <a:solidFill>
                  <a:srgbClr val="F85E08"/>
                </a:solidFill>
              </a:rPr>
              <a:t>Identification – </a:t>
            </a:r>
            <a:r>
              <a:rPr lang="en-US" dirty="0" smtClean="0"/>
              <a:t>P vs. N</a:t>
            </a:r>
            <a:endParaRPr lang="en-US" dirty="0" smtClean="0">
              <a:solidFill>
                <a:srgbClr val="F85E08"/>
              </a:solidFill>
            </a:endParaRPr>
          </a:p>
          <a:p>
            <a:pPr lvl="1"/>
            <a:r>
              <a:rPr lang="en-US" dirty="0" smtClean="0"/>
              <a:t>Can be made at the level of word, term, sentence, paragraph, document</a:t>
            </a:r>
          </a:p>
          <a:p>
            <a:r>
              <a:rPr lang="en-US" dirty="0" smtClean="0"/>
              <a:t>Two competing methods</a:t>
            </a:r>
          </a:p>
          <a:p>
            <a:pPr marL="971550" lvl="1" indent="-514350">
              <a:buSzPct val="80000"/>
              <a:buFont typeface="+mj-lt"/>
              <a:buAutoNum type="arabicPeriod"/>
            </a:pPr>
            <a:r>
              <a:rPr lang="en-US" dirty="0" smtClean="0"/>
              <a:t>Using a lexicon </a:t>
            </a:r>
          </a:p>
          <a:p>
            <a:pPr marL="1371600" lvl="2" indent="-514350">
              <a:buSzPct val="80000"/>
            </a:pPr>
            <a:r>
              <a:rPr lang="en-US" dirty="0" smtClean="0"/>
              <a:t>WordNet</a:t>
            </a:r>
            <a:r>
              <a:rPr lang="en-US" dirty="0"/>
              <a:t> [</a:t>
            </a:r>
            <a:r>
              <a:rPr lang="en-US" dirty="0" smtClean="0"/>
              <a:t>wordnet.princeton.edu]</a:t>
            </a:r>
          </a:p>
          <a:p>
            <a:pPr marL="1371600" lvl="2" indent="-514350">
              <a:buSzPct val="80000"/>
            </a:pPr>
            <a:r>
              <a:rPr lang="en-US" dirty="0" smtClean="0"/>
              <a:t>SentiWordNet</a:t>
            </a:r>
            <a:r>
              <a:rPr lang="en-US" dirty="0"/>
              <a:t> [</a:t>
            </a:r>
            <a:r>
              <a:rPr lang="en-US" dirty="0" smtClean="0"/>
              <a:t>sentiwordnet.isti.cnr.it]</a:t>
            </a:r>
          </a:p>
          <a:p>
            <a:pPr marL="971550" lvl="1" indent="-514350">
              <a:buSzPct val="80000"/>
              <a:buFont typeface="+mj-lt"/>
              <a:buAutoNum type="arabicPeriod"/>
            </a:pPr>
            <a:r>
              <a:rPr lang="en-US" dirty="0" smtClean="0"/>
              <a:t>Using pre-classified training documents</a:t>
            </a:r>
          </a:p>
          <a:p>
            <a:pPr marL="1371600" lvl="2" indent="-514350">
              <a:buSzPct val="80000"/>
            </a:pPr>
            <a:r>
              <a:rPr lang="en-US" dirty="0" smtClean="0"/>
              <a:t>Data mining / machine learning</a:t>
            </a:r>
          </a:p>
        </p:txBody>
      </p:sp>
    </p:spTree>
    <p:extLst>
      <p:ext uri="{BB962C8B-B14F-4D97-AF65-F5344CB8AC3E}">
        <p14:creationId xmlns:p14="http://schemas.microsoft.com/office/powerpoint/2010/main" val="28053543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P-N Polarity and </a:t>
            </a:r>
            <a:r>
              <a:rPr lang="en-US" dirty="0" smtClean="0"/>
              <a:t>S-O Polarity</a:t>
            </a:r>
            <a:endParaRPr lang="en-US"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4493" y="1455964"/>
            <a:ext cx="7549907" cy="494483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1478983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Sentiment </a:t>
            </a:r>
            <a:r>
              <a:rPr lang="en-US" dirty="0"/>
              <a:t>Analysis and </a:t>
            </a:r>
            <a:r>
              <a:rPr lang="en-US" dirty="0" smtClean="0"/>
              <a:t/>
            </a:r>
            <a:br>
              <a:rPr lang="en-US" dirty="0" smtClean="0"/>
            </a:br>
            <a:r>
              <a:rPr lang="en-US" dirty="0" smtClean="0"/>
              <a:t>Speech </a:t>
            </a:r>
            <a:r>
              <a:rPr lang="en-US" dirty="0"/>
              <a:t>Analytics</a:t>
            </a:r>
          </a:p>
        </p:txBody>
      </p:sp>
      <p:sp>
        <p:nvSpPr>
          <p:cNvPr id="3" name="Content Placeholder 2"/>
          <p:cNvSpPr>
            <a:spLocks noGrp="1"/>
          </p:cNvSpPr>
          <p:nvPr>
            <p:ph idx="1"/>
          </p:nvPr>
        </p:nvSpPr>
        <p:spPr>
          <a:xfrm>
            <a:off x="762000" y="1447800"/>
            <a:ext cx="8193088" cy="4800600"/>
          </a:xfrm>
        </p:spPr>
        <p:txBody>
          <a:bodyPr/>
          <a:lstStyle/>
          <a:p>
            <a:r>
              <a:rPr lang="en-US" dirty="0"/>
              <a:t>Speech </a:t>
            </a:r>
            <a:r>
              <a:rPr lang="en-US" dirty="0" smtClean="0"/>
              <a:t>analytics – analysis of voice</a:t>
            </a:r>
          </a:p>
          <a:p>
            <a:pPr lvl="1"/>
            <a:r>
              <a:rPr lang="en-US" dirty="0" smtClean="0"/>
              <a:t>Content versus other Voice Features</a:t>
            </a:r>
          </a:p>
          <a:p>
            <a:r>
              <a:rPr lang="en-US" dirty="0" smtClean="0"/>
              <a:t>Two Approaches</a:t>
            </a:r>
          </a:p>
          <a:p>
            <a:pPr lvl="1"/>
            <a:r>
              <a:rPr lang="en-US" dirty="0">
                <a:solidFill>
                  <a:srgbClr val="F85E08"/>
                </a:solidFill>
              </a:rPr>
              <a:t>The Acoustic </a:t>
            </a:r>
            <a:r>
              <a:rPr lang="en-US" dirty="0" smtClean="0">
                <a:solidFill>
                  <a:srgbClr val="F85E08"/>
                </a:solidFill>
              </a:rPr>
              <a:t>Approach</a:t>
            </a:r>
          </a:p>
          <a:p>
            <a:pPr lvl="2"/>
            <a:r>
              <a:rPr lang="en-US" dirty="0" smtClean="0"/>
              <a:t>Intensity, Pitch, Jitter, Shimmer, etc.</a:t>
            </a:r>
          </a:p>
          <a:p>
            <a:pPr lvl="1"/>
            <a:r>
              <a:rPr lang="en-US" dirty="0">
                <a:solidFill>
                  <a:srgbClr val="F85E08"/>
                </a:solidFill>
              </a:rPr>
              <a:t>The Linguistic </a:t>
            </a:r>
            <a:r>
              <a:rPr lang="en-US" dirty="0" smtClean="0">
                <a:solidFill>
                  <a:srgbClr val="F85E08"/>
                </a:solidFill>
              </a:rPr>
              <a:t>Approach</a:t>
            </a:r>
          </a:p>
          <a:p>
            <a:pPr lvl="2"/>
            <a:r>
              <a:rPr lang="en-US" dirty="0"/>
              <a:t>Lexical: words, phrases, </a:t>
            </a:r>
            <a:r>
              <a:rPr lang="en-US" dirty="0" smtClean="0"/>
              <a:t>etc. </a:t>
            </a:r>
          </a:p>
          <a:p>
            <a:pPr lvl="2"/>
            <a:r>
              <a:rPr lang="en-US" dirty="0" smtClean="0"/>
              <a:t>Disfluencies</a:t>
            </a:r>
            <a:r>
              <a:rPr lang="en-US" dirty="0"/>
              <a:t>: filled pauses, hesitation, restarts, </a:t>
            </a:r>
            <a:r>
              <a:rPr lang="en-US" dirty="0" smtClean="0"/>
              <a:t>etc. </a:t>
            </a:r>
          </a:p>
          <a:p>
            <a:pPr lvl="2"/>
            <a:r>
              <a:rPr lang="en-US" dirty="0" smtClean="0"/>
              <a:t>Higher </a:t>
            </a:r>
            <a:r>
              <a:rPr lang="en-US" dirty="0"/>
              <a:t>semantics: taxonomy/ontology, </a:t>
            </a:r>
            <a:r>
              <a:rPr lang="en-US" dirty="0" smtClean="0"/>
              <a:t>pragmatics</a:t>
            </a:r>
          </a:p>
          <a:p>
            <a:r>
              <a:rPr lang="en-US" dirty="0" smtClean="0"/>
              <a:t>Many uses and use cases exist</a:t>
            </a:r>
            <a:endParaRPr lang="en-US" dirty="0"/>
          </a:p>
        </p:txBody>
      </p:sp>
    </p:spTree>
    <p:extLst>
      <p:ext uri="{BB962C8B-B14F-4D97-AF65-F5344CB8AC3E}">
        <p14:creationId xmlns:p14="http://schemas.microsoft.com/office/powerpoint/2010/main" val="2199381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Theory Lecture</a:t>
            </a:r>
            <a:endParaRPr lang="en-GB" dirty="0"/>
          </a:p>
        </p:txBody>
      </p:sp>
      <p:sp>
        <p:nvSpPr>
          <p:cNvPr id="3" name="Content Placeholder 2"/>
          <p:cNvSpPr>
            <a:spLocks noGrp="1"/>
          </p:cNvSpPr>
          <p:nvPr>
            <p:ph idx="1"/>
          </p:nvPr>
        </p:nvSpPr>
        <p:spPr>
          <a:xfrm>
            <a:off x="762000" y="2514600"/>
            <a:ext cx="8193088" cy="3810000"/>
          </a:xfrm>
        </p:spPr>
        <p:txBody>
          <a:bodyPr/>
          <a:lstStyle/>
          <a:p>
            <a:r>
              <a:rPr lang="en-GB" dirty="0" smtClean="0"/>
              <a:t>Questions</a:t>
            </a:r>
            <a:endParaRPr lang="en-GB" dirty="0"/>
          </a:p>
        </p:txBody>
      </p:sp>
    </p:spTree>
    <p:extLst>
      <p:ext uri="{BB962C8B-B14F-4D97-AF65-F5344CB8AC3E}">
        <p14:creationId xmlns:p14="http://schemas.microsoft.com/office/powerpoint/2010/main" val="3121790003"/>
      </p:ext>
    </p:extLst>
  </p:cSld>
  <p:clrMapOvr>
    <a:masterClrMapping/>
  </p:clrMapOvr>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4650</TotalTime>
  <Words>3132</Words>
  <Application>Microsoft Office PowerPoint</Application>
  <PresentationFormat>On-screen Show (4:3)</PresentationFormat>
  <Paragraphs>417</Paragraphs>
  <Slides>46</Slides>
  <Notes>39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Tahoma</vt:lpstr>
      <vt:lpstr>Times New Roman</vt:lpstr>
      <vt:lpstr>Wingdings</vt:lpstr>
      <vt:lpstr>OSU_PPTemplate</vt:lpstr>
      <vt:lpstr>PowerPoint Presentation</vt:lpstr>
      <vt:lpstr>Learning Objectives</vt:lpstr>
      <vt:lpstr>Learning Objectives</vt:lpstr>
      <vt:lpstr>Machine Versus Men on Jeopardy!:    The Story of Watson </vt:lpstr>
      <vt:lpstr>Questions for the Seminar Case</vt:lpstr>
      <vt:lpstr>A High-Level Depiction of IBM Watson’s DeepQA Architecture</vt:lpstr>
      <vt:lpstr>Text Mining Concepts</vt:lpstr>
      <vt:lpstr>Text Analytics and Text Mining</vt:lpstr>
      <vt:lpstr>Data Mining versus Text Mining</vt:lpstr>
      <vt:lpstr>Text Mining Concepts</vt:lpstr>
      <vt:lpstr>Text Mining Application Area</vt:lpstr>
      <vt:lpstr>Text Mining Terminology</vt:lpstr>
      <vt:lpstr>Text Mining Terminology</vt:lpstr>
      <vt:lpstr>Seminar Case Text Mining for Patent Analysis</vt:lpstr>
      <vt:lpstr>Natural Language Processing (NLP)</vt:lpstr>
      <vt:lpstr>Natural Language Processing (NLP)</vt:lpstr>
      <vt:lpstr>Natural Language Processing (NLP)</vt:lpstr>
      <vt:lpstr>Natural Language Processing (NLP)</vt:lpstr>
      <vt:lpstr>Seminar Case</vt:lpstr>
      <vt:lpstr>NLP Task Categories</vt:lpstr>
      <vt:lpstr>Text Mining Applications</vt:lpstr>
      <vt:lpstr>Seminar Case</vt:lpstr>
      <vt:lpstr>Seminar Case - Mining for Lies</vt:lpstr>
      <vt:lpstr>Seminar Case - Mining for Lies</vt:lpstr>
      <vt:lpstr>Seminar Case -  Mining for Lies</vt:lpstr>
      <vt:lpstr>Seminar Case</vt:lpstr>
      <vt:lpstr>Text Mining Process</vt:lpstr>
      <vt:lpstr>Text Mining Process</vt:lpstr>
      <vt:lpstr>Text Mining Process</vt:lpstr>
      <vt:lpstr>Text Mining Process</vt:lpstr>
      <vt:lpstr>Text Mining Process</vt:lpstr>
      <vt:lpstr>Text Mining Process</vt:lpstr>
      <vt:lpstr>Text Mining Process</vt:lpstr>
      <vt:lpstr>Text Mining Tools</vt:lpstr>
      <vt:lpstr>Sentiment Analysis</vt:lpstr>
      <vt:lpstr>Sentiment Analysis Overview</vt:lpstr>
      <vt:lpstr>Example –  Real-Time Social Signal (by Attensity)</vt:lpstr>
      <vt:lpstr>Seminar Case</vt:lpstr>
      <vt:lpstr>Sentiment Analysis Applications</vt:lpstr>
      <vt:lpstr>Sentiment  Analysis  Process</vt:lpstr>
      <vt:lpstr>Sentiment Analysis Process</vt:lpstr>
      <vt:lpstr>Sentiment Analysis Process</vt:lpstr>
      <vt:lpstr>Sentiment Analysis Methods for Polarity Identification</vt:lpstr>
      <vt:lpstr>P-N Polarity and S-O Polarity</vt:lpstr>
      <vt:lpstr>Sentiment Analysis and  Speech Analytics</vt:lpstr>
      <vt:lpstr>Last Theory Lecture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SAW-1</cp:lastModifiedBy>
  <cp:revision>229</cp:revision>
  <cp:lastPrinted>2000-12-01T14:01:59Z</cp:lastPrinted>
  <dcterms:created xsi:type="dcterms:W3CDTF">1998-03-18T21:58:50Z</dcterms:created>
  <dcterms:modified xsi:type="dcterms:W3CDTF">2016-03-24T11:58:11Z</dcterms:modified>
</cp:coreProperties>
</file>