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2"/>
  </p:sldMasterIdLst>
  <p:notesMasterIdLst>
    <p:notesMasterId r:id="rId8"/>
  </p:notesMasterIdLst>
  <p:sldIdLst>
    <p:sldId id="362" r:id="rId3"/>
    <p:sldId id="401" r:id="rId4"/>
    <p:sldId id="414" r:id="rId5"/>
    <p:sldId id="412" r:id="rId6"/>
    <p:sldId id="400" r:id="rId7"/>
  </p:sldIdLst>
  <p:sldSz cx="12192000" cy="6858000"/>
  <p:notesSz cx="6797675" cy="987266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00"/>
    <a:srgbClr val="C80108"/>
    <a:srgbClr val="DAD9D7"/>
    <a:srgbClr val="C0C0C0"/>
    <a:srgbClr val="CC0000"/>
    <a:srgbClr val="FBB221"/>
    <a:srgbClr val="CC3300"/>
    <a:srgbClr val="0C1336"/>
    <a:srgbClr val="FDBB00"/>
    <a:srgbClr val="F1A9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931" autoAdjust="0"/>
    <p:restoredTop sz="91331" autoAdjust="0"/>
  </p:normalViewPr>
  <p:slideViewPr>
    <p:cSldViewPr snapToGrid="0" snapToObjects="1">
      <p:cViewPr varScale="1">
        <p:scale>
          <a:sx n="61" d="100"/>
          <a:sy n="61" d="100"/>
        </p:scale>
        <p:origin x="1000" y="4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notesMaster" Target="notesMasters/notesMaster1.xml" Id="rId8" /><Relationship Type="http://schemas.openxmlformats.org/officeDocument/2006/relationships/slide" Target="slides/slide1.xml" Id="rId3" /><Relationship Type="http://schemas.openxmlformats.org/officeDocument/2006/relationships/slide" Target="slides/slide5.xml" Id="rId7" /><Relationship Type="http://schemas.openxmlformats.org/officeDocument/2006/relationships/tableStyles" Target="tableStyles.xml" Id="rId12" /><Relationship Type="http://schemas.openxmlformats.org/officeDocument/2006/relationships/slideMaster" Target="slideMasters/slideMaster1.xml" Id="rId2" /><Relationship Type="http://schemas.openxmlformats.org/officeDocument/2006/relationships/slide" Target="slides/slide4.xml" Id="rId6" /><Relationship Type="http://schemas.openxmlformats.org/officeDocument/2006/relationships/theme" Target="theme/theme1.xml" Id="rId11" /><Relationship Type="http://schemas.openxmlformats.org/officeDocument/2006/relationships/slide" Target="slides/slide3.xml" Id="rId5" /><Relationship Type="http://schemas.openxmlformats.org/officeDocument/2006/relationships/viewProps" Target="viewProps.xml" Id="rId10" /><Relationship Type="http://schemas.openxmlformats.org/officeDocument/2006/relationships/slide" Target="slides/slide2.xml" Id="rId4" /><Relationship Type="http://schemas.openxmlformats.org/officeDocument/2006/relationships/presProps" Target="presProps.xml" Id="rId9" /><Relationship Type="http://schemas.openxmlformats.org/officeDocument/2006/relationships/customXml" Target="/customXML/item2.xml" Id="Re44343596e9d4dc6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2"/>
            <a:ext cx="2945659" cy="495348"/>
          </a:xfrm>
          <a:prstGeom prst="rect">
            <a:avLst/>
          </a:prstGeom>
        </p:spPr>
        <p:txBody>
          <a:bodyPr vert="horz" lIns="91132" tIns="45566" rIns="91132" bIns="45566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2"/>
            <a:ext cx="2945659" cy="495348"/>
          </a:xfrm>
          <a:prstGeom prst="rect">
            <a:avLst/>
          </a:prstGeom>
        </p:spPr>
        <p:txBody>
          <a:bodyPr vert="horz" lIns="91132" tIns="45566" rIns="91132" bIns="45566" rtlCol="0"/>
          <a:lstStyle>
            <a:lvl1pPr algn="r">
              <a:defRPr sz="1200"/>
            </a:lvl1pPr>
          </a:lstStyle>
          <a:p>
            <a:fld id="{F0153408-40A9-41E5-9ADF-66BA9856F6CE}" type="datetimeFigureOut">
              <a:rPr lang="en-GB" smtClean="0"/>
              <a:t>16/09/2022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8150" y="1235075"/>
            <a:ext cx="5921375" cy="3330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132" tIns="45566" rIns="91132" bIns="45566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51219"/>
            <a:ext cx="5438140" cy="3887361"/>
          </a:xfrm>
          <a:prstGeom prst="rect">
            <a:avLst/>
          </a:prstGeom>
        </p:spPr>
        <p:txBody>
          <a:bodyPr vert="horz" lIns="91132" tIns="45566" rIns="91132" bIns="45566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377317"/>
            <a:ext cx="2945659" cy="495347"/>
          </a:xfrm>
          <a:prstGeom prst="rect">
            <a:avLst/>
          </a:prstGeom>
        </p:spPr>
        <p:txBody>
          <a:bodyPr vert="horz" lIns="91132" tIns="45566" rIns="91132" bIns="45566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377317"/>
            <a:ext cx="2945659" cy="495347"/>
          </a:xfrm>
          <a:prstGeom prst="rect">
            <a:avLst/>
          </a:prstGeom>
        </p:spPr>
        <p:txBody>
          <a:bodyPr vert="horz" lIns="91132" tIns="45566" rIns="91132" bIns="45566" rtlCol="0" anchor="b"/>
          <a:lstStyle>
            <a:lvl1pPr algn="r">
              <a:defRPr sz="1200"/>
            </a:lvl1pPr>
          </a:lstStyle>
          <a:p>
            <a:fld id="{35125EDE-80A3-487A-83F2-CB8FEF06642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88916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Bore da</a:t>
            </a:r>
          </a:p>
          <a:p>
            <a:r>
              <a:rPr lang="en-GB" dirty="0"/>
              <a:t>Welcome</a:t>
            </a:r>
            <a:r>
              <a:rPr lang="en-GB" baseline="0" dirty="0"/>
              <a:t> Ladies and Gentlemen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125EDE-80A3-487A-83F2-CB8FEF066426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93768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125EDE-80A3-487A-83F2-CB8FEF066426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25628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125EDE-80A3-487A-83F2-CB8FEF066426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58317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125EDE-80A3-487A-83F2-CB8FEF066426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29266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125EDE-80A3-487A-83F2-CB8FEF066426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84454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solidFill>
          <a:srgbClr val="C8010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672792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Slide">
    <p:bg>
      <p:bgPr>
        <a:solidFill>
          <a:srgbClr val="C8010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12192000" cy="6858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0" y="2605216"/>
            <a:ext cx="12192000" cy="1647568"/>
          </a:xfrm>
        </p:spPr>
        <p:txBody>
          <a:bodyPr anchor="ctr" anchorCtr="1">
            <a:normAutofit/>
          </a:bodyPr>
          <a:lstStyle>
            <a:lvl1pPr algn="ctr">
              <a:defRPr sz="6600" b="0" i="0" spc="1500" baseline="0">
                <a:solidFill>
                  <a:schemeClr val="bg1"/>
                </a:solidFill>
                <a:latin typeface="Averta" charset="0"/>
                <a:ea typeface="Averta" charset="0"/>
                <a:cs typeface="Averta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solidFill>
          <a:srgbClr val="C8010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0" y="1"/>
            <a:ext cx="12192000" cy="6858000"/>
          </a:xfrm>
        </p:spPr>
        <p:txBody>
          <a:bodyPr>
            <a:normAutofit/>
          </a:bodyPr>
          <a:lstStyle>
            <a:lvl1pPr algn="ctr">
              <a:defRPr sz="6600" b="0" i="0" spc="1500" baseline="0">
                <a:solidFill>
                  <a:schemeClr val="bg1"/>
                </a:solidFill>
                <a:latin typeface="Averta" charset="0"/>
                <a:ea typeface="Averta" charset="0"/>
                <a:cs typeface="Averta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699798" y="492760"/>
            <a:ext cx="2815038" cy="899159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116064" y="5435063"/>
            <a:ext cx="1398771" cy="1011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68459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1"/>
          </p:nvPr>
        </p:nvSpPr>
        <p:spPr>
          <a:xfrm>
            <a:off x="0" y="6316"/>
            <a:ext cx="12192000" cy="68580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2"/>
          </p:nvPr>
        </p:nvSpPr>
        <p:spPr>
          <a:xfrm>
            <a:off x="0" y="0"/>
            <a:ext cx="6104238" cy="6858000"/>
          </a:xfrm>
          <a:solidFill>
            <a:srgbClr val="C80108">
              <a:alpha val="74000"/>
            </a:srgbClr>
          </a:solidFill>
        </p:spPr>
        <p:txBody>
          <a:bodyPr/>
          <a:lstStyle/>
          <a:p>
            <a:endParaRPr lang="en-US" dirty="0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536258" y="576646"/>
            <a:ext cx="4261022" cy="483372"/>
          </a:xfrm>
        </p:spPr>
        <p:txBody>
          <a:bodyPr anchor="t" anchorCtr="0">
            <a:noAutofit/>
          </a:bodyPr>
          <a:lstStyle>
            <a:lvl1pPr>
              <a:defRPr sz="1800" b="1" i="0">
                <a:solidFill>
                  <a:schemeClr val="bg1"/>
                </a:solidFill>
                <a:latin typeface="Averta" charset="0"/>
                <a:ea typeface="Averta" charset="0"/>
                <a:cs typeface="Averta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Content Placeholder 2"/>
          <p:cNvSpPr>
            <a:spLocks noGrp="1"/>
          </p:cNvSpPr>
          <p:nvPr>
            <p:ph sz="half" idx="10"/>
          </p:nvPr>
        </p:nvSpPr>
        <p:spPr>
          <a:xfrm>
            <a:off x="536258" y="1098188"/>
            <a:ext cx="4261022" cy="4239914"/>
          </a:xfrm>
        </p:spPr>
        <p:txBody>
          <a:bodyPr>
            <a:noAutofit/>
          </a:bodyPr>
          <a:lstStyle>
            <a:lvl1pPr marL="285750" indent="-285750">
              <a:buFont typeface=".AppleSystemUIFont" charset="-120"/>
              <a:buChar char="–"/>
              <a:defRPr sz="1600">
                <a:solidFill>
                  <a:schemeClr val="bg1"/>
                </a:solidFill>
                <a:latin typeface="Averta Demo" charset="0"/>
                <a:ea typeface="Averta Demo" charset="0"/>
                <a:cs typeface="Averta Demo" charset="0"/>
              </a:defRPr>
            </a:lvl1pPr>
            <a:lvl2pPr marL="742950" indent="-285750">
              <a:buFont typeface=".AppleSystemUIFont" charset="-120"/>
              <a:buChar char="–"/>
              <a:defRPr sz="1600">
                <a:solidFill>
                  <a:schemeClr val="bg1"/>
                </a:solidFill>
                <a:latin typeface="Averta Demo" charset="0"/>
                <a:ea typeface="Averta Demo" charset="0"/>
                <a:cs typeface="Averta Demo" charset="0"/>
              </a:defRPr>
            </a:lvl2pPr>
            <a:lvl3pPr marL="1200150" indent="-285750">
              <a:buFont typeface=".AppleSystemUIFont" charset="-120"/>
              <a:buChar char="–"/>
              <a:defRPr sz="1600">
                <a:solidFill>
                  <a:schemeClr val="bg1"/>
                </a:solidFill>
                <a:latin typeface="Averta Demo" charset="0"/>
                <a:ea typeface="Averta Demo" charset="0"/>
                <a:cs typeface="Averta Demo" charset="0"/>
              </a:defRPr>
            </a:lvl3pPr>
            <a:lvl4pPr marL="1657350" indent="-285750">
              <a:buFont typeface=".AppleSystemUIFont" charset="-120"/>
              <a:buChar char="–"/>
              <a:defRPr sz="1600">
                <a:solidFill>
                  <a:schemeClr val="bg1"/>
                </a:solidFill>
                <a:latin typeface="Averta Demo" charset="0"/>
                <a:ea typeface="Averta Demo" charset="0"/>
                <a:cs typeface="Averta Demo" charset="0"/>
              </a:defRPr>
            </a:lvl4pPr>
            <a:lvl5pPr marL="2114550" indent="-285750">
              <a:buFont typeface=".AppleSystemUIFont" charset="-120"/>
              <a:buChar char="–"/>
              <a:defRPr sz="1600">
                <a:solidFill>
                  <a:schemeClr val="bg1"/>
                </a:solidFill>
                <a:latin typeface="Averta Demo" charset="0"/>
                <a:ea typeface="Averta Demo" charset="0"/>
                <a:cs typeface="Averta Demo" charset="0"/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Pr>
        <a:solidFill>
          <a:srgbClr val="C8010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 userDrawn="1"/>
        </p:nvSpPr>
        <p:spPr>
          <a:xfrm>
            <a:off x="0" y="0"/>
            <a:ext cx="6104238" cy="6864316"/>
          </a:xfrm>
          <a:prstGeom prst="rect">
            <a:avLst/>
          </a:prstGeom>
          <a:solidFill>
            <a:srgbClr val="DAD9D7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DBB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6258" y="576646"/>
            <a:ext cx="4261022" cy="483372"/>
          </a:xfrm>
        </p:spPr>
        <p:txBody>
          <a:bodyPr anchor="t" anchorCtr="0">
            <a:noAutofit/>
          </a:bodyPr>
          <a:lstStyle>
            <a:lvl1pPr>
              <a:defRPr sz="1800" b="1" i="0">
                <a:solidFill>
                  <a:srgbClr val="0C1336"/>
                </a:solidFill>
                <a:latin typeface="Averta" charset="0"/>
                <a:ea typeface="Averta" charset="0"/>
                <a:cs typeface="Averta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6258" y="1098188"/>
            <a:ext cx="4261022" cy="4239914"/>
          </a:xfrm>
        </p:spPr>
        <p:txBody>
          <a:bodyPr>
            <a:noAutofit/>
          </a:bodyPr>
          <a:lstStyle>
            <a:lvl1pPr marL="285750" indent="-285750">
              <a:buFont typeface=".AppleSystemUIFont" charset="-120"/>
              <a:buChar char="–"/>
              <a:defRPr sz="1600">
                <a:solidFill>
                  <a:srgbClr val="0C1336"/>
                </a:solidFill>
                <a:latin typeface="Averta Demo" charset="0"/>
                <a:ea typeface="Averta Demo" charset="0"/>
                <a:cs typeface="Averta Demo" charset="0"/>
              </a:defRPr>
            </a:lvl1pPr>
            <a:lvl2pPr marL="742950" indent="-285750">
              <a:buFont typeface=".AppleSystemUIFont" charset="-120"/>
              <a:buChar char="–"/>
              <a:defRPr sz="1600">
                <a:solidFill>
                  <a:srgbClr val="0C1336"/>
                </a:solidFill>
                <a:latin typeface="Averta Demo" charset="0"/>
                <a:ea typeface="Averta Demo" charset="0"/>
                <a:cs typeface="Averta Demo" charset="0"/>
              </a:defRPr>
            </a:lvl2pPr>
            <a:lvl3pPr marL="1200150" indent="-285750">
              <a:buFont typeface=".AppleSystemUIFont" charset="-120"/>
              <a:buChar char="–"/>
              <a:defRPr sz="1600">
                <a:solidFill>
                  <a:srgbClr val="0C1336"/>
                </a:solidFill>
                <a:latin typeface="Averta Demo" charset="0"/>
                <a:ea typeface="Averta Demo" charset="0"/>
                <a:cs typeface="Averta Demo" charset="0"/>
              </a:defRPr>
            </a:lvl3pPr>
            <a:lvl4pPr marL="1657350" indent="-285750">
              <a:buFont typeface=".AppleSystemUIFont" charset="-120"/>
              <a:buChar char="–"/>
              <a:defRPr sz="1600">
                <a:solidFill>
                  <a:srgbClr val="0C1336"/>
                </a:solidFill>
                <a:latin typeface="Averta Demo" charset="0"/>
                <a:ea typeface="Averta Demo" charset="0"/>
                <a:cs typeface="Averta Demo" charset="0"/>
              </a:defRPr>
            </a:lvl4pPr>
            <a:lvl5pPr marL="2114550" indent="-285750">
              <a:buFont typeface=".AppleSystemUIFont" charset="-120"/>
              <a:buChar char="–"/>
              <a:defRPr sz="1600">
                <a:solidFill>
                  <a:srgbClr val="0C1336"/>
                </a:solidFill>
                <a:latin typeface="Averta Demo" charset="0"/>
                <a:ea typeface="Averta Demo" charset="0"/>
                <a:cs typeface="Averta Demo" charset="0"/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89851" y="5952040"/>
            <a:ext cx="2040198" cy="651666"/>
          </a:xfrm>
          <a:prstGeom prst="rect">
            <a:avLst/>
          </a:prstGeom>
        </p:spPr>
      </p:pic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103938" y="0"/>
            <a:ext cx="6088062" cy="3432158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3" name="Content Placeholder 22"/>
          <p:cNvSpPr>
            <a:spLocks noGrp="1"/>
          </p:cNvSpPr>
          <p:nvPr>
            <p:ph sz="quarter" idx="11" hasCustomPrompt="1"/>
          </p:nvPr>
        </p:nvSpPr>
        <p:spPr>
          <a:xfrm>
            <a:off x="536575" y="5649634"/>
            <a:ext cx="4513220" cy="954072"/>
          </a:xfrm>
        </p:spPr>
        <p:txBody>
          <a:bodyPr anchor="b" anchorCtr="0">
            <a:noAutofit/>
          </a:bodyPr>
          <a:lstStyle>
            <a:lvl1pPr marL="0" indent="0">
              <a:buNone/>
              <a:defRPr sz="2000" b="0" i="0" spc="1500" baseline="0">
                <a:solidFill>
                  <a:srgbClr val="C80108"/>
                </a:solidFill>
                <a:latin typeface="Averta" charset="0"/>
                <a:ea typeface="Averta" charset="0"/>
                <a:cs typeface="Averta" charset="0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203936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Content">
    <p:bg>
      <p:bgPr>
        <a:solidFill>
          <a:srgbClr val="C8010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 userDrawn="1"/>
        </p:nvSpPr>
        <p:spPr>
          <a:xfrm>
            <a:off x="6087762" y="0"/>
            <a:ext cx="6104238" cy="6864316"/>
          </a:xfrm>
          <a:prstGeom prst="rect">
            <a:avLst/>
          </a:prstGeom>
          <a:solidFill>
            <a:srgbClr val="DAD9D7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DBB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88776" y="1098188"/>
            <a:ext cx="4261022" cy="4462354"/>
          </a:xfrm>
        </p:spPr>
        <p:txBody>
          <a:bodyPr>
            <a:noAutofit/>
          </a:bodyPr>
          <a:lstStyle>
            <a:lvl1pPr marL="0" indent="0">
              <a:buNone/>
              <a:defRPr sz="1600">
                <a:solidFill>
                  <a:srgbClr val="0C1336"/>
                </a:solidFill>
                <a:latin typeface="Averta Demo" charset="0"/>
                <a:ea typeface="Averta Demo" charset="0"/>
                <a:cs typeface="Averta Demo" charset="0"/>
              </a:defRPr>
            </a:lvl1pPr>
            <a:lvl2pPr marL="457200" indent="0">
              <a:buNone/>
              <a:defRPr sz="1600">
                <a:solidFill>
                  <a:srgbClr val="0C1336"/>
                </a:solidFill>
                <a:latin typeface="Averta Demo" charset="0"/>
                <a:ea typeface="Averta Demo" charset="0"/>
                <a:cs typeface="Averta Demo" charset="0"/>
              </a:defRPr>
            </a:lvl2pPr>
            <a:lvl3pPr marL="914400" indent="0">
              <a:buNone/>
              <a:defRPr sz="1600">
                <a:solidFill>
                  <a:srgbClr val="0C1336"/>
                </a:solidFill>
                <a:latin typeface="Averta Demo" charset="0"/>
                <a:ea typeface="Averta Demo" charset="0"/>
                <a:cs typeface="Averta Demo" charset="0"/>
              </a:defRPr>
            </a:lvl3pPr>
            <a:lvl4pPr marL="1371600" indent="0">
              <a:buNone/>
              <a:defRPr sz="1600">
                <a:solidFill>
                  <a:srgbClr val="0C1336"/>
                </a:solidFill>
                <a:latin typeface="Averta Demo" charset="0"/>
                <a:ea typeface="Averta Demo" charset="0"/>
                <a:cs typeface="Averta Demo" charset="0"/>
              </a:defRPr>
            </a:lvl4pPr>
            <a:lvl5pPr marL="1828800" indent="0">
              <a:buNone/>
              <a:defRPr sz="1600">
                <a:solidFill>
                  <a:srgbClr val="0C1336"/>
                </a:solidFill>
                <a:latin typeface="Averta Demo" charset="0"/>
                <a:ea typeface="Averta Demo" charset="0"/>
                <a:cs typeface="Averta Demo" charset="0"/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11" name="Picture Placeholder 2"/>
          <p:cNvSpPr>
            <a:spLocks noGrp="1"/>
          </p:cNvSpPr>
          <p:nvPr>
            <p:ph type="pic" idx="10"/>
          </p:nvPr>
        </p:nvSpPr>
        <p:spPr>
          <a:xfrm>
            <a:off x="0" y="-1"/>
            <a:ext cx="6087762" cy="686431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89851" y="5952040"/>
            <a:ext cx="2040199" cy="651666"/>
          </a:xfrm>
          <a:prstGeom prst="rect">
            <a:avLst/>
          </a:prstGeom>
        </p:spPr>
      </p:pic>
      <p:sp>
        <p:nvSpPr>
          <p:cNvPr id="16" name="Title 15"/>
          <p:cNvSpPr>
            <a:spLocks noGrp="1"/>
          </p:cNvSpPr>
          <p:nvPr>
            <p:ph type="title" hasCustomPrompt="1"/>
          </p:nvPr>
        </p:nvSpPr>
        <p:spPr>
          <a:xfrm>
            <a:off x="542504" y="5156507"/>
            <a:ext cx="4844244" cy="1447199"/>
          </a:xfrm>
        </p:spPr>
        <p:txBody>
          <a:bodyPr anchor="b" anchorCtr="0">
            <a:normAutofit/>
          </a:bodyPr>
          <a:lstStyle>
            <a:lvl1pPr>
              <a:defRPr sz="2000" b="0" i="0" spc="1500" baseline="0">
                <a:solidFill>
                  <a:schemeClr val="bg1"/>
                </a:solidFill>
                <a:latin typeface="Averta" charset="0"/>
                <a:ea typeface="Averta" charset="0"/>
                <a:cs typeface="Averta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1"/>
          </p:nvPr>
        </p:nvSpPr>
        <p:spPr>
          <a:xfrm>
            <a:off x="6788149" y="542924"/>
            <a:ext cx="4261649" cy="445617"/>
          </a:xfrm>
        </p:spPr>
        <p:txBody>
          <a:bodyPr>
            <a:normAutofit/>
          </a:bodyPr>
          <a:lstStyle>
            <a:lvl1pPr marL="0" indent="0">
              <a:buNone/>
              <a:defRPr sz="1800" b="1" i="0">
                <a:latin typeface="Averta" charset="0"/>
                <a:ea typeface="Averta" charset="0"/>
                <a:cs typeface="Averta" charset="0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 userDrawn="1"/>
        </p:nvSpPr>
        <p:spPr>
          <a:xfrm>
            <a:off x="0" y="0"/>
            <a:ext cx="12192000" cy="6864316"/>
          </a:xfrm>
          <a:prstGeom prst="rect">
            <a:avLst/>
          </a:prstGeom>
          <a:solidFill>
            <a:srgbClr val="DAD9D7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DBB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89851" y="5952040"/>
            <a:ext cx="2040199" cy="65166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36258" y="5524549"/>
            <a:ext cx="5032520" cy="1079157"/>
          </a:xfrm>
        </p:spPr>
        <p:txBody>
          <a:bodyPr anchor="b" anchorCtr="0">
            <a:normAutofit/>
          </a:bodyPr>
          <a:lstStyle>
            <a:lvl1pPr>
              <a:defRPr sz="2000" b="0" i="0" spc="1500" baseline="0">
                <a:solidFill>
                  <a:srgbClr val="C80108"/>
                </a:solidFill>
                <a:latin typeface="Averta" charset="0"/>
                <a:ea typeface="Averta" charset="0"/>
                <a:cs typeface="Averta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931108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31BC95-C65D-3B45-9F48-4F07CDD896A9}" type="datetimeFigureOut">
              <a:rPr lang="en-US" smtClean="0"/>
              <a:t>9/16/2022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979FE7-018A-E448-8669-B19687FB6BF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38055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3" r:id="rId2"/>
    <p:sldLayoutId id="2147483650" r:id="rId3"/>
    <p:sldLayoutId id="2147483661" r:id="rId4"/>
    <p:sldLayoutId id="2147483652" r:id="rId5"/>
    <p:sldLayoutId id="2147483658" r:id="rId6"/>
    <p:sldLayoutId id="2147483654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G"/><Relationship Id="rId4" Type="http://schemas.openxmlformats.org/officeDocument/2006/relationships/hyperlink" Target="https://businesswales.gov.wales/innovation/aston-martin-university-wales-trinity-st-david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5" Type="http://schemas.openxmlformats.org/officeDocument/2006/relationships/hyperlink" Target="mailto:natalie.crawley@gov.wales" TargetMode="External"/><Relationship Id="rId4" Type="http://schemas.openxmlformats.org/officeDocument/2006/relationships/hyperlink" Target="https://businesswales.gov.wales/expertisewales/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8010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-3143" y="0"/>
            <a:ext cx="6099143" cy="6858000"/>
          </a:xfrm>
          <a:prstGeom prst="rect">
            <a:avLst/>
          </a:prstGeom>
          <a:solidFill>
            <a:srgbClr val="C80108"/>
          </a:solidFill>
          <a:ln>
            <a:noFill/>
          </a:ln>
          <a:effectLst>
            <a:reflection endPos="0" dist="508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C80108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itle 1"/>
          <p:cNvSpPr>
            <a:spLocks noGrp="1"/>
          </p:cNvSpPr>
          <p:nvPr>
            <p:ph type="ctrTitle" idx="4294967295"/>
          </p:nvPr>
        </p:nvSpPr>
        <p:spPr>
          <a:xfrm>
            <a:off x="645931" y="2367280"/>
            <a:ext cx="10920758" cy="2036375"/>
          </a:xfrm>
        </p:spPr>
        <p:txBody>
          <a:bodyPr anchor="ctr" anchorCtr="0">
            <a:noAutofit/>
          </a:bodyPr>
          <a:lstStyle/>
          <a:p>
            <a:pPr algn="ctr">
              <a:lnSpc>
                <a:spcPts val="8000"/>
              </a:lnSpc>
              <a:spcBef>
                <a:spcPts val="0"/>
              </a:spcBef>
            </a:pPr>
            <a:r>
              <a:rPr lang="en-US" sz="3200" spc="1500" dirty="0">
                <a:solidFill>
                  <a:schemeClr val="bg1"/>
                </a:solidFill>
                <a:latin typeface="Arial" panose="020B0604020202020204" pitchFamily="34" charset="0"/>
                <a:ea typeface="Averta" charset="0"/>
                <a:cs typeface="Arial" panose="020B0604020202020204" pitchFamily="34" charset="0"/>
              </a:rPr>
              <a:t>Partneriaethau SMART </a:t>
            </a:r>
            <a:br>
              <a:rPr lang="en-US" sz="3200" spc="1500" dirty="0">
                <a:solidFill>
                  <a:schemeClr val="bg1"/>
                </a:solidFill>
                <a:latin typeface="Arial" panose="020B0604020202020204" pitchFamily="34" charset="0"/>
                <a:ea typeface="Averta" charset="0"/>
                <a:cs typeface="Arial" panose="020B0604020202020204" pitchFamily="34" charset="0"/>
              </a:rPr>
            </a:br>
            <a:r>
              <a:rPr lang="en-US" sz="3200" spc="1500" dirty="0" err="1">
                <a:solidFill>
                  <a:schemeClr val="bg1"/>
                </a:solidFill>
                <a:latin typeface="Arial" panose="020B0604020202020204" pitchFamily="34" charset="0"/>
                <a:ea typeface="Averta" charset="0"/>
                <a:cs typeface="Arial" panose="020B0604020202020204" pitchFamily="34" charset="0"/>
              </a:rPr>
              <a:t>SMART</a:t>
            </a:r>
            <a:r>
              <a:rPr lang="en-US" sz="3200" spc="1500" dirty="0">
                <a:solidFill>
                  <a:schemeClr val="bg1"/>
                </a:solidFill>
                <a:latin typeface="Arial" panose="020B0604020202020204" pitchFamily="34" charset="0"/>
                <a:ea typeface="Averta" charset="0"/>
                <a:cs typeface="Arial" panose="020B0604020202020204" pitchFamily="34" charset="0"/>
              </a:rPr>
              <a:t> Partnerships</a:t>
            </a:r>
            <a:br>
              <a:rPr lang="en-US" sz="3200" spc="1500" dirty="0">
                <a:solidFill>
                  <a:schemeClr val="bg1"/>
                </a:solidFill>
                <a:latin typeface="Arial" panose="020B0604020202020204" pitchFamily="34" charset="0"/>
                <a:ea typeface="Averta" charset="0"/>
                <a:cs typeface="Arial" panose="020B0604020202020204" pitchFamily="34" charset="0"/>
              </a:rPr>
            </a:br>
            <a:r>
              <a:rPr lang="en-US" sz="1800" spc="1500" dirty="0">
                <a:solidFill>
                  <a:schemeClr val="bg1"/>
                </a:solidFill>
                <a:latin typeface="Arial" panose="020B0604020202020204" pitchFamily="34" charset="0"/>
                <a:ea typeface="Averta" charset="0"/>
                <a:cs typeface="Arial" panose="020B0604020202020204" pitchFamily="34" charset="0"/>
              </a:rPr>
              <a:t>Natalie Crawley</a:t>
            </a:r>
            <a:br>
              <a:rPr lang="en-US" sz="1800" spc="1500" dirty="0">
                <a:solidFill>
                  <a:schemeClr val="bg1"/>
                </a:solidFill>
                <a:latin typeface="Arial" panose="020B0604020202020204" pitchFamily="34" charset="0"/>
                <a:ea typeface="Averta" charset="0"/>
                <a:cs typeface="Arial" panose="020B0604020202020204" pitchFamily="34" charset="0"/>
              </a:rPr>
            </a:br>
            <a:endParaRPr lang="en-US" sz="1800" spc="1500" dirty="0">
              <a:solidFill>
                <a:schemeClr val="bg1"/>
              </a:solidFill>
              <a:latin typeface="Arial" panose="020B0604020202020204" pitchFamily="34" charset="0"/>
              <a:ea typeface="Averta" charset="0"/>
              <a:cs typeface="Arial" panose="020B0604020202020204" pitchFamily="34" charset="0"/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699798" y="492760"/>
            <a:ext cx="2815038" cy="899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2918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6864316"/>
          </a:xfrm>
          <a:prstGeom prst="rect">
            <a:avLst/>
          </a:prstGeom>
          <a:solidFill>
            <a:srgbClr val="DAD9D7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DBB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6412951" y="584580"/>
            <a:ext cx="5150864" cy="4118921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1600" dirty="0">
              <a:solidFill>
                <a:srgbClr val="0C1336"/>
              </a:solidFill>
              <a:latin typeface="Averta" charset="0"/>
              <a:ea typeface="Averta" charset="0"/>
              <a:cs typeface="Averta" charset="0"/>
            </a:endParaRP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89851" y="5952040"/>
            <a:ext cx="2040198" cy="651666"/>
          </a:xfrm>
          <a:prstGeom prst="rect">
            <a:avLst/>
          </a:prstGeom>
        </p:spPr>
      </p:pic>
      <p:sp>
        <p:nvSpPr>
          <p:cNvPr id="17" name="Title 1"/>
          <p:cNvSpPr txBox="1">
            <a:spLocks/>
          </p:cNvSpPr>
          <p:nvPr/>
        </p:nvSpPr>
        <p:spPr>
          <a:xfrm>
            <a:off x="536257" y="5720576"/>
            <a:ext cx="6968513" cy="88313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lnSpc>
                <a:spcPts val="3000"/>
              </a:lnSpc>
              <a:spcBef>
                <a:spcPts val="0"/>
              </a:spcBef>
            </a:pPr>
            <a:br>
              <a:rPr lang="en-US" sz="2000" spc="1500" dirty="0">
                <a:solidFill>
                  <a:schemeClr val="bg1"/>
                </a:solidFill>
                <a:latin typeface="Averta" charset="0"/>
                <a:ea typeface="Averta" charset="0"/>
                <a:cs typeface="Averta" charset="0"/>
              </a:rPr>
            </a:br>
            <a:r>
              <a:rPr lang="en-US" sz="2000" spc="1500" dirty="0">
                <a:solidFill>
                  <a:srgbClr val="C80108"/>
                </a:solidFill>
                <a:latin typeface="Averta" charset="0"/>
                <a:ea typeface="Averta" charset="0"/>
                <a:cs typeface="Averta" charset="0"/>
              </a:rPr>
              <a:t>Partneriaethau SMART </a:t>
            </a:r>
            <a:r>
              <a:rPr lang="en-US" sz="2000" spc="1500" dirty="0" err="1">
                <a:solidFill>
                  <a:srgbClr val="C80108"/>
                </a:solidFill>
                <a:latin typeface="Averta" charset="0"/>
                <a:ea typeface="Averta" charset="0"/>
                <a:cs typeface="Averta" charset="0"/>
              </a:rPr>
              <a:t>SMART</a:t>
            </a:r>
            <a:r>
              <a:rPr lang="en-US" sz="2000" spc="1500" dirty="0">
                <a:solidFill>
                  <a:srgbClr val="C80108"/>
                </a:solidFill>
                <a:latin typeface="Averta" charset="0"/>
                <a:ea typeface="Averta" charset="0"/>
                <a:cs typeface="Averta" charset="0"/>
              </a:rPr>
              <a:t> Partnerships</a:t>
            </a:r>
            <a:endParaRPr lang="en-US" sz="2000" spc="1500" dirty="0">
              <a:solidFill>
                <a:srgbClr val="FF0000"/>
              </a:solidFill>
              <a:latin typeface="Averta" charset="0"/>
              <a:ea typeface="Averta" charset="0"/>
              <a:cs typeface="Averta" charset="0"/>
            </a:endParaRPr>
          </a:p>
        </p:txBody>
      </p:sp>
      <p:sp>
        <p:nvSpPr>
          <p:cNvPr id="32" name="Title 1"/>
          <p:cNvSpPr txBox="1">
            <a:spLocks/>
          </p:cNvSpPr>
          <p:nvPr/>
        </p:nvSpPr>
        <p:spPr>
          <a:xfrm>
            <a:off x="685807" y="584580"/>
            <a:ext cx="10475573" cy="5592700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SMART PARTNERSHIPS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Aim </a:t>
            </a:r>
            <a:r>
              <a:rPr lang="en-GB" sz="18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en-GB" sz="1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help Welsh businesses to improve their </a:t>
            </a:r>
            <a:r>
              <a:rPr lang="en-GB" sz="18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competitiveness </a:t>
            </a:r>
            <a:r>
              <a:rPr lang="en-GB" sz="1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sz="18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productivity</a:t>
            </a:r>
            <a:r>
              <a:rPr lang="en-GB" sz="1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through the better use of </a:t>
            </a:r>
            <a:r>
              <a:rPr lang="en-GB" sz="18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knowledge, technology </a:t>
            </a:r>
            <a:r>
              <a:rPr lang="en-GB" sz="1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sz="18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skills</a:t>
            </a:r>
            <a:r>
              <a:rPr lang="en-GB" sz="1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that reside within Welsh Research Organisations. 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1800" b="1" dirty="0">
              <a:solidFill>
                <a:prstClr val="black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Features </a:t>
            </a:r>
            <a:r>
              <a:rPr lang="en-GB" sz="1800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– </a:t>
            </a:r>
            <a:r>
              <a:rPr lang="en-GB" sz="1800" b="1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business led </a:t>
            </a:r>
            <a:r>
              <a:rPr lang="en-GB" sz="1800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project, encouraging innovative </a:t>
            </a:r>
            <a:r>
              <a:rPr lang="en-GB" sz="1800" b="1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collaborative partnerships </a:t>
            </a:r>
            <a:r>
              <a:rPr lang="en-GB" sz="1800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between a </a:t>
            </a:r>
            <a:r>
              <a:rPr lang="en-GB" sz="1800" b="1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business</a:t>
            </a:r>
            <a:r>
              <a:rPr lang="en-GB" sz="1800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800" b="1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research organisation </a:t>
            </a:r>
            <a:r>
              <a:rPr lang="en-GB" sz="1800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and a suitably qualified person (known as the</a:t>
            </a:r>
            <a:r>
              <a:rPr lang="en-GB" sz="1800" b="1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associate</a:t>
            </a:r>
            <a:r>
              <a:rPr lang="en-GB" sz="1800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), to </a:t>
            </a:r>
            <a:r>
              <a:rPr lang="en-GB" sz="1800" b="1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create</a:t>
            </a:r>
            <a:r>
              <a:rPr lang="en-GB" sz="1800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800" b="1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embed</a:t>
            </a:r>
            <a:r>
              <a:rPr lang="en-GB" sz="1800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&amp; </a:t>
            </a:r>
            <a:r>
              <a:rPr lang="en-GB" sz="1800" b="1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exploit</a:t>
            </a:r>
            <a:r>
              <a:rPr lang="en-GB" sz="1800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new capabilities. </a:t>
            </a:r>
            <a:r>
              <a:rPr lang="en-GB" altLang="en-US" sz="1800" dirty="0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Ave. cost £40k-£80k p.a. 50/50 contribution between business and WG. 6-12 month duration.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1800" b="1" dirty="0">
              <a:solidFill>
                <a:schemeClr val="accent6">
                  <a:lumMod val="10000"/>
                </a:schemeClr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Eligibility</a:t>
            </a:r>
            <a:r>
              <a:rPr lang="en-GB" sz="1800" b="1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– </a:t>
            </a:r>
            <a:r>
              <a:rPr lang="en-US" sz="1800" dirty="0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Charities, not-for-profit organisations; SME and large businesses. Public sector projects will be considered. Financially strong – with growing turnover. Typical minimum size &gt;5 people.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accent6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SP v KTP</a:t>
            </a:r>
            <a:r>
              <a:rPr lang="en-US" sz="1800" dirty="0">
                <a:solidFill>
                  <a:prstClr val="black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 Project type, duration, contribution.</a:t>
            </a:r>
          </a:p>
          <a:p>
            <a:pPr algn="l"/>
            <a:endParaRPr lang="en-US" sz="1800" dirty="0">
              <a:solidFill>
                <a:prstClr val="black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Example topics </a:t>
            </a:r>
            <a:r>
              <a:rPr lang="en-GB" sz="1800" b="1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– </a:t>
            </a:r>
            <a:r>
              <a:rPr lang="en-GB" sz="1800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Management capabilities, </a:t>
            </a:r>
            <a:r>
              <a:rPr lang="en-US" sz="1800" dirty="0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Productivity, Developing New Technologies, Services &amp; Processes, Business Development, Adopting Emerging Technologies.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br>
              <a:rPr lang="en-US" sz="2000" dirty="0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000" dirty="0">
              <a:solidFill>
                <a:schemeClr val="accent6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b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2400" dirty="0">
              <a:solidFill>
                <a:srgbClr val="0C1336"/>
              </a:solidFill>
              <a:latin typeface="Averta" charset="0"/>
              <a:ea typeface="Averta" charset="0"/>
              <a:cs typeface="Averta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0C1336"/>
              </a:solidFill>
              <a:latin typeface="Averta" charset="0"/>
              <a:ea typeface="Averta" charset="0"/>
              <a:cs typeface="Averta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0C1336"/>
              </a:solidFill>
              <a:latin typeface="Averta" charset="0"/>
              <a:ea typeface="Averta" charset="0"/>
              <a:cs typeface="Averta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0C1336"/>
              </a:solidFill>
              <a:latin typeface="Averta" charset="0"/>
              <a:ea typeface="Averta" charset="0"/>
              <a:cs typeface="Avert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64812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-361952" y="-6316"/>
            <a:ext cx="12706351" cy="6864316"/>
          </a:xfrm>
          <a:prstGeom prst="rect">
            <a:avLst/>
          </a:prstGeom>
          <a:solidFill>
            <a:srgbClr val="DAD9D7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DBB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6412951" y="584580"/>
            <a:ext cx="5150864" cy="4118921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1600" dirty="0">
              <a:solidFill>
                <a:srgbClr val="0C1336"/>
              </a:solidFill>
              <a:latin typeface="Averta" charset="0"/>
              <a:ea typeface="Averta" charset="0"/>
              <a:cs typeface="Averta" charset="0"/>
            </a:endParaRP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89851" y="5952040"/>
            <a:ext cx="2040198" cy="651666"/>
          </a:xfrm>
          <a:prstGeom prst="rect">
            <a:avLst/>
          </a:prstGeom>
        </p:spPr>
      </p:pic>
      <p:sp>
        <p:nvSpPr>
          <p:cNvPr id="17" name="Title 1"/>
          <p:cNvSpPr txBox="1">
            <a:spLocks/>
          </p:cNvSpPr>
          <p:nvPr/>
        </p:nvSpPr>
        <p:spPr>
          <a:xfrm>
            <a:off x="536257" y="5720576"/>
            <a:ext cx="6968513" cy="88313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lnSpc>
                <a:spcPts val="3000"/>
              </a:lnSpc>
              <a:spcBef>
                <a:spcPts val="0"/>
              </a:spcBef>
            </a:pPr>
            <a:br>
              <a:rPr lang="en-US" sz="2000" spc="1500" dirty="0">
                <a:solidFill>
                  <a:schemeClr val="bg1"/>
                </a:solidFill>
                <a:latin typeface="Averta" charset="0"/>
                <a:ea typeface="Averta" charset="0"/>
                <a:cs typeface="Averta" charset="0"/>
              </a:rPr>
            </a:br>
            <a:r>
              <a:rPr lang="en-US" sz="2000" spc="1500" dirty="0">
                <a:solidFill>
                  <a:srgbClr val="C80108"/>
                </a:solidFill>
                <a:latin typeface="Averta" charset="0"/>
                <a:ea typeface="Averta" charset="0"/>
                <a:cs typeface="Averta" charset="0"/>
              </a:rPr>
              <a:t>Partneriaethau SMART </a:t>
            </a:r>
            <a:r>
              <a:rPr lang="en-US" sz="2000" spc="1500" dirty="0" err="1">
                <a:solidFill>
                  <a:srgbClr val="C80108"/>
                </a:solidFill>
                <a:latin typeface="Averta" charset="0"/>
                <a:ea typeface="Averta" charset="0"/>
                <a:cs typeface="Averta" charset="0"/>
              </a:rPr>
              <a:t>SMART</a:t>
            </a:r>
            <a:r>
              <a:rPr lang="en-US" sz="2000" spc="1500" dirty="0">
                <a:solidFill>
                  <a:srgbClr val="C80108"/>
                </a:solidFill>
                <a:latin typeface="Averta" charset="0"/>
                <a:ea typeface="Averta" charset="0"/>
                <a:cs typeface="Averta" charset="0"/>
              </a:rPr>
              <a:t> Partnerships</a:t>
            </a:r>
            <a:endParaRPr lang="en-US" sz="2000" spc="1500" dirty="0">
              <a:solidFill>
                <a:srgbClr val="FF0000"/>
              </a:solidFill>
              <a:latin typeface="Averta" charset="0"/>
              <a:ea typeface="Averta" charset="0"/>
              <a:cs typeface="Averta" charset="0"/>
            </a:endParaRPr>
          </a:p>
        </p:txBody>
      </p:sp>
      <p:sp>
        <p:nvSpPr>
          <p:cNvPr id="32" name="Title 1"/>
          <p:cNvSpPr txBox="1">
            <a:spLocks/>
          </p:cNvSpPr>
          <p:nvPr/>
        </p:nvSpPr>
        <p:spPr>
          <a:xfrm>
            <a:off x="675647" y="584580"/>
            <a:ext cx="10475573" cy="5267580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SUCCESS STORY</a:t>
            </a:r>
          </a:p>
          <a:p>
            <a:pPr algn="l"/>
            <a:endParaRPr lang="en-GB" sz="36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Challenge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– Aston Martin wanted to build </a:t>
            </a:r>
          </a:p>
          <a:p>
            <a:pPr algn="l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their capabilities in the process of bonding </a:t>
            </a:r>
          </a:p>
          <a:p>
            <a:pPr algn="l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structures.</a:t>
            </a:r>
          </a:p>
          <a:p>
            <a:pPr algn="l"/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How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– collaborated with 2 academics from </a:t>
            </a:r>
          </a:p>
          <a:p>
            <a:pPr algn="l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UWTSD.  This knowledge transfer was </a:t>
            </a:r>
          </a:p>
          <a:p>
            <a:pPr algn="l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carried out by 2 associates.  </a:t>
            </a:r>
          </a:p>
          <a:p>
            <a:pPr algn="l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Video case study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</a:p>
          <a:p>
            <a:pPr algn="l"/>
            <a:r>
              <a:rPr lang="en-GB" sz="1800" dirty="0">
                <a:hlinkClick r:id="rId4"/>
              </a:rPr>
              <a:t>Aston Martin &amp; University Wales Trinity St David | Innovation (gov.wales)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accent6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accent6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b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2400" dirty="0">
              <a:solidFill>
                <a:srgbClr val="0C1336"/>
              </a:solidFill>
              <a:latin typeface="Averta" charset="0"/>
              <a:ea typeface="Averta" charset="0"/>
              <a:cs typeface="Averta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0C1336"/>
              </a:solidFill>
              <a:latin typeface="Averta" charset="0"/>
              <a:ea typeface="Averta" charset="0"/>
              <a:cs typeface="Averta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0C1336"/>
              </a:solidFill>
              <a:latin typeface="Averta" charset="0"/>
              <a:ea typeface="Averta" charset="0"/>
              <a:cs typeface="Averta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0C1336"/>
              </a:solidFill>
              <a:latin typeface="Averta" charset="0"/>
              <a:ea typeface="Averta" charset="0"/>
              <a:cs typeface="Averta" charset="0"/>
            </a:endParaRPr>
          </a:p>
        </p:txBody>
      </p:sp>
      <p:pic>
        <p:nvPicPr>
          <p:cNvPr id="7" name="Picture Placeholder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5" r="905"/>
          <a:stretch>
            <a:fillRect/>
          </a:stretch>
        </p:blipFill>
        <p:spPr>
          <a:xfrm>
            <a:off x="7504769" y="1"/>
            <a:ext cx="468722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98905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6864316"/>
          </a:xfrm>
          <a:prstGeom prst="rect">
            <a:avLst/>
          </a:prstGeom>
          <a:solidFill>
            <a:srgbClr val="DAD9D7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DBB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6412951" y="584580"/>
            <a:ext cx="5150864" cy="4118921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1600" dirty="0">
              <a:solidFill>
                <a:srgbClr val="0C1336"/>
              </a:solidFill>
              <a:latin typeface="Averta" charset="0"/>
              <a:ea typeface="Averta" charset="0"/>
              <a:cs typeface="Averta" charset="0"/>
            </a:endParaRP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89851" y="5952040"/>
            <a:ext cx="2040198" cy="651666"/>
          </a:xfrm>
          <a:prstGeom prst="rect">
            <a:avLst/>
          </a:prstGeom>
        </p:spPr>
      </p:pic>
      <p:sp>
        <p:nvSpPr>
          <p:cNvPr id="17" name="Title 1"/>
          <p:cNvSpPr txBox="1">
            <a:spLocks/>
          </p:cNvSpPr>
          <p:nvPr/>
        </p:nvSpPr>
        <p:spPr>
          <a:xfrm>
            <a:off x="536257" y="5720576"/>
            <a:ext cx="6968513" cy="88313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lnSpc>
                <a:spcPts val="3000"/>
              </a:lnSpc>
              <a:spcBef>
                <a:spcPts val="0"/>
              </a:spcBef>
            </a:pPr>
            <a:br>
              <a:rPr lang="en-US" sz="2000" spc="1500" dirty="0">
                <a:solidFill>
                  <a:schemeClr val="bg1"/>
                </a:solidFill>
                <a:latin typeface="Averta" charset="0"/>
                <a:ea typeface="Averta" charset="0"/>
                <a:cs typeface="Averta" charset="0"/>
              </a:rPr>
            </a:br>
            <a:r>
              <a:rPr lang="en-US" sz="2000" spc="1500" dirty="0">
                <a:solidFill>
                  <a:srgbClr val="C80108"/>
                </a:solidFill>
                <a:latin typeface="Averta" charset="0"/>
                <a:ea typeface="Averta" charset="0"/>
                <a:cs typeface="Averta" charset="0"/>
              </a:rPr>
              <a:t>Partneriaethau SMART </a:t>
            </a:r>
            <a:r>
              <a:rPr lang="en-US" sz="2000" spc="1500" dirty="0" err="1">
                <a:solidFill>
                  <a:srgbClr val="C80108"/>
                </a:solidFill>
                <a:latin typeface="Averta" charset="0"/>
                <a:ea typeface="Averta" charset="0"/>
                <a:cs typeface="Averta" charset="0"/>
              </a:rPr>
              <a:t>SMART</a:t>
            </a:r>
            <a:r>
              <a:rPr lang="en-US" sz="2000" spc="1500" dirty="0">
                <a:solidFill>
                  <a:srgbClr val="C80108"/>
                </a:solidFill>
                <a:latin typeface="Averta" charset="0"/>
                <a:ea typeface="Averta" charset="0"/>
                <a:cs typeface="Averta" charset="0"/>
              </a:rPr>
              <a:t> Partnerships</a:t>
            </a:r>
            <a:endParaRPr lang="en-US" sz="2000" spc="1500" dirty="0">
              <a:solidFill>
                <a:srgbClr val="FF0000"/>
              </a:solidFill>
              <a:latin typeface="Averta" charset="0"/>
              <a:ea typeface="Averta" charset="0"/>
              <a:cs typeface="Averta" charset="0"/>
            </a:endParaRPr>
          </a:p>
        </p:txBody>
      </p:sp>
      <p:sp>
        <p:nvSpPr>
          <p:cNvPr id="32" name="Title 1"/>
          <p:cNvSpPr txBox="1">
            <a:spLocks/>
          </p:cNvSpPr>
          <p:nvPr/>
        </p:nvSpPr>
        <p:spPr>
          <a:xfrm>
            <a:off x="675647" y="584580"/>
            <a:ext cx="10475573" cy="4533830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1800" b="1" u="sng" dirty="0">
              <a:solidFill>
                <a:srgbClr val="0C1336"/>
              </a:solidFill>
              <a:latin typeface="Arial" panose="020B0604020202020204" pitchFamily="34" charset="0"/>
              <a:ea typeface="Averta" charset="0"/>
              <a:cs typeface="Arial" panose="020B0604020202020204" pitchFamily="34" charset="0"/>
            </a:endParaRPr>
          </a:p>
          <a:p>
            <a:pPr algn="l"/>
            <a:endParaRPr lang="en-GB" sz="1600" dirty="0">
              <a:solidFill>
                <a:srgbClr val="0C1336"/>
              </a:solidFill>
              <a:latin typeface="Arial" panose="020B0604020202020204" pitchFamily="34" charset="0"/>
              <a:ea typeface="Averta" charset="0"/>
              <a:cs typeface="Arial" panose="020B0604020202020204" pitchFamily="34" charset="0"/>
            </a:endParaRPr>
          </a:p>
          <a:p>
            <a:pPr algn="l"/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600" dirty="0">
              <a:solidFill>
                <a:srgbClr val="0C1336"/>
              </a:solidFill>
              <a:latin typeface="Averta" charset="0"/>
              <a:ea typeface="Averta" charset="0"/>
              <a:cs typeface="Averta" charset="0"/>
            </a:endParaRPr>
          </a:p>
          <a:p>
            <a:pPr algn="l"/>
            <a:endParaRPr lang="en-GB" sz="1600" dirty="0">
              <a:solidFill>
                <a:srgbClr val="0C1336"/>
              </a:solidFill>
              <a:latin typeface="Averta" charset="0"/>
              <a:ea typeface="Averta" charset="0"/>
              <a:cs typeface="Averta" charset="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6412951" y="1405054"/>
            <a:ext cx="5518854" cy="431552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/>
          <a:p>
            <a:endParaRPr lang="en-GB" sz="2000" dirty="0">
              <a:solidFill>
                <a:srgbClr val="C80108"/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6523463" y="1282390"/>
            <a:ext cx="5519854" cy="443818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C80108"/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142240" y="584580"/>
            <a:ext cx="11687809" cy="513599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/>
          <a:p>
            <a:pPr algn="ctr"/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HOW TO APPLY</a:t>
            </a:r>
          </a:p>
          <a:p>
            <a:pPr algn="ctr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Visit the Support and Funding section on Expertise Wales - 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https://businesswales.gov.wales/expertisewales/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Natalie Crawley –  Knowledge Transfer Partnership and SMART Partnership Manager -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natalie.crawley@gov.wales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82829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-3143" y="0"/>
            <a:ext cx="6099143" cy="6858000"/>
          </a:xfrm>
          <a:prstGeom prst="rect">
            <a:avLst/>
          </a:prstGeom>
          <a:solidFill>
            <a:srgbClr val="C80108"/>
          </a:solidFill>
          <a:ln>
            <a:noFill/>
          </a:ln>
          <a:effectLst>
            <a:reflection endPos="0" dist="508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C80108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itle 1"/>
          <p:cNvSpPr>
            <a:spLocks noGrp="1"/>
          </p:cNvSpPr>
          <p:nvPr>
            <p:ph type="ctrTitle" idx="4294967295"/>
          </p:nvPr>
        </p:nvSpPr>
        <p:spPr>
          <a:xfrm>
            <a:off x="645931" y="2584241"/>
            <a:ext cx="10920758" cy="1819414"/>
          </a:xfrm>
        </p:spPr>
        <p:txBody>
          <a:bodyPr anchor="ctr" anchorCtr="0">
            <a:noAutofit/>
          </a:bodyPr>
          <a:lstStyle/>
          <a:p>
            <a:pPr algn="ctr">
              <a:lnSpc>
                <a:spcPts val="8000"/>
              </a:lnSpc>
              <a:spcBef>
                <a:spcPts val="0"/>
              </a:spcBef>
            </a:pPr>
            <a:r>
              <a:rPr lang="en-US" sz="3200" spc="1500" dirty="0">
                <a:solidFill>
                  <a:schemeClr val="bg1"/>
                </a:solidFill>
                <a:latin typeface="Averta" charset="0"/>
                <a:ea typeface="Averta" charset="0"/>
                <a:cs typeface="Averta" charset="0"/>
              </a:rPr>
              <a:t>DIOLCH | THANK YOU</a:t>
            </a:r>
          </a:p>
        </p:txBody>
      </p:sp>
    </p:spTree>
    <p:extLst>
      <p:ext uri="{BB962C8B-B14F-4D97-AF65-F5344CB8AC3E}">
        <p14:creationId xmlns:p14="http://schemas.microsoft.com/office/powerpoint/2010/main" val="35642672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NEW yellow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/>
      <a:bodyPr vert="horz" lIns="91440" tIns="45720" rIns="91440" bIns="45720" rtlCol="0" anchor="t" anchorCtr="0">
        <a:normAutofit/>
      </a:bodyPr>
      <a:lstStyle>
        <a:defPPr>
          <a:defRPr sz="2000" dirty="0" smtClean="0">
            <a:solidFill>
              <a:srgbClr val="C80108"/>
            </a:solidFill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2.xml.rels>&#65279;<?xml version="1.0" encoding="utf-8"?><Relationships xmlns="http://schemas.openxmlformats.org/package/2006/relationships"><Relationship Type="http://schemas.openxmlformats.org/officeDocument/2006/relationships/customXmlProps" Target="/customXML/itemProps2.xml" Id="Rd3c4172d526e4b2384ade4b889302c76" /></Relationships>
</file>

<file path=customXML/item2.xml><?xml version="1.0" encoding="utf-8"?>
<metadata xmlns="http://www.objective.com/ecm/document/metadata/FF3C5B18883D4E21973B57C2EEED7FD1" version="1.0.0">
  <systemFields>
    <field name="Objective-Id">
      <value order="0">A42161652</value>
    </field>
    <field name="Objective-Title">
      <value order="0">Presentation - SMART Partnerships - USW Event - 16.09.2022</value>
    </field>
    <field name="Objective-Description">
      <value order="0"/>
    </field>
    <field name="Objective-CreationStamp">
      <value order="0">2022-09-16T04:49:06Z</value>
    </field>
    <field name="Objective-IsApproved">
      <value order="0">false</value>
    </field>
    <field name="Objective-IsPublished">
      <value order="0">true</value>
    </field>
    <field name="Objective-DatePublished">
      <value order="0">2022-09-16T04:50:44Z</value>
    </field>
    <field name="Objective-ModificationStamp">
      <value order="0">2022-09-16T04:50:44Z</value>
    </field>
    <field name="Objective-Owner">
      <value order="0">Crawley, Natalie (ETC - Business and Regions - Innovation)</value>
    </field>
    <field name="Objective-Path">
      <value order="0">Objective Global Folder:Business File Plan:WG Organisational Groups:NEW - Post April 2022 - Economy, Treasury &amp; Constitution:Economy, Treasury &amp; Constitution (ETC) - Business &amp; Regions - Innovation:1 - Save:Knowledge Transfer Partnerships (KTP's):SMART Partnerships:SMART Partnerships - Administration - 2016-2020:PRESENTATIONS</value>
    </field>
    <field name="Objective-Parent">
      <value order="0">PRESENTATIONS</value>
    </field>
    <field name="Objective-State">
      <value order="0">Published</value>
    </field>
    <field name="Objective-VersionId">
      <value order="0">vA80640086</value>
    </field>
    <field name="Objective-Version">
      <value order="0">1.0</value>
    </field>
    <field name="Objective-VersionNumber">
      <value order="0">2</value>
    </field>
    <field name="Objective-VersionComment">
      <value order="0">Version 2</value>
    </field>
    <field name="Objective-FileNumber">
      <value order="0">qA1278536</value>
    </field>
    <field name="Objective-Classification">
      <value order="0">Official</value>
    </field>
    <field name="Objective-Caveats">
      <value order="0"/>
    </field>
  </systemFields>
  <catalogues>
    <catalogue name="Document Type Catalogue" type="type" ori="id:cA14">
      <field name="Objective-Date Acquired">
        <value order="0">2022-09-15T23:00:00Z</value>
      </field>
      <field name="Objective-Official Translation">
        <value order="0"/>
      </field>
      <field name="Objective-Connect Creator">
        <value order="0"/>
      </field>
    </catalogue>
  </catalogues>
</metadata>
</file>

<file path=customXML/itemProps2.xml><?xml version="1.0" encoding="utf-8"?>
<ds:datastoreItem xmlns:ds="http://schemas.openxmlformats.org/officeDocument/2006/customXml" ds:itemID="{5745109E-2DDF-40CB-AC2B-FF9B10C90820}">
  <ds:schemaRefs>
    <ds:schemaRef ds:uri="http://www.objective.com/ecm/document/metadata/FF3C5B18883D4E21973B57C2EEED7FD1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5811</TotalTime>
  <Words>305</Words>
  <Application>Microsoft Office PowerPoint</Application>
  <PresentationFormat>Widescreen</PresentationFormat>
  <Paragraphs>67</Paragraphs>
  <Slides>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2" baseType="lpstr">
      <vt:lpstr>.AppleSystemUIFont</vt:lpstr>
      <vt:lpstr>Arial</vt:lpstr>
      <vt:lpstr>Averta</vt:lpstr>
      <vt:lpstr>Averta Demo</vt:lpstr>
      <vt:lpstr>Calibri</vt:lpstr>
      <vt:lpstr>Calibri Light</vt:lpstr>
      <vt:lpstr>Office Theme</vt:lpstr>
      <vt:lpstr>Partneriaethau SMART  SMART Partnerships Natalie Crawley </vt:lpstr>
      <vt:lpstr>PowerPoint Presentation</vt:lpstr>
      <vt:lpstr>PowerPoint Presentation</vt:lpstr>
      <vt:lpstr>PowerPoint Presentation</vt:lpstr>
      <vt:lpstr>DIOLCH | 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Proposal to You for the development of a campaign</dc:title>
  <dc:creator>Lyndon Thomas</dc:creator>
  <cp:lastModifiedBy>Crawley, Natalie (ETC - Business and Regions - Innovation)</cp:lastModifiedBy>
  <cp:revision>494</cp:revision>
  <cp:lastPrinted>2020-02-10T10:13:57Z</cp:lastPrinted>
  <dcterms:created xsi:type="dcterms:W3CDTF">2016-11-24T12:05:42Z</dcterms:created>
  <dcterms:modified xsi:type="dcterms:W3CDTF">2022-09-16T04:49:06Z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hecked by">
    <vt:lpwstr>32123</vt:lpwstr>
  </property>
  <property fmtid="{D5CDD505-2E9C-101B-9397-08002B2CF9AE}" pid="3" name="Objective-Id">
    <vt:lpwstr>A42161652</vt:lpwstr>
  </property>
  <property fmtid="{D5CDD505-2E9C-101B-9397-08002B2CF9AE}" pid="4" name="Objective-Title">
    <vt:lpwstr>Presentation - SMART Partnerships - USW Event - 16.09.2022</vt:lpwstr>
  </property>
  <property fmtid="{D5CDD505-2E9C-101B-9397-08002B2CF9AE}" pid="5" name="Objective-Description">
    <vt:lpwstr/>
  </property>
  <property fmtid="{D5CDD505-2E9C-101B-9397-08002B2CF9AE}" pid="6" name="Objective-CreationStamp">
    <vt:filetime>2022-09-16T04:49:19Z</vt:filetime>
  </property>
  <property fmtid="{D5CDD505-2E9C-101B-9397-08002B2CF9AE}" pid="7" name="Objective-IsApproved">
    <vt:bool>false</vt:bool>
  </property>
  <property fmtid="{D5CDD505-2E9C-101B-9397-08002B2CF9AE}" pid="8" name="Objective-IsPublished">
    <vt:bool>true</vt:bool>
  </property>
  <property fmtid="{D5CDD505-2E9C-101B-9397-08002B2CF9AE}" pid="9" name="Objective-DatePublished">
    <vt:filetime>2022-09-16T04:50:44Z</vt:filetime>
  </property>
  <property fmtid="{D5CDD505-2E9C-101B-9397-08002B2CF9AE}" pid="10" name="Objective-ModificationStamp">
    <vt:filetime>2022-09-16T04:50:44Z</vt:filetime>
  </property>
  <property fmtid="{D5CDD505-2E9C-101B-9397-08002B2CF9AE}" pid="11" name="Objective-Owner">
    <vt:lpwstr>Crawley, Natalie (ETC - Business and Regions - Innovation)</vt:lpwstr>
  </property>
  <property fmtid="{D5CDD505-2E9C-101B-9397-08002B2CF9AE}" pid="12" name="Objective-Path">
    <vt:lpwstr>Objective Global Folder:Business File Plan:WG Organisational Groups:NEW - Post April 2022 - Economy, Treasury &amp; Constitution:Economy, Treasury &amp; Constitution (ETC) - Business &amp; Regions - Innovation:1 - Save:Knowledge Transfer Partnerships (KTP's):SMART Partnerships:SMART Partnerships - Administration - 2016-2020:PRESENTATIONS:</vt:lpwstr>
  </property>
  <property fmtid="{D5CDD505-2E9C-101B-9397-08002B2CF9AE}" pid="13" name="Objective-Parent">
    <vt:lpwstr>PRESENTATIONS</vt:lpwstr>
  </property>
  <property fmtid="{D5CDD505-2E9C-101B-9397-08002B2CF9AE}" pid="14" name="Objective-State">
    <vt:lpwstr>Published</vt:lpwstr>
  </property>
  <property fmtid="{D5CDD505-2E9C-101B-9397-08002B2CF9AE}" pid="15" name="Objective-VersionId">
    <vt:lpwstr>vA80640086</vt:lpwstr>
  </property>
  <property fmtid="{D5CDD505-2E9C-101B-9397-08002B2CF9AE}" pid="16" name="Objective-Version">
    <vt:lpwstr>1.0</vt:lpwstr>
  </property>
  <property fmtid="{D5CDD505-2E9C-101B-9397-08002B2CF9AE}" pid="17" name="Objective-VersionNumber">
    <vt:r8>2</vt:r8>
  </property>
  <property fmtid="{D5CDD505-2E9C-101B-9397-08002B2CF9AE}" pid="18" name="Objective-VersionComment">
    <vt:lpwstr>Version 2</vt:lpwstr>
  </property>
  <property fmtid="{D5CDD505-2E9C-101B-9397-08002B2CF9AE}" pid="19" name="Objective-FileNumber">
    <vt:lpwstr/>
  </property>
  <property fmtid="{D5CDD505-2E9C-101B-9397-08002B2CF9AE}" pid="20" name="Objective-Classification">
    <vt:lpwstr>[Inherited - Official]</vt:lpwstr>
  </property>
  <property fmtid="{D5CDD505-2E9C-101B-9397-08002B2CF9AE}" pid="21" name="Objective-Caveats">
    <vt:lpwstr/>
  </property>
  <property fmtid="{D5CDD505-2E9C-101B-9397-08002B2CF9AE}" pid="22" name="Objective-Language">
    <vt:lpwstr>English (eng)</vt:lpwstr>
  </property>
  <property fmtid="{D5CDD505-2E9C-101B-9397-08002B2CF9AE}" pid="23" name="Objective-Date Acquired">
    <vt:filetime>2022-09-15T23:00:00Z</vt:filetime>
  </property>
  <property fmtid="{D5CDD505-2E9C-101B-9397-08002B2CF9AE}" pid="24" name="Objective-What to Keep">
    <vt:lpwstr>No</vt:lpwstr>
  </property>
  <property fmtid="{D5CDD505-2E9C-101B-9397-08002B2CF9AE}" pid="25" name="Objective-Official Translation">
    <vt:lpwstr/>
  </property>
  <property fmtid="{D5CDD505-2E9C-101B-9397-08002B2CF9AE}" pid="26" name="Objective-Connect Creator">
    <vt:lpwstr/>
  </property>
  <property fmtid="{D5CDD505-2E9C-101B-9397-08002B2CF9AE}" pid="27" name="Objective-Comment">
    <vt:lpwstr/>
  </property>
  <property fmtid="{D5CDD505-2E9C-101B-9397-08002B2CF9AE}" pid="28" name="Objective-Language [system]">
    <vt:lpwstr>English (eng)</vt:lpwstr>
  </property>
  <property fmtid="{D5CDD505-2E9C-101B-9397-08002B2CF9AE}" pid="29" name="Objective-Date Acquired [system]">
    <vt:filetime>2019-01-06T23:00:00Z</vt:filetime>
  </property>
  <property fmtid="{D5CDD505-2E9C-101B-9397-08002B2CF9AE}" pid="30" name="Objective-What to Keep [system]">
    <vt:lpwstr>No</vt:lpwstr>
  </property>
  <property fmtid="{D5CDD505-2E9C-101B-9397-08002B2CF9AE}" pid="31" name="Objective-Official Translation [system]">
    <vt:lpwstr/>
  </property>
  <property fmtid="{D5CDD505-2E9C-101B-9397-08002B2CF9AE}" pid="32" name="Objective-Connect Creator [system]">
    <vt:lpwstr/>
  </property>
</Properties>
</file>