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B4E979-34C1-5AF7-321D-0393682B3673}" v="864" dt="2021-11-08T01:25:21.219"/>
    <p1510:client id="{93EC0CFC-B1E7-45C1-0496-8959BE2CABE7}" v="1716" dt="2021-11-07T16:23:45.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58687-B2BC-4081-A86B-7BF3A29B6F23}"/>
              </a:ext>
            </a:extLst>
          </p:cNvPr>
          <p:cNvSpPr>
            <a:spLocks noGrp="1"/>
          </p:cNvSpPr>
          <p:nvPr>
            <p:ph type="ctrTitle"/>
          </p:nvPr>
        </p:nvSpPr>
        <p:spPr>
          <a:xfrm>
            <a:off x="1524000" y="761417"/>
            <a:ext cx="9144000" cy="1916362"/>
          </a:xfrm>
        </p:spPr>
        <p:txBody>
          <a:bodyPr>
            <a:normAutofit/>
          </a:bodyPr>
          <a:lstStyle/>
          <a:p>
            <a:r>
              <a:rPr lang="en-GB" dirty="0">
                <a:cs typeface="Calibri Light"/>
              </a:rPr>
              <a:t>Asda – Attitudes towards sustainability</a:t>
            </a:r>
          </a:p>
        </p:txBody>
      </p:sp>
      <p:sp>
        <p:nvSpPr>
          <p:cNvPr id="3" name="Subtitle 2">
            <a:extLst>
              <a:ext uri="{FF2B5EF4-FFF2-40B4-BE49-F238E27FC236}">
                <a16:creationId xmlns:a16="http://schemas.microsoft.com/office/drawing/2014/main" id="{678964AE-10A5-4061-B8DE-D84423F28C8F}"/>
              </a:ext>
            </a:extLst>
          </p:cNvPr>
          <p:cNvSpPr>
            <a:spLocks noGrp="1"/>
          </p:cNvSpPr>
          <p:nvPr>
            <p:ph type="subTitle" idx="1"/>
          </p:nvPr>
        </p:nvSpPr>
        <p:spPr/>
        <p:txBody>
          <a:bodyPr vert="horz" lIns="91440" tIns="45720" rIns="91440" bIns="45720" rtlCol="0" anchor="t">
            <a:normAutofit lnSpcReduction="10000"/>
          </a:bodyPr>
          <a:lstStyle/>
          <a:p>
            <a:r>
              <a:rPr lang="en-GB" dirty="0">
                <a:cs typeface="Calibri"/>
              </a:rPr>
              <a:t>Presentation</a:t>
            </a:r>
          </a:p>
          <a:p>
            <a:r>
              <a:rPr lang="en-GB" dirty="0">
                <a:cs typeface="Calibri"/>
              </a:rPr>
              <a:t>Beniamin Luca</a:t>
            </a:r>
          </a:p>
          <a:p>
            <a:r>
              <a:rPr lang="en-GB" dirty="0">
                <a:cs typeface="Calibri"/>
              </a:rPr>
              <a:t>1914668</a:t>
            </a:r>
          </a:p>
          <a:p>
            <a:r>
              <a:rPr lang="en-GB" dirty="0">
                <a:cs typeface="Calibri"/>
              </a:rPr>
              <a:t>Lecturer – Maria Heffernan</a:t>
            </a:r>
          </a:p>
        </p:txBody>
      </p:sp>
    </p:spTree>
    <p:extLst>
      <p:ext uri="{BB962C8B-B14F-4D97-AF65-F5344CB8AC3E}">
        <p14:creationId xmlns:p14="http://schemas.microsoft.com/office/powerpoint/2010/main" val="3403782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3816-4FFD-4102-93A0-5590DC967282}"/>
              </a:ext>
            </a:extLst>
          </p:cNvPr>
          <p:cNvSpPr>
            <a:spLocks noGrp="1"/>
          </p:cNvSpPr>
          <p:nvPr>
            <p:ph type="title"/>
          </p:nvPr>
        </p:nvSpPr>
        <p:spPr/>
        <p:txBody>
          <a:bodyPr/>
          <a:lstStyle/>
          <a:p>
            <a:r>
              <a:rPr lang="en-GB" dirty="0">
                <a:cs typeface="Calibri Light"/>
              </a:rPr>
              <a:t>Toulmin model </a:t>
            </a:r>
            <a:endParaRPr lang="en-GB" dirty="0"/>
          </a:p>
        </p:txBody>
      </p:sp>
      <p:sp>
        <p:nvSpPr>
          <p:cNvPr id="3" name="Content Placeholder 2">
            <a:extLst>
              <a:ext uri="{FF2B5EF4-FFF2-40B4-BE49-F238E27FC236}">
                <a16:creationId xmlns:a16="http://schemas.microsoft.com/office/drawing/2014/main" id="{C5A78873-C4E2-4CDE-B916-5BD272EEBAFD}"/>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a:rPr>
              <a:t>Claim: The lead of Asda said on their main website that their attitude towards sustainability is based on the belief that protecting the environment and saving people's money go hand in hand. </a:t>
            </a:r>
          </a:p>
          <a:p>
            <a:pPr marL="0" indent="0">
              <a:buNone/>
            </a:pPr>
            <a:r>
              <a:rPr lang="en-GB" dirty="0">
                <a:cs typeface="Calibri"/>
              </a:rPr>
              <a:t>Asda published on Twitter that they want to be closer to their customers and satisfy their wishes, donating the unsold, but good food to the charity organisations. </a:t>
            </a:r>
          </a:p>
          <a:p>
            <a:pPr marL="0" indent="0">
              <a:buNone/>
            </a:pPr>
            <a:r>
              <a:rPr lang="en-GB" dirty="0">
                <a:cs typeface="Calibri"/>
              </a:rPr>
              <a:t>The main aim of Asda towards sustainability is to reduce the environmental impact of their operations, the good and the services they sell, and the suppliers that make them. </a:t>
            </a:r>
          </a:p>
          <a:p>
            <a:pPr marL="0" indent="0">
              <a:buNone/>
            </a:pPr>
            <a:endParaRPr lang="en-GB" dirty="0">
              <a:cs typeface="Calibri"/>
            </a:endParaRPr>
          </a:p>
        </p:txBody>
      </p:sp>
    </p:spTree>
    <p:extLst>
      <p:ext uri="{BB962C8B-B14F-4D97-AF65-F5344CB8AC3E}">
        <p14:creationId xmlns:p14="http://schemas.microsoft.com/office/powerpoint/2010/main" val="1121953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1FD48A-5175-4656-A8C2-27E7B38A5C43}"/>
              </a:ext>
            </a:extLst>
          </p:cNvPr>
          <p:cNvSpPr>
            <a:spLocks noGrp="1"/>
          </p:cNvSpPr>
          <p:nvPr>
            <p:ph idx="1"/>
          </p:nvPr>
        </p:nvSpPr>
        <p:spPr>
          <a:xfrm>
            <a:off x="838200" y="291042"/>
            <a:ext cx="10515600" cy="5885921"/>
          </a:xfrm>
        </p:spPr>
        <p:txBody>
          <a:bodyPr vert="horz" lIns="91440" tIns="45720" rIns="91440" bIns="45720" rtlCol="0" anchor="t">
            <a:normAutofit lnSpcReduction="10000"/>
          </a:bodyPr>
          <a:lstStyle/>
          <a:p>
            <a:r>
              <a:rPr lang="en-GB" dirty="0">
                <a:cs typeface="Calibri"/>
              </a:rPr>
              <a:t>Grounds: Asda published that since 2007 they fight reducing the waste of food and they started packaging food in a more careful way, because without a great packaging many of their products wouldn’t make it on their stores or on the customers' homes or wouldn’t be safe or with a good taste. Asda is also part of Walmart sustainability targets until 2025. This means that Asda is committed to recycle all the packages and plastics until 2025, being in a partnership with the big supermarket chain.</a:t>
            </a:r>
            <a:endParaRPr lang="en-US"/>
          </a:p>
          <a:p>
            <a:r>
              <a:rPr lang="en-GB" dirty="0">
                <a:cs typeface="Calibri"/>
              </a:rPr>
              <a:t>Warrant: Usually, when a chain of supermarkets is taking care of people's wishes, they start gaining trust and respect of their customers, which lead to a better sustainability. Asda reduced the packaging weight with 27 percent, however, is not only about less packaging, but they care about how food is being kept in their stores and in the people homes, fact which gained more customers and a higher profit overall. </a:t>
            </a:r>
          </a:p>
        </p:txBody>
      </p:sp>
    </p:spTree>
    <p:extLst>
      <p:ext uri="{BB962C8B-B14F-4D97-AF65-F5344CB8AC3E}">
        <p14:creationId xmlns:p14="http://schemas.microsoft.com/office/powerpoint/2010/main" val="3809413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DDDE8B-6EFD-42AA-830D-B06CB97026AC}"/>
              </a:ext>
            </a:extLst>
          </p:cNvPr>
          <p:cNvSpPr>
            <a:spLocks noGrp="1"/>
          </p:cNvSpPr>
          <p:nvPr>
            <p:ph idx="1"/>
          </p:nvPr>
        </p:nvSpPr>
        <p:spPr>
          <a:xfrm>
            <a:off x="838200" y="513292"/>
            <a:ext cx="10515600" cy="5663671"/>
          </a:xfrm>
        </p:spPr>
        <p:txBody>
          <a:bodyPr vert="horz" lIns="91440" tIns="45720" rIns="91440" bIns="45720" rtlCol="0" anchor="t">
            <a:normAutofit/>
          </a:bodyPr>
          <a:lstStyle/>
          <a:p>
            <a:r>
              <a:rPr lang="en-GB" dirty="0">
                <a:cs typeface="Calibri"/>
              </a:rPr>
              <a:t>Backing: There are a lot of reasons why a chain of supermarkets need sustainability but the most important one is not to lose their image in front of the customers or the potential customers. Sustainability helped all the big chain supermarkets grow in the marketplace and to increase their profit over the time. </a:t>
            </a:r>
          </a:p>
          <a:p>
            <a:r>
              <a:rPr lang="en-GB" dirty="0">
                <a:cs typeface="Calibri"/>
              </a:rPr>
              <a:t>Modality: Oliver Wyman said in the Sustainable retail in grocery publication that the problem is that global food production already utilizes about 50 percent of the earth's available arable land. Asda is working on this area, trying to save the good food and share it to people who need it, or re-sell it for a lower price, fact that will encourage more people to buy from them and this will also lead to a better income over the time. </a:t>
            </a:r>
          </a:p>
        </p:txBody>
      </p:sp>
    </p:spTree>
    <p:extLst>
      <p:ext uri="{BB962C8B-B14F-4D97-AF65-F5344CB8AC3E}">
        <p14:creationId xmlns:p14="http://schemas.microsoft.com/office/powerpoint/2010/main" val="832049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18350-ABAC-4C01-A29C-3334A7644A2A}"/>
              </a:ext>
            </a:extLst>
          </p:cNvPr>
          <p:cNvSpPr>
            <a:spLocks noGrp="1"/>
          </p:cNvSpPr>
          <p:nvPr>
            <p:ph idx="1"/>
          </p:nvPr>
        </p:nvSpPr>
        <p:spPr>
          <a:xfrm>
            <a:off x="838200" y="354542"/>
            <a:ext cx="10515600" cy="5822421"/>
          </a:xfrm>
        </p:spPr>
        <p:txBody>
          <a:bodyPr vert="horz" lIns="91440" tIns="45720" rIns="91440" bIns="45720" rtlCol="0" anchor="t">
            <a:normAutofit/>
          </a:bodyPr>
          <a:lstStyle/>
          <a:p>
            <a:r>
              <a:rPr lang="en-GB" dirty="0">
                <a:cs typeface="Calibri"/>
              </a:rPr>
              <a:t>Rebuttal: There are a lot of articles about how Asda was engaged in a sustainability policy, however, there are a few opinion against Asda and what they are doing, right in the comments of the social media main accounts they own, as Twitter. </a:t>
            </a:r>
          </a:p>
          <a:p>
            <a:pPr marL="0" indent="0">
              <a:buNone/>
            </a:pPr>
            <a:endParaRPr lang="en-GB" dirty="0">
              <a:cs typeface="Calibri"/>
            </a:endParaRPr>
          </a:p>
          <a:p>
            <a:pPr marL="0" indent="0">
              <a:buNone/>
            </a:pPr>
            <a:r>
              <a:rPr lang="en-GB" dirty="0">
                <a:cs typeface="Calibri"/>
              </a:rPr>
              <a:t>Conclusion: Asda hate the waste of any type which is a good thing. There are many good things about Asda and their attitude towards sustainability, however there is one important thing they need to work on, in order to have a better sustainability and that is the price of the products. They need to study the marketplace and to think again about their prices, because in this way they can lose a lot of customers, as there are a lot of competitors with better price for similar products with the same quality. </a:t>
            </a:r>
          </a:p>
        </p:txBody>
      </p:sp>
    </p:spTree>
    <p:extLst>
      <p:ext uri="{BB962C8B-B14F-4D97-AF65-F5344CB8AC3E}">
        <p14:creationId xmlns:p14="http://schemas.microsoft.com/office/powerpoint/2010/main" val="29511820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Asda – Attitudes towards sustainability</vt:lpstr>
      <vt:lpstr>Toulmin model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355</cp:revision>
  <dcterms:created xsi:type="dcterms:W3CDTF">2013-07-15T20:26:40Z</dcterms:created>
  <dcterms:modified xsi:type="dcterms:W3CDTF">2021-11-08T01:25:23Z</dcterms:modified>
</cp:coreProperties>
</file>