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9" r:id="rId1"/>
  </p:sldMasterIdLst>
  <p:notesMasterIdLst>
    <p:notesMasterId r:id="rId8"/>
  </p:notesMasterIdLst>
  <p:sldIdLst>
    <p:sldId id="256" r:id="rId2"/>
    <p:sldId id="302" r:id="rId3"/>
    <p:sldId id="314" r:id="rId4"/>
    <p:sldId id="330" r:id="rId5"/>
    <p:sldId id="289" r:id="rId6"/>
    <p:sldId id="28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530084-6AF5-4E98-81D8-9A3B7456712E}" v="7" dt="2025-12-05T13:31:06.3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07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728CE-4B46-49AD-97FD-7830C0D75BA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78CAC-4E47-4ECA-9867-2DEB6BFA4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014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78CAC-4E47-4ECA-9867-2DEB6BFA41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725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02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1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861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10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676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50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5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29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966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6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946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59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BEC44CD-E290-4D60-A056-5BA05B182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colorful lines on a black background&#10;&#10;AI-generated content may be incorrect.">
            <a:extLst>
              <a:ext uri="{FF2B5EF4-FFF2-40B4-BE49-F238E27FC236}">
                <a16:creationId xmlns:a16="http://schemas.microsoft.com/office/drawing/2014/main" id="{3AB0C10E-0CC9-FAB7-365A-2736C0932F2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</a:blip>
          <a:srcRect r="14445"/>
          <a:stretch>
            <a:fillRect/>
          </a:stretch>
        </p:blipFill>
        <p:spPr>
          <a:xfrm>
            <a:off x="-1" y="-4"/>
            <a:ext cx="6096000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77C465-09C9-1116-5D3A-09700E508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8"/>
            <a:ext cx="5021182" cy="2334248"/>
          </a:xfrm>
        </p:spPr>
        <p:txBody>
          <a:bodyPr anchor="t"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The Modern World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in a military uniform riding a horse&#10;&#10;AI-generated content may be incorrect.">
            <a:extLst>
              <a:ext uri="{FF2B5EF4-FFF2-40B4-BE49-F238E27FC236}">
                <a16:creationId xmlns:a16="http://schemas.microsoft.com/office/drawing/2014/main" id="{F6F4E183-45C8-5A13-B86F-C0E0AFFDC45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rcRect t="14808" r="-1" b="7848"/>
          <a:stretch>
            <a:fillRect/>
          </a:stretch>
        </p:blipFill>
        <p:spPr>
          <a:xfrm>
            <a:off x="6095999" y="-4"/>
            <a:ext cx="6096000" cy="685800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50AB8B1-2C03-86B5-5537-F1F58F02B3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52366" y="4017817"/>
            <a:ext cx="5040785" cy="1920240"/>
          </a:xfrm>
        </p:spPr>
        <p:txBody>
          <a:bodyPr anchor="b">
            <a:normAutofit/>
          </a:bodyPr>
          <a:lstStyle/>
          <a:p>
            <a:r>
              <a:rPr lang="en-GB" i="0" dirty="0">
                <a:solidFill>
                  <a:srgbClr val="FFFFFF"/>
                </a:solidFill>
              </a:rPr>
              <a:t>Session 7: The Haitian Revolution</a:t>
            </a:r>
          </a:p>
          <a:p>
            <a:r>
              <a:rPr lang="en-GB" i="0" dirty="0">
                <a:solidFill>
                  <a:srgbClr val="FFFFFF"/>
                </a:solidFill>
              </a:rPr>
              <a:t>Dr Rhian Elinor Keyse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1189494-2B67-46D2-93D6-A122A09BF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2168" y="6300216"/>
            <a:ext cx="5021183" cy="457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8513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213918-F1EB-4BCE-BE23-F5E9851EE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454F6-62E2-9FDE-CE2E-59C5FCBC5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</p:spPr>
        <p:txBody>
          <a:bodyPr>
            <a:normAutofit/>
          </a:bodyPr>
          <a:lstStyle/>
          <a:p>
            <a:r>
              <a:rPr lang="en-GB" dirty="0"/>
              <a:t>Discussion questions: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62E862-C7F7-4CA1-B929-D0B75F5E9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EE6D104-CFDE-0B37-ED27-DA6FE12800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7257158"/>
              </p:ext>
            </p:extLst>
          </p:nvPr>
        </p:nvGraphicFramePr>
        <p:xfrm>
          <a:off x="520700" y="2595392"/>
          <a:ext cx="11156951" cy="3732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2573">
                  <a:extLst>
                    <a:ext uri="{9D8B030D-6E8A-4147-A177-3AD203B41FA5}">
                      <a16:colId xmlns:a16="http://schemas.microsoft.com/office/drawing/2014/main" val="3178486620"/>
                    </a:ext>
                  </a:extLst>
                </a:gridCol>
                <a:gridCol w="5594378">
                  <a:extLst>
                    <a:ext uri="{9D8B030D-6E8A-4147-A177-3AD203B41FA5}">
                      <a16:colId xmlns:a16="http://schemas.microsoft.com/office/drawing/2014/main" val="434345175"/>
                    </a:ext>
                  </a:extLst>
                </a:gridCol>
              </a:tblGrid>
              <a:tr h="503781">
                <a:tc>
                  <a:txBody>
                    <a:bodyPr/>
                    <a:lstStyle/>
                    <a:p>
                      <a:r>
                        <a:rPr lang="en-GB" sz="2300"/>
                        <a:t>Group 1</a:t>
                      </a:r>
                    </a:p>
                  </a:txBody>
                  <a:tcPr marL="114495" marR="114495" marT="57248" marB="57248"/>
                </a:tc>
                <a:tc>
                  <a:txBody>
                    <a:bodyPr/>
                    <a:lstStyle/>
                    <a:p>
                      <a:r>
                        <a:rPr lang="en-GB" sz="2300"/>
                        <a:t>Group 2</a:t>
                      </a:r>
                    </a:p>
                  </a:txBody>
                  <a:tcPr marL="114495" marR="114495" marT="57248" marB="57248"/>
                </a:tc>
                <a:extLst>
                  <a:ext uri="{0D108BD9-81ED-4DB2-BD59-A6C34878D82A}">
                    <a16:rowId xmlns:a16="http://schemas.microsoft.com/office/drawing/2014/main" val="3344514397"/>
                  </a:ext>
                </a:extLst>
              </a:tr>
              <a:tr h="1190754">
                <a:tc>
                  <a:txBody>
                    <a:bodyPr/>
                    <a:lstStyle/>
                    <a:p>
                      <a:r>
                        <a:rPr lang="en-GB" sz="2300"/>
                        <a:t>How did the social hierarchy of Saint-Domingue shape the early stages of the revolution?</a:t>
                      </a:r>
                    </a:p>
                  </a:txBody>
                  <a:tcPr marL="114495" marR="114495" marT="57248" marB="57248"/>
                </a:tc>
                <a:tc>
                  <a:txBody>
                    <a:bodyPr/>
                    <a:lstStyle/>
                    <a:p>
                      <a:r>
                        <a:rPr lang="en-GB" sz="2300"/>
                        <a:t>How far did ideas of liberty, fraternity and equality actually apply to colonised people?</a:t>
                      </a:r>
                    </a:p>
                  </a:txBody>
                  <a:tcPr marL="114495" marR="114495" marT="57248" marB="57248"/>
                </a:tc>
                <a:extLst>
                  <a:ext uri="{0D108BD9-81ED-4DB2-BD59-A6C34878D82A}">
                    <a16:rowId xmlns:a16="http://schemas.microsoft.com/office/drawing/2014/main" val="1378498079"/>
                  </a:ext>
                </a:extLst>
              </a:tr>
              <a:tr h="1190754">
                <a:tc>
                  <a:txBody>
                    <a:bodyPr/>
                    <a:lstStyle/>
                    <a:p>
                      <a:r>
                        <a:rPr lang="en-GB" sz="2300"/>
                        <a:t>What were the complexities and contradictions in Toussaint’s leadership?</a:t>
                      </a:r>
                    </a:p>
                  </a:txBody>
                  <a:tcPr marL="114495" marR="114495" marT="57248" marB="57248"/>
                </a:tc>
                <a:tc>
                  <a:txBody>
                    <a:bodyPr/>
                    <a:lstStyle/>
                    <a:p>
                      <a:r>
                        <a:rPr lang="en-GB" sz="2300"/>
                        <a:t>How far does the documentary challenge Eurocentric histories of the Age of Revolutions?</a:t>
                      </a:r>
                    </a:p>
                  </a:txBody>
                  <a:tcPr marL="114495" marR="114495" marT="57248" marB="57248"/>
                </a:tc>
                <a:extLst>
                  <a:ext uri="{0D108BD9-81ED-4DB2-BD59-A6C34878D82A}">
                    <a16:rowId xmlns:a16="http://schemas.microsoft.com/office/drawing/2014/main" val="4212647291"/>
                  </a:ext>
                </a:extLst>
              </a:tr>
              <a:tr h="847267">
                <a:tc>
                  <a:txBody>
                    <a:bodyPr/>
                    <a:lstStyle/>
                    <a:p>
                      <a:r>
                        <a:rPr lang="en-GB" sz="2300"/>
                        <a:t>How does the documentary deal with the violence of the revolution?</a:t>
                      </a:r>
                    </a:p>
                  </a:txBody>
                  <a:tcPr marL="114495" marR="114495" marT="57248" marB="57248"/>
                </a:tc>
                <a:tc>
                  <a:txBody>
                    <a:bodyPr/>
                    <a:lstStyle/>
                    <a:p>
                      <a:r>
                        <a:rPr lang="en-GB" sz="2300" dirty="0"/>
                        <a:t>What were the global impacts of the Haitian revolution?</a:t>
                      </a:r>
                    </a:p>
                  </a:txBody>
                  <a:tcPr marL="114495" marR="114495" marT="57248" marB="57248"/>
                </a:tc>
                <a:extLst>
                  <a:ext uri="{0D108BD9-81ED-4DB2-BD59-A6C34878D82A}">
                    <a16:rowId xmlns:a16="http://schemas.microsoft.com/office/drawing/2014/main" val="8735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226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083F47-750E-A41F-1E5A-EFB054507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EDBC09E-10FE-C48A-8AE5-2DE3D7D70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A5F20-3837-6C9D-2AF3-1355DFE91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10865025" cy="329012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/>
              <a:t>What responsibilities do you think historians have when representing traumatic histories like enslavement and revolution?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EBD83C-D653-7B6E-791C-91DC49F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61264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8B09CB6-CBCC-A221-E35E-4FA21592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696" y="4617503"/>
            <a:ext cx="6071583" cy="45719"/>
          </a:xfrm>
          <a:custGeom>
            <a:avLst/>
            <a:gdLst>
              <a:gd name="connsiteX0" fmla="*/ 0 w 6071583"/>
              <a:gd name="connsiteY0" fmla="*/ 0 h 45719"/>
              <a:gd name="connsiteX1" fmla="*/ 3434358 w 6071583"/>
              <a:gd name="connsiteY1" fmla="*/ 0 h 45719"/>
              <a:gd name="connsiteX2" fmla="*/ 4667593 w 6071583"/>
              <a:gd name="connsiteY2" fmla="*/ 0 h 45719"/>
              <a:gd name="connsiteX3" fmla="*/ 6071583 w 6071583"/>
              <a:gd name="connsiteY3" fmla="*/ 0 h 45719"/>
              <a:gd name="connsiteX4" fmla="*/ 6071583 w 6071583"/>
              <a:gd name="connsiteY4" fmla="*/ 45719 h 45719"/>
              <a:gd name="connsiteX5" fmla="*/ 4667593 w 6071583"/>
              <a:gd name="connsiteY5" fmla="*/ 45719 h 45719"/>
              <a:gd name="connsiteX6" fmla="*/ 3434358 w 6071583"/>
              <a:gd name="connsiteY6" fmla="*/ 45719 h 45719"/>
              <a:gd name="connsiteX7" fmla="*/ 0 w 6071583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71583" h="45719">
                <a:moveTo>
                  <a:pt x="0" y="0"/>
                </a:moveTo>
                <a:lnTo>
                  <a:pt x="3434358" y="0"/>
                </a:lnTo>
                <a:lnTo>
                  <a:pt x="4667593" y="0"/>
                </a:lnTo>
                <a:lnTo>
                  <a:pt x="6071583" y="0"/>
                </a:lnTo>
                <a:lnTo>
                  <a:pt x="6071583" y="45719"/>
                </a:lnTo>
                <a:lnTo>
                  <a:pt x="4667593" y="45719"/>
                </a:lnTo>
                <a:lnTo>
                  <a:pt x="3434358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40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37FA7-FFA8-5DE7-F0A9-ED54A526C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Debate: </a:t>
            </a:r>
            <a:br>
              <a:rPr lang="en-GB" dirty="0"/>
            </a:br>
            <a:r>
              <a:rPr lang="en-GB" dirty="0"/>
              <a:t>“This house believes that Louverture’s use of authoritarian methods was justified in order to secure the goals of the Haitian Revolution”</a:t>
            </a:r>
          </a:p>
        </p:txBody>
      </p:sp>
    </p:spTree>
    <p:extLst>
      <p:ext uri="{BB962C8B-B14F-4D97-AF65-F5344CB8AC3E}">
        <p14:creationId xmlns:p14="http://schemas.microsoft.com/office/powerpoint/2010/main" val="3159631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67450-7CAD-8DD4-7CFB-AD0F3E1A0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Primary source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14328-E4A0-A2A3-F664-B7675B06F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899634"/>
            <a:ext cx="11155680" cy="4446302"/>
          </a:xfrm>
        </p:spPr>
        <p:txBody>
          <a:bodyPr>
            <a:normAutofit/>
          </a:bodyPr>
          <a:lstStyle/>
          <a:p>
            <a:r>
              <a:rPr lang="en-GB" sz="2400" dirty="0"/>
              <a:t>What does the 1805 constitution say about the new nation’s priorities?</a:t>
            </a:r>
          </a:p>
          <a:p>
            <a:r>
              <a:rPr lang="en-GB" sz="2400" dirty="0"/>
              <a:t>Article 14 declares that ‘The </a:t>
            </a:r>
            <a:r>
              <a:rPr lang="en-GB" sz="2400" dirty="0" err="1"/>
              <a:t>Haytians</a:t>
            </a:r>
            <a:r>
              <a:rPr lang="en-GB" sz="2400" dirty="0"/>
              <a:t> shall hence forward be known only by the generic appellation of Blacks’ – what political or symbolic purposes does this serve?</a:t>
            </a:r>
          </a:p>
          <a:p>
            <a:r>
              <a:rPr lang="en-GB" sz="2400" dirty="0"/>
              <a:t>How does the constitution seek to prevent the return of slavery? </a:t>
            </a:r>
          </a:p>
          <a:p>
            <a:r>
              <a:rPr lang="en-GB" sz="2400" dirty="0"/>
              <a:t>What does the Constitution say about gender roles, property, and the family?</a:t>
            </a:r>
          </a:p>
          <a:p>
            <a:r>
              <a:rPr lang="en-GB" sz="2400" dirty="0"/>
              <a:t>Does the document reflect Enlightenment ideals or depart from them?</a:t>
            </a:r>
          </a:p>
        </p:txBody>
      </p:sp>
    </p:spTree>
    <p:extLst>
      <p:ext uri="{BB962C8B-B14F-4D97-AF65-F5344CB8AC3E}">
        <p14:creationId xmlns:p14="http://schemas.microsoft.com/office/powerpoint/2010/main" val="2790491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34107-0C69-838F-EDD8-1BEA95E52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Tomorrow’s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491CC-2B24-19E3-4CD0-7BAA2047D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Imperialism and Colonialism</a:t>
            </a:r>
          </a:p>
          <a:p>
            <a:r>
              <a:rPr lang="en-GB" dirty="0"/>
              <a:t>Reading: at least one of: Adas, </a:t>
            </a:r>
            <a:r>
              <a:rPr lang="en-GB" dirty="0" err="1"/>
              <a:t>Chandravarkar</a:t>
            </a:r>
            <a:r>
              <a:rPr lang="en-GB" dirty="0"/>
              <a:t>, or Thomas and Thompson</a:t>
            </a:r>
          </a:p>
        </p:txBody>
      </p:sp>
    </p:spTree>
    <p:extLst>
      <p:ext uri="{BB962C8B-B14F-4D97-AF65-F5344CB8AC3E}">
        <p14:creationId xmlns:p14="http://schemas.microsoft.com/office/powerpoint/2010/main" val="1587785597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Widescreen</PresentationFormat>
  <Paragraphs>24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Arial</vt:lpstr>
      <vt:lpstr>Bierstadt</vt:lpstr>
      <vt:lpstr>GestaltVTI</vt:lpstr>
      <vt:lpstr>The Modern World</vt:lpstr>
      <vt:lpstr>Discussion questions:</vt:lpstr>
      <vt:lpstr>What responsibilities do you think historians have when representing traumatic histories like enslavement and revolution?</vt:lpstr>
      <vt:lpstr>Debate:  “This house believes that Louverture’s use of authoritarian methods was justified in order to secure the goals of the Haitian Revolution”</vt:lpstr>
      <vt:lpstr>Primary source analysis</vt:lpstr>
      <vt:lpstr>Tomorrow’s class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3</cp:revision>
  <dcterms:created xsi:type="dcterms:W3CDTF">2025-11-29T11:00:38Z</dcterms:created>
  <dcterms:modified xsi:type="dcterms:W3CDTF">2026-01-07T15:37:18Z</dcterms:modified>
</cp:coreProperties>
</file>