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69437"/>
  </p:normalViewPr>
  <p:slideViewPr>
    <p:cSldViewPr snapToGrid="0">
      <p:cViewPr varScale="1">
        <p:scale>
          <a:sx n="83" d="100"/>
          <a:sy n="83" d="100"/>
        </p:scale>
        <p:origin x="1696"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1F1F17-96A0-7744-9A2F-A20C5434AA4B}" type="datetimeFigureOut">
              <a:rPr lang="en-US" smtClean="0"/>
              <a:t>5/22/25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A04C90-4D62-364B-A781-2D05AEDC58E2}" type="slidenum">
              <a:rPr lang="en-US" smtClean="0"/>
              <a:t>‹#›</a:t>
            </a:fld>
            <a:endParaRPr lang="en-US" dirty="0"/>
          </a:p>
        </p:txBody>
      </p:sp>
    </p:spTree>
    <p:extLst>
      <p:ext uri="{BB962C8B-B14F-4D97-AF65-F5344CB8AC3E}">
        <p14:creationId xmlns:p14="http://schemas.microsoft.com/office/powerpoint/2010/main" val="38467080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A04C90-4D62-364B-A781-2D05AEDC58E2}" type="slidenum">
              <a:rPr lang="en-US" smtClean="0"/>
              <a:t>1</a:t>
            </a:fld>
            <a:endParaRPr lang="en-US" dirty="0"/>
          </a:p>
        </p:txBody>
      </p:sp>
    </p:spTree>
    <p:extLst>
      <p:ext uri="{BB962C8B-B14F-4D97-AF65-F5344CB8AC3E}">
        <p14:creationId xmlns:p14="http://schemas.microsoft.com/office/powerpoint/2010/main" val="19428324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many years there have been studies in support of banduras social cognitive theory that attempt to show the relationship between social cognitive models and predictable behavior in  sport and exercise. Behaviors that influence health as well as the factors that influence the indeviduals performing them, and how to change them for the better has been a continuing area of research in health psychology.</a:t>
            </a:r>
          </a:p>
          <a:p>
            <a:endParaRPr lang="en-US" dirty="0"/>
          </a:p>
          <a:p>
            <a:r>
              <a:rPr lang="en-US" dirty="0"/>
              <a:t>The purpose of this presentation is to provide an overview of social cognition models that have been used to predict the performance of behaviors and how such behaviors can subsequently be changed. three main models have been used they are </a:t>
            </a:r>
          </a:p>
          <a:p>
            <a:endParaRPr lang="en-US" dirty="0"/>
          </a:p>
          <a:p>
            <a:pPr marL="228600" indent="-228600">
              <a:buAutoNum type="arabicPeriod"/>
            </a:pPr>
            <a:r>
              <a:rPr lang="en-US" dirty="0"/>
              <a:t>health belief model Rosenstock and Becker</a:t>
            </a:r>
          </a:p>
          <a:p>
            <a:pPr marL="228600" indent="-228600">
              <a:buAutoNum type="arabicPeriod"/>
            </a:pPr>
            <a:r>
              <a:rPr lang="en-US" dirty="0"/>
              <a:t> theory of reasoned action/ theory of planned behavior Fishbein and </a:t>
            </a:r>
            <a:r>
              <a:rPr lang="en-US" dirty="0" err="1"/>
              <a:t>Azjen</a:t>
            </a:r>
            <a:r>
              <a:rPr lang="en-US" dirty="0"/>
              <a:t> 1975 </a:t>
            </a:r>
          </a:p>
          <a:p>
            <a:pPr marL="228600" indent="-228600">
              <a:buAutoNum type="arabicPeriod"/>
            </a:pPr>
            <a:r>
              <a:rPr lang="en-US" dirty="0"/>
              <a:t>transtheoretical model Prochaska and DiClemente 1983</a:t>
            </a:r>
          </a:p>
          <a:p>
            <a:endParaRPr lang="en-US" dirty="0"/>
          </a:p>
          <a:p>
            <a:endParaRPr lang="en-US" dirty="0"/>
          </a:p>
          <a:p>
            <a:r>
              <a:rPr lang="en-US" dirty="0"/>
              <a:t>HEALTH BELIEF MODEL</a:t>
            </a:r>
          </a:p>
          <a:p>
            <a:endParaRPr lang="en-US" dirty="0"/>
          </a:p>
          <a:p>
            <a:r>
              <a:rPr lang="en-US" dirty="0"/>
              <a:t>The health belief model developed by Rosenstock and Becker et al attempts to predict treatable health disorders, as well as anticipating the effect of treatment in acute cases. The basis of efficacy in this model presupposes the extent of an indeviduals understanding of the risks of behavior compared with the likely benefit and costs of treatment, weather self administered or otherwise. The essential feature of HBM as applied to sport is the understanding an individual engaged in sport activity is aware of the broad health benefits of such activity.</a:t>
            </a:r>
          </a:p>
          <a:p>
            <a:endParaRPr lang="en-US" dirty="0"/>
          </a:p>
          <a:p>
            <a:r>
              <a:rPr lang="en-US" dirty="0"/>
              <a:t>THE THEORY OF PLANNED BEHAVIOR (REASONED ACTION)</a:t>
            </a:r>
          </a:p>
          <a:p>
            <a:endParaRPr lang="en-US" dirty="0"/>
          </a:p>
          <a:p>
            <a:r>
              <a:rPr lang="en-US" dirty="0"/>
              <a:t>The theory of planned behavior developed out of the theory of reasoned action. The understanding of the value of this model is based on the belief in the ability to appeal successfully to an individuals willingness to respond to reason. Depending on social circumstances, However what may seem reasonable to someone may not to someone else. The efficacy of this model may very since, depending on social and other circumstances.</a:t>
            </a:r>
          </a:p>
          <a:p>
            <a:endParaRPr lang="en-US" dirty="0"/>
          </a:p>
          <a:p>
            <a:r>
              <a:rPr lang="en-US" sz="2000" dirty="0"/>
              <a:t>TRANSTHEORETICAL MODEL</a:t>
            </a:r>
          </a:p>
          <a:p>
            <a:endParaRPr lang="en-US" sz="2000" dirty="0"/>
          </a:p>
          <a:p>
            <a:r>
              <a:rPr lang="en-US" sz="2000" dirty="0"/>
              <a:t>The transtheoretical model as applied to sports psychology is based on the belief that behavioral change can occur through a framework of gradually increasing  conviction in an indevidual’s belief in the need for change. The culmination in the series of changes results in an indevidual’s increased self esteem maintained by the encouragement  of piers, increased motivation and goal setting, and rewards such as enjoyable activity. </a:t>
            </a:r>
          </a:p>
          <a:p>
            <a:endParaRPr lang="en-US" sz="2000" dirty="0"/>
          </a:p>
          <a:p>
            <a:endParaRPr lang="en-US" sz="2000" dirty="0"/>
          </a:p>
          <a:p>
            <a:endParaRPr lang="en-US" dirty="0"/>
          </a:p>
          <a:p>
            <a:endParaRPr lang="en-US" dirty="0"/>
          </a:p>
          <a:p>
            <a:endParaRPr lang="en-US" dirty="0"/>
          </a:p>
          <a:p>
            <a:endParaRPr lang="en-US" dirty="0"/>
          </a:p>
          <a:p>
            <a:endParaRPr lang="en-US" dirty="0"/>
          </a:p>
          <a:p>
            <a:r>
              <a:rPr lang="en-US" dirty="0"/>
              <a:t> </a:t>
            </a:r>
          </a:p>
          <a:p>
            <a:r>
              <a:rPr lang="en-US" dirty="0"/>
              <a:t>  </a:t>
            </a:r>
          </a:p>
          <a:p>
            <a:endParaRPr lang="en-US" dirty="0"/>
          </a:p>
        </p:txBody>
      </p:sp>
      <p:sp>
        <p:nvSpPr>
          <p:cNvPr id="4" name="Slide Number Placeholder 3"/>
          <p:cNvSpPr>
            <a:spLocks noGrp="1"/>
          </p:cNvSpPr>
          <p:nvPr>
            <p:ph type="sldNum" sz="quarter" idx="5"/>
          </p:nvPr>
        </p:nvSpPr>
        <p:spPr/>
        <p:txBody>
          <a:bodyPr/>
          <a:lstStyle/>
          <a:p>
            <a:fld id="{3EA04C90-4D62-364B-A781-2D05AEDC58E2}" type="slidenum">
              <a:rPr lang="en-US" smtClean="0"/>
              <a:t>2</a:t>
            </a:fld>
            <a:endParaRPr lang="en-US" dirty="0"/>
          </a:p>
        </p:txBody>
      </p:sp>
    </p:spTree>
    <p:extLst>
      <p:ext uri="{BB962C8B-B14F-4D97-AF65-F5344CB8AC3E}">
        <p14:creationId xmlns:p14="http://schemas.microsoft.com/office/powerpoint/2010/main" val="33662341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health promotion and disease prevention programs the health belief model is a theoretical model and is used to guide them and understand peoples behaviors and their changes in behavior to healthy living styles.</a:t>
            </a:r>
          </a:p>
          <a:p>
            <a:endParaRPr lang="en-US" dirty="0"/>
          </a:p>
          <a:p>
            <a:r>
              <a:rPr lang="en-US" dirty="0"/>
              <a:t>The five key action components that are used are as follows</a:t>
            </a:r>
          </a:p>
          <a:p>
            <a:endParaRPr lang="en-US" dirty="0"/>
          </a:p>
          <a:p>
            <a:pPr marL="171450" indent="-171450">
              <a:buFont typeface="Arial" panose="020B0604020202020204" pitchFamily="34" charset="0"/>
              <a:buChar char="•"/>
            </a:pPr>
            <a:r>
              <a:rPr lang="en-US" dirty="0"/>
              <a:t>Gathering information</a:t>
            </a:r>
          </a:p>
          <a:p>
            <a:pPr marL="171450" indent="-171450">
              <a:buFont typeface="Arial" panose="020B0604020202020204" pitchFamily="34" charset="0"/>
              <a:buChar char="•"/>
            </a:pPr>
            <a:r>
              <a:rPr lang="en-US" dirty="0"/>
              <a:t>Conveying the consequences of risk behavior</a:t>
            </a:r>
          </a:p>
          <a:p>
            <a:pPr marL="171450" indent="-171450">
              <a:buFont typeface="Arial" panose="020B0604020202020204" pitchFamily="34" charset="0"/>
              <a:buChar char="•"/>
            </a:pPr>
            <a:r>
              <a:rPr lang="en-US" dirty="0"/>
              <a:t>Communicating the steps required </a:t>
            </a:r>
          </a:p>
          <a:p>
            <a:pPr marL="171450" indent="-171450">
              <a:buFont typeface="Arial" panose="020B0604020202020204" pitchFamily="34" charset="0"/>
              <a:buChar char="•"/>
            </a:pPr>
            <a:r>
              <a:rPr lang="en-US" dirty="0"/>
              <a:t>Helping to identify and reduce barriers to action</a:t>
            </a:r>
          </a:p>
          <a:p>
            <a:pPr marL="171450" indent="-171450">
              <a:buFont typeface="Arial" panose="020B0604020202020204" pitchFamily="34" charset="0"/>
              <a:buChar char="•"/>
            </a:pPr>
            <a:r>
              <a:rPr lang="en-US" dirty="0"/>
              <a:t>Demonstrating actions that enhance self efficacy</a:t>
            </a:r>
          </a:p>
          <a:p>
            <a:pPr marL="0" indent="0">
              <a:buFont typeface="Arial" panose="020B0604020202020204" pitchFamily="34" charset="0"/>
              <a:buNone/>
            </a:pPr>
            <a:endParaRPr lang="en-US" dirty="0"/>
          </a:p>
          <a:p>
            <a:pPr marL="0" indent="0">
              <a:buFont typeface="Arial" panose="020B0604020202020204" pitchFamily="34" charset="0"/>
              <a:buNone/>
            </a:pPr>
            <a:r>
              <a:rPr lang="en-US" dirty="0"/>
              <a:t>These key factors are used for the people or communities that are in need of support to design or adapt to health promotion or desease prevention. These key factors are then used within the health belief model.</a:t>
            </a:r>
          </a:p>
          <a:p>
            <a:pPr marL="0" indent="0">
              <a:buFont typeface="Arial" panose="020B0604020202020204" pitchFamily="34" charset="0"/>
              <a:buNone/>
            </a:pPr>
            <a:endParaRPr lang="en-US" dirty="0"/>
          </a:p>
          <a:p>
            <a:pPr marL="0" indent="0">
              <a:buFont typeface="Arial" panose="020B0604020202020204" pitchFamily="34" charset="0"/>
              <a:buNone/>
            </a:pPr>
            <a:r>
              <a:rPr lang="en-US" dirty="0"/>
              <a:t>   </a:t>
            </a:r>
          </a:p>
        </p:txBody>
      </p:sp>
      <p:sp>
        <p:nvSpPr>
          <p:cNvPr id="4" name="Slide Number Placeholder 3"/>
          <p:cNvSpPr>
            <a:spLocks noGrp="1"/>
          </p:cNvSpPr>
          <p:nvPr>
            <p:ph type="sldNum" sz="quarter" idx="5"/>
          </p:nvPr>
        </p:nvSpPr>
        <p:spPr/>
        <p:txBody>
          <a:bodyPr/>
          <a:lstStyle/>
          <a:p>
            <a:fld id="{3EA04C90-4D62-364B-A781-2D05AEDC58E2}" type="slidenum">
              <a:rPr lang="en-US" smtClean="0"/>
              <a:t>3</a:t>
            </a:fld>
            <a:endParaRPr lang="en-US" dirty="0"/>
          </a:p>
        </p:txBody>
      </p:sp>
    </p:spTree>
    <p:extLst>
      <p:ext uri="{BB962C8B-B14F-4D97-AF65-F5344CB8AC3E}">
        <p14:creationId xmlns:p14="http://schemas.microsoft.com/office/powerpoint/2010/main" val="24392671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a:r>
            <a:r>
              <a:rPr lang="en-US" i="1" dirty="0"/>
              <a:t>A study entitled the perceived benefits of and exercise intervention on tobacco withdrawal symptoms: a qualitative study based on the health belief model demonstrated the effectiveness of a moderate exercise programmed in aiding self efficacy in participants attempts to stop smoking”</a:t>
            </a:r>
          </a:p>
          <a:p>
            <a:endParaRPr lang="en-US" i="1" dirty="0"/>
          </a:p>
          <a:p>
            <a:r>
              <a:rPr lang="en-US" i="0" dirty="0"/>
              <a:t>The study used an intervention phase followed by an interview using a semi structured question air guided by the health belief model. Demonstrated the effectiveness of the moderate exercise program me in aiding self-efficacy in participants attempts to stop smoking. The study used an intervention phase followed by an interview using a semi structured questionnaire guided by the Health Belief Model. </a:t>
            </a:r>
          </a:p>
          <a:p>
            <a:endParaRPr lang="en-US" i="0" dirty="0"/>
          </a:p>
          <a:p>
            <a:r>
              <a:rPr lang="en-US" i="0" dirty="0"/>
              <a:t>The study used an intervention stage consisted of 8 weeks of moderate aerobic exercise strategies  have been used to aid smoking reduction. The Health Belief Model depends on an understanding that indeviduals will act to improve their health if they believe sufficiently in their ability to do so. this is described as self- efficacy.</a:t>
            </a:r>
          </a:p>
          <a:p>
            <a:endParaRPr lang="en-US" i="0" dirty="0"/>
          </a:p>
          <a:p>
            <a:r>
              <a:rPr lang="en-US" i="0" dirty="0"/>
              <a:t>This study involved participants aged between 26 and 40 smoking between 11 and 20 cigarettes per day. Most participants reported benefits and increasing self-efficacy as well as smoking withdrawal following the intervention stage.  </a:t>
            </a:r>
          </a:p>
          <a:p>
            <a:endParaRPr lang="en-US" i="0" dirty="0"/>
          </a:p>
          <a:p>
            <a:r>
              <a:rPr lang="en-US" i="0" dirty="0"/>
              <a:t>Exercise has been used, and believed to be successful in treatments to reduce addiction because it has similar physiological effects, such as increased blood pressure and heart rate, and adrenaline levels. Also evidence shows that exercise produces beta-endorphin releases which regulate mood and create euphoric effects.</a:t>
            </a:r>
          </a:p>
          <a:p>
            <a:endParaRPr lang="en-US" i="0" dirty="0"/>
          </a:p>
          <a:p>
            <a:endParaRPr lang="en-US" i="0" dirty="0"/>
          </a:p>
        </p:txBody>
      </p:sp>
      <p:sp>
        <p:nvSpPr>
          <p:cNvPr id="4" name="Slide Number Placeholder 3"/>
          <p:cNvSpPr>
            <a:spLocks noGrp="1"/>
          </p:cNvSpPr>
          <p:nvPr>
            <p:ph type="sldNum" sz="quarter" idx="5"/>
          </p:nvPr>
        </p:nvSpPr>
        <p:spPr/>
        <p:txBody>
          <a:bodyPr/>
          <a:lstStyle/>
          <a:p>
            <a:fld id="{3EA04C90-4D62-364B-A781-2D05AEDC58E2}" type="slidenum">
              <a:rPr lang="en-US" smtClean="0"/>
              <a:t>4</a:t>
            </a:fld>
            <a:endParaRPr lang="en-US" dirty="0"/>
          </a:p>
        </p:txBody>
      </p:sp>
    </p:spTree>
    <p:extLst>
      <p:ext uri="{BB962C8B-B14F-4D97-AF65-F5344CB8AC3E}">
        <p14:creationId xmlns:p14="http://schemas.microsoft.com/office/powerpoint/2010/main" val="30136327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2024 review of common diseases by Alani Abdullah et al found a strong co-relation in individuals beliefs about their susceptibility, perceived benefits, and a sense of self-efficacy when applied in the use of preventative measures.</a:t>
            </a:r>
          </a:p>
          <a:p>
            <a:endParaRPr lang="en-US" dirty="0"/>
          </a:p>
          <a:p>
            <a:r>
              <a:rPr lang="en-US" dirty="0"/>
              <a:t>HBM has been applied to various health behaviors such as alcohol use, and obesity, as well related behaviors such as seat-belt use. </a:t>
            </a:r>
          </a:p>
        </p:txBody>
      </p:sp>
      <p:sp>
        <p:nvSpPr>
          <p:cNvPr id="4" name="Slide Number Placeholder 3"/>
          <p:cNvSpPr>
            <a:spLocks noGrp="1"/>
          </p:cNvSpPr>
          <p:nvPr>
            <p:ph type="sldNum" sz="quarter" idx="5"/>
          </p:nvPr>
        </p:nvSpPr>
        <p:spPr/>
        <p:txBody>
          <a:bodyPr/>
          <a:lstStyle/>
          <a:p>
            <a:fld id="{3EA04C90-4D62-364B-A781-2D05AEDC58E2}" type="slidenum">
              <a:rPr lang="en-US" smtClean="0"/>
              <a:t>5</a:t>
            </a:fld>
            <a:endParaRPr lang="en-US" dirty="0"/>
          </a:p>
        </p:txBody>
      </p:sp>
    </p:spTree>
    <p:extLst>
      <p:ext uri="{BB962C8B-B14F-4D97-AF65-F5344CB8AC3E}">
        <p14:creationId xmlns:p14="http://schemas.microsoft.com/office/powerpoint/2010/main" val="14835802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Chief amongst the limitations of HBM is the frequency of an individuals lack of belief in his/her capacity to influence change. This failing was partly addressed by </a:t>
            </a:r>
            <a:r>
              <a:rPr lang="en-US" dirty="0" err="1"/>
              <a:t>Jenz</a:t>
            </a:r>
            <a:r>
              <a:rPr lang="en-US" dirty="0"/>
              <a:t> and Becker in the 1980’s by adding self-efficacy to the model.</a:t>
            </a:r>
          </a:p>
          <a:p>
            <a:endParaRPr lang="en-US" dirty="0"/>
          </a:p>
          <a:p>
            <a:r>
              <a:rPr lang="en-US" dirty="0"/>
              <a:t>The model concentrates on abstract constructs such as susceptibility, severity, and benefits compared to costs. Consequently the model has been criticized for failing effectively to capture the emotional and social aspects that influence health behaviors.</a:t>
            </a:r>
          </a:p>
          <a:p>
            <a:endParaRPr lang="en-US" dirty="0"/>
          </a:p>
          <a:p>
            <a:r>
              <a:rPr lang="en-US" dirty="0"/>
              <a:t>HBM has also been criticized for its static nature and failure to adapt to changing attitudes and beliefs, and for overemphasizing individuals responsibility for health behaviors well as neglecting wider enviromental factors such as poverty and poor housing affecting health behaviors.</a:t>
            </a:r>
          </a:p>
        </p:txBody>
      </p:sp>
      <p:sp>
        <p:nvSpPr>
          <p:cNvPr id="4" name="Slide Number Placeholder 3"/>
          <p:cNvSpPr>
            <a:spLocks noGrp="1"/>
          </p:cNvSpPr>
          <p:nvPr>
            <p:ph type="sldNum" sz="quarter" idx="5"/>
          </p:nvPr>
        </p:nvSpPr>
        <p:spPr/>
        <p:txBody>
          <a:bodyPr/>
          <a:lstStyle/>
          <a:p>
            <a:fld id="{3EA04C90-4D62-364B-A781-2D05AEDC58E2}" type="slidenum">
              <a:rPr lang="en-US" smtClean="0"/>
              <a:t>6</a:t>
            </a:fld>
            <a:endParaRPr lang="en-US" dirty="0"/>
          </a:p>
        </p:txBody>
      </p:sp>
    </p:spTree>
    <p:extLst>
      <p:ext uri="{BB962C8B-B14F-4D97-AF65-F5344CB8AC3E}">
        <p14:creationId xmlns:p14="http://schemas.microsoft.com/office/powerpoint/2010/main" val="24176658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GB"/>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AB3A824-1A51-4B26-AD58-A6D8E14F6C04}" type="datetimeFigureOut">
              <a:rPr lang="en-US"/>
              <a:t>5/22/25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rIns="45720"/>
          <a:lstStyle/>
          <a:p>
            <a:fld id="{6D22F896-40B5-4ADD-8801-0D06FADFA095}" type="slidenum">
              <a:rPr lang="en-US"/>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a:t>5/22/25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GB"/>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E5059C3-6A89-4494-99FF-5A4D6FFD50EB}" type="datetimeFigureOut">
              <a:rPr lang="en-US"/>
              <a:t>5/22/25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a:t>5/22/25</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GB"/>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a:t>5/22/25</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a:t>5/22/25</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a:t>5/22/25</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7D525BB-DA17-4BA0-B3C8-3AC3ABC827E6}" type="datetimeFigureOut">
              <a:rPr lang="en-US"/>
              <a:t>5/22/25</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16C4C9A-3960-41CF-A4E9-2A8FB932454B}" type="datetimeFigureOut">
              <a:rPr lang="en-US"/>
              <a:t>5/22/25</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a:t>5/22/25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a:t>5/22/25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a:t>5/22/25</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dirty="0"/>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6.sv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3.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7.jpeg"/><Relationship Id="rId5" Type="http://schemas.openxmlformats.org/officeDocument/2006/relationships/image" Target="../media/image3.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9.sv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3.pn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11.sv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7F07D2-901B-C843-F8DE-978C8FE324BF}"/>
              </a:ext>
            </a:extLst>
          </p:cNvPr>
          <p:cNvSpPr>
            <a:spLocks noGrp="1"/>
          </p:cNvSpPr>
          <p:nvPr>
            <p:ph type="ctrTitle"/>
          </p:nvPr>
        </p:nvSpPr>
        <p:spPr>
          <a:xfrm>
            <a:off x="2484487" y="2040036"/>
            <a:ext cx="5518066" cy="2268559"/>
          </a:xfrm>
        </p:spPr>
        <p:txBody>
          <a:bodyPr>
            <a:noAutofit/>
          </a:bodyPr>
          <a:lstStyle/>
          <a:p>
            <a:r>
              <a:rPr lang="en-US" sz="4400" dirty="0"/>
              <a:t>Applicability of social cognition models in relation to healthy behavioral change</a:t>
            </a:r>
          </a:p>
        </p:txBody>
      </p:sp>
      <p:sp>
        <p:nvSpPr>
          <p:cNvPr id="3" name="Subtitle 2">
            <a:extLst>
              <a:ext uri="{FF2B5EF4-FFF2-40B4-BE49-F238E27FC236}">
                <a16:creationId xmlns:a16="http://schemas.microsoft.com/office/drawing/2014/main" id="{9C7512AF-B976-47B1-FBCC-8D3DC9E1A328}"/>
              </a:ext>
            </a:extLst>
          </p:cNvPr>
          <p:cNvSpPr>
            <a:spLocks noGrp="1"/>
          </p:cNvSpPr>
          <p:nvPr>
            <p:ph type="subTitle" idx="1"/>
          </p:nvPr>
        </p:nvSpPr>
        <p:spPr>
          <a:xfrm>
            <a:off x="4184385" y="-580107"/>
            <a:ext cx="5357600" cy="1160213"/>
          </a:xfrm>
        </p:spPr>
        <p:txBody>
          <a:bodyPr/>
          <a:lstStyle/>
          <a:p>
            <a:endParaRPr lang="en-US" dirty="0"/>
          </a:p>
          <a:p>
            <a:endParaRPr lang="en-US" dirty="0"/>
          </a:p>
        </p:txBody>
      </p:sp>
    </p:spTree>
    <p:extLst>
      <p:ext uri="{BB962C8B-B14F-4D97-AF65-F5344CB8AC3E}">
        <p14:creationId xmlns:p14="http://schemas.microsoft.com/office/powerpoint/2010/main" val="35102635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BBAF34-367D-4E18-A62E-4602BD908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432" y="-2718"/>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9A4CF08-858A-49E4-B707-4E7585D11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6938E62-910D-4D69-AA09-567AAAC37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4E54C6-D084-4BC8-B3F9-8B9EC22A6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5" y="0"/>
            <a:ext cx="65268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B7144E-BB4B-6A3B-D7FC-5C9DDF6A3E7C}"/>
              </a:ext>
            </a:extLst>
          </p:cNvPr>
          <p:cNvSpPr>
            <a:spLocks noGrp="1"/>
          </p:cNvSpPr>
          <p:nvPr>
            <p:ph type="title"/>
          </p:nvPr>
        </p:nvSpPr>
        <p:spPr>
          <a:xfrm>
            <a:off x="1974738" y="808056"/>
            <a:ext cx="4986954" cy="1077229"/>
          </a:xfrm>
        </p:spPr>
        <p:txBody>
          <a:bodyPr>
            <a:normAutofit/>
          </a:bodyPr>
          <a:lstStyle/>
          <a:p>
            <a:pPr algn="l"/>
            <a:endParaRPr lang="en-US"/>
          </a:p>
        </p:txBody>
      </p:sp>
      <p:sp>
        <p:nvSpPr>
          <p:cNvPr id="3" name="Content Placeholder 2">
            <a:extLst>
              <a:ext uri="{FF2B5EF4-FFF2-40B4-BE49-F238E27FC236}">
                <a16:creationId xmlns:a16="http://schemas.microsoft.com/office/drawing/2014/main" id="{2211101F-4E71-6495-1E4D-5F8BDD83C010}"/>
              </a:ext>
            </a:extLst>
          </p:cNvPr>
          <p:cNvSpPr>
            <a:spLocks noGrp="1"/>
          </p:cNvSpPr>
          <p:nvPr>
            <p:ph idx="1"/>
          </p:nvPr>
        </p:nvSpPr>
        <p:spPr>
          <a:xfrm>
            <a:off x="1974739" y="2052116"/>
            <a:ext cx="4901548" cy="3997828"/>
          </a:xfrm>
        </p:spPr>
        <p:txBody>
          <a:bodyPr>
            <a:normAutofit/>
          </a:bodyPr>
          <a:lstStyle/>
          <a:p>
            <a:pPr marL="0" indent="0" algn="ctr">
              <a:buNone/>
            </a:pPr>
            <a:r>
              <a:rPr lang="en-US" sz="5400" dirty="0"/>
              <a:t>Introduction </a:t>
            </a:r>
          </a:p>
        </p:txBody>
      </p:sp>
      <p:sp>
        <p:nvSpPr>
          <p:cNvPr id="17" name="Rectangle 16">
            <a:extLst>
              <a:ext uri="{FF2B5EF4-FFF2-40B4-BE49-F238E27FC236}">
                <a16:creationId xmlns:a16="http://schemas.microsoft.com/office/drawing/2014/main" id="{777713DB-A0B1-4507-9991-B6DCAE436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93970"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qua and green fractal background like floral petal">
            <a:extLst>
              <a:ext uri="{FF2B5EF4-FFF2-40B4-BE49-F238E27FC236}">
                <a16:creationId xmlns:a16="http://schemas.microsoft.com/office/drawing/2014/main" id="{CE94D37D-6DDA-BC4A-CE77-B8EE6B61D215}"/>
              </a:ext>
            </a:extLst>
          </p:cNvPr>
          <p:cNvPicPr>
            <a:picLocks noChangeAspect="1"/>
          </p:cNvPicPr>
          <p:nvPr/>
        </p:nvPicPr>
        <p:blipFill>
          <a:blip r:embed="rId4"/>
          <a:srcRect l="20646" r="28424"/>
          <a:stretch>
            <a:fillRect/>
          </a:stretch>
        </p:blipFill>
        <p:spPr>
          <a:xfrm>
            <a:off x="7534656" y="227"/>
            <a:ext cx="4657039" cy="6858000"/>
          </a:xfrm>
          <a:prstGeom prst="rect">
            <a:avLst/>
          </a:prstGeom>
        </p:spPr>
      </p:pic>
      <p:pic>
        <p:nvPicPr>
          <p:cNvPr id="19" name="Picture 18">
            <a:extLst>
              <a:ext uri="{FF2B5EF4-FFF2-40B4-BE49-F238E27FC236}">
                <a16:creationId xmlns:a16="http://schemas.microsoft.com/office/drawing/2014/main" id="{A9A96FF2-ACD7-48C4-BCE1-FC7F4210860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7542372" y="0"/>
            <a:ext cx="4649628" cy="6858000"/>
          </a:xfrm>
          <a:prstGeom prst="rect">
            <a:avLst/>
          </a:prstGeom>
        </p:spPr>
      </p:pic>
    </p:spTree>
    <p:extLst>
      <p:ext uri="{BB962C8B-B14F-4D97-AF65-F5344CB8AC3E}">
        <p14:creationId xmlns:p14="http://schemas.microsoft.com/office/powerpoint/2010/main" val="38231872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8CD557CE-2AB8-44E1-AABA-A21D2274F3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a:extLst>
              <a:ext uri="{FF2B5EF4-FFF2-40B4-BE49-F238E27FC236}">
                <a16:creationId xmlns:a16="http://schemas.microsoft.com/office/drawing/2014/main" id="{58DCB6E5-A344-4A17-A353-EC4D71E6C4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5" name="Picture 24">
            <a:extLst>
              <a:ext uri="{FF2B5EF4-FFF2-40B4-BE49-F238E27FC236}">
                <a16:creationId xmlns:a16="http://schemas.microsoft.com/office/drawing/2014/main" id="{4D82F4F2-6117-4CCD-94A7-4AFD603EC3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7" name="Rectangle 26">
            <a:extLst>
              <a:ext uri="{FF2B5EF4-FFF2-40B4-BE49-F238E27FC236}">
                <a16:creationId xmlns:a16="http://schemas.microsoft.com/office/drawing/2014/main" id="{3CCA9FB2-FFC7-4B6D-8E30-9D2CC14E7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3CF6D6F6-E7F9-4521-BD22-74A61D8ED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1B566E74-1425-46AC-885D-D2DAEE365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C3DA56-F3EE-65BA-18DC-7AF2B4485204}"/>
              </a:ext>
            </a:extLst>
          </p:cNvPr>
          <p:cNvSpPr>
            <a:spLocks noGrp="1"/>
          </p:cNvSpPr>
          <p:nvPr>
            <p:ph type="title"/>
          </p:nvPr>
        </p:nvSpPr>
        <p:spPr>
          <a:xfrm>
            <a:off x="1969804" y="808056"/>
            <a:ext cx="3317492" cy="1077229"/>
          </a:xfrm>
        </p:spPr>
        <p:txBody>
          <a:bodyPr>
            <a:normAutofit/>
          </a:bodyPr>
          <a:lstStyle/>
          <a:p>
            <a:pPr algn="l"/>
            <a:endParaRPr lang="en-US"/>
          </a:p>
        </p:txBody>
      </p:sp>
      <p:sp>
        <p:nvSpPr>
          <p:cNvPr id="3" name="Content Placeholder 2">
            <a:extLst>
              <a:ext uri="{FF2B5EF4-FFF2-40B4-BE49-F238E27FC236}">
                <a16:creationId xmlns:a16="http://schemas.microsoft.com/office/drawing/2014/main" id="{7431D215-4ABF-3158-9F96-0AE479E0F92B}"/>
              </a:ext>
            </a:extLst>
          </p:cNvPr>
          <p:cNvSpPr>
            <a:spLocks noGrp="1"/>
          </p:cNvSpPr>
          <p:nvPr>
            <p:ph idx="1"/>
          </p:nvPr>
        </p:nvSpPr>
        <p:spPr>
          <a:xfrm>
            <a:off x="1969803" y="2052116"/>
            <a:ext cx="3317493" cy="3997828"/>
          </a:xfrm>
        </p:spPr>
        <p:txBody>
          <a:bodyPr>
            <a:noAutofit/>
          </a:bodyPr>
          <a:lstStyle/>
          <a:p>
            <a:r>
              <a:rPr lang="en-US" sz="4000" dirty="0"/>
              <a:t>Health Belief Model in social psychology </a:t>
            </a:r>
          </a:p>
        </p:txBody>
      </p:sp>
      <p:pic>
        <p:nvPicPr>
          <p:cNvPr id="18" name="Graphic 17" descr="Brain in head">
            <a:extLst>
              <a:ext uri="{FF2B5EF4-FFF2-40B4-BE49-F238E27FC236}">
                <a16:creationId xmlns:a16="http://schemas.microsoft.com/office/drawing/2014/main" id="{745A6053-7C03-9FF4-B91E-1C203BE3E438}"/>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094766" y="1103522"/>
            <a:ext cx="4651619" cy="4651619"/>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33" name="Rectangle 32">
            <a:extLst>
              <a:ext uri="{FF2B5EF4-FFF2-40B4-BE49-F238E27FC236}">
                <a16:creationId xmlns:a16="http://schemas.microsoft.com/office/drawing/2014/main" id="{06858379-D070-40E4-8A3D-F29E90C5C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833403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4961F17-D0E4-4576-8697-C062B28F32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02DF1AEC-0327-4A10-AED3-E227ACAEBC5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3" name="Picture 12">
            <a:extLst>
              <a:ext uri="{FF2B5EF4-FFF2-40B4-BE49-F238E27FC236}">
                <a16:creationId xmlns:a16="http://schemas.microsoft.com/office/drawing/2014/main" id="{C839742D-6F41-4E7D-9C32-1D9825B40F2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5" name="Rectangle 14">
            <a:extLst>
              <a:ext uri="{FF2B5EF4-FFF2-40B4-BE49-F238E27FC236}">
                <a16:creationId xmlns:a16="http://schemas.microsoft.com/office/drawing/2014/main" id="{5F3ADA23-8B3C-4029-923E-81303CBEA1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9EAE543-FFF6-43C7-AD71-A9856C6E7C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612A03-26A8-62BB-B1C5-B52AF7E285F4}"/>
              </a:ext>
            </a:extLst>
          </p:cNvPr>
          <p:cNvSpPr>
            <a:spLocks noGrp="1"/>
          </p:cNvSpPr>
          <p:nvPr>
            <p:ph type="title"/>
          </p:nvPr>
        </p:nvSpPr>
        <p:spPr>
          <a:xfrm>
            <a:off x="10868279" y="427929"/>
            <a:ext cx="1342201" cy="1249344"/>
          </a:xfrm>
        </p:spPr>
        <p:txBody>
          <a:bodyPr>
            <a:normAutofit/>
          </a:bodyPr>
          <a:lstStyle/>
          <a:p>
            <a:pPr algn="l"/>
            <a:endParaRPr lang="en-US" sz="2800"/>
          </a:p>
        </p:txBody>
      </p:sp>
      <p:pic>
        <p:nvPicPr>
          <p:cNvPr id="5" name="Picture 4" descr="A person lifting weights in a gym&#10;&#10;Description automatically generated">
            <a:extLst>
              <a:ext uri="{FF2B5EF4-FFF2-40B4-BE49-F238E27FC236}">
                <a16:creationId xmlns:a16="http://schemas.microsoft.com/office/drawing/2014/main" id="{CDA1A73C-2D37-F6F4-BDFB-5520AA16225A}"/>
              </a:ext>
            </a:extLst>
          </p:cNvPr>
          <p:cNvPicPr>
            <a:picLocks noChangeAspect="1"/>
          </p:cNvPicPr>
          <p:nvPr/>
        </p:nvPicPr>
        <p:blipFill>
          <a:blip r:embed="rId6"/>
          <a:srcRect l="34452" r="19864"/>
          <a:stretch>
            <a:fillRect/>
          </a:stretch>
        </p:blipFill>
        <p:spPr>
          <a:xfrm>
            <a:off x="1005401" y="227"/>
            <a:ext cx="5569814" cy="6858000"/>
          </a:xfrm>
          <a:prstGeom prst="rect">
            <a:avLst/>
          </a:prstGeom>
          <a:ln w="12700">
            <a:solidFill>
              <a:schemeClr val="tx1"/>
            </a:solidFill>
          </a:ln>
        </p:spPr>
      </p:pic>
      <p:sp>
        <p:nvSpPr>
          <p:cNvPr id="19" name="Rectangle 18">
            <a:extLst>
              <a:ext uri="{FF2B5EF4-FFF2-40B4-BE49-F238E27FC236}">
                <a16:creationId xmlns:a16="http://schemas.microsoft.com/office/drawing/2014/main" id="{8D7E355E-8304-4C50-B384-7DAC68D87C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30F76D2-115A-ACC7-13D0-43D1ACA0612B}"/>
              </a:ext>
            </a:extLst>
          </p:cNvPr>
          <p:cNvSpPr>
            <a:spLocks noGrp="1"/>
          </p:cNvSpPr>
          <p:nvPr>
            <p:ph idx="1"/>
          </p:nvPr>
        </p:nvSpPr>
        <p:spPr>
          <a:xfrm>
            <a:off x="7599109" y="1104680"/>
            <a:ext cx="3012735" cy="3849669"/>
          </a:xfrm>
        </p:spPr>
        <p:txBody>
          <a:bodyPr>
            <a:noAutofit/>
          </a:bodyPr>
          <a:lstStyle/>
          <a:p>
            <a:r>
              <a:rPr lang="en-US" sz="3600" dirty="0"/>
              <a:t>Health belief model and the affect on exercise and smoking </a:t>
            </a:r>
          </a:p>
        </p:txBody>
      </p:sp>
      <p:sp>
        <p:nvSpPr>
          <p:cNvPr id="21" name="Rectangle 20">
            <a:extLst>
              <a:ext uri="{FF2B5EF4-FFF2-40B4-BE49-F238E27FC236}">
                <a16:creationId xmlns:a16="http://schemas.microsoft.com/office/drawing/2014/main" id="{0178E784-3C81-4963-ACD9-58EF41CE82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014727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74577E3-FA18-4D8A-9E42-FF3D35D3FC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9A934298-58E5-4E9F-B25C-57B1746AB6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4" name="Picture 13">
            <a:extLst>
              <a:ext uri="{FF2B5EF4-FFF2-40B4-BE49-F238E27FC236}">
                <a16:creationId xmlns:a16="http://schemas.microsoft.com/office/drawing/2014/main" id="{C3A87EC4-5D77-4221-830F-985B0756CE9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6" name="Rectangle 15">
            <a:extLst>
              <a:ext uri="{FF2B5EF4-FFF2-40B4-BE49-F238E27FC236}">
                <a16:creationId xmlns:a16="http://schemas.microsoft.com/office/drawing/2014/main" id="{31FFB1DF-0D2D-4029-A8C7-317DDCF927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770C84D-AB0A-4DD9-9CD3-B0DDCBCA33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EBBF7C2-27D7-480A-BEFA-B1399AC04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F4042A-6815-A41E-9924-6DB0D97B41DF}"/>
              </a:ext>
            </a:extLst>
          </p:cNvPr>
          <p:cNvSpPr>
            <a:spLocks noGrp="1"/>
          </p:cNvSpPr>
          <p:nvPr>
            <p:ph type="title"/>
          </p:nvPr>
        </p:nvSpPr>
        <p:spPr>
          <a:xfrm>
            <a:off x="1969804" y="808056"/>
            <a:ext cx="4297226" cy="1077229"/>
          </a:xfrm>
        </p:spPr>
        <p:txBody>
          <a:bodyPr>
            <a:normAutofit/>
          </a:bodyPr>
          <a:lstStyle/>
          <a:p>
            <a:pPr algn="l"/>
            <a:endParaRPr lang="en-US"/>
          </a:p>
        </p:txBody>
      </p:sp>
      <p:sp>
        <p:nvSpPr>
          <p:cNvPr id="3" name="Content Placeholder 2">
            <a:extLst>
              <a:ext uri="{FF2B5EF4-FFF2-40B4-BE49-F238E27FC236}">
                <a16:creationId xmlns:a16="http://schemas.microsoft.com/office/drawing/2014/main" id="{B774D339-6EFF-A10E-6F3A-EB36BF89A6B0}"/>
              </a:ext>
            </a:extLst>
          </p:cNvPr>
          <p:cNvSpPr>
            <a:spLocks noGrp="1"/>
          </p:cNvSpPr>
          <p:nvPr>
            <p:ph idx="1"/>
          </p:nvPr>
        </p:nvSpPr>
        <p:spPr>
          <a:xfrm>
            <a:off x="1799838" y="1587167"/>
            <a:ext cx="4295095" cy="3997828"/>
          </a:xfrm>
        </p:spPr>
        <p:txBody>
          <a:bodyPr>
            <a:normAutofit/>
          </a:bodyPr>
          <a:lstStyle/>
          <a:p>
            <a:r>
              <a:rPr lang="en-US" sz="3200" dirty="0"/>
              <a:t>Other studies on HBM</a:t>
            </a:r>
          </a:p>
        </p:txBody>
      </p:sp>
      <p:sp>
        <p:nvSpPr>
          <p:cNvPr id="22" name="Rectangle 21">
            <a:extLst>
              <a:ext uri="{FF2B5EF4-FFF2-40B4-BE49-F238E27FC236}">
                <a16:creationId xmlns:a16="http://schemas.microsoft.com/office/drawing/2014/main" id="{78FBE352-03FD-4333-A348-0C7FCF5FE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1538" y="641224"/>
            <a:ext cx="3674846" cy="557417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Books">
            <a:extLst>
              <a:ext uri="{FF2B5EF4-FFF2-40B4-BE49-F238E27FC236}">
                <a16:creationId xmlns:a16="http://schemas.microsoft.com/office/drawing/2014/main" id="{1EA1559F-8C0C-4F56-1285-8C8480A8DEC3}"/>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7393270" y="1907457"/>
            <a:ext cx="3031155" cy="3031155"/>
          </a:xfrm>
          <a:prstGeom prst="rect">
            <a:avLst/>
          </a:prstGeom>
          <a:ln>
            <a:noFill/>
          </a:ln>
        </p:spPr>
      </p:pic>
      <p:sp>
        <p:nvSpPr>
          <p:cNvPr id="24" name="Rectangle 23">
            <a:extLst>
              <a:ext uri="{FF2B5EF4-FFF2-40B4-BE49-F238E27FC236}">
                <a16:creationId xmlns:a16="http://schemas.microsoft.com/office/drawing/2014/main" id="{9C6A91D1-6664-4898-92B7-49F9982CE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18319" y="883993"/>
            <a:ext cx="3181057" cy="5078083"/>
          </a:xfrm>
          <a:prstGeom prst="rect">
            <a:avLst/>
          </a:prstGeom>
          <a:noFill/>
          <a:ln w="9525">
            <a:solidFill>
              <a:schemeClr val="accent6">
                <a:lumMod val="60000"/>
                <a:lumOff val="4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D44EDEA4-22DE-4070-A5F1-4AEE20A4D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72705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useBgFill="1">
        <p:nvSpPr>
          <p:cNvPr id="91" name="Rectangle 90">
            <a:extLst>
              <a:ext uri="{FF2B5EF4-FFF2-40B4-BE49-F238E27FC236}">
                <a16:creationId xmlns:a16="http://schemas.microsoft.com/office/drawing/2014/main" id="{D74577E3-FA18-4D8A-9E42-FF3D35D3FC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 name="Picture 91">
            <a:extLst>
              <a:ext uri="{FF2B5EF4-FFF2-40B4-BE49-F238E27FC236}">
                <a16:creationId xmlns:a16="http://schemas.microsoft.com/office/drawing/2014/main" id="{9A934298-58E5-4E9F-B25C-57B1746AB6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93" name="Picture 92">
            <a:extLst>
              <a:ext uri="{FF2B5EF4-FFF2-40B4-BE49-F238E27FC236}">
                <a16:creationId xmlns:a16="http://schemas.microsoft.com/office/drawing/2014/main" id="{C3A87EC4-5D77-4221-830F-985B0756CE9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94" name="Rectangle 93">
            <a:extLst>
              <a:ext uri="{FF2B5EF4-FFF2-40B4-BE49-F238E27FC236}">
                <a16:creationId xmlns:a16="http://schemas.microsoft.com/office/drawing/2014/main" id="{31FFB1DF-0D2D-4029-A8C7-317DDCF927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3770C84D-AB0A-4DD9-9CD3-B0DDCBCA33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7EBBF7C2-27D7-480A-BEFA-B1399AC04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418165-388E-2982-373D-BE3CF530A4DF}"/>
              </a:ext>
            </a:extLst>
          </p:cNvPr>
          <p:cNvSpPr>
            <a:spLocks noGrp="1"/>
          </p:cNvSpPr>
          <p:nvPr>
            <p:ph type="title"/>
          </p:nvPr>
        </p:nvSpPr>
        <p:spPr>
          <a:xfrm>
            <a:off x="1969804" y="808056"/>
            <a:ext cx="4297226" cy="1077229"/>
          </a:xfrm>
        </p:spPr>
        <p:txBody>
          <a:bodyPr>
            <a:normAutofit/>
          </a:bodyPr>
          <a:lstStyle/>
          <a:p>
            <a:pPr algn="l"/>
            <a:endParaRPr lang="en-US"/>
          </a:p>
        </p:txBody>
      </p:sp>
      <p:sp>
        <p:nvSpPr>
          <p:cNvPr id="3" name="Content Placeholder 2">
            <a:extLst>
              <a:ext uri="{FF2B5EF4-FFF2-40B4-BE49-F238E27FC236}">
                <a16:creationId xmlns:a16="http://schemas.microsoft.com/office/drawing/2014/main" id="{1CF7D178-E5D1-00D2-BAE2-42C7E06F7092}"/>
              </a:ext>
            </a:extLst>
          </p:cNvPr>
          <p:cNvSpPr>
            <a:spLocks noGrp="1"/>
          </p:cNvSpPr>
          <p:nvPr>
            <p:ph idx="1"/>
          </p:nvPr>
        </p:nvSpPr>
        <p:spPr>
          <a:xfrm>
            <a:off x="1969803" y="2052116"/>
            <a:ext cx="4295095" cy="3997828"/>
          </a:xfrm>
        </p:spPr>
        <p:txBody>
          <a:bodyPr>
            <a:normAutofit/>
          </a:bodyPr>
          <a:lstStyle/>
          <a:p>
            <a:r>
              <a:rPr lang="en-US" sz="3600" dirty="0"/>
              <a:t>Limitations of HBM</a:t>
            </a:r>
          </a:p>
        </p:txBody>
      </p:sp>
      <p:sp>
        <p:nvSpPr>
          <p:cNvPr id="69" name="Rectangle 68">
            <a:extLst>
              <a:ext uri="{FF2B5EF4-FFF2-40B4-BE49-F238E27FC236}">
                <a16:creationId xmlns:a16="http://schemas.microsoft.com/office/drawing/2014/main" id="{78FBE352-03FD-4333-A348-0C7FCF5FE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1538" y="641224"/>
            <a:ext cx="3674846" cy="557417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4" name="Graphic 53" descr="Warning">
            <a:extLst>
              <a:ext uri="{FF2B5EF4-FFF2-40B4-BE49-F238E27FC236}">
                <a16:creationId xmlns:a16="http://schemas.microsoft.com/office/drawing/2014/main" id="{FEC117A0-9C4B-0B4C-8924-CC6F3478789E}"/>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7393270" y="1907457"/>
            <a:ext cx="3031155" cy="3031155"/>
          </a:xfrm>
          <a:prstGeom prst="rect">
            <a:avLst/>
          </a:prstGeom>
          <a:ln>
            <a:noFill/>
          </a:ln>
        </p:spPr>
      </p:pic>
      <p:sp>
        <p:nvSpPr>
          <p:cNvPr id="71" name="Rectangle 70">
            <a:extLst>
              <a:ext uri="{FF2B5EF4-FFF2-40B4-BE49-F238E27FC236}">
                <a16:creationId xmlns:a16="http://schemas.microsoft.com/office/drawing/2014/main" id="{9C6A91D1-6664-4898-92B7-49F9982CE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18319" y="883993"/>
            <a:ext cx="3181057" cy="5078083"/>
          </a:xfrm>
          <a:prstGeom prst="rect">
            <a:avLst/>
          </a:prstGeom>
          <a:noFill/>
          <a:ln w="9525">
            <a:solidFill>
              <a:schemeClr val="accent6">
                <a:lumMod val="60000"/>
                <a:lumOff val="4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D44EDEA4-22DE-4070-A5F1-4AEE20A4D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3122704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Madison</Template>
  <TotalTime>10013</TotalTime>
  <Words>982</Words>
  <Application>Microsoft Macintosh PowerPoint</Application>
  <PresentationFormat>Widescreen</PresentationFormat>
  <Paragraphs>71</Paragraphs>
  <Slides>6</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Aptos</vt:lpstr>
      <vt:lpstr>Arial</vt:lpstr>
      <vt:lpstr>MS Shell Dlg 2</vt:lpstr>
      <vt:lpstr>Wingdings</vt:lpstr>
      <vt:lpstr>Wingdings 3</vt:lpstr>
      <vt:lpstr>Madison</vt:lpstr>
      <vt:lpstr>Applicability of social cognition models in relation to healthy behavioral change</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Natasha Littleton (1502441)</dc:creator>
  <cp:lastModifiedBy>Natasha Littleton (1502441)</cp:lastModifiedBy>
  <cp:revision>14</cp:revision>
  <dcterms:created xsi:type="dcterms:W3CDTF">2025-05-20T13:22:58Z</dcterms:created>
  <dcterms:modified xsi:type="dcterms:W3CDTF">2025-05-27T12:53:52Z</dcterms:modified>
</cp:coreProperties>
</file>