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64" r:id="rId6"/>
    <p:sldId id="265" r:id="rId7"/>
    <p:sldId id="266" r:id="rId8"/>
    <p:sldId id="267" r:id="rId9"/>
    <p:sldId id="269" r:id="rId10"/>
    <p:sldId id="268" r:id="rId11"/>
    <p:sldId id="270" r:id="rId12"/>
    <p:sldId id="272" r:id="rId13"/>
    <p:sldId id="273" r:id="rId14"/>
    <p:sldId id="275" r:id="rId15"/>
    <p:sldId id="274" r:id="rId16"/>
    <p:sldId id="277" r:id="rId17"/>
    <p:sldId id="279" r:id="rId18"/>
    <p:sldId id="278" r:id="rId19"/>
    <p:sldId id="280" r:id="rId20"/>
    <p:sldId id="281" r:id="rId21"/>
    <p:sldId id="282" r:id="rId22"/>
    <p:sldId id="283" r:id="rId23"/>
    <p:sldId id="284" r:id="rId24"/>
    <p:sldId id="285" r:id="rId25"/>
    <p:sldId id="286" r:id="rId26"/>
    <p:sldId id="287" r:id="rId27"/>
    <p:sldId id="28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268" autoAdjust="0"/>
  </p:normalViewPr>
  <p:slideViewPr>
    <p:cSldViewPr>
      <p:cViewPr>
        <p:scale>
          <a:sx n="99" d="100"/>
          <a:sy n="99" d="100"/>
        </p:scale>
        <p:origin x="-240" y="75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30/11/2016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11/30/2016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Hypervisor:</a:t>
            </a:r>
          </a:p>
          <a:p>
            <a:r>
              <a:rPr lang="en-US" dirty="0" smtClean="0"/>
              <a:t>software used to generate virtual server instances of a physical server</a:t>
            </a:r>
          </a:p>
          <a:p>
            <a:r>
              <a:rPr lang="en-US" dirty="0" smtClean="0"/>
              <a:t>its limited to one physical server</a:t>
            </a:r>
          </a:p>
          <a:p>
            <a:r>
              <a:rPr lang="en-US" dirty="0" smtClean="0"/>
              <a:t>can assign resources to virtual servers that it  generates with resource pool of the physical server</a:t>
            </a:r>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853470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Full virtualization : example KVM</a:t>
            </a:r>
          </a:p>
          <a:p>
            <a:r>
              <a:rPr lang="en-US" dirty="0" smtClean="0"/>
              <a:t>Para virtualization : </a:t>
            </a:r>
            <a:r>
              <a:rPr lang="en-US" dirty="0" err="1" smtClean="0"/>
              <a:t>Xen</a:t>
            </a:r>
            <a:endParaRPr lang="en-US" dirty="0" smtClean="0"/>
          </a:p>
          <a:p>
            <a:r>
              <a:rPr lang="en-US" dirty="0" smtClean="0"/>
              <a:t>Binary Translation: Translates the request for any I/O or other</a:t>
            </a:r>
            <a:r>
              <a:rPr lang="en-US" baseline="0" dirty="0" smtClean="0"/>
              <a:t> resources into hardware understandable format(machine format) so that the I/O or other resource could be accessed. This is done by Virtualization software or VMM</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993253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30/11/2016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30/11/2016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30/11/2016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smtClean="0">
                <a:solidFill>
                  <a:schemeClr val="bg1"/>
                </a:solidFill>
              </a:rPr>
              <a:t>CLOUD COMPUTING TECHNOLOGIES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Operating System</a:t>
            </a:r>
            <a:endParaRPr lang="en-US" dirty="0"/>
          </a:p>
        </p:txBody>
      </p:sp>
      <p:sp>
        <p:nvSpPr>
          <p:cNvPr id="4" name="Text Placeholder 3"/>
          <p:cNvSpPr>
            <a:spLocks noGrp="1"/>
          </p:cNvSpPr>
          <p:nvPr>
            <p:ph type="body" sz="half" idx="2"/>
          </p:nvPr>
        </p:nvSpPr>
        <p:spPr>
          <a:xfrm>
            <a:off x="457200" y="1435100"/>
            <a:ext cx="3610744" cy="4029891"/>
          </a:xfrm>
        </p:spPr>
        <p:txBody>
          <a:bodyPr/>
          <a:lstStyle/>
          <a:p>
            <a:pPr algn="just"/>
            <a:r>
              <a:rPr lang="en-US" dirty="0" smtClean="0"/>
              <a:t>It</a:t>
            </a:r>
            <a:r>
              <a:rPr lang="fr-FR" dirty="0" smtClean="0"/>
              <a:t>’</a:t>
            </a:r>
            <a:r>
              <a:rPr lang="en-US" dirty="0" smtClean="0"/>
              <a:t>s a program that acts as an interface between user and the computer hardware &amp; controls the execution of all kinds of programs.</a:t>
            </a:r>
          </a:p>
          <a:p>
            <a:pPr algn="just"/>
            <a:endParaRPr lang="en-US" dirty="0"/>
          </a:p>
          <a:p>
            <a:pPr algn="just"/>
            <a:r>
              <a:rPr lang="en-US" dirty="0" smtClean="0"/>
              <a:t>Software that interacts with the hardware</a:t>
            </a:r>
          </a:p>
          <a:p>
            <a:pPr algn="just"/>
            <a:endParaRPr lang="en-US" dirty="0"/>
          </a:p>
        </p:txBody>
      </p:sp>
      <p:pic>
        <p:nvPicPr>
          <p:cNvPr id="5" name="Picture 4"/>
          <p:cNvPicPr>
            <a:picLocks noChangeAspect="1"/>
          </p:cNvPicPr>
          <p:nvPr/>
        </p:nvPicPr>
        <p:blipFill>
          <a:blip r:embed="rId2">
            <a:duotone>
              <a:schemeClr val="accent1">
                <a:shade val="45000"/>
                <a:satMod val="135000"/>
              </a:schemeClr>
              <a:prstClr val="white"/>
            </a:duotone>
          </a:blip>
          <a:stretch>
            <a:fillRect/>
          </a:stretch>
        </p:blipFill>
        <p:spPr>
          <a:xfrm>
            <a:off x="4427984" y="332656"/>
            <a:ext cx="4392488" cy="4824536"/>
          </a:xfrm>
          <a:prstGeom prst="rect">
            <a:avLst/>
          </a:prstGeom>
        </p:spPr>
      </p:pic>
    </p:spTree>
    <p:extLst>
      <p:ext uri="{BB962C8B-B14F-4D97-AF65-F5344CB8AC3E}">
        <p14:creationId xmlns:p14="http://schemas.microsoft.com/office/powerpoint/2010/main" val="19770012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0152" y="260648"/>
            <a:ext cx="3008313" cy="585986"/>
          </a:xfrm>
        </p:spPr>
        <p:txBody>
          <a:bodyPr>
            <a:normAutofit fontScale="90000"/>
          </a:bodyPr>
          <a:lstStyle/>
          <a:p>
            <a:pPr algn="ctr"/>
            <a:r>
              <a:rPr lang="en-US" dirty="0" smtClean="0"/>
              <a:t>Functions of Operating System</a:t>
            </a:r>
            <a:endParaRPr lang="en-US" dirty="0"/>
          </a:p>
        </p:txBody>
      </p:sp>
      <p:sp>
        <p:nvSpPr>
          <p:cNvPr id="6" name="Text Placeholder 5"/>
          <p:cNvSpPr>
            <a:spLocks noGrp="1"/>
          </p:cNvSpPr>
          <p:nvPr>
            <p:ph type="body" sz="half" idx="2"/>
          </p:nvPr>
        </p:nvSpPr>
        <p:spPr>
          <a:xfrm>
            <a:off x="6012160" y="980728"/>
            <a:ext cx="3008313" cy="4029891"/>
          </a:xfrm>
        </p:spPr>
        <p:txBody>
          <a:bodyPr>
            <a:normAutofit fontScale="85000" lnSpcReduction="20000"/>
          </a:bodyPr>
          <a:lstStyle/>
          <a:p>
            <a:pPr marL="285750" indent="-285750">
              <a:buFont typeface="Arial"/>
              <a:buChar char="•"/>
            </a:pPr>
            <a:r>
              <a:rPr lang="en-US" dirty="0" smtClean="0"/>
              <a:t>File Management</a:t>
            </a:r>
          </a:p>
          <a:p>
            <a:pPr marL="742950" lvl="1" indent="-285750">
              <a:buFont typeface="Arial"/>
              <a:buChar char="•"/>
            </a:pPr>
            <a:r>
              <a:rPr lang="en-US" dirty="0" smtClean="0"/>
              <a:t>keeps track of location, status etc.(file system)</a:t>
            </a:r>
          </a:p>
          <a:p>
            <a:pPr marL="742950" lvl="1" indent="-285750">
              <a:buFont typeface="Arial"/>
              <a:buChar char="•"/>
            </a:pPr>
            <a:r>
              <a:rPr lang="en-US" dirty="0" smtClean="0">
                <a:solidFill>
                  <a:srgbClr val="FF0000"/>
                </a:solidFill>
              </a:rPr>
              <a:t>File Allocation Table</a:t>
            </a:r>
          </a:p>
          <a:p>
            <a:pPr marL="285750" indent="-285750">
              <a:buFont typeface="Arial"/>
              <a:buChar char="•"/>
            </a:pPr>
            <a:r>
              <a:rPr lang="en-US" dirty="0" smtClean="0"/>
              <a:t>Memory Management</a:t>
            </a:r>
          </a:p>
          <a:p>
            <a:pPr marL="742950" lvl="1" indent="-285750">
              <a:buFont typeface="Arial"/>
              <a:buChar char="•"/>
            </a:pPr>
            <a:r>
              <a:rPr lang="en-US" dirty="0" smtClean="0"/>
              <a:t>allocates &amp; de-allocates memory</a:t>
            </a:r>
          </a:p>
          <a:p>
            <a:pPr marL="742950" lvl="1" indent="-285750">
              <a:buFont typeface="Arial"/>
              <a:buChar char="•"/>
            </a:pPr>
            <a:r>
              <a:rPr lang="en-US" dirty="0" smtClean="0"/>
              <a:t>keep track of memory usage by various processes</a:t>
            </a:r>
          </a:p>
          <a:p>
            <a:pPr marL="742950" lvl="1" indent="-285750">
              <a:buFont typeface="Arial"/>
              <a:buChar char="•"/>
            </a:pPr>
            <a:r>
              <a:rPr lang="en-US" dirty="0" smtClean="0">
                <a:solidFill>
                  <a:srgbClr val="FF0000"/>
                </a:solidFill>
              </a:rPr>
              <a:t>Swapping(Virtual Memory: Paging, Segmentation)</a:t>
            </a:r>
          </a:p>
          <a:p>
            <a:pPr marL="285750" indent="-285750">
              <a:buFont typeface="Arial"/>
              <a:buChar char="•"/>
            </a:pPr>
            <a:r>
              <a:rPr lang="en-US" dirty="0" smtClean="0"/>
              <a:t>Device Management</a:t>
            </a:r>
          </a:p>
          <a:p>
            <a:pPr marL="742950" lvl="1" indent="-285750">
              <a:buFont typeface="Arial"/>
              <a:buChar char="•"/>
            </a:pPr>
            <a:r>
              <a:rPr lang="en-US" dirty="0" smtClean="0"/>
              <a:t>allocates &amp; de-allocates devices to processes</a:t>
            </a:r>
          </a:p>
          <a:p>
            <a:pPr marL="742950" lvl="1" indent="-285750">
              <a:buFont typeface="Arial"/>
              <a:buChar char="•"/>
            </a:pPr>
            <a:r>
              <a:rPr lang="en-US" dirty="0" smtClean="0"/>
              <a:t>keep track of all devices(I/O controller)</a:t>
            </a:r>
          </a:p>
          <a:p>
            <a:pPr marL="742950" lvl="1" indent="-285750">
              <a:buFont typeface="Arial"/>
              <a:buChar char="•"/>
            </a:pPr>
            <a:r>
              <a:rPr lang="en-US" dirty="0" smtClean="0">
                <a:solidFill>
                  <a:srgbClr val="FF0000"/>
                </a:solidFill>
              </a:rPr>
              <a:t>Spooling</a:t>
            </a:r>
          </a:p>
          <a:p>
            <a:pPr marL="285750" indent="-285750">
              <a:buFont typeface="Arial"/>
              <a:buChar char="•"/>
            </a:pPr>
            <a:r>
              <a:rPr lang="en-US" dirty="0" smtClean="0"/>
              <a:t>Process Management</a:t>
            </a:r>
          </a:p>
          <a:p>
            <a:pPr marL="742950" lvl="1" indent="-285750">
              <a:buFont typeface="Arial"/>
              <a:buChar char="•"/>
            </a:pPr>
            <a:r>
              <a:rPr lang="en-US" dirty="0" smtClean="0"/>
              <a:t>allocates &amp; de-allocates processor for various process</a:t>
            </a:r>
          </a:p>
          <a:p>
            <a:pPr marL="742950" lvl="1" indent="-285750">
              <a:buFont typeface="Arial"/>
              <a:buChar char="•"/>
            </a:pPr>
            <a:r>
              <a:rPr lang="en-US" dirty="0" smtClean="0"/>
              <a:t>keep track of processor &amp; status of process(traffic controller)</a:t>
            </a:r>
          </a:p>
          <a:p>
            <a:pPr marL="742950" lvl="1" indent="-285750">
              <a:buFont typeface="Arial"/>
              <a:buChar char="•"/>
            </a:pPr>
            <a:r>
              <a:rPr lang="en-US" dirty="0" smtClean="0">
                <a:solidFill>
                  <a:srgbClr val="FF0000"/>
                </a:solidFill>
              </a:rPr>
              <a:t>Scheduling</a:t>
            </a:r>
          </a:p>
          <a:p>
            <a:pPr marL="285750" indent="-285750">
              <a:buFont typeface="Arial"/>
              <a:buChar char="•"/>
            </a:pPr>
            <a:r>
              <a:rPr lang="en-US" dirty="0" smtClean="0"/>
              <a:t>Security</a:t>
            </a:r>
          </a:p>
          <a:p>
            <a:pPr marL="742950" lvl="1" indent="-285750">
              <a:buFont typeface="Arial"/>
              <a:buChar char="•"/>
            </a:pPr>
            <a:r>
              <a:rPr lang="en-US" dirty="0" smtClean="0"/>
              <a:t>authentication</a:t>
            </a:r>
          </a:p>
          <a:p>
            <a:pPr marL="742950" lvl="1" indent="-285750">
              <a:buFont typeface="Arial"/>
              <a:buChar char="•"/>
            </a:pPr>
            <a:r>
              <a:rPr lang="en-US" dirty="0" smtClean="0"/>
              <a:t>authorization</a:t>
            </a:r>
            <a:endParaRPr lang="en-US" dirty="0"/>
          </a:p>
        </p:txBody>
      </p:sp>
      <p:pic>
        <p:nvPicPr>
          <p:cNvPr id="3" name="Picture 2"/>
          <p:cNvPicPr>
            <a:picLocks noChangeAspect="1"/>
          </p:cNvPicPr>
          <p:nvPr/>
        </p:nvPicPr>
        <p:blipFill>
          <a:blip r:embed="rId2"/>
          <a:stretch>
            <a:fillRect/>
          </a:stretch>
        </p:blipFill>
        <p:spPr>
          <a:xfrm>
            <a:off x="21784" y="404664"/>
            <a:ext cx="5414312" cy="4968552"/>
          </a:xfrm>
          <a:prstGeom prst="rect">
            <a:avLst/>
          </a:prstGeom>
        </p:spPr>
      </p:pic>
    </p:spTree>
    <p:extLst>
      <p:ext uri="{BB962C8B-B14F-4D97-AF65-F5344CB8AC3E}">
        <p14:creationId xmlns:p14="http://schemas.microsoft.com/office/powerpoint/2010/main" val="25355433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Modes of Operation</a:t>
            </a:r>
            <a:endParaRPr lang="en-US" dirty="0"/>
          </a:p>
        </p:txBody>
      </p:sp>
      <p:sp>
        <p:nvSpPr>
          <p:cNvPr id="3" name="Content Placeholder 2"/>
          <p:cNvSpPr>
            <a:spLocks noGrp="1"/>
          </p:cNvSpPr>
          <p:nvPr>
            <p:ph idx="1"/>
          </p:nvPr>
        </p:nvSpPr>
        <p:spPr/>
        <p:txBody>
          <a:bodyPr>
            <a:normAutofit lnSpcReduction="10000"/>
          </a:bodyPr>
          <a:lstStyle/>
          <a:p>
            <a:r>
              <a:rPr lang="en-US" sz="2600" dirty="0" smtClean="0"/>
              <a:t>Dual Mode operation</a:t>
            </a:r>
          </a:p>
          <a:p>
            <a:pPr lvl="2"/>
            <a:r>
              <a:rPr lang="en-US" sz="1900" dirty="0" smtClean="0"/>
              <a:t>User Mode </a:t>
            </a:r>
          </a:p>
          <a:p>
            <a:pPr lvl="2"/>
            <a:r>
              <a:rPr lang="en-US" sz="1900" dirty="0" smtClean="0"/>
              <a:t>Kernel Mode(Supervisor mode, System mode or privileged mode)</a:t>
            </a:r>
          </a:p>
          <a:p>
            <a:pPr marL="358775" lvl="1" indent="-358775">
              <a:buFont typeface="Arial"/>
              <a:buChar char="•"/>
            </a:pPr>
            <a:r>
              <a:rPr lang="en-US" sz="2600" dirty="0" smtClean="0"/>
              <a:t>Mode bit(added to hardware):</a:t>
            </a:r>
            <a:r>
              <a:rPr lang="en-US" sz="3200" dirty="0" smtClean="0"/>
              <a:t> </a:t>
            </a:r>
          </a:p>
          <a:p>
            <a:pPr marL="1166813" lvl="3" indent="-179388">
              <a:buFont typeface="Arial"/>
              <a:buChar char="•"/>
            </a:pPr>
            <a:r>
              <a:rPr lang="en-US" sz="1900" dirty="0" smtClean="0"/>
              <a:t>0 kernel mode</a:t>
            </a:r>
          </a:p>
          <a:p>
            <a:pPr marL="1166813" lvl="3" indent="-179388">
              <a:buFont typeface="Arial"/>
              <a:buChar char="•"/>
            </a:pPr>
            <a:r>
              <a:rPr lang="en-US" sz="1900" dirty="0" smtClean="0"/>
              <a:t>1 user mode</a:t>
            </a:r>
          </a:p>
          <a:p>
            <a:pPr marL="269875" lvl="1" indent="0" algn="just">
              <a:buNone/>
            </a:pPr>
            <a:r>
              <a:rPr lang="en-US" sz="1800" dirty="0" smtClean="0"/>
              <a:t>When system is operating/executing user application its in user mode. But if the user application requires any service from the operating system via a system call then the mode transfer from user to kernel.</a:t>
            </a:r>
          </a:p>
          <a:p>
            <a:pPr marL="269875" lvl="1" indent="0" algn="just">
              <a:buNone/>
            </a:pPr>
            <a:r>
              <a:rPr lang="en-US" sz="1800" dirty="0" smtClean="0">
                <a:solidFill>
                  <a:schemeClr val="accent1">
                    <a:lumMod val="75000"/>
                  </a:schemeClr>
                </a:solidFill>
              </a:rPr>
              <a:t>For Example: the user program needs to open another file, then the system call open() will be executed in kernel mode.</a:t>
            </a:r>
            <a:endParaRPr lang="en-US" sz="1800" dirty="0">
              <a:solidFill>
                <a:schemeClr val="accent1">
                  <a:lumMod val="75000"/>
                </a:schemeClr>
              </a:solidFill>
            </a:endParaRPr>
          </a:p>
        </p:txBody>
      </p:sp>
    </p:spTree>
    <p:extLst>
      <p:ext uri="{BB962C8B-B14F-4D97-AF65-F5344CB8AC3E}">
        <p14:creationId xmlns:p14="http://schemas.microsoft.com/office/powerpoint/2010/main" val="17662042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4320480" cy="5172173"/>
          </a:xfrm>
        </p:spPr>
        <p:txBody>
          <a:bodyPr>
            <a:normAutofit fontScale="55000" lnSpcReduction="20000"/>
          </a:bodyPr>
          <a:lstStyle/>
          <a:p>
            <a:pPr algn="just"/>
            <a:r>
              <a:rPr lang="en-US" dirty="0" smtClean="0"/>
              <a:t>Dual mode operation provides us with means of protecting the OS from errant users and errant users from one another. This is accomplished by designating some machine instructions that may cause harm as privileged instructions. the hardware allows privileged instructions to be executed only in kernel mode. </a:t>
            </a:r>
          </a:p>
          <a:p>
            <a:pPr algn="just"/>
            <a:r>
              <a:rPr lang="en-US" dirty="0" smtClean="0"/>
              <a:t>Example : </a:t>
            </a:r>
          </a:p>
          <a:p>
            <a:pPr lvl="2" algn="just"/>
            <a:r>
              <a:rPr lang="en-US" dirty="0" smtClean="0"/>
              <a:t>instruction to switch to user mode</a:t>
            </a:r>
          </a:p>
          <a:p>
            <a:pPr lvl="2" algn="just"/>
            <a:r>
              <a:rPr lang="en-US" dirty="0" smtClean="0"/>
              <a:t>I/O control </a:t>
            </a:r>
          </a:p>
          <a:p>
            <a:pPr lvl="2" algn="just"/>
            <a:r>
              <a:rPr lang="en-US" dirty="0" smtClean="0"/>
              <a:t>timer management</a:t>
            </a:r>
          </a:p>
          <a:p>
            <a:pPr lvl="2" algn="just"/>
            <a:r>
              <a:rPr lang="en-US" dirty="0" smtClean="0"/>
              <a:t>interrupt management</a:t>
            </a:r>
          </a:p>
          <a:p>
            <a:pPr algn="just"/>
            <a:r>
              <a:rPr lang="en-US" dirty="0" smtClean="0"/>
              <a:t>System Call</a:t>
            </a:r>
          </a:p>
          <a:p>
            <a:pPr lvl="1" algn="just"/>
            <a:r>
              <a:rPr lang="en-US" dirty="0" smtClean="0"/>
              <a:t>function that provide means for a user program to ask the system to perform tasks reserved for the operating system on the user program’s behalf</a:t>
            </a:r>
          </a:p>
        </p:txBody>
      </p:sp>
      <p:pic>
        <p:nvPicPr>
          <p:cNvPr id="6" name="Picture 5"/>
          <p:cNvPicPr>
            <a:picLocks noChangeAspect="1"/>
          </p:cNvPicPr>
          <p:nvPr/>
        </p:nvPicPr>
        <p:blipFill>
          <a:blip r:embed="rId2"/>
          <a:stretch>
            <a:fillRect/>
          </a:stretch>
        </p:blipFill>
        <p:spPr>
          <a:xfrm>
            <a:off x="4716016" y="548680"/>
            <a:ext cx="4427984" cy="4538464"/>
          </a:xfrm>
          <a:prstGeom prst="rect">
            <a:avLst/>
          </a:prstGeom>
        </p:spPr>
      </p:pic>
    </p:spTree>
    <p:extLst>
      <p:ext uri="{BB962C8B-B14F-4D97-AF65-F5344CB8AC3E}">
        <p14:creationId xmlns:p14="http://schemas.microsoft.com/office/powerpoint/2010/main" val="10226240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60648"/>
            <a:ext cx="3008313" cy="814412"/>
          </a:xfrm>
        </p:spPr>
        <p:txBody>
          <a:bodyPr/>
          <a:lstStyle/>
          <a:p>
            <a:r>
              <a:rPr lang="en-US" dirty="0" smtClean="0"/>
              <a:t>Architecture of Linux</a:t>
            </a:r>
            <a:endParaRPr lang="en-US" dirty="0"/>
          </a:p>
        </p:txBody>
      </p:sp>
      <p:sp>
        <p:nvSpPr>
          <p:cNvPr id="6" name="Text Placeholder 5"/>
          <p:cNvSpPr>
            <a:spLocks noGrp="1"/>
          </p:cNvSpPr>
          <p:nvPr>
            <p:ph type="body" sz="half" idx="2"/>
          </p:nvPr>
        </p:nvSpPr>
        <p:spPr>
          <a:xfrm>
            <a:off x="457200" y="980728"/>
            <a:ext cx="3322712" cy="4029891"/>
          </a:xfrm>
        </p:spPr>
        <p:txBody>
          <a:bodyPr>
            <a:normAutofit/>
          </a:bodyPr>
          <a:lstStyle/>
          <a:p>
            <a:pPr algn="just"/>
            <a:endParaRPr lang="en-US" b="1" dirty="0"/>
          </a:p>
          <a:p>
            <a:pPr algn="just"/>
            <a:r>
              <a:rPr lang="en-US" sz="1600" b="1" dirty="0" smtClean="0"/>
              <a:t>Hardware </a:t>
            </a:r>
            <a:r>
              <a:rPr lang="en-US" sz="1600" b="1" dirty="0"/>
              <a:t>layer </a:t>
            </a:r>
            <a:r>
              <a:rPr lang="en-US" dirty="0"/>
              <a:t>- Hardware consists of all peripheral devices (RAM/ HDD/ CPU etc.). </a:t>
            </a:r>
          </a:p>
          <a:p>
            <a:pPr algn="just"/>
            <a:r>
              <a:rPr lang="en-US" sz="1600" b="1" dirty="0" smtClean="0"/>
              <a:t>Kernel</a:t>
            </a:r>
            <a:r>
              <a:rPr lang="en-US" dirty="0" smtClean="0"/>
              <a:t> </a:t>
            </a:r>
            <a:r>
              <a:rPr lang="en-US" dirty="0"/>
              <a:t>– It is the core component of Operating System, interacts directly with hardware, provides low level services to upper layer components. </a:t>
            </a:r>
          </a:p>
          <a:p>
            <a:pPr algn="just"/>
            <a:r>
              <a:rPr lang="en-US" sz="1600" b="1" dirty="0" smtClean="0"/>
              <a:t>Shell</a:t>
            </a:r>
            <a:r>
              <a:rPr lang="en-US" dirty="0" smtClean="0"/>
              <a:t> </a:t>
            </a:r>
            <a:r>
              <a:rPr lang="en-US" dirty="0"/>
              <a:t>- An interface to kernel, hiding complexity of kernel's functions from users. The shell takes commands from the user and executes kernel's functions. </a:t>
            </a:r>
          </a:p>
          <a:p>
            <a:pPr algn="just"/>
            <a:r>
              <a:rPr lang="en-US" sz="1600" b="1" dirty="0" smtClean="0"/>
              <a:t>Utilities</a:t>
            </a:r>
            <a:r>
              <a:rPr lang="en-US" dirty="0" smtClean="0"/>
              <a:t> </a:t>
            </a:r>
            <a:r>
              <a:rPr lang="en-US" dirty="0"/>
              <a:t>- Utility programs that provide the user most of the functionalities of an operating systems. </a:t>
            </a:r>
          </a:p>
          <a:p>
            <a:pPr algn="just"/>
            <a:endParaRPr lang="en-US" dirty="0"/>
          </a:p>
        </p:txBody>
      </p:sp>
      <p:pic>
        <p:nvPicPr>
          <p:cNvPr id="7" name="Picture 6"/>
          <p:cNvPicPr>
            <a:picLocks noChangeAspect="1"/>
          </p:cNvPicPr>
          <p:nvPr/>
        </p:nvPicPr>
        <p:blipFill>
          <a:blip r:embed="rId2"/>
          <a:stretch>
            <a:fillRect/>
          </a:stretch>
        </p:blipFill>
        <p:spPr>
          <a:xfrm>
            <a:off x="3744416" y="836712"/>
            <a:ext cx="5508104" cy="3733800"/>
          </a:xfrm>
          <a:prstGeom prst="rect">
            <a:avLst/>
          </a:prstGeom>
        </p:spPr>
      </p:pic>
    </p:spTree>
    <p:extLst>
      <p:ext uri="{BB962C8B-B14F-4D97-AF65-F5344CB8AC3E}">
        <p14:creationId xmlns:p14="http://schemas.microsoft.com/office/powerpoint/2010/main" val="18190979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Virtualization</a:t>
            </a:r>
            <a:endParaRPr lang="en-US" dirty="0"/>
          </a:p>
        </p:txBody>
      </p:sp>
      <p:sp>
        <p:nvSpPr>
          <p:cNvPr id="3" name="Content Placeholder 2"/>
          <p:cNvSpPr>
            <a:spLocks noGrp="1"/>
          </p:cNvSpPr>
          <p:nvPr>
            <p:ph idx="1"/>
          </p:nvPr>
        </p:nvSpPr>
        <p:spPr/>
        <p:txBody>
          <a:bodyPr/>
          <a:lstStyle/>
          <a:p>
            <a:r>
              <a:rPr lang="en-US" dirty="0"/>
              <a:t>Process of converting physical IT resource into virtual IT resource</a:t>
            </a:r>
          </a:p>
          <a:p>
            <a:r>
              <a:rPr lang="en-US" dirty="0"/>
              <a:t>IT resources that can be virtualized:</a:t>
            </a:r>
          </a:p>
          <a:p>
            <a:pPr lvl="2"/>
            <a:r>
              <a:rPr lang="en-US" dirty="0"/>
              <a:t>Servers</a:t>
            </a:r>
          </a:p>
          <a:p>
            <a:pPr lvl="2"/>
            <a:r>
              <a:rPr lang="en-US" dirty="0"/>
              <a:t>Storage</a:t>
            </a:r>
          </a:p>
          <a:p>
            <a:pPr lvl="2"/>
            <a:r>
              <a:rPr lang="en-US" dirty="0"/>
              <a:t>Network</a:t>
            </a:r>
          </a:p>
          <a:p>
            <a:pPr lvl="2"/>
            <a:r>
              <a:rPr lang="en-US" dirty="0"/>
              <a:t>Power</a:t>
            </a:r>
          </a:p>
          <a:p>
            <a:endParaRPr lang="en-US" dirty="0"/>
          </a:p>
        </p:txBody>
      </p:sp>
    </p:spTree>
    <p:extLst>
      <p:ext uri="{BB962C8B-B14F-4D97-AF65-F5344CB8AC3E}">
        <p14:creationId xmlns:p14="http://schemas.microsoft.com/office/powerpoint/2010/main" val="14615463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Virtualization</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GB" dirty="0"/>
              <a:t>VMs are separate and independent.</a:t>
            </a:r>
          </a:p>
          <a:p>
            <a:pPr lvl="2" algn="just"/>
            <a:r>
              <a:rPr lang="en-GB" dirty="0"/>
              <a:t>Guest O/S think they are running independently. </a:t>
            </a:r>
          </a:p>
          <a:p>
            <a:pPr lvl="2" algn="just"/>
            <a:r>
              <a:rPr lang="en-GB" dirty="0"/>
              <a:t>Several can be run.</a:t>
            </a:r>
          </a:p>
          <a:p>
            <a:pPr algn="just"/>
            <a:r>
              <a:rPr lang="en-GB" dirty="0"/>
              <a:t>Virtualisation software transforms physical hardware </a:t>
            </a:r>
            <a:r>
              <a:rPr lang="en-GB" dirty="0" smtClean="0"/>
              <a:t>into </a:t>
            </a:r>
            <a:r>
              <a:rPr lang="en-GB" dirty="0"/>
              <a:t>resources that can be pooled and shared.</a:t>
            </a:r>
          </a:p>
          <a:p>
            <a:pPr algn="just"/>
            <a:r>
              <a:rPr lang="en-GB" dirty="0"/>
              <a:t>Virtualisation software provides a layer of “abstraction” between VMs and physical hardware.  </a:t>
            </a:r>
          </a:p>
          <a:p>
            <a:endParaRPr lang="en-US" dirty="0"/>
          </a:p>
        </p:txBody>
      </p:sp>
    </p:spTree>
    <p:extLst>
      <p:ext uri="{BB962C8B-B14F-4D97-AF65-F5344CB8AC3E}">
        <p14:creationId xmlns:p14="http://schemas.microsoft.com/office/powerpoint/2010/main" val="16781472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Traditional</a:t>
            </a:r>
            <a:endParaRPr lang="en-US" dirty="0"/>
          </a:p>
        </p:txBody>
      </p:sp>
      <p:sp>
        <p:nvSpPr>
          <p:cNvPr id="4" name="Text Placeholder 3"/>
          <p:cNvSpPr>
            <a:spLocks noGrp="1"/>
          </p:cNvSpPr>
          <p:nvPr>
            <p:ph type="body" sz="half" idx="2"/>
          </p:nvPr>
        </p:nvSpPr>
        <p:spPr/>
        <p:txBody>
          <a:bodyPr/>
          <a:lstStyle/>
          <a:p>
            <a:pPr marL="285750" indent="-285750">
              <a:buFont typeface="Arial"/>
              <a:buChar char="•"/>
            </a:pPr>
            <a:r>
              <a:rPr lang="en-US" dirty="0" smtClean="0"/>
              <a:t>One OS to one hardware environment</a:t>
            </a:r>
          </a:p>
          <a:p>
            <a:pPr marL="285750" indent="-285750">
              <a:buFont typeface="Arial"/>
              <a:buChar char="•"/>
            </a:pPr>
            <a:r>
              <a:rPr lang="en-US" dirty="0" smtClean="0"/>
              <a:t>Each server will have a dedicated purpose</a:t>
            </a:r>
          </a:p>
          <a:p>
            <a:pPr marL="285750" indent="-285750">
              <a:buFont typeface="Arial"/>
              <a:buChar char="•"/>
            </a:pPr>
            <a:endParaRPr lang="en-US" dirty="0" smtClean="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708920"/>
            <a:ext cx="2016224" cy="2004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7787" y="620688"/>
            <a:ext cx="6149709" cy="4684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Explosion 1 6"/>
          <p:cNvSpPr/>
          <p:nvPr/>
        </p:nvSpPr>
        <p:spPr>
          <a:xfrm>
            <a:off x="2627784" y="2060848"/>
            <a:ext cx="2376264" cy="1944216"/>
          </a:xfrm>
          <a:prstGeom prst="irregularSeal1">
            <a:avLst/>
          </a:prstGeom>
          <a:gradFill flip="none" rotWithShape="1">
            <a:gsLst>
              <a:gs pos="0">
                <a:srgbClr val="FF0000">
                  <a:alpha val="89000"/>
                </a:srgbClr>
              </a:gs>
              <a:gs pos="100000">
                <a:srgbClr val="FFFFFF">
                  <a:alpha val="89000"/>
                </a:srgbClr>
              </a:gs>
            </a:gsLst>
            <a:path path="rect">
              <a:fillToRect l="100000" t="100000"/>
            </a:path>
            <a:tileRect r="-100000" b="-100000"/>
          </a:gra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00" dirty="0" smtClean="0">
                <a:solidFill>
                  <a:srgbClr val="FF0000"/>
                </a:solidFill>
              </a:rPr>
              <a:t>Not all servers are utilized fully at all times resulting in wastage of power, cooling, money</a:t>
            </a:r>
            <a:endParaRPr lang="en-US" sz="1000" dirty="0">
              <a:solidFill>
                <a:srgbClr val="FF0000"/>
              </a:solidFill>
            </a:endParaRPr>
          </a:p>
        </p:txBody>
      </p:sp>
    </p:spTree>
    <p:extLst>
      <p:ext uri="{BB962C8B-B14F-4D97-AF65-F5344CB8AC3E}">
        <p14:creationId xmlns:p14="http://schemas.microsoft.com/office/powerpoint/2010/main" val="32957303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527" y="4065240"/>
            <a:ext cx="4968552"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35496" y="44624"/>
            <a:ext cx="9361040" cy="4874042"/>
            <a:chOff x="35496" y="44624"/>
            <a:chExt cx="9361040" cy="4874042"/>
          </a:xfrm>
        </p:grpSpPr>
        <p:pic>
          <p:nvPicPr>
            <p:cNvPr id="4" name="Picture 2" descr="http://www.stealth.com/images/SR-1600_top2_large.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70" t="13124" r="-870" b="13687"/>
            <a:stretch/>
          </p:blipFill>
          <p:spPr bwMode="auto">
            <a:xfrm>
              <a:off x="35496" y="44624"/>
              <a:ext cx="3714136" cy="36004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ytimg.com/vi/1HqjzoCRD_8/maxresdefaul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556792"/>
              <a:ext cx="4824536" cy="3361874"/>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3635896" y="404664"/>
              <a:ext cx="648072" cy="7200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4355976" y="190381"/>
              <a:ext cx="2520280" cy="646331"/>
            </a:xfrm>
            <a:prstGeom prst="rect">
              <a:avLst/>
            </a:prstGeom>
            <a:noFill/>
          </p:spPr>
          <p:txBody>
            <a:bodyPr wrap="square" rtlCol="0">
              <a:spAutoFit/>
            </a:bodyPr>
            <a:lstStyle/>
            <a:p>
              <a:r>
                <a:rPr lang="en-GB" sz="1200" dirty="0"/>
                <a:t>Multiple CPU  and RAM </a:t>
              </a:r>
              <a:r>
                <a:rPr lang="en-GB" sz="1200" dirty="0" smtClean="0"/>
                <a:t>Sockets(blade servers)</a:t>
              </a:r>
              <a:endParaRPr lang="en-GB" sz="1200" dirty="0"/>
            </a:p>
            <a:p>
              <a:endParaRPr lang="en-US" sz="1200" dirty="0"/>
            </a:p>
          </p:txBody>
        </p:sp>
        <p:cxnSp>
          <p:nvCxnSpPr>
            <p:cNvPr id="12" name="Straight Arrow Connector 11"/>
            <p:cNvCxnSpPr/>
            <p:nvPr/>
          </p:nvCxnSpPr>
          <p:spPr>
            <a:xfrm>
              <a:off x="1331640" y="3429000"/>
              <a:ext cx="0" cy="100811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p:nvPr/>
          </p:nvCxnSpPr>
          <p:spPr>
            <a:xfrm flipV="1">
              <a:off x="3635896" y="3356992"/>
              <a:ext cx="1152128" cy="108012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518912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for virtualization</a:t>
            </a:r>
            <a:endParaRPr lang="en-US" dirty="0"/>
          </a:p>
        </p:txBody>
      </p:sp>
      <p:sp>
        <p:nvSpPr>
          <p:cNvPr id="3" name="Content Placeholder 2"/>
          <p:cNvSpPr>
            <a:spLocks noGrp="1"/>
          </p:cNvSpPr>
          <p:nvPr>
            <p:ph idx="1"/>
          </p:nvPr>
        </p:nvSpPr>
        <p:spPr/>
        <p:txBody>
          <a:bodyPr/>
          <a:lstStyle/>
          <a:p>
            <a:r>
              <a:rPr lang="en-US" dirty="0" smtClean="0"/>
              <a:t>Reduce waste of resources</a:t>
            </a:r>
          </a:p>
          <a:p>
            <a:pPr lvl="2"/>
            <a:r>
              <a:rPr lang="en-US" dirty="0" smtClean="0"/>
              <a:t>hardware</a:t>
            </a:r>
          </a:p>
          <a:p>
            <a:pPr lvl="2"/>
            <a:r>
              <a:rPr lang="en-US" dirty="0" smtClean="0"/>
              <a:t>cost</a:t>
            </a:r>
          </a:p>
          <a:p>
            <a:r>
              <a:rPr lang="en-US" dirty="0" smtClean="0"/>
              <a:t>Multiple OS in a single machine(in shared architecture)</a:t>
            </a:r>
            <a:endParaRPr lang="en-US" dirty="0"/>
          </a:p>
        </p:txBody>
      </p:sp>
    </p:spTree>
    <p:extLst>
      <p:ext uri="{BB962C8B-B14F-4D97-AF65-F5344CB8AC3E}">
        <p14:creationId xmlns:p14="http://schemas.microsoft.com/office/powerpoint/2010/main" val="29187240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11200" y="836712"/>
            <a:ext cx="7708900" cy="4787900"/>
          </a:xfrm>
          <a:prstGeom prst="rect">
            <a:avLst/>
          </a:prstGeom>
        </p:spPr>
      </p:pic>
    </p:spTree>
    <p:extLst>
      <p:ext uri="{BB962C8B-B14F-4D97-AF65-F5344CB8AC3E}">
        <p14:creationId xmlns:p14="http://schemas.microsoft.com/office/powerpoint/2010/main" val="12775955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lstStyle/>
          <a:p>
            <a:r>
              <a:rPr lang="en-GB" dirty="0"/>
              <a:t>Faster Deployments</a:t>
            </a:r>
          </a:p>
          <a:p>
            <a:r>
              <a:rPr lang="en-GB" dirty="0"/>
              <a:t>Reduced Downtime</a:t>
            </a:r>
          </a:p>
          <a:p>
            <a:r>
              <a:rPr lang="en-GB" dirty="0"/>
              <a:t>Disaster Recovery </a:t>
            </a:r>
          </a:p>
          <a:p>
            <a:r>
              <a:rPr lang="en-GB" dirty="0"/>
              <a:t>Usage Accounts and Monitoring</a:t>
            </a:r>
          </a:p>
          <a:p>
            <a:r>
              <a:rPr lang="en-GB" dirty="0"/>
              <a:t>Capacity Planning</a:t>
            </a:r>
          </a:p>
          <a:p>
            <a:r>
              <a:rPr lang="en-GB" dirty="0"/>
              <a:t>Reduced space consumption</a:t>
            </a:r>
          </a:p>
          <a:p>
            <a:endParaRPr lang="en-US" dirty="0"/>
          </a:p>
        </p:txBody>
      </p:sp>
    </p:spTree>
    <p:extLst>
      <p:ext uri="{BB962C8B-B14F-4D97-AF65-F5344CB8AC3E}">
        <p14:creationId xmlns:p14="http://schemas.microsoft.com/office/powerpoint/2010/main" val="31797298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Virtualization Software</a:t>
            </a:r>
            <a:endParaRPr lang="en-US" dirty="0"/>
          </a:p>
        </p:txBody>
      </p:sp>
      <p:sp>
        <p:nvSpPr>
          <p:cNvPr id="3" name="Content Placeholder 2"/>
          <p:cNvSpPr>
            <a:spLocks noGrp="1"/>
          </p:cNvSpPr>
          <p:nvPr>
            <p:ph idx="1"/>
          </p:nvPr>
        </p:nvSpPr>
        <p:spPr/>
        <p:txBody>
          <a:bodyPr>
            <a:normAutofit fontScale="92500"/>
          </a:bodyPr>
          <a:lstStyle/>
          <a:p>
            <a:pPr algn="just"/>
            <a:r>
              <a:rPr lang="en-US" dirty="0"/>
              <a:t>Virtualization software allows you to run two or more operating systems using only one </a:t>
            </a:r>
            <a:r>
              <a:rPr lang="en-US" dirty="0" smtClean="0"/>
              <a:t>PC</a:t>
            </a:r>
          </a:p>
          <a:p>
            <a:pPr algn="just"/>
            <a:r>
              <a:rPr lang="en-US" dirty="0" smtClean="0"/>
              <a:t>Also called Hypervisor</a:t>
            </a:r>
          </a:p>
          <a:p>
            <a:pPr lvl="1" algn="just"/>
            <a:r>
              <a:rPr lang="en-GB" dirty="0"/>
              <a:t>software that creates and manages virtual machines to allow multiple operating systems to run on a host computer at the same time. </a:t>
            </a:r>
            <a:endParaRPr lang="en-GB" dirty="0" smtClean="0"/>
          </a:p>
          <a:p>
            <a:pPr lvl="1" algn="just"/>
            <a:r>
              <a:rPr lang="en-GB" dirty="0" smtClean="0"/>
              <a:t>Manage &amp; controls VMs(software implementation of physical computer)</a:t>
            </a:r>
            <a:endParaRPr lang="en-GB" dirty="0"/>
          </a:p>
          <a:p>
            <a:pPr lvl="1" algn="just"/>
            <a:endParaRPr lang="en-US" dirty="0" smtClean="0"/>
          </a:p>
          <a:p>
            <a:pPr marL="0" indent="0">
              <a:buNone/>
            </a:pPr>
            <a:endParaRPr lang="en-US" dirty="0"/>
          </a:p>
        </p:txBody>
      </p:sp>
    </p:spTree>
    <p:extLst>
      <p:ext uri="{BB962C8B-B14F-4D97-AF65-F5344CB8AC3E}">
        <p14:creationId xmlns:p14="http://schemas.microsoft.com/office/powerpoint/2010/main" val="38364927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23" y="269776"/>
            <a:ext cx="8229600" cy="1143000"/>
          </a:xfrm>
        </p:spPr>
        <p:txBody>
          <a:bodyPr/>
          <a:lstStyle/>
          <a:p>
            <a:r>
              <a:rPr lang="en-US" dirty="0" smtClean="0"/>
              <a:t>Virtualization Software</a:t>
            </a:r>
            <a:endParaRPr lang="en-US" dirty="0"/>
          </a:p>
        </p:txBody>
      </p:sp>
      <p:sp>
        <p:nvSpPr>
          <p:cNvPr id="5" name="TextBox 4"/>
          <p:cNvSpPr txBox="1"/>
          <p:nvPr/>
        </p:nvSpPr>
        <p:spPr>
          <a:xfrm>
            <a:off x="1475656" y="1412776"/>
            <a:ext cx="3046064" cy="369332"/>
          </a:xfrm>
          <a:prstGeom prst="rect">
            <a:avLst/>
          </a:prstGeom>
          <a:noFill/>
        </p:spPr>
        <p:txBody>
          <a:bodyPr wrap="none" rtlCol="0">
            <a:spAutoFit/>
          </a:bodyPr>
          <a:lstStyle/>
          <a:p>
            <a:r>
              <a:rPr lang="en-US" dirty="0" smtClean="0"/>
              <a:t>4 levels of protection by x86 </a:t>
            </a:r>
            <a:endParaRPr lang="en-US" dirty="0"/>
          </a:p>
        </p:txBody>
      </p:sp>
      <p:grpSp>
        <p:nvGrpSpPr>
          <p:cNvPr id="13" name="Group 12"/>
          <p:cNvGrpSpPr/>
          <p:nvPr/>
        </p:nvGrpSpPr>
        <p:grpSpPr>
          <a:xfrm>
            <a:off x="251520" y="1916832"/>
            <a:ext cx="5059145" cy="3240360"/>
            <a:chOff x="3291207" y="2204864"/>
            <a:chExt cx="5805937" cy="3240360"/>
          </a:xfrm>
        </p:grpSpPr>
        <p:pic>
          <p:nvPicPr>
            <p:cNvPr id="4" name="Picture 2" descr="https://fawzi.wordpress.com/files/2009/05/four-protection-ring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9013" y="2204864"/>
              <a:ext cx="4498131" cy="324036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a:off x="4211960" y="4005064"/>
              <a:ext cx="1728192"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rot="16200000">
              <a:off x="2679749" y="3590506"/>
              <a:ext cx="2070616" cy="847700"/>
            </a:xfrm>
            <a:prstGeom prst="rect">
              <a:avLst/>
            </a:prstGeom>
            <a:noFill/>
          </p:spPr>
          <p:txBody>
            <a:bodyPr wrap="square" rtlCol="0">
              <a:spAutoFit/>
            </a:bodyPr>
            <a:lstStyle/>
            <a:p>
              <a:pPr algn="ctr"/>
              <a:r>
                <a:rPr lang="en-US" sz="1400" b="1" dirty="0" smtClean="0">
                  <a:solidFill>
                    <a:srgbClr val="FF0000"/>
                  </a:solidFill>
                </a:rPr>
                <a:t>Virtualization software </a:t>
              </a:r>
              <a:r>
                <a:rPr lang="en-US" sz="1400" dirty="0" smtClean="0">
                  <a:solidFill>
                    <a:srgbClr val="FF0000"/>
                  </a:solidFill>
                </a:rPr>
                <a:t>communicates directly with software</a:t>
              </a:r>
              <a:endParaRPr lang="en-US" sz="1400" dirty="0">
                <a:solidFill>
                  <a:srgbClr val="FF0000"/>
                </a:solidFill>
              </a:endParaRPr>
            </a:p>
          </p:txBody>
        </p:sp>
        <p:sp>
          <p:nvSpPr>
            <p:cNvPr id="12" name="TextBox 11"/>
            <p:cNvSpPr txBox="1"/>
            <p:nvPr/>
          </p:nvSpPr>
          <p:spPr>
            <a:xfrm>
              <a:off x="4324736" y="3728065"/>
              <a:ext cx="1399392" cy="276999"/>
            </a:xfrm>
            <a:prstGeom prst="rect">
              <a:avLst/>
            </a:prstGeom>
            <a:noFill/>
          </p:spPr>
          <p:txBody>
            <a:bodyPr wrap="none" rtlCol="0">
              <a:spAutoFit/>
            </a:bodyPr>
            <a:lstStyle/>
            <a:p>
              <a:r>
                <a:rPr lang="en-US" sz="1200" dirty="0" smtClean="0"/>
                <a:t>installed in Ring 0</a:t>
              </a:r>
              <a:endParaRPr lang="en-US" sz="1200" dirty="0"/>
            </a:p>
          </p:txBody>
        </p:sp>
      </p:grpSp>
      <p:sp>
        <p:nvSpPr>
          <p:cNvPr id="15" name="TextBox 14"/>
          <p:cNvSpPr txBox="1"/>
          <p:nvPr/>
        </p:nvSpPr>
        <p:spPr>
          <a:xfrm>
            <a:off x="1187624" y="5229200"/>
            <a:ext cx="6420410" cy="369332"/>
          </a:xfrm>
          <a:prstGeom prst="rect">
            <a:avLst/>
          </a:prstGeom>
          <a:noFill/>
        </p:spPr>
        <p:txBody>
          <a:bodyPr wrap="none" rtlCol="0">
            <a:spAutoFit/>
          </a:bodyPr>
          <a:lstStyle/>
          <a:p>
            <a:r>
              <a:rPr lang="en-US" dirty="0" smtClean="0">
                <a:solidFill>
                  <a:schemeClr val="accent1">
                    <a:lumMod val="75000"/>
                  </a:schemeClr>
                </a:solidFill>
              </a:rPr>
              <a:t>Binary Translation: translating one instruction to another form </a:t>
            </a:r>
            <a:endParaRPr lang="en-US" dirty="0">
              <a:solidFill>
                <a:schemeClr val="accent1">
                  <a:lumMod val="75000"/>
                </a:schemeClr>
              </a:solidFill>
            </a:endParaRPr>
          </a:p>
        </p:txBody>
      </p:sp>
      <p:grpSp>
        <p:nvGrpSpPr>
          <p:cNvPr id="6" name="Group 5"/>
          <p:cNvGrpSpPr/>
          <p:nvPr/>
        </p:nvGrpSpPr>
        <p:grpSpPr>
          <a:xfrm>
            <a:off x="5652120" y="2132856"/>
            <a:ext cx="3491880" cy="2736304"/>
            <a:chOff x="5652120" y="2132856"/>
            <a:chExt cx="3491880" cy="2736304"/>
          </a:xfrm>
        </p:grpSpPr>
        <p:pic>
          <p:nvPicPr>
            <p:cNvPr id="14" name="Picture 2" descr="Figure 2 – Full x86 virtualization using binary transl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2120" y="2132856"/>
              <a:ext cx="3491880" cy="27363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44208" y="2719373"/>
              <a:ext cx="1091818" cy="338554"/>
            </a:xfrm>
            <a:prstGeom prst="rect">
              <a:avLst/>
            </a:prstGeom>
            <a:noFill/>
          </p:spPr>
          <p:txBody>
            <a:bodyPr wrap="square" rtlCol="0">
              <a:spAutoFit/>
            </a:bodyPr>
            <a:lstStyle/>
            <a:p>
              <a:pPr algn="ctr"/>
              <a:r>
                <a:rPr lang="en-GB" sz="800" b="1" dirty="0" smtClean="0">
                  <a:solidFill>
                    <a:schemeClr val="bg1"/>
                  </a:solidFill>
                </a:rPr>
                <a:t>Device drivers/utilities</a:t>
              </a:r>
              <a:endParaRPr lang="en-GB" sz="800" b="1" dirty="0">
                <a:solidFill>
                  <a:schemeClr val="bg1"/>
                </a:solidFill>
              </a:endParaRPr>
            </a:p>
          </p:txBody>
        </p:sp>
      </p:grpSp>
    </p:spTree>
    <p:extLst>
      <p:ext uri="{BB962C8B-B14F-4D97-AF65-F5344CB8AC3E}">
        <p14:creationId xmlns:p14="http://schemas.microsoft.com/office/powerpoint/2010/main" val="17265208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 1 Hypervisor</a:t>
            </a:r>
            <a:endParaRPr lang="en-US" dirty="0"/>
          </a:p>
        </p:txBody>
      </p:sp>
      <p:sp>
        <p:nvSpPr>
          <p:cNvPr id="3" name="Content Placeholder 2"/>
          <p:cNvSpPr>
            <a:spLocks noGrp="1"/>
          </p:cNvSpPr>
          <p:nvPr>
            <p:ph idx="1"/>
          </p:nvPr>
        </p:nvSpPr>
        <p:spPr/>
        <p:txBody>
          <a:bodyPr/>
          <a:lstStyle/>
          <a:p>
            <a:pPr algn="just"/>
            <a:r>
              <a:rPr lang="en-US" dirty="0" smtClean="0"/>
              <a:t>Bare metal hypervisor</a:t>
            </a:r>
          </a:p>
          <a:p>
            <a:pPr algn="just"/>
            <a:r>
              <a:rPr lang="en-US" dirty="0" smtClean="0"/>
              <a:t>Runs directly on hardware</a:t>
            </a:r>
          </a:p>
          <a:p>
            <a:pPr algn="just"/>
            <a:r>
              <a:rPr lang="en-US" dirty="0"/>
              <a:t>R</a:t>
            </a:r>
            <a:r>
              <a:rPr lang="en-US" dirty="0" smtClean="0"/>
              <a:t>equires a management software</a:t>
            </a:r>
          </a:p>
          <a:p>
            <a:pPr algn="just"/>
            <a:r>
              <a:rPr lang="en-GB" dirty="0"/>
              <a:t>Examples of types 1 hypervisors</a:t>
            </a:r>
          </a:p>
          <a:p>
            <a:pPr lvl="2" algn="just"/>
            <a:r>
              <a:rPr lang="en-GB" dirty="0" err="1"/>
              <a:t>VMWare</a:t>
            </a:r>
            <a:r>
              <a:rPr lang="en-GB" dirty="0"/>
              <a:t> </a:t>
            </a:r>
            <a:r>
              <a:rPr lang="en-GB" dirty="0" err="1" smtClean="0"/>
              <a:t>ESXi</a:t>
            </a:r>
            <a:r>
              <a:rPr lang="en-GB" dirty="0" smtClean="0"/>
              <a:t>( Management software: </a:t>
            </a:r>
            <a:r>
              <a:rPr lang="en-GB" dirty="0" err="1" smtClean="0"/>
              <a:t>Ie</a:t>
            </a:r>
            <a:r>
              <a:rPr lang="en-GB" dirty="0" smtClean="0"/>
              <a:t> </a:t>
            </a:r>
            <a:r>
              <a:rPr lang="en-GB" dirty="0" err="1"/>
              <a:t>ESXi</a:t>
            </a:r>
            <a:r>
              <a:rPr lang="en-GB" dirty="0"/>
              <a:t> = </a:t>
            </a:r>
            <a:r>
              <a:rPr lang="en-GB" dirty="0" err="1"/>
              <a:t>vCenter</a:t>
            </a:r>
            <a:r>
              <a:rPr lang="en-GB" dirty="0"/>
              <a:t>/</a:t>
            </a:r>
            <a:r>
              <a:rPr lang="en-GB" dirty="0" err="1" smtClean="0"/>
              <a:t>vSphere</a:t>
            </a:r>
            <a:r>
              <a:rPr lang="en-GB" dirty="0" smtClean="0"/>
              <a:t>)</a:t>
            </a:r>
            <a:endParaRPr lang="en-GB" dirty="0"/>
          </a:p>
          <a:p>
            <a:pPr lvl="2" algn="just"/>
            <a:r>
              <a:rPr lang="en-GB" dirty="0"/>
              <a:t>Microsoft Hyper-</a:t>
            </a:r>
            <a:r>
              <a:rPr lang="en-GB" dirty="0" smtClean="0"/>
              <a:t>V</a:t>
            </a:r>
            <a:endParaRPr lang="en-US" dirty="0" smtClean="0"/>
          </a:p>
          <a:p>
            <a:pPr lvl="1"/>
            <a:endParaRPr lang="en-GB" dirty="0"/>
          </a:p>
        </p:txBody>
      </p:sp>
    </p:spTree>
    <p:extLst>
      <p:ext uri="{BB962C8B-B14F-4D97-AF65-F5344CB8AC3E}">
        <p14:creationId xmlns:p14="http://schemas.microsoft.com/office/powerpoint/2010/main" val="5483672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 2 Hypervisor</a:t>
            </a:r>
            <a:endParaRPr lang="en-US" dirty="0"/>
          </a:p>
        </p:txBody>
      </p:sp>
      <p:sp>
        <p:nvSpPr>
          <p:cNvPr id="3" name="Content Placeholder 2"/>
          <p:cNvSpPr>
            <a:spLocks noGrp="1"/>
          </p:cNvSpPr>
          <p:nvPr>
            <p:ph idx="1"/>
          </p:nvPr>
        </p:nvSpPr>
        <p:spPr/>
        <p:txBody>
          <a:bodyPr>
            <a:normAutofit lnSpcReduction="10000"/>
          </a:bodyPr>
          <a:lstStyle/>
          <a:p>
            <a:pPr algn="just"/>
            <a:r>
              <a:rPr lang="en-US" dirty="0" smtClean="0"/>
              <a:t>Hosted hypervisor as it runs on top of a host OS </a:t>
            </a:r>
          </a:p>
          <a:p>
            <a:pPr algn="just"/>
            <a:r>
              <a:rPr lang="en-US" dirty="0" smtClean="0"/>
              <a:t>Used on client desktop, laptop</a:t>
            </a:r>
          </a:p>
          <a:p>
            <a:pPr algn="just"/>
            <a:r>
              <a:rPr lang="en-US" dirty="0" smtClean="0"/>
              <a:t>Accessed  through software interface</a:t>
            </a:r>
          </a:p>
          <a:p>
            <a:pPr algn="just"/>
            <a:r>
              <a:rPr lang="en-GB" dirty="0"/>
              <a:t>Examples</a:t>
            </a:r>
          </a:p>
          <a:p>
            <a:pPr lvl="2" algn="just"/>
            <a:r>
              <a:rPr lang="en-GB" dirty="0"/>
              <a:t>Oracle Virtual Box</a:t>
            </a:r>
          </a:p>
          <a:p>
            <a:pPr lvl="2" algn="just"/>
            <a:r>
              <a:rPr lang="en-GB" dirty="0" err="1"/>
              <a:t>VMWare</a:t>
            </a:r>
            <a:r>
              <a:rPr lang="en-GB" dirty="0"/>
              <a:t> Player/Work Station</a:t>
            </a:r>
          </a:p>
          <a:p>
            <a:pPr lvl="2" algn="just"/>
            <a:r>
              <a:rPr lang="en-GB" dirty="0"/>
              <a:t>Microsoft Virtual Server</a:t>
            </a:r>
          </a:p>
          <a:p>
            <a:pPr algn="just"/>
            <a:endParaRPr lang="en-US" dirty="0"/>
          </a:p>
        </p:txBody>
      </p:sp>
    </p:spTree>
    <p:extLst>
      <p:ext uri="{BB962C8B-B14F-4D97-AF65-F5344CB8AC3E}">
        <p14:creationId xmlns:p14="http://schemas.microsoft.com/office/powerpoint/2010/main" val="11459045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011188" y="1124744"/>
            <a:ext cx="7089204" cy="4176464"/>
            <a:chOff x="1011188" y="1124744"/>
            <a:chExt cx="7089204" cy="4176464"/>
          </a:xfrm>
        </p:grpSpPr>
        <p:pic>
          <p:nvPicPr>
            <p:cNvPr id="3" name="Picture 2"/>
            <p:cNvPicPr>
              <a:picLocks noChangeAspect="1"/>
            </p:cNvPicPr>
            <p:nvPr/>
          </p:nvPicPr>
          <p:blipFill>
            <a:blip r:embed="rId2">
              <a:duotone>
                <a:schemeClr val="accent5">
                  <a:shade val="45000"/>
                  <a:satMod val="135000"/>
                </a:schemeClr>
                <a:prstClr val="white"/>
              </a:duotone>
            </a:blip>
            <a:stretch>
              <a:fillRect/>
            </a:stretch>
          </p:blipFill>
          <p:spPr>
            <a:xfrm>
              <a:off x="1011188" y="1124744"/>
              <a:ext cx="7089204" cy="4176464"/>
            </a:xfrm>
            <a:prstGeom prst="rect">
              <a:avLst/>
            </a:prstGeom>
          </p:spPr>
        </p:pic>
        <p:cxnSp>
          <p:nvCxnSpPr>
            <p:cNvPr id="4" name="Straight Arrow Connector 3"/>
            <p:cNvCxnSpPr/>
            <p:nvPr/>
          </p:nvCxnSpPr>
          <p:spPr>
            <a:xfrm flipH="1">
              <a:off x="1475656" y="1916832"/>
              <a:ext cx="14401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231330" y="1670611"/>
              <a:ext cx="1064715" cy="246221"/>
            </a:xfrm>
            <a:prstGeom prst="rect">
              <a:avLst/>
            </a:prstGeom>
            <a:noFill/>
          </p:spPr>
          <p:txBody>
            <a:bodyPr wrap="none" rtlCol="0">
              <a:spAutoFit/>
            </a:bodyPr>
            <a:lstStyle/>
            <a:p>
              <a:r>
                <a:rPr lang="en-GB" sz="1000" dirty="0" smtClean="0"/>
                <a:t>Virtual Machine</a:t>
              </a:r>
              <a:endParaRPr lang="en-GB" sz="1000" dirty="0"/>
            </a:p>
          </p:txBody>
        </p:sp>
      </p:grpSp>
    </p:spTree>
    <p:extLst>
      <p:ext uri="{BB962C8B-B14F-4D97-AF65-F5344CB8AC3E}">
        <p14:creationId xmlns:p14="http://schemas.microsoft.com/office/powerpoint/2010/main" val="2053749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virtualization</a:t>
            </a:r>
            <a:endParaRPr lang="en-US" dirty="0"/>
          </a:p>
        </p:txBody>
      </p:sp>
      <p:sp>
        <p:nvSpPr>
          <p:cNvPr id="3" name="Content Placeholder 2"/>
          <p:cNvSpPr>
            <a:spLocks noGrp="1"/>
          </p:cNvSpPr>
          <p:nvPr>
            <p:ph idx="1"/>
          </p:nvPr>
        </p:nvSpPr>
        <p:spPr/>
        <p:txBody>
          <a:bodyPr/>
          <a:lstStyle/>
          <a:p>
            <a:r>
              <a:rPr lang="en-GB" dirty="0"/>
              <a:t>Server </a:t>
            </a:r>
          </a:p>
          <a:p>
            <a:r>
              <a:rPr lang="en-GB" dirty="0"/>
              <a:t>Desktop</a:t>
            </a:r>
          </a:p>
          <a:p>
            <a:r>
              <a:rPr lang="en-GB" dirty="0"/>
              <a:t>Application</a:t>
            </a:r>
          </a:p>
          <a:p>
            <a:r>
              <a:rPr lang="en-GB" dirty="0"/>
              <a:t>Network</a:t>
            </a:r>
          </a:p>
          <a:p>
            <a:r>
              <a:rPr lang="en-GB" dirty="0"/>
              <a:t>Storage</a:t>
            </a:r>
          </a:p>
          <a:p>
            <a:endParaRPr lang="en-US" dirty="0"/>
          </a:p>
        </p:txBody>
      </p:sp>
    </p:spTree>
    <p:extLst>
      <p:ext uri="{BB962C8B-B14F-4D97-AF65-F5344CB8AC3E}">
        <p14:creationId xmlns:p14="http://schemas.microsoft.com/office/powerpoint/2010/main" val="2759559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Server Virtualization</a:t>
            </a:r>
            <a:endParaRPr lang="en-US" dirty="0"/>
          </a:p>
        </p:txBody>
      </p:sp>
      <p:sp>
        <p:nvSpPr>
          <p:cNvPr id="3" name="Content Placeholder 2"/>
          <p:cNvSpPr>
            <a:spLocks noGrp="1"/>
          </p:cNvSpPr>
          <p:nvPr>
            <p:ph idx="1"/>
          </p:nvPr>
        </p:nvSpPr>
        <p:spPr/>
        <p:txBody>
          <a:bodyPr/>
          <a:lstStyle/>
          <a:p>
            <a:r>
              <a:rPr lang="en-US" dirty="0" smtClean="0"/>
              <a:t>Four types</a:t>
            </a:r>
          </a:p>
          <a:p>
            <a:pPr lvl="2"/>
            <a:r>
              <a:rPr lang="en-GB" dirty="0"/>
              <a:t>Full</a:t>
            </a:r>
          </a:p>
          <a:p>
            <a:pPr lvl="2"/>
            <a:r>
              <a:rPr lang="en-GB" dirty="0"/>
              <a:t>Para</a:t>
            </a:r>
          </a:p>
          <a:p>
            <a:pPr lvl="2"/>
            <a:r>
              <a:rPr lang="en-GB" dirty="0"/>
              <a:t>Hardware Assisted </a:t>
            </a:r>
          </a:p>
          <a:p>
            <a:pPr lvl="2"/>
            <a:r>
              <a:rPr lang="en-GB" dirty="0"/>
              <a:t>Operating System-level Virtualisation</a:t>
            </a:r>
          </a:p>
          <a:p>
            <a:endParaRPr lang="en-US" dirty="0"/>
          </a:p>
        </p:txBody>
      </p:sp>
    </p:spTree>
    <p:extLst>
      <p:ext uri="{BB962C8B-B14F-4D97-AF65-F5344CB8AC3E}">
        <p14:creationId xmlns:p14="http://schemas.microsoft.com/office/powerpoint/2010/main" val="1940908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Full Virtualization</a:t>
            </a:r>
            <a:endParaRPr lang="en-US" dirty="0"/>
          </a:p>
        </p:txBody>
      </p:sp>
      <p:sp>
        <p:nvSpPr>
          <p:cNvPr id="4" name="Content Placeholder 3"/>
          <p:cNvSpPr>
            <a:spLocks noGrp="1"/>
          </p:cNvSpPr>
          <p:nvPr>
            <p:ph idx="1"/>
          </p:nvPr>
        </p:nvSpPr>
        <p:spPr/>
        <p:txBody>
          <a:bodyPr>
            <a:normAutofit/>
          </a:bodyPr>
          <a:lstStyle/>
          <a:p>
            <a:pPr algn="just"/>
            <a:r>
              <a:rPr lang="en-US" sz="2800" dirty="0" smtClean="0"/>
              <a:t>Hypervisors run directly on host computer</a:t>
            </a:r>
          </a:p>
          <a:p>
            <a:pPr algn="just"/>
            <a:r>
              <a:rPr lang="en-US" sz="2800" dirty="0" smtClean="0"/>
              <a:t>Completely abstracts from physical hardware &amp; separates from other guest OS</a:t>
            </a:r>
          </a:p>
          <a:p>
            <a:pPr algn="just"/>
            <a:r>
              <a:rPr lang="en-US" sz="2800" dirty="0" smtClean="0"/>
              <a:t>Guest OS think they are running directly on the hardware</a:t>
            </a:r>
          </a:p>
          <a:p>
            <a:pPr algn="just"/>
            <a:r>
              <a:rPr lang="en-US" sz="2800" dirty="0" smtClean="0"/>
              <a:t>Hypervisor does full binary translation</a:t>
            </a:r>
            <a:endParaRPr lang="en-US" sz="2800" dirty="0"/>
          </a:p>
        </p:txBody>
      </p:sp>
    </p:spTree>
    <p:extLst>
      <p:ext uri="{BB962C8B-B14F-4D97-AF65-F5344CB8AC3E}">
        <p14:creationId xmlns:p14="http://schemas.microsoft.com/office/powerpoint/2010/main" val="114869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Para Virtualization</a:t>
            </a:r>
            <a:endParaRPr lang="en-US" dirty="0"/>
          </a:p>
        </p:txBody>
      </p:sp>
      <p:sp>
        <p:nvSpPr>
          <p:cNvPr id="3" name="Content Placeholder 2"/>
          <p:cNvSpPr>
            <a:spLocks noGrp="1"/>
          </p:cNvSpPr>
          <p:nvPr>
            <p:ph idx="1"/>
          </p:nvPr>
        </p:nvSpPr>
        <p:spPr/>
        <p:txBody>
          <a:bodyPr>
            <a:normAutofit/>
          </a:bodyPr>
          <a:lstStyle/>
          <a:p>
            <a:pPr algn="just"/>
            <a:r>
              <a:rPr lang="en-US" sz="2800" dirty="0" smtClean="0"/>
              <a:t>Hypervisor runs directly on host computer</a:t>
            </a:r>
          </a:p>
          <a:p>
            <a:pPr algn="just"/>
            <a:r>
              <a:rPr lang="en-US" sz="2800" dirty="0"/>
              <a:t>D</a:t>
            </a:r>
            <a:r>
              <a:rPr lang="en-US" sz="2800" dirty="0" smtClean="0"/>
              <a:t>oes not completely abstract guest OS</a:t>
            </a:r>
          </a:p>
          <a:p>
            <a:pPr algn="just"/>
            <a:r>
              <a:rPr lang="en-US" sz="2800" dirty="0" smtClean="0"/>
              <a:t>Some privileged instructions are replaced with hyper-calls(system calls, virtual driver)</a:t>
            </a:r>
          </a:p>
          <a:p>
            <a:pPr algn="just"/>
            <a:r>
              <a:rPr lang="en-US" sz="2800" dirty="0" smtClean="0"/>
              <a:t>Guest OS can directly communicate with hardware</a:t>
            </a:r>
            <a:endParaRPr lang="en-US" sz="2800" dirty="0"/>
          </a:p>
        </p:txBody>
      </p:sp>
    </p:spTree>
    <p:extLst>
      <p:ext uri="{BB962C8B-B14F-4D97-AF65-F5344CB8AC3E}">
        <p14:creationId xmlns:p14="http://schemas.microsoft.com/office/powerpoint/2010/main" val="1099811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Hardware Assisted </a:t>
            </a:r>
            <a:endParaRPr lang="en-US" dirty="0"/>
          </a:p>
        </p:txBody>
      </p:sp>
      <p:sp>
        <p:nvSpPr>
          <p:cNvPr id="3" name="Content Placeholder 2"/>
          <p:cNvSpPr>
            <a:spLocks noGrp="1"/>
          </p:cNvSpPr>
          <p:nvPr>
            <p:ph idx="1"/>
          </p:nvPr>
        </p:nvSpPr>
        <p:spPr/>
        <p:txBody>
          <a:bodyPr>
            <a:normAutofit fontScale="92500" lnSpcReduction="20000"/>
          </a:bodyPr>
          <a:lstStyle/>
          <a:p>
            <a:pPr algn="just"/>
            <a:r>
              <a:rPr lang="en-US" dirty="0" smtClean="0"/>
              <a:t>The CPU is enhanced with facilities to support virtualization(hardware support for virtualization)</a:t>
            </a:r>
          </a:p>
          <a:p>
            <a:pPr algn="just"/>
            <a:r>
              <a:rPr lang="en-US" dirty="0" smtClean="0"/>
              <a:t>It provides an additional ring Ring -1 where the virtualization software runs</a:t>
            </a:r>
          </a:p>
          <a:p>
            <a:pPr algn="just"/>
            <a:r>
              <a:rPr lang="en-US" dirty="0" smtClean="0"/>
              <a:t>Allows guest user to directly access the hardware</a:t>
            </a:r>
          </a:p>
          <a:p>
            <a:pPr algn="just"/>
            <a:r>
              <a:rPr lang="en-GB" dirty="0" smtClean="0"/>
              <a:t>Example: Intel </a:t>
            </a:r>
            <a:r>
              <a:rPr lang="en-GB" dirty="0"/>
              <a:t>Virtualisation Technologies (</a:t>
            </a:r>
            <a:r>
              <a:rPr lang="en-GB" dirty="0" err="1"/>
              <a:t>VTx</a:t>
            </a:r>
            <a:r>
              <a:rPr lang="en-GB" dirty="0"/>
              <a:t>) and AMD Pacifica (AMD-V)</a:t>
            </a:r>
          </a:p>
          <a:p>
            <a:endParaRPr lang="en-US" dirty="0" smtClean="0"/>
          </a:p>
        </p:txBody>
      </p:sp>
    </p:spTree>
    <p:extLst>
      <p:ext uri="{BB962C8B-B14F-4D97-AF65-F5344CB8AC3E}">
        <p14:creationId xmlns:p14="http://schemas.microsoft.com/office/powerpoint/2010/main" val="2492795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Operating System Level Virtualization</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US" dirty="0" smtClean="0"/>
              <a:t>Host operating system itself perform the functions of the hypervisor</a:t>
            </a:r>
          </a:p>
          <a:p>
            <a:pPr algn="just"/>
            <a:r>
              <a:rPr lang="en-US" dirty="0" smtClean="0"/>
              <a:t>Kernel enables multiple environment</a:t>
            </a:r>
          </a:p>
          <a:p>
            <a:pPr algn="just"/>
            <a:r>
              <a:rPr lang="en-US" dirty="0" smtClean="0"/>
              <a:t>Operates under the same kernel but have their own resources</a:t>
            </a:r>
          </a:p>
          <a:p>
            <a:pPr algn="just"/>
            <a:r>
              <a:rPr lang="en-US" dirty="0" smtClean="0"/>
              <a:t>All the guest </a:t>
            </a:r>
            <a:r>
              <a:rPr lang="en-US" dirty="0" err="1" smtClean="0"/>
              <a:t>os</a:t>
            </a:r>
            <a:r>
              <a:rPr lang="en-US" dirty="0" smtClean="0"/>
              <a:t> should of same OS family as host.</a:t>
            </a:r>
          </a:p>
          <a:p>
            <a:pPr algn="just"/>
            <a:r>
              <a:rPr lang="en-US" dirty="0" smtClean="0"/>
              <a:t>Example: </a:t>
            </a:r>
            <a:r>
              <a:rPr lang="en-US" dirty="0" err="1" smtClean="0"/>
              <a:t>OpenVZ</a:t>
            </a:r>
            <a:r>
              <a:rPr lang="en-US" dirty="0" smtClean="0"/>
              <a:t> </a:t>
            </a:r>
            <a:endParaRPr lang="en-US" dirty="0"/>
          </a:p>
        </p:txBody>
      </p:sp>
    </p:spTree>
    <p:extLst>
      <p:ext uri="{BB962C8B-B14F-4D97-AF65-F5344CB8AC3E}">
        <p14:creationId xmlns:p14="http://schemas.microsoft.com/office/powerpoint/2010/main" val="41009864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terms/"/>
    <ds:schemaRef ds:uri="303dbf9b-b85b-46a0-94f1-894078c07ecd"/>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45581</TotalTime>
  <Words>942</Words>
  <Application>Microsoft Office PowerPoint</Application>
  <PresentationFormat>On-screen Show (4:3)</PresentationFormat>
  <Paragraphs>146</Paragraphs>
  <Slides>24</Slides>
  <Notes>2</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CLOUD COMPUTING TECHNOLOGIES</vt:lpstr>
      <vt:lpstr>Operating System</vt:lpstr>
      <vt:lpstr>Functions of Operating System</vt:lpstr>
      <vt:lpstr>Modes of Operation</vt:lpstr>
      <vt:lpstr>PowerPoint Presentation</vt:lpstr>
      <vt:lpstr>Architecture of Linux</vt:lpstr>
      <vt:lpstr>Virtualization</vt:lpstr>
      <vt:lpstr>Virtualization</vt:lpstr>
      <vt:lpstr>Traditional</vt:lpstr>
      <vt:lpstr>PowerPoint Presentation</vt:lpstr>
      <vt:lpstr>Reasons for virtualization</vt:lpstr>
      <vt:lpstr>PowerPoint Presentation</vt:lpstr>
      <vt:lpstr>Advantages</vt:lpstr>
      <vt:lpstr>Virtualization Software</vt:lpstr>
      <vt:lpstr>Virtualization Software</vt:lpstr>
      <vt:lpstr>Type 1 Hypervisor</vt:lpstr>
      <vt:lpstr>Type 2 Hypervisor</vt:lpstr>
      <vt:lpstr>PowerPoint Presentation</vt:lpstr>
      <vt:lpstr>Types of virtualization</vt:lpstr>
      <vt:lpstr>Server Virtualization</vt:lpstr>
      <vt:lpstr>Full Virtualization</vt:lpstr>
      <vt:lpstr>Para Virtualization</vt:lpstr>
      <vt:lpstr>Hardware Assisted </vt:lpstr>
      <vt:lpstr>Operating System Level Virtualization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Anly ChandraMohan</cp:lastModifiedBy>
  <cp:revision>145</cp:revision>
  <dcterms:created xsi:type="dcterms:W3CDTF">2015-04-14T15:21:28Z</dcterms:created>
  <dcterms:modified xsi:type="dcterms:W3CDTF">2016-11-30T12:57:46Z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