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58" r:id="rId2"/>
  </p:sldMasterIdLst>
  <p:notesMasterIdLst>
    <p:notesMasterId r:id="rId29"/>
  </p:notesMasterIdLst>
  <p:handoutMasterIdLst>
    <p:handoutMasterId r:id="rId30"/>
  </p:handoutMasterIdLst>
  <p:sldIdLst>
    <p:sldId id="291" r:id="rId3"/>
    <p:sldId id="293" r:id="rId4"/>
    <p:sldId id="294" r:id="rId5"/>
    <p:sldId id="298" r:id="rId6"/>
    <p:sldId id="295" r:id="rId7"/>
    <p:sldId id="296" r:id="rId8"/>
    <p:sldId id="297" r:id="rId9"/>
    <p:sldId id="257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90" r:id="rId18"/>
    <p:sldId id="280" r:id="rId19"/>
    <p:sldId id="281" r:id="rId20"/>
    <p:sldId id="289" r:id="rId21"/>
    <p:sldId id="282" r:id="rId22"/>
    <p:sldId id="283" r:id="rId23"/>
    <p:sldId id="284" r:id="rId24"/>
    <p:sldId id="285" r:id="rId25"/>
    <p:sldId id="286" r:id="rId26"/>
    <p:sldId id="287" r:id="rId27"/>
    <p:sldId id="288" r:id="rId28"/>
  </p:sldIdLst>
  <p:sldSz cx="9144000" cy="6858000" type="screen4x3"/>
  <p:notesSz cx="6858000" cy="9144000"/>
  <p:defaultTextStyle>
    <a:lvl1pPr marL="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3344" autoAdjust="0"/>
    <p:restoredTop sz="93969" autoAdjust="0"/>
  </p:normalViewPr>
  <p:slideViewPr>
    <p:cSldViewPr>
      <p:cViewPr varScale="1">
        <p:scale>
          <a:sx n="54" d="100"/>
          <a:sy n="54" d="100"/>
        </p:scale>
        <p:origin x="-84" y="-10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  <a:extLst/>
          </a:lstStyle>
          <a:p>
            <a:fld id="{54D4857D-62A5-486B-9129-468003D7E020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  <a:extLst/>
          </a:lstStyle>
          <a:p>
            <a:fld id="{2EBE4566-6F3A-4CC1-BD6C-9C510D05F12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  <a:extLst/>
          </a:lstStyle>
          <a:p>
            <a:fld id="{2D2EF2CE-B28C-4ED4-8FD0-48BB3F48846A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  <a:extLst/>
          </a:lstStyle>
          <a:p>
            <a:fld id="{61807874-5299-41B2-A37A-6AA3547857F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61807874-5299-41B2-A37A-6AA3547857F4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3"/>
          <p:cNvSpPr>
            <a:spLocks noGrp="1"/>
          </p:cNvSpPr>
          <p:nvPr>
            <p:ph type="subTitle" idx="1"/>
          </p:nvPr>
        </p:nvSpPr>
        <p:spPr>
          <a:xfrm>
            <a:off x="457200" y="5396132"/>
            <a:ext cx="8098302" cy="762000"/>
          </a:xfrm>
        </p:spPr>
        <p:txBody>
          <a:bodyPr/>
          <a:lstStyle>
            <a:lvl1pPr marL="0" indent="0" algn="r">
              <a:buNone/>
              <a:defRPr sz="1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grpSp>
        <p:nvGrpSpPr>
          <p:cNvPr id="16" name="Group 23"/>
          <p:cNvGrpSpPr/>
          <p:nvPr/>
        </p:nvGrpSpPr>
        <p:grpSpPr>
          <a:xfrm>
            <a:off x="14990" y="1976657"/>
            <a:ext cx="2042410" cy="533400"/>
            <a:chOff x="0" y="2000250"/>
            <a:chExt cx="3733800" cy="533400"/>
          </a:xfrm>
        </p:grpSpPr>
        <p:sp>
          <p:nvSpPr>
            <p:cNvPr id="30" name="Rectangle 14"/>
            <p:cNvSpPr/>
            <p:nvPr/>
          </p:nvSpPr>
          <p:spPr>
            <a:xfrm>
              <a:off x="0" y="2381250"/>
              <a:ext cx="3733800" cy="76200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7" name="Rectangle 14"/>
            <p:cNvSpPr/>
            <p:nvPr/>
          </p:nvSpPr>
          <p:spPr>
            <a:xfrm>
              <a:off x="0" y="2305050"/>
              <a:ext cx="3733800" cy="762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1" name="Rectangle 14"/>
            <p:cNvSpPr/>
            <p:nvPr/>
          </p:nvSpPr>
          <p:spPr>
            <a:xfrm>
              <a:off x="0" y="2228850"/>
              <a:ext cx="3733800" cy="76200"/>
            </a:xfrm>
            <a:prstGeom prst="rect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8" name="Rectangle 14"/>
            <p:cNvSpPr/>
            <p:nvPr/>
          </p:nvSpPr>
          <p:spPr>
            <a:xfrm>
              <a:off x="0" y="2152650"/>
              <a:ext cx="3733800" cy="7620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6" name="Rectangle 14"/>
            <p:cNvSpPr/>
            <p:nvPr/>
          </p:nvSpPr>
          <p:spPr>
            <a:xfrm>
              <a:off x="0" y="2076450"/>
              <a:ext cx="3733800" cy="7620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0" name="Rectangle 14"/>
            <p:cNvSpPr/>
            <p:nvPr/>
          </p:nvSpPr>
          <p:spPr>
            <a:xfrm>
              <a:off x="0" y="2000250"/>
              <a:ext cx="373380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3" name="Rectangle 14"/>
            <p:cNvSpPr/>
            <p:nvPr/>
          </p:nvSpPr>
          <p:spPr>
            <a:xfrm>
              <a:off x="0" y="2457450"/>
              <a:ext cx="373380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</p:grpSp>
      <p:grpSp>
        <p:nvGrpSpPr>
          <p:cNvPr id="29" name="Group 35"/>
          <p:cNvGrpSpPr/>
          <p:nvPr/>
        </p:nvGrpSpPr>
        <p:grpSpPr>
          <a:xfrm>
            <a:off x="8584055" y="1976657"/>
            <a:ext cx="552450" cy="542925"/>
            <a:chOff x="8667750" y="2000250"/>
            <a:chExt cx="476250" cy="542925"/>
          </a:xfrm>
        </p:grpSpPr>
        <p:sp>
          <p:nvSpPr>
            <p:cNvPr id="26" name="Rectangle 14"/>
            <p:cNvSpPr/>
            <p:nvPr/>
          </p:nvSpPr>
          <p:spPr>
            <a:xfrm>
              <a:off x="8667750" y="2381250"/>
              <a:ext cx="476250" cy="76200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2" name="Rectangle 14"/>
            <p:cNvSpPr/>
            <p:nvPr/>
          </p:nvSpPr>
          <p:spPr>
            <a:xfrm>
              <a:off x="8667750" y="2305050"/>
              <a:ext cx="476250" cy="762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7" name="Rectangle 14"/>
            <p:cNvSpPr/>
            <p:nvPr/>
          </p:nvSpPr>
          <p:spPr>
            <a:xfrm>
              <a:off x="8667750" y="2228850"/>
              <a:ext cx="476250" cy="76200"/>
            </a:xfrm>
            <a:prstGeom prst="rect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8" name="Rectangle 14"/>
            <p:cNvSpPr/>
            <p:nvPr/>
          </p:nvSpPr>
          <p:spPr>
            <a:xfrm>
              <a:off x="8667750" y="2152650"/>
              <a:ext cx="476250" cy="7620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 dirty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8667750" y="2076450"/>
              <a:ext cx="476250" cy="7620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8" name="Rectangle 14"/>
            <p:cNvSpPr/>
            <p:nvPr/>
          </p:nvSpPr>
          <p:spPr>
            <a:xfrm>
              <a:off x="8667750" y="2000250"/>
              <a:ext cx="47625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9" name="Rectangle 14"/>
            <p:cNvSpPr/>
            <p:nvPr/>
          </p:nvSpPr>
          <p:spPr>
            <a:xfrm>
              <a:off x="8667750" y="2466975"/>
              <a:ext cx="47625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</p:grpSp>
      <p:sp>
        <p:nvSpPr>
          <p:cNvPr id="24" name="Oval 28"/>
          <p:cNvSpPr/>
          <p:nvPr userDrawn="1"/>
        </p:nvSpPr>
        <p:spPr>
          <a:xfrm>
            <a:off x="8572500" y="603885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/>
          </a:p>
        </p:txBody>
      </p:sp>
      <p:sp>
        <p:nvSpPr>
          <p:cNvPr id="23" name="Oval 28"/>
          <p:cNvSpPr/>
          <p:nvPr userDrawn="1"/>
        </p:nvSpPr>
        <p:spPr>
          <a:xfrm>
            <a:off x="8572500" y="632460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5" name="Oval 28"/>
          <p:cNvSpPr/>
          <p:nvPr userDrawn="1"/>
        </p:nvSpPr>
        <p:spPr>
          <a:xfrm>
            <a:off x="8572500" y="5476875"/>
            <a:ext cx="152400" cy="1524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4" name="Oval 28"/>
          <p:cNvSpPr/>
          <p:nvPr userDrawn="1"/>
        </p:nvSpPr>
        <p:spPr>
          <a:xfrm>
            <a:off x="8572500" y="575310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9" name="Rectangle 3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/>
          </a:p>
        </p:txBody>
      </p:sp>
      <p:sp>
        <p:nvSpPr>
          <p:cNvPr id="25" name="Rectangle 35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/>
          </a:p>
        </p:txBody>
      </p:sp>
      <p:sp>
        <p:nvSpPr>
          <p:cNvPr id="31" name="Rectangle 36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extLst/>
          </a:lstStyle>
          <a:p>
            <a:endParaRPr lang="en-US"/>
          </a:p>
        </p:txBody>
      </p:sp>
      <p:sp>
        <p:nvSpPr>
          <p:cNvPr id="33" name="Rectangle 32"/>
          <p:cNvSpPr>
            <a:spLocks noGrp="1"/>
          </p:cNvSpPr>
          <p:nvPr>
            <p:ph type="title" hasCustomPrompt="1"/>
          </p:nvPr>
        </p:nvSpPr>
        <p:spPr>
          <a:xfrm>
            <a:off x="2057400" y="281352"/>
            <a:ext cx="6509239" cy="3886200"/>
          </a:xfrm>
          <a:scene3d>
            <a:camera prst="orthographicFront"/>
            <a:lightRig rig="threePt" dir="t"/>
          </a:scene3d>
          <a:sp3d/>
        </p:spPr>
        <p:txBody>
          <a:bodyPr vert="horz" anchor="ctr">
            <a:normAutofit/>
          </a:bodyPr>
          <a:lstStyle>
            <a:lvl1pPr algn="ctr">
              <a:lnSpc>
                <a:spcPct val="100000"/>
              </a:lnSpc>
              <a:defRPr kumimoji="0" lang="en-US" sz="7200" b="1" i="0" u="none" strike="noStrike" kern="0" cap="none" spc="0" normalizeH="0" baseline="0" noProof="0" dirty="0" smtClean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chemeClr val="accent6">
                        <a:shade val="80000"/>
                      </a:schemeClr>
                    </a:gs>
                    <a:gs pos="45000">
                      <a:schemeClr val="accent6">
                        <a:shade val="100000"/>
                      </a:scheme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US" dirty="0" smtClean="0"/>
              <a:t>Show Title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3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Rectangle 1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/>
          </a:p>
        </p:txBody>
      </p:sp>
      <p:sp>
        <p:nvSpPr>
          <p:cNvPr id="27" name="Rectangle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/>
          </a:p>
        </p:txBody>
      </p:sp>
      <p:sp>
        <p:nvSpPr>
          <p:cNvPr id="4" name="Rectangle 1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extLst/>
          </a:lstStyle>
          <a:p>
            <a:endParaRPr lang="en-US"/>
          </a:p>
        </p:txBody>
      </p:sp>
      <p:sp>
        <p:nvSpPr>
          <p:cNvPr id="28" name="Rectangle 14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/>
          </a:p>
        </p:txBody>
      </p:sp>
      <p:sp>
        <p:nvSpPr>
          <p:cNvPr id="26" name="Rectangl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extLst/>
          </a:lstStyle>
          <a:p>
            <a:endParaRPr lang="en-US"/>
          </a:p>
        </p:txBody>
      </p:sp>
      <p:sp>
        <p:nvSpPr>
          <p:cNvPr id="12" name="Rectangl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/>
          </a:p>
        </p:txBody>
      </p:sp>
      <p:sp>
        <p:nvSpPr>
          <p:cNvPr id="27" name="Rectangle 6"/>
          <p:cNvSpPr>
            <a:spLocks noGrp="1"/>
          </p:cNvSpPr>
          <p:nvPr>
            <p:ph type="title" hasCustomPrompt="1"/>
          </p:nvPr>
        </p:nvSpPr>
        <p:spPr>
          <a:xfrm>
            <a:off x="228600" y="1676400"/>
            <a:ext cx="8229600" cy="1143000"/>
          </a:xfrm>
        </p:spPr>
        <p:txBody>
          <a:bodyPr rtlCol="0" anchor="ctr">
            <a:normAutofit/>
          </a:bodyPr>
          <a:lstStyle>
            <a:lvl1pPr>
              <a:defRPr kumimoji="0" sz="4800" b="1" i="0" u="none" strike="noStrike" kern="0" cap="none" spc="0" normalizeH="0" baseline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rgbClr val="FA8D3D">
                        <a:shade val="80000"/>
                      </a:srgbClr>
                    </a:gs>
                    <a:gs pos="45000">
                      <a:srgbClr val="FA8D3D">
                        <a:shade val="100000"/>
                      </a:srgb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uLnTx/>
                <a:uFillTx/>
                <a:latin typeface="Trebuchet MS"/>
                <a:ea typeface="+mj-ea"/>
                <a:cs typeface="+mj-cs"/>
              </a:defRPr>
            </a:lvl1pPr>
            <a:extLst/>
          </a:lstStyle>
          <a:p>
            <a:r>
              <a:rPr lang="en-US" dirty="0" smtClean="0"/>
              <a:t>Click to add section title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imple Question &amp; 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22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31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 8"/>
          <p:cNvSpPr>
            <a:spLocks noGrp="1"/>
          </p:cNvSpPr>
          <p:nvPr>
            <p:ph type="title" hasCustomPrompt="1"/>
          </p:nvPr>
        </p:nvSpPr>
        <p:spPr>
          <a:xfrm>
            <a:off x="228600" y="457200"/>
            <a:ext cx="8229600" cy="1143000"/>
          </a:xfrm>
        </p:spPr>
        <p:txBody>
          <a:bodyPr rtlCol="0" anchor="ctr"/>
          <a:lstStyle>
            <a:lvl1pPr algn="l">
              <a:defRPr i="1">
                <a:solidFill>
                  <a:schemeClr val="tx1">
                    <a:shade val="75000"/>
                  </a:schemeClr>
                </a:solidFill>
              </a:defRPr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13" name="Rectangle 13"/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1676400"/>
            <a:ext cx="8229600" cy="1143000"/>
          </a:xfrm>
        </p:spPr>
        <p:txBody>
          <a:bodyPr rtlCol="0" anchor="ctr"/>
          <a:lstStyle>
            <a:lvl1pPr algn="ctr">
              <a:buFontTx/>
              <a:buNone/>
              <a:defRPr kumimoji="0" sz="4800" b="1" i="0" u="none" strike="noStrike" kern="0" cap="none" spc="0" normalizeH="0" baseline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chemeClr val="accent6">
                        <a:shade val="80000"/>
                      </a:schemeClr>
                    </a:gs>
                    <a:gs pos="45000">
                      <a:schemeClr val="accent6">
                        <a:shade val="100000"/>
                      </a:scheme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defRPr>
            </a:lvl1pPr>
            <a:extLst/>
          </a:lstStyle>
          <a:p>
            <a:pPr lvl="0"/>
            <a:r>
              <a:rPr lang="en-US" dirty="0" smtClean="0"/>
              <a:t>Click to add answer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>
        <p:tmplLst>
          <p:tmpl lvl="1">
            <p:tnLst>
              <p:par>
                <p:cTn presetID="45" presetClass="entr" presetSubtype="0" fill="hold" nodeType="after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 fmla="#ppt_w*sin(2.5*pi*$)">
                          <p:val>
                            <p:fltVal val="0"/>
                          </p:val>
                        </p:tav>
                        <p:tav tm="100000">
                          <p:val>
                            <p:fltVal val="1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tailed Question &amp; 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28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10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1" name="Rectangle 8"/>
          <p:cNvSpPr>
            <a:spLocks noGrp="1"/>
          </p:cNvSpPr>
          <p:nvPr>
            <p:ph type="title" hasCustomPrompt="1"/>
          </p:nvPr>
        </p:nvSpPr>
        <p:spPr>
          <a:xfrm>
            <a:off x="228600" y="457200"/>
            <a:ext cx="8229600" cy="1143000"/>
          </a:xfrm>
        </p:spPr>
        <p:txBody>
          <a:bodyPr rtlCol="0" anchor="ctr"/>
          <a:lstStyle>
            <a:lvl1pPr algn="l">
              <a:defRPr i="1">
                <a:solidFill>
                  <a:schemeClr val="tx1">
                    <a:shade val="75000"/>
                  </a:schemeClr>
                </a:solidFill>
              </a:defRPr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25" name="Rectangle 13"/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1676400"/>
            <a:ext cx="8229600" cy="1143000"/>
          </a:xfrm>
        </p:spPr>
        <p:txBody>
          <a:bodyPr rtlCol="0" anchor="ctr"/>
          <a:lstStyle>
            <a:lvl1pPr algn="ctr">
              <a:buFontTx/>
              <a:buNone/>
              <a:defRPr kumimoji="0" sz="4800" b="1" i="0" u="none" strike="noStrike" kern="0" cap="none" spc="0" normalizeH="0" baseline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chemeClr val="accent6">
                        <a:shade val="80000"/>
                      </a:schemeClr>
                    </a:gs>
                    <a:gs pos="45000">
                      <a:schemeClr val="accent6">
                        <a:shade val="100000"/>
                      </a:scheme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uLnTx/>
                <a:uFillTx/>
                <a:latin typeface="+mj-lt"/>
                <a:ea typeface="+mj-ea"/>
                <a:cs typeface="+mj-cs"/>
              </a:defRPr>
            </a:lvl1pPr>
            <a:extLst/>
          </a:lstStyle>
          <a:p>
            <a:pPr lvl="0"/>
            <a:r>
              <a:rPr lang="en-US" dirty="0" smtClean="0"/>
              <a:t>Click to add answer</a:t>
            </a:r>
            <a:endParaRPr lang="en-US" dirty="0"/>
          </a:p>
        </p:txBody>
      </p:sp>
      <p:sp>
        <p:nvSpPr>
          <p:cNvPr id="22" name="Rectangle 9"/>
          <p:cNvSpPr>
            <a:spLocks noGrp="1"/>
          </p:cNvSpPr>
          <p:nvPr>
            <p:ph type="body" sz="quarter" idx="15" hasCustomPrompt="1"/>
          </p:nvPr>
        </p:nvSpPr>
        <p:spPr>
          <a:xfrm>
            <a:off x="1828800" y="3124200"/>
            <a:ext cx="5105400" cy="1981200"/>
          </a:xfrm>
        </p:spPr>
        <p:txBody>
          <a:bodyPr vert="horz"/>
          <a:lstStyle>
            <a:lvl1pPr algn="ctr">
              <a:buFontTx/>
              <a:buNone/>
              <a:defRPr i="1" baseline="0"/>
            </a:lvl1pPr>
            <a:extLst/>
          </a:lstStyle>
          <a:p>
            <a:pPr lvl="0"/>
            <a:r>
              <a:rPr lang="en-US" dirty="0" smtClean="0"/>
              <a:t>Click to add detail to the answer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5" grpId="0" build="p">
        <p:tmplLst>
          <p:tmpl lvl="1">
            <p:tnLst>
              <p:par>
                <p:cTn presetID="45" presetClass="entr" presetSubtype="0" fill="hold" nodeType="after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5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25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 fmla="#ppt_w*sin(2.5*pi*$)">
                          <p:val>
                            <p:fltVal val="0"/>
                          </p:val>
                        </p:tav>
                        <p:tav tm="100000">
                          <p:val>
                            <p:fltVal val="1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25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22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2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 Question (Answer: Tru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11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10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7" name="Question"/>
          <p:cNvSpPr>
            <a:spLocks noGrp="1"/>
          </p:cNvSpPr>
          <p:nvPr>
            <p:ph type="title" hasCustomPrompt="1"/>
          </p:nvPr>
        </p:nvSpPr>
        <p:spPr>
          <a:xfrm>
            <a:off x="228600" y="457200"/>
            <a:ext cx="8229600" cy="1143000"/>
          </a:xfrm>
        </p:spPr>
        <p:txBody>
          <a:bodyPr rtlCol="0" anchor="ctr"/>
          <a:lstStyle>
            <a:lvl1pPr algn="l">
              <a:defRPr i="1">
                <a:solidFill>
                  <a:schemeClr val="tx1">
                    <a:shade val="75000"/>
                  </a:schemeClr>
                </a:solidFill>
              </a:defRPr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8" name="Answer Base"/>
          <p:cNvSpPr txBox="1"/>
          <p:nvPr userDrawn="1"/>
        </p:nvSpPr>
        <p:spPr>
          <a:xfrm>
            <a:off x="182880" y="1676400"/>
            <a:ext cx="8321040" cy="182880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extLst/>
          </a:lstStyle>
          <a:p>
            <a:pPr marL="0" indent="0" algn="ctr" rtl="0" latinLnBrk="0">
              <a:spcBef>
                <a:spcPct val="20000"/>
              </a:spcBef>
              <a:buNone/>
            </a:pPr>
            <a:r>
              <a:rPr lang="en-US" sz="7200" dirty="0" smtClean="0">
                <a:solidFill>
                  <a:schemeClr val="tx1">
                    <a:alpha val="40000"/>
                  </a:schemeClr>
                </a:solidFill>
              </a:rPr>
              <a:t>TRUE</a:t>
            </a:r>
            <a:r>
              <a:rPr lang="en-US" sz="7200" baseline="0" dirty="0" smtClean="0">
                <a:solidFill>
                  <a:schemeClr val="tx1">
                    <a:alpha val="40000"/>
                  </a:schemeClr>
                </a:solidFill>
              </a:rPr>
              <a:t> </a:t>
            </a:r>
            <a:r>
              <a:rPr lang="en-US" sz="7200" dirty="0" smtClean="0">
                <a:solidFill>
                  <a:schemeClr val="tx1">
                    <a:alpha val="40000"/>
                  </a:schemeClr>
                </a:solidFill>
              </a:rPr>
              <a:t>or FALSE?</a:t>
            </a:r>
            <a:endParaRPr lang="en-US" sz="7200" dirty="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7" name="Answer"/>
          <p:cNvSpPr/>
          <p:nvPr userDrawn="1"/>
        </p:nvSpPr>
        <p:spPr>
          <a:xfrm>
            <a:off x="182880" y="1676400"/>
            <a:ext cx="8321040" cy="1200329"/>
          </a:xfrm>
          <a:prstGeom prst="rect">
            <a:avLst/>
          </a:prstGeom>
        </p:spPr>
        <p:txBody>
          <a:bodyPr wrap="square">
            <a:spAutoFit/>
          </a:bodyPr>
          <a:lstStyle>
            <a:extLst/>
          </a:lstStyle>
          <a:p>
            <a:pPr indent="0" algn="ctr" latinLnBrk="0">
              <a:spcBef>
                <a:spcPct val="20000"/>
              </a:spcBef>
              <a:buNone/>
            </a:pPr>
            <a:r>
              <a:rPr lang="en-US" sz="7200" dirty="0" smtClean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rgbClr val="FA8D3D">
                        <a:shade val="80000"/>
                      </a:srgbClr>
                    </a:gs>
                    <a:gs pos="45000">
                      <a:srgbClr val="FA8D3D">
                        <a:shade val="100000"/>
                      </a:srgb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ea typeface="+mn-ea"/>
                <a:cs typeface="+mn-cs"/>
              </a:rPr>
              <a:t>TRUE </a:t>
            </a:r>
            <a:r>
              <a:rPr lang="en-US" sz="7200" dirty="0" smtClean="0">
                <a:solidFill>
                  <a:prstClr val="white">
                    <a:alpha val="40000"/>
                  </a:prstClr>
                </a:solidFill>
                <a:ea typeface="+mn-ea"/>
                <a:cs typeface="+mn-cs"/>
              </a:rPr>
              <a:t>or FALSE?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 Question (Answer: Fals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2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28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Question"/>
          <p:cNvSpPr>
            <a:spLocks noGrp="1"/>
          </p:cNvSpPr>
          <p:nvPr>
            <p:ph type="title" hasCustomPrompt="1"/>
          </p:nvPr>
        </p:nvSpPr>
        <p:spPr>
          <a:xfrm>
            <a:off x="228600" y="457200"/>
            <a:ext cx="8229600" cy="1143000"/>
          </a:xfrm>
        </p:spPr>
        <p:txBody>
          <a:bodyPr rtlCol="0" anchor="ctr"/>
          <a:lstStyle>
            <a:lvl1pPr algn="l">
              <a:defRPr i="1">
                <a:solidFill>
                  <a:schemeClr val="tx1">
                    <a:shade val="75000"/>
                  </a:schemeClr>
                </a:solidFill>
              </a:defRPr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29" name="Answer Base"/>
          <p:cNvSpPr txBox="1"/>
          <p:nvPr userDrawn="1"/>
        </p:nvSpPr>
        <p:spPr>
          <a:xfrm>
            <a:off x="228600" y="1600200"/>
            <a:ext cx="8229600" cy="1293926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extLst/>
          </a:lstStyle>
          <a:p>
            <a:pPr marL="0" indent="0" algn="ctr" rtl="0" latinLnBrk="0">
              <a:spcBef>
                <a:spcPct val="20000"/>
              </a:spcBef>
              <a:buNone/>
            </a:pPr>
            <a:r>
              <a:rPr lang="en-US" sz="7200" dirty="0" smtClean="0">
                <a:solidFill>
                  <a:schemeClr val="tx1">
                    <a:alpha val="40000"/>
                  </a:schemeClr>
                </a:solidFill>
              </a:rPr>
              <a:t>TRUE</a:t>
            </a:r>
            <a:r>
              <a:rPr lang="en-US" sz="7200" baseline="0" dirty="0" smtClean="0">
                <a:solidFill>
                  <a:schemeClr val="tx1">
                    <a:alpha val="40000"/>
                  </a:schemeClr>
                </a:solidFill>
              </a:rPr>
              <a:t> </a:t>
            </a:r>
            <a:r>
              <a:rPr lang="en-US" sz="7200" dirty="0" smtClean="0">
                <a:solidFill>
                  <a:schemeClr val="tx1">
                    <a:alpha val="40000"/>
                  </a:schemeClr>
                </a:solidFill>
              </a:rPr>
              <a:t>or FALSE?</a:t>
            </a:r>
            <a:endParaRPr lang="en-US" sz="7200" dirty="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7" name="Answer"/>
          <p:cNvSpPr/>
          <p:nvPr userDrawn="1"/>
        </p:nvSpPr>
        <p:spPr>
          <a:xfrm>
            <a:off x="228600" y="1600200"/>
            <a:ext cx="8229600" cy="1200329"/>
          </a:xfrm>
          <a:prstGeom prst="rect">
            <a:avLst/>
          </a:prstGeom>
        </p:spPr>
        <p:txBody>
          <a:bodyPr wrap="square">
            <a:spAutoFit/>
          </a:bodyPr>
          <a:lstStyle>
            <a:extLst/>
          </a:lstStyle>
          <a:p>
            <a:pPr algn="ctr"/>
            <a:r>
              <a:rPr lang="en-US" sz="7200" dirty="0" smtClean="0">
                <a:solidFill>
                  <a:prstClr val="white">
                    <a:alpha val="40000"/>
                  </a:prstClr>
                </a:solidFill>
                <a:ea typeface="+mn-ea"/>
                <a:cs typeface="+mn-cs"/>
              </a:rPr>
              <a:t>TRUE or </a:t>
            </a:r>
            <a:r>
              <a:rPr lang="en-US" sz="7200" dirty="0" smtClean="0">
                <a:ln w="0">
                  <a:solidFill>
                    <a:srgbClr val="FFFFFF"/>
                  </a:solidFill>
                  <a:prstDash val="solid"/>
                </a:ln>
                <a:gradFill flip="none">
                  <a:gsLst>
                    <a:gs pos="40000">
                      <a:srgbClr val="FA8D3D">
                        <a:shade val="80000"/>
                      </a:srgbClr>
                    </a:gs>
                    <a:gs pos="45000">
                      <a:srgbClr val="FA8D3D">
                        <a:shade val="100000"/>
                      </a:srgbClr>
                    </a:gs>
                  </a:gsLst>
                  <a:lin ang="16200000"/>
                </a:gradFill>
                <a:effectLst>
                  <a:outerShdw blurRad="23036" dist="23036" dir="5400000" algn="tl">
                    <a:srgbClr val="656565">
                      <a:alpha val="65000"/>
                    </a:srgbClr>
                  </a:outerShdw>
                  <a:reflection blurRad="12700" stA="25000" endPos="55000" dist="5000" dir="5400000" sy="-100000" algn="bl" rotWithShape="0"/>
                </a:effectLst>
                <a:ea typeface="+mn-ea"/>
                <a:cs typeface="+mn-cs"/>
              </a:rPr>
              <a:t>FALSE</a:t>
            </a:r>
            <a:r>
              <a:rPr lang="en-US" sz="7200" dirty="0" smtClean="0">
                <a:solidFill>
                  <a:prstClr val="white">
                    <a:alpha val="40000"/>
                  </a:prstClr>
                </a:solidFill>
                <a:ea typeface="+mn-ea"/>
                <a:cs typeface="+mn-cs"/>
              </a:rPr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7" grpId="0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ultiple Cho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>
          <a:xfrm>
            <a:off x="685800" y="228600"/>
            <a:ext cx="7696200" cy="1371600"/>
          </a:xfrm>
        </p:spPr>
        <p:txBody>
          <a:bodyPr vert="horz"/>
          <a:lstStyle>
            <a:lvl1pPr algn="l">
              <a:defRPr i="1" baseline="0"/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31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26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9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10"/>
          <p:cNvSpPr txBox="1"/>
          <p:nvPr userDrawn="1"/>
        </p:nvSpPr>
        <p:spPr>
          <a:xfrm>
            <a:off x="457200" y="20574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A.</a:t>
            </a:r>
          </a:p>
        </p:txBody>
      </p:sp>
      <p:sp>
        <p:nvSpPr>
          <p:cNvPr id="17" name="Rectangle 13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3429000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an incorrect answer</a:t>
            </a:r>
            <a:endParaRPr lang="en-US" dirty="0"/>
          </a:p>
        </p:txBody>
      </p:sp>
      <p:sp>
        <p:nvSpPr>
          <p:cNvPr id="18" name="Rectangle 13"/>
          <p:cNvSpPr>
            <a:spLocks noGrp="1"/>
          </p:cNvSpPr>
          <p:nvPr>
            <p:ph type="body" sz="quarter" idx="20" hasCustomPrompt="1"/>
          </p:nvPr>
        </p:nvSpPr>
        <p:spPr>
          <a:xfrm>
            <a:off x="1143000" y="2743200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an incorrect answer</a:t>
            </a:r>
            <a:endParaRPr lang="en-US" dirty="0"/>
          </a:p>
        </p:txBody>
      </p:sp>
      <p:sp>
        <p:nvSpPr>
          <p:cNvPr id="19" name="Rectangle 13"/>
          <p:cNvSpPr>
            <a:spLocks noGrp="1"/>
          </p:cNvSpPr>
          <p:nvPr>
            <p:ph type="body" sz="quarter" idx="21" hasCustomPrompt="1"/>
          </p:nvPr>
        </p:nvSpPr>
        <p:spPr>
          <a:xfrm>
            <a:off x="1143000" y="2057400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 correct answer (then rearrange the choices)</a:t>
            </a:r>
            <a:endParaRPr lang="en-US"/>
          </a:p>
        </p:txBody>
      </p:sp>
      <p:sp>
        <p:nvSpPr>
          <p:cNvPr id="13" name="TextBox 12"/>
          <p:cNvSpPr txBox="1"/>
          <p:nvPr userDrawn="1"/>
        </p:nvSpPr>
        <p:spPr>
          <a:xfrm>
            <a:off x="457200" y="2707957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B.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457200" y="3429000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>
        <p:tmplLst>
          <p:tmpl lvl="1">
            <p:tnLst>
              <p:par>
                <p:cTn presetID="10" presetClass="exit" presetSubtype="0" fill="hold" nodeType="after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7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  <p:bldP spid="18" grpId="0" build="p">
        <p:tmplLst>
          <p:tmpl lvl="1">
            <p:tnLst>
              <p:par>
                <p:cTn presetID="10" presetClass="exit" presetSubtype="0" fill="hold" nodeType="click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8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tem Match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9144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item 1</a:t>
            </a:r>
            <a:endParaRPr lang="en-US" dirty="0"/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item 2</a:t>
            </a:r>
            <a:endParaRPr lang="en-US" dirty="0"/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item 3</a:t>
            </a:r>
            <a:endParaRPr lang="en-US" dirty="0"/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item 4</a:t>
            </a:r>
            <a:endParaRPr lang="en-US" dirty="0"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item 5</a:t>
            </a:r>
            <a:endParaRPr lang="en-US" dirty="0"/>
          </a:p>
        </p:txBody>
      </p:sp>
      <p:sp>
        <p:nvSpPr>
          <p:cNvPr id="20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15" name="Rectangle 7"/>
          <p:cNvSpPr>
            <a:spLocks noGrp="1"/>
          </p:cNvSpPr>
          <p:nvPr>
            <p:ph type="body" sz="quarter" idx="18" hasCustomPrompt="1"/>
          </p:nvPr>
        </p:nvSpPr>
        <p:spPr>
          <a:xfrm>
            <a:off x="48006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match 5</a:t>
            </a:r>
            <a:endParaRPr lang="en-US" dirty="0"/>
          </a:p>
        </p:txBody>
      </p:sp>
      <p:sp>
        <p:nvSpPr>
          <p:cNvPr id="17" name="Rectangle 7"/>
          <p:cNvSpPr>
            <a:spLocks noGrp="1"/>
          </p:cNvSpPr>
          <p:nvPr>
            <p:ph type="body" sz="quarter" idx="19" hasCustomPrompt="1"/>
          </p:nvPr>
        </p:nvSpPr>
        <p:spPr>
          <a:xfrm>
            <a:off x="48006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match 3</a:t>
            </a:r>
            <a:endParaRPr lang="en-US" dirty="0"/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0" hasCustomPrompt="1"/>
          </p:nvPr>
        </p:nvSpPr>
        <p:spPr>
          <a:xfrm>
            <a:off x="48006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match 1</a:t>
            </a:r>
            <a:endParaRPr lang="en-US" dirty="0"/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21" hasCustomPrompt="1"/>
          </p:nvPr>
        </p:nvSpPr>
        <p:spPr>
          <a:xfrm>
            <a:off x="48006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match 2</a:t>
            </a:r>
            <a:endParaRPr lang="en-US" dirty="0"/>
          </a:p>
        </p:txBody>
      </p:sp>
      <p:sp>
        <p:nvSpPr>
          <p:cNvPr id="21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48006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>
              <a:buFontTx/>
              <a:buNone/>
              <a:defRPr/>
            </a:lvl1pPr>
            <a:lvl2pPr>
              <a:buFontTx/>
              <a:buChar char="•"/>
              <a:defRPr/>
            </a:lvl2pPr>
            <a:lvl3pPr>
              <a:buFontTx/>
              <a:buChar char="•"/>
              <a:defRPr/>
            </a:lvl3pPr>
            <a:lvl4pPr>
              <a:buFontTx/>
              <a:buChar char="•"/>
              <a:defRPr/>
            </a:lvl4pPr>
            <a:lvl5pPr>
              <a:buFontTx/>
              <a:buChar char="•"/>
              <a:defRPr/>
            </a:lvl5pPr>
            <a:extLst/>
          </a:lstStyle>
          <a:p>
            <a:pPr lvl="0"/>
            <a:r>
              <a:rPr lang="en-US" dirty="0" smtClean="0"/>
              <a:t>Click to add match 4</a:t>
            </a:r>
            <a:endParaRPr lang="en-US" dirty="0"/>
          </a:p>
        </p:txBody>
      </p:sp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/>
        <p:txBody>
          <a:bodyPr vert="horz"/>
          <a:lstStyle>
            <a:lvl1pPr algn="l">
              <a:defRPr i="1" baseline="0"/>
            </a:lvl1pPr>
            <a:extLst/>
          </a:lstStyle>
          <a:p>
            <a:r>
              <a:rPr lang="en-US" dirty="0" smtClean="0"/>
              <a:t>Click to type your question</a:t>
            </a:r>
            <a:endParaRPr lang="en-US" dirty="0"/>
          </a:p>
        </p:txBody>
      </p:sp>
      <p:sp>
        <p:nvSpPr>
          <p:cNvPr id="7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3" name="Straight Connector 23"/>
          <p:cNvCxnSpPr>
            <a:stCxn id="16" idx="3"/>
            <a:endCxn id="18" idx="1"/>
          </p:cNvCxnSpPr>
          <p:nvPr/>
        </p:nvCxnSpPr>
        <p:spPr>
          <a:xfrm>
            <a:off x="3886200" y="22860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2" idx="3"/>
            <a:endCxn id="19" idx="1"/>
          </p:cNvCxnSpPr>
          <p:nvPr/>
        </p:nvCxnSpPr>
        <p:spPr>
          <a:xfrm>
            <a:off x="3886200" y="32004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Straight Connector 23"/>
          <p:cNvCxnSpPr>
            <a:stCxn id="13" idx="3"/>
            <a:endCxn id="17" idx="1"/>
          </p:cNvCxnSpPr>
          <p:nvPr/>
        </p:nvCxnSpPr>
        <p:spPr>
          <a:xfrm flipV="1">
            <a:off x="3886200" y="32004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Straight Connector 23"/>
          <p:cNvCxnSpPr>
            <a:stCxn id="14" idx="3"/>
            <a:endCxn id="21" idx="1"/>
          </p:cNvCxnSpPr>
          <p:nvPr/>
        </p:nvCxnSpPr>
        <p:spPr>
          <a:xfrm>
            <a:off x="3886200" y="50292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23"/>
          <p:cNvCxnSpPr>
            <a:stCxn id="10" idx="3"/>
            <a:endCxn id="15" idx="1"/>
          </p:cNvCxnSpPr>
          <p:nvPr/>
        </p:nvCxnSpPr>
        <p:spPr>
          <a:xfrm flipV="1">
            <a:off x="3886200" y="2286000"/>
            <a:ext cx="914400" cy="36576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/>
          </a:p>
        </p:txBody>
      </p:sp>
      <p:sp>
        <p:nvSpPr>
          <p:cNvPr id="13" name="Oval 28"/>
          <p:cNvSpPr/>
          <p:nvPr userDrawn="1"/>
        </p:nvSpPr>
        <p:spPr>
          <a:xfrm>
            <a:off x="8572500" y="603885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/>
          </a:p>
        </p:txBody>
      </p:sp>
      <p:sp>
        <p:nvSpPr>
          <p:cNvPr id="14" name="Oval 28"/>
          <p:cNvSpPr/>
          <p:nvPr userDrawn="1"/>
        </p:nvSpPr>
        <p:spPr>
          <a:xfrm>
            <a:off x="8572500" y="632460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5" name="Oval 28"/>
          <p:cNvSpPr/>
          <p:nvPr userDrawn="1"/>
        </p:nvSpPr>
        <p:spPr>
          <a:xfrm>
            <a:off x="8572500" y="5476875"/>
            <a:ext cx="152400" cy="152400"/>
          </a:xfrm>
          <a:prstGeom prst="ellipse">
            <a:avLst/>
          </a:prstGeom>
          <a:effectLst/>
        </p:spPr>
        <p:style>
          <a:lnRef idx="1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6" name="Oval 28"/>
          <p:cNvSpPr/>
          <p:nvPr userDrawn="1"/>
        </p:nvSpPr>
        <p:spPr>
          <a:xfrm>
            <a:off x="8572500" y="575310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 sz="1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sz="1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ultiple Cho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>
          <a:xfrm>
            <a:off x="685800" y="228600"/>
            <a:ext cx="7696200" cy="1371600"/>
          </a:xfrm>
        </p:spPr>
        <p:txBody>
          <a:bodyPr vert="horz"/>
          <a:lstStyle>
            <a:lvl1pPr algn="l">
              <a:defRPr i="1" baseline="0"/>
            </a:lvl1pPr>
            <a:extLst/>
          </a:lstStyle>
          <a:p>
            <a:r>
              <a:rPr lang="en-US" dirty="0" smtClean="0"/>
              <a:t>Click to add question</a:t>
            </a:r>
            <a:endParaRPr lang="en-US" dirty="0"/>
          </a:p>
        </p:txBody>
      </p:sp>
      <p:sp>
        <p:nvSpPr>
          <p:cNvPr id="31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>
              <a:defRPr/>
            </a:lvl1pPr>
            <a:extLst/>
          </a:lstStyle>
          <a:p>
            <a:fld id="{1BEBB2CB-903D-46EF-8227-E770ED8FF514}" type="datetimeFigureOut">
              <a:rPr lang="en-US" smtClean="0"/>
              <a:pPr/>
              <a:t>10/3/2011</a:t>
            </a:fld>
            <a:endParaRPr lang="en-US"/>
          </a:p>
        </p:txBody>
      </p:sp>
      <p:sp>
        <p:nvSpPr>
          <p:cNvPr id="26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lang="en-US"/>
          </a:p>
        </p:txBody>
      </p:sp>
      <p:sp>
        <p:nvSpPr>
          <p:cNvPr id="9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10"/>
          <p:cNvSpPr txBox="1"/>
          <p:nvPr userDrawn="1"/>
        </p:nvSpPr>
        <p:spPr>
          <a:xfrm>
            <a:off x="457200" y="2150739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17" name="Rectangle 13"/>
          <p:cNvSpPr>
            <a:spLocks noGrp="1"/>
          </p:cNvSpPr>
          <p:nvPr>
            <p:ph type="body" sz="quarter" idx="19" hasCustomPrompt="1"/>
          </p:nvPr>
        </p:nvSpPr>
        <p:spPr>
          <a:xfrm>
            <a:off x="1142976" y="4436755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an incorrect answer</a:t>
            </a:r>
            <a:endParaRPr lang="en-US" dirty="0"/>
          </a:p>
        </p:txBody>
      </p:sp>
      <p:sp>
        <p:nvSpPr>
          <p:cNvPr id="18" name="Rectangle 13"/>
          <p:cNvSpPr>
            <a:spLocks noGrp="1"/>
          </p:cNvSpPr>
          <p:nvPr>
            <p:ph type="body" sz="quarter" idx="20" hasCustomPrompt="1"/>
          </p:nvPr>
        </p:nvSpPr>
        <p:spPr>
          <a:xfrm>
            <a:off x="1143000" y="3257552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an incorrect answer</a:t>
            </a:r>
            <a:endParaRPr lang="en-US" dirty="0"/>
          </a:p>
        </p:txBody>
      </p:sp>
      <p:sp>
        <p:nvSpPr>
          <p:cNvPr id="19" name="Rectangle 13"/>
          <p:cNvSpPr>
            <a:spLocks noGrp="1"/>
          </p:cNvSpPr>
          <p:nvPr>
            <p:ph type="body" sz="quarter" idx="21" hasCustomPrompt="1"/>
          </p:nvPr>
        </p:nvSpPr>
        <p:spPr>
          <a:xfrm>
            <a:off x="1143000" y="2150739"/>
            <a:ext cx="7086600" cy="457200"/>
          </a:xfrm>
        </p:spPr>
        <p:txBody>
          <a:bodyPr rtlCol="0" anchor="ctr"/>
          <a:lstStyle>
            <a:lvl1pPr marL="0" indent="0">
              <a:buFontTx/>
              <a:buNone/>
              <a:defRPr i="0" baseline="0"/>
            </a:lvl1pPr>
            <a:extLst/>
          </a:lstStyle>
          <a:p>
            <a:pPr lvl="0"/>
            <a:r>
              <a:rPr lang="en-US" dirty="0" smtClean="0"/>
              <a:t>Click to add a correct answer (then rearrange the choices)</a:t>
            </a:r>
            <a:endParaRPr lang="en-US"/>
          </a:p>
        </p:txBody>
      </p:sp>
      <p:sp>
        <p:nvSpPr>
          <p:cNvPr id="13" name="TextBox 12"/>
          <p:cNvSpPr txBox="1"/>
          <p:nvPr userDrawn="1"/>
        </p:nvSpPr>
        <p:spPr>
          <a:xfrm>
            <a:off x="457200" y="3222309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457176" y="4436755"/>
            <a:ext cx="685800" cy="492443"/>
          </a:xfrm>
          <a:prstGeom prst="rect">
            <a:avLst/>
          </a:prstGeom>
          <a:noFill/>
        </p:spPr>
        <p:txBody>
          <a:bodyPr wrap="square" tIns="91440" bIns="91440" rtlCol="0">
            <a:spAutoFit/>
          </a:bodyPr>
          <a:lstStyle>
            <a:extLst/>
          </a:lstStyle>
          <a:p>
            <a:pPr algn="r">
              <a:lnSpc>
                <a:spcPct val="100000"/>
              </a:lnSpc>
            </a:pPr>
            <a:r>
              <a:rPr lang="en-US" sz="2000" b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50800" dir="2700000" algn="tl" rotWithShape="0">
                    <a:srgbClr val="000000">
                      <a:alpha val="43137"/>
                    </a:srgbClr>
                  </a:outerShdw>
                </a:effectLst>
              </a:rPr>
              <a:t>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>
        <p:tmplLst>
          <p:tmpl lvl="1">
            <p:tnLst>
              <p:par>
                <p:cTn presetID="10" presetClass="exit" presetSubtype="0" fill="hold" nodeType="after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7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  <p:bldP spid="18" grpId="0" build="p">
        <p:tmplLst>
          <p:tmpl lvl="1">
            <p:tnLst>
              <p:par>
                <p:cTn presetID="10" presetClass="exit" presetSubtype="0" fill="hold" nodeType="clickEffect">
                  <p:stCondLst>
                    <p:cond delay="0"/>
                  </p:stCondLst>
                  <p:childTnLst>
                    <p:animEffect transition="out" filter="fade">
                      <p:cBhvr>
                        <p:cTn dur="1000"/>
                        <p:tgtEl>
                          <p:spTgt spid="18"/>
                        </p:tgtEl>
                      </p:cBhvr>
                    </p:animEffect>
                    <p:set>
                      <p:cBhvr>
                        <p:cTn dur="1" fill="hold">
                          <p:stCondLst>
                            <p:cond delay="999"/>
                          </p:stCondLst>
                        </p:cTn>
                        <p:tgtEl>
                          <p:spTgt spid="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hidden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2"/>
          <p:cNvSpPr>
            <a:spLocks noGrp="1"/>
          </p:cNvSpPr>
          <p:nvPr>
            <p:ph type="title"/>
          </p:nvPr>
        </p:nvSpPr>
        <p:spPr>
          <a:xfrm>
            <a:off x="914400" y="457200"/>
            <a:ext cx="76962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Rectangle 3"/>
          <p:cNvSpPr>
            <a:spLocks noGrp="1"/>
          </p:cNvSpPr>
          <p:nvPr>
            <p:ph type="body" idx="1"/>
          </p:nvPr>
        </p:nvSpPr>
        <p:spPr>
          <a:xfrm>
            <a:off x="914400" y="1905000"/>
            <a:ext cx="7467600" cy="42211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9" name="Rectangle 4"/>
          <p:cNvSpPr>
            <a:spLocks noGrp="1"/>
          </p:cNvSpPr>
          <p:nvPr>
            <p:ph type="dt" sz="half" idx="2"/>
          </p:nvPr>
        </p:nvSpPr>
        <p:spPr>
          <a:xfrm>
            <a:off x="6705600" y="6248400"/>
            <a:ext cx="1828800" cy="323850"/>
          </a:xfrm>
          <a:prstGeom prst="rect">
            <a:avLst/>
          </a:prstGeom>
        </p:spPr>
        <p:txBody>
          <a:bodyPr vert="horz" anchor="ctr"/>
          <a:lstStyle>
            <a:lvl1pPr>
              <a:defRPr sz="1100"/>
            </a:lvl1pPr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18" name="Rectangle 5"/>
          <p:cNvSpPr>
            <a:spLocks noGrp="1"/>
          </p:cNvSpPr>
          <p:nvPr>
            <p:ph type="ftr" sz="quarter" idx="3"/>
          </p:nvPr>
        </p:nvSpPr>
        <p:spPr>
          <a:xfrm>
            <a:off x="457200" y="6248400"/>
            <a:ext cx="3260886" cy="323850"/>
          </a:xfrm>
          <a:prstGeom prst="rect">
            <a:avLst/>
          </a:prstGeom>
        </p:spPr>
        <p:txBody>
          <a:bodyPr vert="horz"/>
          <a:lstStyle>
            <a:lvl1pPr>
              <a:defRPr sz="1200"/>
            </a:lvl1pPr>
            <a:extLst/>
          </a:lstStyle>
          <a:p>
            <a:endParaRPr lang="en-US" sz="1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714936" y="6151098"/>
            <a:ext cx="429064" cy="457200"/>
          </a:xfrm>
          <a:prstGeom prst="rect">
            <a:avLst/>
          </a:prstGeom>
        </p:spPr>
        <p:txBody>
          <a:bodyPr vert="horz" anchor="ctr"/>
          <a:lstStyle>
            <a:lvl1pPr>
              <a:defRPr sz="1200"/>
            </a:lvl1pPr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  <p:grpSp>
        <p:nvGrpSpPr>
          <p:cNvPr id="2" name="Group 23"/>
          <p:cNvGrpSpPr/>
          <p:nvPr/>
        </p:nvGrpSpPr>
        <p:grpSpPr>
          <a:xfrm>
            <a:off x="11555" y="2000250"/>
            <a:ext cx="133350" cy="533400"/>
            <a:chOff x="0" y="2000250"/>
            <a:chExt cx="3733800" cy="533400"/>
          </a:xfrm>
        </p:grpSpPr>
        <p:sp>
          <p:nvSpPr>
            <p:cNvPr id="3" name="Rectangle 14"/>
            <p:cNvSpPr/>
            <p:nvPr/>
          </p:nvSpPr>
          <p:spPr>
            <a:xfrm>
              <a:off x="0" y="2381250"/>
              <a:ext cx="3733800" cy="76200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8" name="Rectangle 14"/>
            <p:cNvSpPr/>
            <p:nvPr/>
          </p:nvSpPr>
          <p:spPr>
            <a:xfrm>
              <a:off x="0" y="2305050"/>
              <a:ext cx="3733800" cy="762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4" name="Rectangle 14"/>
            <p:cNvSpPr/>
            <p:nvPr/>
          </p:nvSpPr>
          <p:spPr>
            <a:xfrm>
              <a:off x="0" y="2228850"/>
              <a:ext cx="3733800" cy="76200"/>
            </a:xfrm>
            <a:prstGeom prst="rect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2" name="Rectangle 14"/>
            <p:cNvSpPr/>
            <p:nvPr/>
          </p:nvSpPr>
          <p:spPr>
            <a:xfrm>
              <a:off x="0" y="2152650"/>
              <a:ext cx="3733800" cy="7620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9" name="Rectangle 14"/>
            <p:cNvSpPr/>
            <p:nvPr/>
          </p:nvSpPr>
          <p:spPr>
            <a:xfrm>
              <a:off x="0" y="2076450"/>
              <a:ext cx="3733800" cy="7620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1" name="Rectangle 14"/>
            <p:cNvSpPr/>
            <p:nvPr/>
          </p:nvSpPr>
          <p:spPr>
            <a:xfrm>
              <a:off x="0" y="2000250"/>
              <a:ext cx="373380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31" name="Rectangle 14"/>
            <p:cNvSpPr/>
            <p:nvPr/>
          </p:nvSpPr>
          <p:spPr>
            <a:xfrm>
              <a:off x="0" y="2457450"/>
              <a:ext cx="373380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</p:grpSp>
      <p:grpSp>
        <p:nvGrpSpPr>
          <p:cNvPr id="10" name="Group 35"/>
          <p:cNvGrpSpPr/>
          <p:nvPr/>
        </p:nvGrpSpPr>
        <p:grpSpPr>
          <a:xfrm>
            <a:off x="8584055" y="2000250"/>
            <a:ext cx="552450" cy="542925"/>
            <a:chOff x="8667750" y="2000250"/>
            <a:chExt cx="476250" cy="542925"/>
          </a:xfrm>
        </p:grpSpPr>
        <p:sp>
          <p:nvSpPr>
            <p:cNvPr id="13" name="Rectangle 14"/>
            <p:cNvSpPr/>
            <p:nvPr/>
          </p:nvSpPr>
          <p:spPr>
            <a:xfrm>
              <a:off x="8667750" y="2381250"/>
              <a:ext cx="476250" cy="76200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24" name="Rectangle 14"/>
            <p:cNvSpPr/>
            <p:nvPr/>
          </p:nvSpPr>
          <p:spPr>
            <a:xfrm>
              <a:off x="8667750" y="2305050"/>
              <a:ext cx="476250" cy="76200"/>
            </a:xfrm>
            <a:prstGeom prst="rect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9" name="Rectangle 14"/>
            <p:cNvSpPr/>
            <p:nvPr/>
          </p:nvSpPr>
          <p:spPr>
            <a:xfrm>
              <a:off x="8667750" y="2228850"/>
              <a:ext cx="476250" cy="76200"/>
            </a:xfrm>
            <a:prstGeom prst="rect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 dirty="0"/>
            </a:p>
          </p:txBody>
        </p:sp>
        <p:sp>
          <p:nvSpPr>
            <p:cNvPr id="30" name="Rectangle 14"/>
            <p:cNvSpPr/>
            <p:nvPr/>
          </p:nvSpPr>
          <p:spPr>
            <a:xfrm>
              <a:off x="8667750" y="2152650"/>
              <a:ext cx="476250" cy="7620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 dirty="0"/>
            </a:p>
          </p:txBody>
        </p:sp>
        <p:sp>
          <p:nvSpPr>
            <p:cNvPr id="17" name="Rectangle 14"/>
            <p:cNvSpPr/>
            <p:nvPr/>
          </p:nvSpPr>
          <p:spPr>
            <a:xfrm>
              <a:off x="8667750" y="2076450"/>
              <a:ext cx="476250" cy="7620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6" name="Rectangle 14"/>
            <p:cNvSpPr/>
            <p:nvPr/>
          </p:nvSpPr>
          <p:spPr>
            <a:xfrm>
              <a:off x="8667750" y="2000250"/>
              <a:ext cx="47625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8667750" y="2466975"/>
              <a:ext cx="476250" cy="7620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/>
              <a:endParaRPr lang="en-US"/>
            </a:p>
          </p:txBody>
        </p:sp>
      </p:grpSp>
      <p:sp>
        <p:nvSpPr>
          <p:cNvPr id="23" name="Oval 28"/>
          <p:cNvSpPr/>
          <p:nvPr/>
        </p:nvSpPr>
        <p:spPr>
          <a:xfrm>
            <a:off x="8572500" y="6324600"/>
            <a:ext cx="152400" cy="152400"/>
          </a:xfrm>
          <a:prstGeom prst="ellipse">
            <a:avLst/>
          </a:prstGeom>
          <a:effectLst/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36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/>
            <a:fld id="{8F67D422-08A8-451B-9A67-21962FC4B660}" type="datetimeFigureOut">
              <a:rPr lang="en-US" sz="1100" smtClean="0"/>
              <a:pPr algn="r"/>
              <a:t>10/3/2011</a:t>
            </a:fld>
            <a:endParaRPr lang="en-US" sz="1050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 sz="1200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69B2101-2E9F-420A-91A3-890890D84497}" type="slidenum">
              <a:rPr lang="en-US" sz="1200" smtClean="0"/>
              <a:pPr/>
              <a:t>‹#›</a:t>
            </a:fld>
            <a:endParaRPr lang="en-US" sz="12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844" y="1142984"/>
            <a:ext cx="8786874" cy="2600316"/>
          </a:xfrm>
        </p:spPr>
        <p:txBody>
          <a:bodyPr>
            <a:normAutofit/>
          </a:bodyPr>
          <a:lstStyle/>
          <a:p>
            <a:r>
              <a:rPr lang="en-GB" dirty="0" smtClean="0"/>
              <a:t>Applied Personal and Professional Development  (APPD)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Angela Masurier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2844" y="5857892"/>
            <a:ext cx="600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a</a:t>
            </a:r>
            <a:r>
              <a:rPr lang="en-GB" sz="3200" dirty="0" smtClean="0">
                <a:solidFill>
                  <a:schemeClr val="bg1"/>
                </a:solidFill>
              </a:rPr>
              <a:t>ngela.masurier@smu.ac.uk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Introduce the person sitting next to you!</a:t>
            </a:r>
          </a:p>
          <a:p>
            <a:pPr>
              <a:buNone/>
            </a:pPr>
            <a:r>
              <a:rPr lang="en-GB" b="1" dirty="0" smtClean="0"/>
              <a:t>You need to know:</a:t>
            </a:r>
          </a:p>
          <a:p>
            <a:pPr lvl="3">
              <a:buFont typeface="Courier New" pitchFamily="49" charset="0"/>
              <a:buChar char="o"/>
            </a:pPr>
            <a:r>
              <a:rPr lang="en-GB" sz="2400" b="1" dirty="0" smtClean="0"/>
              <a:t>Name</a:t>
            </a:r>
          </a:p>
          <a:p>
            <a:pPr lvl="3">
              <a:buFont typeface="Courier New" pitchFamily="49" charset="0"/>
              <a:buChar char="o"/>
            </a:pPr>
            <a:r>
              <a:rPr lang="en-GB" sz="2400" b="1" dirty="0" smtClean="0"/>
              <a:t>The course they have enrolled on?</a:t>
            </a:r>
          </a:p>
          <a:p>
            <a:pPr lvl="3">
              <a:buFont typeface="Courier New" pitchFamily="49" charset="0"/>
              <a:buChar char="o"/>
            </a:pPr>
            <a:r>
              <a:rPr lang="en-GB" sz="2400" b="1" dirty="0" smtClean="0"/>
              <a:t>The grade they would like to achieve?</a:t>
            </a:r>
          </a:p>
          <a:p>
            <a:pPr lvl="3">
              <a:buFont typeface="Courier New" pitchFamily="49" charset="0"/>
              <a:buChar char="o"/>
            </a:pPr>
            <a:r>
              <a:rPr lang="en-GB" sz="2400" b="1" dirty="0" smtClean="0"/>
              <a:t>Four things they would take if they had to go to space for five years?	</a:t>
            </a:r>
            <a:r>
              <a:rPr lang="en-GB" b="1" dirty="0" smtClean="0"/>
              <a:t>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4721431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Verdana" pitchFamily="34" charset="0"/>
              </a:rPr>
              <a:t>Create a portfolio of work that demonstrates knowledge and applied skill of a variety of academic and career skills including business software applications.</a:t>
            </a:r>
          </a:p>
          <a:p>
            <a:r>
              <a:rPr lang="en-GB" sz="2800" dirty="0" smtClean="0">
                <a:latin typeface="Verdana" pitchFamily="34" charset="0"/>
              </a:rPr>
              <a:t>Reflect on benefits and challenges associated with the academic career and software skills used in the production of the portfolio work. </a:t>
            </a:r>
          </a:p>
          <a:p>
            <a:pPr>
              <a:buNone/>
            </a:pPr>
            <a:endParaRPr lang="en-GB" b="1" dirty="0" smtClean="0">
              <a:latin typeface="Verdana" pitchFamily="34" charset="0"/>
            </a:endParaRPr>
          </a:p>
          <a:p>
            <a:pPr>
              <a:buNone/>
            </a:pPr>
            <a:r>
              <a:rPr lang="en-GB" b="1" dirty="0" smtClean="0">
                <a:latin typeface="Verdana" pitchFamily="34" charset="0"/>
              </a:rPr>
              <a:t>Assessment</a:t>
            </a:r>
          </a:p>
          <a:p>
            <a:pPr>
              <a:buNone/>
            </a:pPr>
            <a:r>
              <a:rPr lang="en-GB" dirty="0" smtClean="0">
                <a:latin typeface="Verdana" pitchFamily="34" charset="0"/>
              </a:rPr>
              <a:t>100% Coursework</a:t>
            </a:r>
            <a:endParaRPr lang="en-US" dirty="0">
              <a:latin typeface="Verdana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300" dirty="0" smtClean="0">
                <a:solidFill>
                  <a:schemeClr val="tx1"/>
                </a:solidFill>
                <a:effectLst/>
                <a:latin typeface="Verdana" pitchFamily="34" charset="0"/>
              </a:rPr>
              <a:t>Learning Outcomes</a:t>
            </a:r>
            <a:endParaRPr lang="en-US" sz="4300" dirty="0"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650125"/>
          </a:xfrm>
        </p:spPr>
        <p:txBody>
          <a:bodyPr/>
          <a:lstStyle/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 dirty="0" smtClean="0">
                <a:solidFill>
                  <a:schemeClr val="tx2"/>
                </a:solidFill>
                <a:latin typeface="Verdana" pitchFamily="34" charset="0"/>
                <a:ea typeface="宋体" charset="-122"/>
              </a:rPr>
              <a:t>What do you think your lecturers will look for when marking your work?</a:t>
            </a: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 dirty="0" smtClean="0">
                <a:solidFill>
                  <a:schemeClr val="tx2"/>
                </a:solidFill>
                <a:ea typeface="宋体" charset="-122"/>
              </a:rPr>
              <a:t>	</a:t>
            </a: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 dirty="0" smtClean="0">
              <a:solidFill>
                <a:schemeClr val="tx2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 dirty="0" smtClean="0">
                <a:solidFill>
                  <a:schemeClr val="tx2"/>
                </a:solidFill>
                <a:latin typeface="Verdana" pitchFamily="34" charset="0"/>
                <a:ea typeface="宋体" charset="-122"/>
              </a:rPr>
              <a:t>What gets good marks?</a:t>
            </a:r>
            <a:endParaRPr lang="en-US" dirty="0">
              <a:latin typeface="Verdana" pitchFamily="34" charset="0"/>
            </a:endParaRPr>
          </a:p>
        </p:txBody>
      </p:sp>
      <p:pic>
        <p:nvPicPr>
          <p:cNvPr id="5" name="Picture 4" descr="Picture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67125" y="2619375"/>
            <a:ext cx="1809750" cy="1619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zh-CN" sz="4300" b="1" u="sng" dirty="0" smtClean="0">
                <a:solidFill>
                  <a:schemeClr val="tx2"/>
                </a:solidFill>
                <a:latin typeface="Verdana" pitchFamily="34" charset="0"/>
                <a:ea typeface="宋体" charset="-122"/>
              </a:rPr>
              <a:t>Low Marks</a:t>
            </a:r>
          </a:p>
          <a:p>
            <a:pPr>
              <a:buNone/>
            </a:pPr>
            <a:endParaRPr lang="en-GB" altLang="zh-CN" sz="1200" dirty="0" smtClean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>
              <a:buNone/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	Lowest marks are found in essays/reports which:</a:t>
            </a:r>
          </a:p>
          <a:p>
            <a:pPr>
              <a:buNone/>
            </a:pPr>
            <a:endParaRPr lang="en-GB" altLang="zh-CN" sz="1200" dirty="0" smtClean="0">
              <a:latin typeface="Verdana" pitchFamily="34" charset="0"/>
              <a:ea typeface="宋体" charset="-122"/>
            </a:endParaRP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have a weak structure.</a:t>
            </a: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show little research, thought or reflection.</a:t>
            </a: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are descriptive with no analysis or argument</a:t>
            </a: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consider only one point of view.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 dirty="0" smtClean="0">
                <a:solidFill>
                  <a:schemeClr val="tx1"/>
                </a:solidFill>
                <a:effectLst/>
                <a:latin typeface="Verdana" pitchFamily="34" charset="0"/>
                <a:ea typeface="宋体" charset="-122"/>
              </a:rPr>
              <a:t>What gets good marks:</a:t>
            </a:r>
            <a:endParaRPr lang="en-US" sz="3800" dirty="0">
              <a:solidFill>
                <a:schemeClr val="tx1"/>
              </a:solidFill>
              <a:effectLst/>
              <a:latin typeface="Verdana" pitchFamily="34" charset="0"/>
            </a:endParaRPr>
          </a:p>
        </p:txBody>
      </p: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950" y="476250"/>
            <a:ext cx="15001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Are awarded for essays/reports which:</a:t>
            </a:r>
          </a:p>
          <a:p>
            <a:pPr>
              <a:lnSpc>
                <a:spcPct val="90000"/>
              </a:lnSpc>
              <a:buNone/>
            </a:pPr>
            <a:endParaRPr lang="en-GB" altLang="zh-CN" sz="1200" dirty="0" smtClean="0">
              <a:latin typeface="Verdana" pitchFamily="34" charset="0"/>
              <a:ea typeface="宋体" charset="-122"/>
            </a:endParaRP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show an understanding of the main issues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answer the set question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develop an argument or point of view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draw conclusions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reveal some thought and reflection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organise information into a structure</a:t>
            </a:r>
          </a:p>
          <a:p>
            <a:pPr>
              <a:lnSpc>
                <a:spcPct val="90000"/>
              </a:lnSpc>
            </a:pPr>
            <a:r>
              <a:rPr lang="en-GB" altLang="zh-CN" dirty="0" smtClean="0">
                <a:latin typeface="Verdana" pitchFamily="34" charset="0"/>
                <a:ea typeface="宋体" charset="-122"/>
              </a:rPr>
              <a:t>give evidence to support main arguments and points of view.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4400" u="sng" dirty="0" smtClean="0">
                <a:ea typeface="宋体" charset="-122"/>
              </a:rPr>
              <a:t/>
            </a:r>
            <a:br>
              <a:rPr lang="en-GB" altLang="zh-CN" sz="4400" u="sng" dirty="0" smtClean="0">
                <a:ea typeface="宋体" charset="-122"/>
              </a:rPr>
            </a:br>
            <a:r>
              <a:rPr lang="en-GB" altLang="zh-CN" sz="4800" u="sng" dirty="0" smtClean="0">
                <a:effectLst/>
                <a:latin typeface="Verdana" pitchFamily="34" charset="0"/>
                <a:ea typeface="宋体" charset="-122"/>
              </a:rPr>
              <a:t>Better Marks</a:t>
            </a:r>
            <a:r>
              <a:rPr lang="en-GB" altLang="zh-CN" sz="4400" u="sng" dirty="0" smtClean="0">
                <a:effectLst/>
                <a:latin typeface="Verdana" pitchFamily="34" charset="0"/>
                <a:ea typeface="宋体" charset="-122"/>
              </a:rPr>
              <a:t/>
            </a:r>
            <a:br>
              <a:rPr lang="en-GB" altLang="zh-CN" sz="4400" u="sng" dirty="0" smtClean="0">
                <a:effectLst/>
                <a:latin typeface="Verdana" pitchFamily="34" charset="0"/>
                <a:ea typeface="宋体" charset="-122"/>
              </a:rPr>
            </a:br>
            <a:endParaRPr lang="en-US" dirty="0">
              <a:effectLst/>
              <a:latin typeface="Verdana" pitchFamily="34" charset="0"/>
            </a:endParaRPr>
          </a:p>
        </p:txBody>
      </p:sp>
      <p:pic>
        <p:nvPicPr>
          <p:cNvPr id="4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404813"/>
            <a:ext cx="151130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9875" lvl="1" indent="0">
              <a:buNone/>
            </a:pPr>
            <a:r>
              <a:rPr lang="en-GB" altLang="zh-CN" sz="2700" dirty="0" smtClean="0">
                <a:latin typeface="Verdana" pitchFamily="34" charset="0"/>
                <a:ea typeface="宋体" charset="-122"/>
              </a:rPr>
              <a:t>Higher marks are given for work which includes all of the points listed in ‘better marks’ and:</a:t>
            </a:r>
          </a:p>
          <a:p>
            <a:pPr marL="269875" lvl="1" indent="0">
              <a:buNone/>
            </a:pPr>
            <a:endParaRPr lang="en-GB" altLang="zh-CN" sz="2700" dirty="0" smtClean="0">
              <a:latin typeface="Verdana" pitchFamily="34" charset="0"/>
              <a:ea typeface="宋体" charset="-122"/>
            </a:endParaRP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reveals a good understanding of why the topic is significant, in relation to underlying issues and concerns.</a:t>
            </a:r>
          </a:p>
          <a:p>
            <a:r>
              <a:rPr lang="en-GB" altLang="zh-CN" dirty="0" smtClean="0">
                <a:latin typeface="Verdana" pitchFamily="34" charset="0"/>
                <a:ea typeface="宋体" charset="-122"/>
              </a:rPr>
              <a:t>reveals understanding of how the topic relates to broader issues.</a:t>
            </a:r>
          </a:p>
          <a:p>
            <a:pPr>
              <a:buNone/>
            </a:pPr>
            <a:endParaRPr lang="en-US" dirty="0">
              <a:latin typeface="Verdana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4400" u="sng" dirty="0" smtClean="0">
                <a:ea typeface="宋体" charset="-122"/>
              </a:rPr>
              <a:t/>
            </a:r>
            <a:br>
              <a:rPr lang="en-GB" altLang="zh-CN" sz="4400" u="sng" dirty="0" smtClean="0">
                <a:ea typeface="宋体" charset="-122"/>
              </a:rPr>
            </a:br>
            <a:r>
              <a:rPr lang="en-GB" altLang="zh-CN" sz="4800" u="sng" dirty="0" smtClean="0">
                <a:effectLst/>
                <a:latin typeface="Verdana" pitchFamily="34" charset="0"/>
                <a:ea typeface="宋体" charset="-122"/>
              </a:rPr>
              <a:t>High Marks</a:t>
            </a:r>
            <a:r>
              <a:rPr lang="en-GB" altLang="zh-CN" sz="4400" u="sng" dirty="0" smtClean="0">
                <a:latin typeface="Garamond" pitchFamily="18" charset="0"/>
                <a:ea typeface="宋体" charset="-122"/>
              </a:rPr>
              <a:t/>
            </a:r>
            <a:br>
              <a:rPr lang="en-GB" altLang="zh-CN" sz="4400" u="sng" dirty="0" smtClean="0">
                <a:latin typeface="Garamond" pitchFamily="18" charset="0"/>
                <a:ea typeface="宋体" charset="-122"/>
              </a:rPr>
            </a:br>
            <a:endParaRPr lang="en-US" dirty="0"/>
          </a:p>
        </p:txBody>
      </p:sp>
      <p:pic>
        <p:nvPicPr>
          <p:cNvPr id="4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142852"/>
            <a:ext cx="1800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28"/>
          <p:cNvSpPr/>
          <p:nvPr/>
        </p:nvSpPr>
        <p:spPr>
          <a:xfrm>
            <a:off x="8572500" y="5476875"/>
            <a:ext cx="152400" cy="15240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0" name="Rectangle 24"/>
          <p:cNvSpPr>
            <a:spLocks noGrp="1"/>
          </p:cNvSpPr>
          <p:nvPr>
            <p:ph type="ctrTitle"/>
          </p:nvPr>
        </p:nvSpPr>
        <p:spPr/>
        <p:txBody>
          <a:bodyPr/>
          <a:lstStyle>
            <a:extLst/>
          </a:lstStyle>
          <a:p>
            <a:r>
              <a:rPr lang="en-US" dirty="0" smtClean="0"/>
              <a:t>Test your Study Skills Techniques</a:t>
            </a:r>
            <a:endParaRPr lang="en-US" dirty="0"/>
          </a:p>
        </p:txBody>
      </p:sp>
      <p:sp>
        <p:nvSpPr>
          <p:cNvPr id="18" name="Rectangle 25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study environment is one where: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can have access to lots of books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0"/>
          </p:nvPr>
        </p:nvSpPr>
        <p:spPr>
          <a:xfrm>
            <a:off x="1142976" y="221455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can meet other students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21"/>
          </p:nvPr>
        </p:nvSpPr>
        <p:spPr>
          <a:xfrm>
            <a:off x="1142976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can concentrate on your work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in the right frame of mind to study means: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9"/>
          </p:nvPr>
        </p:nvSpPr>
        <p:spPr>
          <a:xfrm>
            <a:off x="1142976" y="3357562"/>
            <a:ext cx="8001024" cy="714380"/>
          </a:xfrm>
        </p:spPr>
        <p:txBody>
          <a:bodyPr>
            <a:noAutofit/>
          </a:bodyPr>
          <a:lstStyle/>
          <a:p>
            <a:r>
              <a:rPr lang="en-GB" sz="2500" dirty="0" smtClean="0"/>
              <a:t>Controlling your stress levels and general </a:t>
            </a:r>
          </a:p>
          <a:p>
            <a:r>
              <a:rPr lang="en-GB" sz="2500" dirty="0" smtClean="0"/>
              <a:t>well-being.</a:t>
            </a:r>
            <a:endParaRPr lang="en-GB" sz="25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0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Getting enough sleep and eating well.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21"/>
          </p:nvPr>
        </p:nvSpPr>
        <p:spPr>
          <a:xfrm>
            <a:off x="1142976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Both of the above.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Which of the following is a characteristic of a successful student?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Always stays up late finishing assignments.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142976" y="328612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Is often stressed or depressed.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142976" y="2143116"/>
            <a:ext cx="7086600" cy="928694"/>
          </a:xfrm>
        </p:spPr>
        <p:txBody>
          <a:bodyPr>
            <a:normAutofit/>
          </a:bodyPr>
          <a:lstStyle/>
          <a:p>
            <a:r>
              <a:rPr lang="en-GB" sz="2500" dirty="0" smtClean="0"/>
              <a:t>Relies on a diary and study plan to get through the workload.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disciplined about study means: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57300" y="221455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Taking responsibility for your </a:t>
            </a:r>
            <a:r>
              <a:rPr lang="en-GB" dirty="0" smtClean="0"/>
              <a:t>progress.</a:t>
            </a:r>
            <a:endParaRPr lang="en-GB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Treating your study like a job.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Both of the above.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time management involves: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Doing as much study as possible every week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Eliminating distractions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Planning, prioritising and taking action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is more effective: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When you do group work.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2214554"/>
            <a:ext cx="7086600" cy="457200"/>
          </a:xfrm>
        </p:spPr>
        <p:txBody>
          <a:bodyPr>
            <a:noAutofit/>
          </a:bodyPr>
          <a:lstStyle/>
          <a:p>
            <a:r>
              <a:rPr lang="en-GB" sz="2500" dirty="0" smtClean="0"/>
              <a:t>When deadlines are looming.			</a:t>
            </a:r>
            <a:endParaRPr lang="en-GB" sz="25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When regular time is set aside.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are more likely to succeed in your study if: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57300" y="221455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are afraid of failing.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like the lecturer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have clear and specific goals.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are a creative thinker, you will probably be good at: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Analysis and reasoning.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Names and languages.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Visual and spatial recognition.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Lecturers expect students to actively participate in class. This means: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Sitting quietly and making pages of notes.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Listening carefully and politely.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357694"/>
            <a:ext cx="7086600" cy="1000132"/>
          </a:xfrm>
        </p:spPr>
        <p:txBody>
          <a:bodyPr>
            <a:normAutofit/>
          </a:bodyPr>
          <a:lstStyle/>
          <a:p>
            <a:r>
              <a:rPr lang="en-GB" sz="2500" dirty="0" smtClean="0"/>
              <a:t>Asking questions, answering questions and participating in group work.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Lecturers expect students to be able to: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Memorise large chunks of information.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Attend all classes.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2357430"/>
            <a:ext cx="7086600" cy="457200"/>
          </a:xfrm>
        </p:spPr>
        <p:txBody>
          <a:bodyPr>
            <a:noAutofit/>
          </a:bodyPr>
          <a:lstStyle/>
          <a:p>
            <a:r>
              <a:rPr lang="en-GB" sz="2500" dirty="0" smtClean="0"/>
              <a:t>Think logically and construct a rational argument.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you are a logical thinker, you will benefit from using which techniques to revise: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643446"/>
            <a:ext cx="7086600" cy="457200"/>
          </a:xfrm>
        </p:spPr>
        <p:txBody>
          <a:bodyPr>
            <a:noAutofit/>
          </a:bodyPr>
          <a:lstStyle/>
          <a:p>
            <a:r>
              <a:rPr lang="en-GB" sz="2500" dirty="0" smtClean="0"/>
              <a:t>Using shapes and colours to highlight important points.</a:t>
            </a:r>
            <a:endParaRPr lang="en-GB" sz="25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221455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Drawing diagrams and flow charts.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Writing lists of numbered points.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best source of motivation for study is: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2143116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Your lecturers.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Your parents/partner.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2913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Yourself.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Successful students: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Are exceptionally intelligent.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Have no social life.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Take responsibility for their learning.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study plan is important because it: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Builds confidence.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Eliminates distraction.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Allows you to allocate time to all your units.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It is important to incorporate variety into your study plan to 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Keep a positive attitude.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Cover more ground.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Maintain focus and concentration.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Studying effectively means using techniques which: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643446"/>
            <a:ext cx="7086600" cy="457200"/>
          </a:xfrm>
        </p:spPr>
        <p:txBody>
          <a:bodyPr>
            <a:noAutofit/>
          </a:bodyPr>
          <a:lstStyle/>
          <a:p>
            <a:r>
              <a:rPr lang="en-GB" sz="2500" dirty="0" smtClean="0"/>
              <a:t>Allow you to do more than one thing at a time.</a:t>
            </a:r>
            <a:endParaRPr lang="en-GB" sz="25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Speed up the revision process.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Actively engage your mind.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 of exams is to: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218598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Reduce cheating and plagiarism.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86124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Test your memory.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4429132"/>
            <a:ext cx="7086600" cy="885828"/>
          </a:xfrm>
        </p:spPr>
        <p:txBody>
          <a:bodyPr>
            <a:normAutofit/>
          </a:bodyPr>
          <a:lstStyle/>
          <a:p>
            <a:r>
              <a:rPr lang="en-GB" sz="2500" dirty="0" smtClean="0"/>
              <a:t>Assess your knowledge and understanding of the course.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“Procrastinating is the thief of time” means: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9"/>
          </p:nvPr>
        </p:nvSpPr>
        <p:spPr>
          <a:xfrm>
            <a:off x="1071538" y="4471998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Delays and obstacles are inevitable.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>
          <a:xfrm>
            <a:off x="1071538" y="3257552"/>
            <a:ext cx="7086600" cy="457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Time is stolen from you.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1071538" y="2357430"/>
            <a:ext cx="7086600" cy="457200"/>
          </a:xfrm>
        </p:spPr>
        <p:txBody>
          <a:bodyPr>
            <a:noAutofit/>
          </a:bodyPr>
          <a:lstStyle/>
          <a:p>
            <a:r>
              <a:rPr lang="en-GB" sz="2500" dirty="0" smtClean="0"/>
              <a:t>We waste time when we put off doing things.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QuizShow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</a:schemeClr>
            </a:gs>
            <a:gs pos="100000">
              <a:schemeClr val="phClr">
                <a:shade val="80000"/>
                <a:satMod val="150000"/>
              </a:schemeClr>
            </a:gs>
          </a:gsLst>
          <a:path path="circle">
            <a:fillToRect l="50000" t="50000"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70000"/>
              </a:schemeClr>
            </a:duotone>
          </a:blip>
          <a:tile tx="0" ty="0" sx="100000" sy="10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course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55000" dist="50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55000" dist="50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QuizShow</Template>
  <TotalTime>0</TotalTime>
  <Words>729</Words>
  <Application>Microsoft Office PowerPoint</Application>
  <PresentationFormat>On-screen Show (4:3)</PresentationFormat>
  <Paragraphs>131</Paragraphs>
  <Slides>26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28" baseType="lpstr">
      <vt:lpstr>QuizShow</vt:lpstr>
      <vt:lpstr>Concourse</vt:lpstr>
      <vt:lpstr>Applied Personal and Professional Development  (APPD)</vt:lpstr>
      <vt:lpstr>Activity</vt:lpstr>
      <vt:lpstr>Learning Outcomes</vt:lpstr>
      <vt:lpstr>Slide 4</vt:lpstr>
      <vt:lpstr>What gets good marks:</vt:lpstr>
      <vt:lpstr> Better Marks </vt:lpstr>
      <vt:lpstr> High Marks </vt:lpstr>
      <vt:lpstr>Test your Study Skills Techniques</vt:lpstr>
      <vt:lpstr>A good study environment is one where:</vt:lpstr>
      <vt:lpstr>Being in the right frame of mind to study means:</vt:lpstr>
      <vt:lpstr>Which of the following is a characteristic of a successful student?</vt:lpstr>
      <vt:lpstr>Being disciplined about study means:</vt:lpstr>
      <vt:lpstr>Effective time management involves:</vt:lpstr>
      <vt:lpstr>Study is more effective:</vt:lpstr>
      <vt:lpstr>You are more likely to succeed in your study if:</vt:lpstr>
      <vt:lpstr>If you are a creative thinker, you will probably be good at:</vt:lpstr>
      <vt:lpstr>Lecturers expect students to actively participate in class. This means:</vt:lpstr>
      <vt:lpstr>Lecturers expect students to be able to:</vt:lpstr>
      <vt:lpstr>If you are a logical thinker, you will benefit from using which techniques to revise:</vt:lpstr>
      <vt:lpstr>The best source of motivation for study is:</vt:lpstr>
      <vt:lpstr>Successful students:</vt:lpstr>
      <vt:lpstr>A study plan is important because it:</vt:lpstr>
      <vt:lpstr>It is important to incorporate variety into your study plan to :</vt:lpstr>
      <vt:lpstr>Studying effectively means using techniques which:</vt:lpstr>
      <vt:lpstr>The purpose of exams is to:</vt:lpstr>
      <vt:lpstr>“Procrastinating is the thief of time” means: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2011-10-03T22:02:42Z</dcterms:created>
  <dcterms:modified xsi:type="dcterms:W3CDTF">2011-10-04T02:28:50Z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1033</vt:i4>
  </property>
  <property fmtid="{D5CDD505-2E9C-101B-9397-08002B2CF9AE}" pid="3" name="_Version">
    <vt:lpwstr>12.0.4518</vt:lpwstr>
  </property>
</Properties>
</file>