
<file path=[Content_Types].xml><?xml version="1.0" encoding="utf-8"?>
<Types xmlns="http://schemas.openxmlformats.org/package/2006/content-types">
  <Default Extension="xml" ContentType="application/xml"/>
  <Default Extension="mov" ContentType="video/quicktime"/>
  <Default Extension="png" ContentType="image/png"/>
  <Default Extension="jpg" ContentType="image/jpeg"/>
  <Default Extension="rels" ContentType="application/vnd.openxmlformats-package.relationships+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1" Type="http://schemas.openxmlformats.org/officeDocument/2006/relationships/officeDocument" Target="ppt/presentation.xml"/><Relationship Id="rId2" Type="http://schemas.openxmlformats.org/package/2006/relationships/metadata/core-properties" Target="docProps/core.xml"/><Relationship Id="rId3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92" r:id="rId1"/>
  </p:sldMasterIdLst>
  <p:notesMasterIdLst>
    <p:notesMasterId r:id="rId13"/>
  </p:notesMasterIdLst>
  <p:sldIdLst>
    <p:sldId id="256" r:id="rId2"/>
    <p:sldId id="312" r:id="rId3"/>
    <p:sldId id="313" r:id="rId4"/>
    <p:sldId id="330" r:id="rId5"/>
    <p:sldId id="314" r:id="rId6"/>
    <p:sldId id="315" r:id="rId7"/>
    <p:sldId id="316" r:id="rId8"/>
    <p:sldId id="318" r:id="rId9"/>
    <p:sldId id="317" r:id="rId10"/>
    <p:sldId id="319" r:id="rId11"/>
    <p:sldId id="320" r:id="rId12"/>
  </p:sldIdLst>
  <p:sldSz cx="9144000" cy="6858000" type="screen4x3"/>
  <p:notesSz cx="6858000" cy="9144000"/>
  <p:defaultTextStyle>
    <a:defPPr>
      <a:defRPr lang="en-GB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ＭＳ Ｐゴシック" charset="-128"/>
        <a:cs typeface="+mn-cs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ＭＳ Ｐゴシック" charset="-128"/>
        <a:cs typeface="+mn-cs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ＭＳ Ｐゴシック" charset="-128"/>
        <a:cs typeface="+mn-cs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ＭＳ Ｐゴシック" charset="-128"/>
        <a:cs typeface="+mn-cs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ＭＳ Ｐゴシック" charset="-128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ＭＳ Ｐゴシック" charset="-128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ＭＳ Ｐゴシック" charset="-128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ＭＳ Ｐゴシック" charset="-128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ＭＳ Ｐゴシック" charset="-128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00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22314"/>
    <p:restoredTop sz="93240"/>
  </p:normalViewPr>
  <p:slideViewPr>
    <p:cSldViewPr>
      <p:cViewPr varScale="1">
        <p:scale>
          <a:sx n="89" d="100"/>
          <a:sy n="89" d="100"/>
        </p:scale>
        <p:origin x="1784" y="16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notesMaster" Target="notesMasters/notesMaster1.xml"/><Relationship Id="rId14" Type="http://schemas.openxmlformats.org/officeDocument/2006/relationships/presProps" Target="presProps.xml"/><Relationship Id="rId15" Type="http://schemas.openxmlformats.org/officeDocument/2006/relationships/viewProps" Target="viewProps.xml"/><Relationship Id="rId16" Type="http://schemas.openxmlformats.org/officeDocument/2006/relationships/theme" Target="theme/theme1.xml"/><Relationship Id="rId17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8478E62-39F3-8C4C-BA68-398230AFA956}" type="datetimeFigureOut">
              <a:rPr lang="en-GB" smtClean="0"/>
              <a:t>03/12/2017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84EF7E9-CF21-A643-BD19-255580BE35E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8035461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8418195" y="0"/>
            <a:ext cx="731520" cy="6858000"/>
          </a:xfrm>
          <a:prstGeom prst="rect">
            <a:avLst/>
          </a:prstGeom>
          <a:solidFill>
            <a:schemeClr val="bg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46404" y="758952"/>
            <a:ext cx="7063740" cy="4041648"/>
          </a:xfrm>
        </p:spPr>
        <p:txBody>
          <a:bodyPr anchor="b">
            <a:normAutofit/>
          </a:bodyPr>
          <a:lstStyle>
            <a:lvl1pPr algn="l">
              <a:lnSpc>
                <a:spcPct val="85000"/>
              </a:lnSpc>
              <a:defRPr sz="6200" baseline="0">
                <a:solidFill>
                  <a:schemeClr val="tx1"/>
                </a:solidFill>
              </a:defRPr>
            </a:lvl1pPr>
          </a:lstStyle>
          <a:p>
            <a:r>
              <a:rPr lang="en-GB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946404" y="4800600"/>
            <a:ext cx="7063740" cy="1691640"/>
          </a:xfrm>
        </p:spPr>
        <p:txBody>
          <a:bodyPr>
            <a:normAutofit/>
          </a:bodyPr>
          <a:lstStyle>
            <a:lvl1pPr marL="0" indent="0" algn="l">
              <a:buNone/>
              <a:defRPr sz="2000" spc="30" baseline="0">
                <a:solidFill>
                  <a:schemeClr val="tx1">
                    <a:lumMod val="75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20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GB" smtClean="0"/>
              <a:t>Click to edit Master subtitle style</a:t>
            </a:r>
            <a:endParaRPr lang="en-US" dirty="0"/>
          </a:p>
        </p:txBody>
      </p:sp>
      <p:sp>
        <p:nvSpPr>
          <p:cNvPr id="7" name="Rectangle 6"/>
          <p:cNvSpPr/>
          <p:nvPr/>
        </p:nvSpPr>
        <p:spPr>
          <a:xfrm>
            <a:off x="0" y="0"/>
            <a:ext cx="342900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bg2">
                    <a:lumMod val="60000"/>
                    <a:lumOff val="40000"/>
                  </a:schemeClr>
                </a:solidFill>
              </a:defRPr>
            </a:lvl1pPr>
          </a:lstStyle>
          <a:p>
            <a:pPr>
              <a:defRPr/>
            </a:pPr>
            <a:fld id="{DA8DEF35-6AE3-7A48-A391-7EA3E11513AB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374038613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559BDB15-24C6-C54C-9483-9DD530D03FBF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57531250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46404" y="758952"/>
            <a:ext cx="7063740" cy="4041648"/>
          </a:xfrm>
        </p:spPr>
        <p:txBody>
          <a:bodyPr anchor="b">
            <a:normAutofit/>
          </a:bodyPr>
          <a:lstStyle>
            <a:lvl1pPr>
              <a:lnSpc>
                <a:spcPct val="85000"/>
              </a:lnSpc>
              <a:defRPr sz="6200" b="1" baseline="0"/>
            </a:lvl1pPr>
          </a:lstStyle>
          <a:p>
            <a:r>
              <a:rPr lang="en-GB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46404" y="4800600"/>
            <a:ext cx="7063740" cy="1691640"/>
          </a:xfrm>
        </p:spPr>
        <p:txBody>
          <a:bodyPr anchor="t">
            <a:normAutofit/>
          </a:bodyPr>
          <a:lstStyle>
            <a:lvl1pPr marL="0" indent="0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961D8884-FD74-DD44-8411-1EABD6297D10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  <p:sp>
        <p:nvSpPr>
          <p:cNvPr id="7" name="Rectangle 6"/>
          <p:cNvSpPr/>
          <p:nvPr/>
        </p:nvSpPr>
        <p:spPr>
          <a:xfrm>
            <a:off x="0" y="0"/>
            <a:ext cx="342900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209878728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946404" y="1828801"/>
            <a:ext cx="3360420" cy="4351337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94860" y="1828801"/>
            <a:ext cx="3360420" cy="4351337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 alt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 alt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0D7DA1B-3DD8-094F-9DA2-2805780FF346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89898021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46404" y="1717185"/>
            <a:ext cx="3360420" cy="731520"/>
          </a:xfrm>
        </p:spPr>
        <p:txBody>
          <a:bodyPr anchor="b">
            <a:normAutofit/>
          </a:bodyPr>
          <a:lstStyle>
            <a:lvl1pPr marL="0" indent="0">
              <a:spcBef>
                <a:spcPts val="0"/>
              </a:spcBef>
              <a:buNone/>
              <a:defRPr sz="2000" b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946404" y="2507550"/>
            <a:ext cx="3360420" cy="366465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 dirty="0"/>
          </a:p>
        </p:txBody>
      </p:sp>
      <p:sp>
        <p:nvSpPr>
          <p:cNvPr id="11" name="Text Placeholder 10"/>
          <p:cNvSpPr>
            <a:spLocks noGrp="1"/>
          </p:cNvSpPr>
          <p:nvPr>
            <p:ph type="body" sz="quarter" idx="13"/>
          </p:nvPr>
        </p:nvSpPr>
        <p:spPr>
          <a:xfrm>
            <a:off x="4599432" y="1717185"/>
            <a:ext cx="3364992" cy="731520"/>
          </a:xfrm>
        </p:spPr>
        <p:txBody>
          <a:bodyPr anchor="b"/>
          <a:lstStyle>
            <a:lvl1pPr marL="0" indent="0">
              <a:spcBef>
                <a:spcPts val="0"/>
              </a:spcBef>
              <a:buNone/>
              <a:defRPr>
                <a:solidFill>
                  <a:schemeClr val="tx2"/>
                </a:solidFill>
              </a:defRPr>
            </a:lvl1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594860" y="2507550"/>
            <a:ext cx="3360420" cy="366465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 alt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 alt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9D94F2B4-BDDB-8E41-B8C9-65B955086BB0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5847817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 alt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24C59E97-E4E8-794C-BAAD-97ACE59D56B5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03078660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 alt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 alt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B4FD295-E9F9-8142-8164-2BFE9963219B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47286846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0936" y="457201"/>
            <a:ext cx="2400300" cy="1600197"/>
          </a:xfrm>
        </p:spPr>
        <p:txBody>
          <a:bodyPr anchor="b">
            <a:normAutofit/>
          </a:bodyPr>
          <a:lstStyle>
            <a:lvl1pPr>
              <a:defRPr sz="2800" b="1" baseline="0"/>
            </a:lvl1pPr>
          </a:lstStyle>
          <a:p>
            <a:r>
              <a:rPr lang="en-GB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378200" y="685800"/>
            <a:ext cx="4559300" cy="548640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30936" y="2099735"/>
            <a:ext cx="2400300" cy="3810001"/>
          </a:xfrm>
        </p:spPr>
        <p:txBody>
          <a:bodyPr>
            <a:normAutofit/>
          </a:bodyPr>
          <a:lstStyle>
            <a:lvl1pPr marL="0" indent="0">
              <a:lnSpc>
                <a:spcPct val="114000"/>
              </a:lnSpc>
              <a:spcBef>
                <a:spcPts val="800"/>
              </a:spcBef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 alt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 alt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399CC7E-0846-734F-AFFF-8830566540D9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5627547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-1" y="5105400"/>
            <a:ext cx="8417859" cy="17526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5257800"/>
            <a:ext cx="7486650" cy="914400"/>
          </a:xfrm>
        </p:spPr>
        <p:txBody>
          <a:bodyPr anchor="b">
            <a:normAutofit/>
          </a:bodyPr>
          <a:lstStyle>
            <a:lvl1pPr>
              <a:defRPr sz="2800" b="1">
                <a:solidFill>
                  <a:srgbClr val="FFFFFF"/>
                </a:solidFill>
              </a:defRPr>
            </a:lvl1pPr>
          </a:lstStyle>
          <a:p>
            <a:r>
              <a:rPr lang="en-GB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0" y="1"/>
            <a:ext cx="8469630" cy="5128923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 smtClean="0"/>
              <a:t>Drag picture to placeholder or click icon to add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6108590"/>
            <a:ext cx="7486650" cy="597011"/>
          </a:xfr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spcBef>
                <a:spcPts val="800"/>
              </a:spcBef>
              <a:buNone/>
              <a:defRPr sz="1400">
                <a:solidFill>
                  <a:schemeClr val="accent1">
                    <a:lumMod val="20000"/>
                    <a:lumOff val="8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 alt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D65AEF78-2586-2C4B-848C-86700E23F7BC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10535576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2644D724-410D-2948-AA0F-7FF886E2436C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62625712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486525" y="381000"/>
            <a:ext cx="1857375" cy="5897562"/>
          </a:xfrm>
        </p:spPr>
        <p:txBody>
          <a:bodyPr vert="eaVert"/>
          <a:lstStyle/>
          <a:p>
            <a:r>
              <a:rPr lang="en-GB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571500" y="381000"/>
            <a:ext cx="5800725" cy="5897562"/>
          </a:xfrm>
        </p:spPr>
        <p:txBody>
          <a:bodyPr vert="eaVert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114DE01E-6039-844E-80A7-AC5103E6E787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68609550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1" Type="http://schemas.openxmlformats.org/officeDocument/2006/relationships/slideLayout" Target="../slideLayouts/slideLayout11.xml"/><Relationship Id="rId12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Relationship Id="rId9" Type="http://schemas.openxmlformats.org/officeDocument/2006/relationships/slideLayout" Target="../slideLayouts/slideLayout9.xml"/><Relationship Id="rId10" Type="http://schemas.openxmlformats.org/officeDocument/2006/relationships/slideLayout" Target="../slideLayouts/slideLayout1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8418195" y="0"/>
            <a:ext cx="731520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946404" y="365760"/>
            <a:ext cx="7269480" cy="1325562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GB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46404" y="1828801"/>
            <a:ext cx="6446520" cy="435133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16200000">
            <a:off x="7831456" y="1044178"/>
            <a:ext cx="1904999" cy="2738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 b="0">
                <a:solidFill>
                  <a:schemeClr val="tx2">
                    <a:lumMod val="40000"/>
                    <a:lumOff val="60000"/>
                  </a:schemeClr>
                </a:solidFill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16200000">
            <a:off x="6993255" y="4092178"/>
            <a:ext cx="3581400" cy="2738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2">
                    <a:lumMod val="40000"/>
                    <a:lumOff val="60000"/>
                  </a:schemeClr>
                </a:solidFill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441055" y="6172201"/>
            <a:ext cx="685800" cy="593725"/>
          </a:xfrm>
          <a:prstGeom prst="rect">
            <a:avLst/>
          </a:prstGeom>
        </p:spPr>
        <p:txBody>
          <a:bodyPr vert="horz" lIns="27432" tIns="45720" rIns="27432" bIns="45720" rtlCol="0" anchor="ctr">
            <a:normAutofit/>
          </a:bodyPr>
          <a:lstStyle>
            <a:lvl1pPr algn="ctr">
              <a:defRPr sz="3200">
                <a:solidFill>
                  <a:schemeClr val="tx2">
                    <a:lumMod val="60000"/>
                    <a:lumOff val="40000"/>
                  </a:schemeClr>
                </a:solidFill>
                <a:latin typeface="+mj-lt"/>
              </a:defRPr>
            </a:lvl1pPr>
          </a:lstStyle>
          <a:p>
            <a:pPr>
              <a:defRPr/>
            </a:pPr>
            <a:fld id="{2C3EC882-7FAB-9C4E-86FB-B36C6C52ADDA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13018825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93" r:id="rId1"/>
    <p:sldLayoutId id="2147483794" r:id="rId2"/>
    <p:sldLayoutId id="2147483795" r:id="rId3"/>
    <p:sldLayoutId id="2147483796" r:id="rId4"/>
    <p:sldLayoutId id="2147483797" r:id="rId5"/>
    <p:sldLayoutId id="2147483798" r:id="rId6"/>
    <p:sldLayoutId id="2147483799" r:id="rId7"/>
    <p:sldLayoutId id="2147483800" r:id="rId8"/>
    <p:sldLayoutId id="2147483801" r:id="rId9"/>
    <p:sldLayoutId id="2147483802" r:id="rId10"/>
    <p:sldLayoutId id="2147483803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000" b="1" kern="1200" spc="-70" baseline="0">
          <a:solidFill>
            <a:schemeClr val="accent1"/>
          </a:solidFill>
          <a:latin typeface="+mj-lt"/>
          <a:ea typeface="+mj-ea"/>
          <a:cs typeface="+mj-cs"/>
        </a:defRPr>
      </a:lvl1pPr>
    </p:titleStyle>
    <p:bodyStyle>
      <a:lvl1pPr marL="182880" indent="-182880" algn="l" defTabSz="914400" rtl="0" eaLnBrk="1" latinLnBrk="0" hangingPunct="1">
        <a:lnSpc>
          <a:spcPct val="95000"/>
        </a:lnSpc>
        <a:spcBef>
          <a:spcPts val="1400"/>
        </a:spcBef>
        <a:spcAft>
          <a:spcPts val="200"/>
        </a:spcAft>
        <a:buClr>
          <a:schemeClr val="accent1"/>
        </a:buClr>
        <a:buSzPct val="80000"/>
        <a:buFont typeface="Arial" pitchFamily="34" charset="0"/>
        <a:buChar char="•"/>
        <a:defRPr sz="2000" kern="1200" spc="10" baseline="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1pPr>
      <a:lvl2pPr marL="457200" indent="-18288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31520" indent="-18288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05840" indent="-18288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80160" indent="-18288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1600000" indent="-22860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6pPr>
      <a:lvl7pPr marL="1900000" indent="-22860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7pPr>
      <a:lvl8pPr marL="2200000" indent="-22860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8pPr>
      <a:lvl9pPr marL="2500000" indent="-22860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image" Target="../media/image1.pn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1.png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1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4" Type="http://schemas.openxmlformats.org/officeDocument/2006/relationships/image" Target="../media/image1.png"/><Relationship Id="rId5" Type="http://schemas.openxmlformats.org/officeDocument/2006/relationships/image" Target="../media/image2.png"/><Relationship Id="rId1" Type="http://schemas.microsoft.com/office/2007/relationships/media" Target="../media/media1.mov"/><Relationship Id="rId2" Type="http://schemas.openxmlformats.org/officeDocument/2006/relationships/video" Target="../media/media1.mov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3.jpg"/><Relationship Id="rId3" Type="http://schemas.openxmlformats.org/officeDocument/2006/relationships/image" Target="../media/image1.png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4.png"/><Relationship Id="rId3" Type="http://schemas.openxmlformats.org/officeDocument/2006/relationships/image" Target="../media/image5.png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1.png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1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4" Type="http://schemas.openxmlformats.org/officeDocument/2006/relationships/image" Target="../media/image1.png"/><Relationship Id="rId5" Type="http://schemas.openxmlformats.org/officeDocument/2006/relationships/image" Target="../media/image6.png"/><Relationship Id="rId1" Type="http://schemas.microsoft.com/office/2007/relationships/media" Target="../media/media2.mov"/><Relationship Id="rId2" Type="http://schemas.openxmlformats.org/officeDocument/2006/relationships/video" Target="../media/media2.mov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1.png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1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2"/>
          <p:cNvSpPr>
            <a:spLocks noGrp="1" noChangeArrowheads="1"/>
          </p:cNvSpPr>
          <p:nvPr>
            <p:ph type="ctrTitle"/>
          </p:nvPr>
        </p:nvSpPr>
        <p:spPr>
          <a:xfrm>
            <a:off x="683568" y="2204864"/>
            <a:ext cx="7772400" cy="936625"/>
          </a:xfrm>
        </p:spPr>
        <p:txBody>
          <a:bodyPr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en-GB" altLang="en-US" sz="4800" dirty="0" smtClean="0">
                <a:ea typeface="ＭＳ Ｐゴシック" charset="-128"/>
              </a:rPr>
              <a:t>INTRODUCION TO SPORTS THERAPY </a:t>
            </a:r>
            <a:br>
              <a:rPr lang="en-GB" altLang="en-US" sz="4800" dirty="0" smtClean="0">
                <a:ea typeface="ＭＳ Ｐゴシック" charset="-128"/>
              </a:rPr>
            </a:br>
            <a:r>
              <a:rPr lang="en-GB" altLang="en-US" sz="4800" dirty="0" smtClean="0">
                <a:ea typeface="ＭＳ Ｐゴシック" charset="-128"/>
              </a:rPr>
              <a:t>Theory –Inverse </a:t>
            </a:r>
            <a:r>
              <a:rPr lang="en-GB" altLang="en-US" sz="4800" dirty="0" smtClean="0">
                <a:ea typeface="ＭＳ Ｐゴシック" charset="-128"/>
              </a:rPr>
              <a:t>Stretch Reflex</a:t>
            </a:r>
            <a:endParaRPr lang="en-GB" altLang="en-US" sz="4800" dirty="0">
              <a:ea typeface="ＭＳ Ｐゴシック" charset="-128"/>
            </a:endParaRP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42968" y="5661248"/>
            <a:ext cx="2273448" cy="893192"/>
          </a:xfrm>
          <a:prstGeom prst="rect">
            <a:avLst/>
          </a:prstGeom>
          <a:gradFill>
            <a:gsLst>
              <a:gs pos="0">
                <a:schemeClr val="accent1">
                  <a:lumMod val="5000"/>
                  <a:lumOff val="95000"/>
                </a:schemeClr>
              </a:gs>
              <a:gs pos="74000">
                <a:schemeClr val="accent1">
                  <a:lumMod val="45000"/>
                  <a:lumOff val="55000"/>
                </a:schemeClr>
              </a:gs>
              <a:gs pos="83000">
                <a:schemeClr val="accent1">
                  <a:lumMod val="45000"/>
                  <a:lumOff val="55000"/>
                </a:schemeClr>
              </a:gs>
              <a:gs pos="100000">
                <a:schemeClr val="accent1">
                  <a:lumMod val="30000"/>
                  <a:lumOff val="70000"/>
                </a:schemeClr>
              </a:gs>
            </a:gsLst>
            <a:lin ang="5400000" scaled="1"/>
          </a:gradFill>
          <a:ln>
            <a:solidFill>
              <a:schemeClr val="accent1"/>
            </a:solidFill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46404" y="365760"/>
            <a:ext cx="7269480" cy="686976"/>
          </a:xfrm>
        </p:spPr>
        <p:txBody>
          <a:bodyPr/>
          <a:lstStyle/>
          <a:p>
            <a:r>
              <a:rPr lang="en-GB" dirty="0" smtClean="0"/>
              <a:t>Learning Outcomes	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48711" y="1412777"/>
            <a:ext cx="6446520" cy="2808312"/>
          </a:xfrm>
        </p:spPr>
        <p:txBody>
          <a:bodyPr>
            <a:normAutofit/>
          </a:bodyPr>
          <a:lstStyle/>
          <a:p>
            <a:r>
              <a:rPr lang="en-GB" dirty="0" smtClean="0"/>
              <a:t>By </a:t>
            </a:r>
            <a:r>
              <a:rPr lang="en-GB" dirty="0"/>
              <a:t>the end of this session students should be able to: </a:t>
            </a:r>
          </a:p>
          <a:p>
            <a:r>
              <a:rPr lang="en-GB" dirty="0" smtClean="0"/>
              <a:t>Describe </a:t>
            </a:r>
            <a:r>
              <a:rPr lang="en-GB" dirty="0"/>
              <a:t>and apply the inverse stretch reflex to treat trigger points </a:t>
            </a:r>
            <a:endParaRPr lang="en-GB" dirty="0" smtClean="0"/>
          </a:p>
          <a:p>
            <a:endParaRPr lang="en-GB" dirty="0" smtClean="0"/>
          </a:p>
          <a:p>
            <a:endParaRPr lang="en-GB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29271" y="5589240"/>
            <a:ext cx="2486613" cy="1068855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</p:pic>
    </p:spTree>
    <p:extLst>
      <p:ext uri="{BB962C8B-B14F-4D97-AF65-F5344CB8AC3E}">
        <p14:creationId xmlns:p14="http://schemas.microsoft.com/office/powerpoint/2010/main" val="8407092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b="0" dirty="0"/>
              <a:t/>
            </a:r>
            <a:br>
              <a:rPr lang="en-GB" b="0" dirty="0"/>
            </a:br>
            <a:r>
              <a:rPr lang="en-GB" b="0" dirty="0"/>
              <a:t/>
            </a:r>
            <a:br>
              <a:rPr lang="en-GB" b="0" dirty="0"/>
            </a:br>
            <a:r>
              <a:rPr lang="en-GB" b="0" dirty="0"/>
              <a:t> </a:t>
            </a:r>
            <a:r>
              <a:rPr lang="en-GB" b="0" dirty="0" smtClean="0"/>
              <a:t>Recap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46404" y="1828801"/>
            <a:ext cx="3193548" cy="4351337"/>
          </a:xfrm>
        </p:spPr>
        <p:txBody>
          <a:bodyPr>
            <a:normAutofit/>
          </a:bodyPr>
          <a:lstStyle/>
          <a:p>
            <a:endParaRPr lang="en-GB" dirty="0" smtClean="0"/>
          </a:p>
          <a:p>
            <a:r>
              <a:rPr lang="en-GB" dirty="0" smtClean="0"/>
              <a:t>What are </a:t>
            </a:r>
            <a:r>
              <a:rPr lang="en-GB" dirty="0" err="1" smtClean="0"/>
              <a:t>TrPs</a:t>
            </a:r>
            <a:r>
              <a:rPr lang="en-GB" dirty="0" smtClean="0"/>
              <a:t>?</a:t>
            </a:r>
          </a:p>
          <a:p>
            <a:r>
              <a:rPr lang="en-GB" dirty="0" smtClean="0"/>
              <a:t>Causes of </a:t>
            </a:r>
            <a:r>
              <a:rPr lang="en-GB" dirty="0" err="1" smtClean="0"/>
              <a:t>TrPs</a:t>
            </a:r>
            <a:r>
              <a:rPr lang="en-GB" dirty="0" smtClean="0"/>
              <a:t>?</a:t>
            </a:r>
          </a:p>
          <a:p>
            <a:r>
              <a:rPr lang="en-GB" dirty="0" smtClean="0"/>
              <a:t>Local </a:t>
            </a:r>
            <a:r>
              <a:rPr lang="en-GB" dirty="0"/>
              <a:t>Twitch Response (LTR) </a:t>
            </a:r>
          </a:p>
          <a:p>
            <a:r>
              <a:rPr lang="en-US" dirty="0" smtClean="0"/>
              <a:t>Compression</a:t>
            </a:r>
          </a:p>
          <a:p>
            <a:pPr lvl="1"/>
            <a:r>
              <a:rPr lang="en-US" dirty="0" smtClean="0"/>
              <a:t>Rolling</a:t>
            </a:r>
          </a:p>
          <a:p>
            <a:pPr lvl="1"/>
            <a:r>
              <a:rPr lang="en-US" dirty="0" smtClean="0"/>
              <a:t>Torque</a:t>
            </a:r>
            <a:endParaRPr lang="en-US" dirty="0"/>
          </a:p>
          <a:p>
            <a:pPr marL="0" indent="0">
              <a:buNone/>
            </a:pPr>
            <a:endParaRPr lang="en-US" dirty="0"/>
          </a:p>
          <a:p>
            <a:endParaRPr lang="en-GB" dirty="0"/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29271" y="5645710"/>
            <a:ext cx="2486613" cy="1068855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</p:pic>
    </p:spTree>
    <p:extLst>
      <p:ext uri="{BB962C8B-B14F-4D97-AF65-F5344CB8AC3E}">
        <p14:creationId xmlns:p14="http://schemas.microsoft.com/office/powerpoint/2010/main" val="17309585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46404" y="365760"/>
            <a:ext cx="7269480" cy="758984"/>
          </a:xfrm>
        </p:spPr>
        <p:txBody>
          <a:bodyPr>
            <a:normAutofit fontScale="90000"/>
          </a:bodyPr>
          <a:lstStyle/>
          <a:p>
            <a:r>
              <a:rPr lang="en-GB" b="0" dirty="0"/>
              <a:t/>
            </a:r>
            <a:br>
              <a:rPr lang="en-GB" b="0" dirty="0"/>
            </a:br>
            <a:r>
              <a:rPr lang="en-GB" b="0" dirty="0"/>
              <a:t/>
            </a:r>
            <a:br>
              <a:rPr lang="en-GB" b="0" dirty="0"/>
            </a:br>
            <a:r>
              <a:rPr lang="en-GB" b="0" dirty="0"/>
              <a:t> </a:t>
            </a:r>
            <a:r>
              <a:rPr lang="en-GB" b="0" dirty="0" smtClean="0"/>
              <a:t>Reflex actions</a:t>
            </a:r>
            <a:endParaRPr lang="en-GB" dirty="0"/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29271" y="5645710"/>
            <a:ext cx="2486613" cy="1068855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</p:pic>
      <p:pic>
        <p:nvPicPr>
          <p:cNvPr id="5" name="Knee Jerk Reflex.mov">
            <a:hlinkClick r:id="" action="ppaction://media"/>
          </p:cNvPr>
          <p:cNvPicPr>
            <a:picLocks noGrp="1" noChangeAspect="1"/>
          </p:cNvPicPr>
          <p:nvPr>
            <p:ph idx="1"/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691680" y="1214717"/>
            <a:ext cx="5832648" cy="4351338"/>
          </a:xfrm>
        </p:spPr>
      </p:pic>
    </p:spTree>
    <p:extLst>
      <p:ext uri="{BB962C8B-B14F-4D97-AF65-F5344CB8AC3E}">
        <p14:creationId xmlns:p14="http://schemas.microsoft.com/office/powerpoint/2010/main" val="163191550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5"/>
                </p:tgtEl>
              </p:cMediaNode>
            </p:vide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The Muscle Spindle</a:t>
            </a:r>
            <a:endParaRPr lang="en-US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59632" y="2060848"/>
            <a:ext cx="3563619" cy="2093243"/>
          </a:xfr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29271" y="5645710"/>
            <a:ext cx="2486613" cy="1068855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</p:pic>
      <p:sp>
        <p:nvSpPr>
          <p:cNvPr id="6" name="TextBox 5"/>
          <p:cNvSpPr txBox="1"/>
          <p:nvPr/>
        </p:nvSpPr>
        <p:spPr>
          <a:xfrm>
            <a:off x="946404" y="4439860"/>
            <a:ext cx="6677988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>
                <a:latin typeface="+mj-lt"/>
              </a:rPr>
              <a:t>Muscle spindles are sensory receptors within the belly of a muscle that primarily detect changes in the length of the muscle. </a:t>
            </a:r>
            <a:r>
              <a:rPr lang="en-US" dirty="0" smtClean="0">
                <a:latin typeface="+mj-lt"/>
              </a:rPr>
              <a:t>CONTRACTION. </a:t>
            </a:r>
            <a:endParaRPr lang="en-US" dirty="0">
              <a:latin typeface="+mj-lt"/>
            </a:endParaRPr>
          </a:p>
          <a:p>
            <a:endParaRPr lang="en-US" dirty="0"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18850014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46404" y="365760"/>
            <a:ext cx="7269480" cy="614968"/>
          </a:xfrm>
        </p:spPr>
        <p:txBody>
          <a:bodyPr>
            <a:normAutofit fontScale="90000"/>
          </a:bodyPr>
          <a:lstStyle/>
          <a:p>
            <a:r>
              <a:rPr lang="en-US" dirty="0" smtClean="0"/>
              <a:t>Golgi Tendon Organ</a:t>
            </a:r>
            <a:endParaRPr lang="en-US" dirty="0"/>
          </a:p>
        </p:txBody>
      </p:sp>
      <p:pic>
        <p:nvPicPr>
          <p:cNvPr id="7" name="Content Placeholder 6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3568" y="1556792"/>
            <a:ext cx="3200501" cy="4351338"/>
          </a:xfrm>
        </p:spPr>
      </p:pic>
      <p:pic>
        <p:nvPicPr>
          <p:cNvPr id="8" name="Picture 7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068441" y="2492896"/>
            <a:ext cx="4178300" cy="1473200"/>
          </a:xfrm>
          <a:prstGeom prst="rect">
            <a:avLst/>
          </a:prstGeom>
        </p:spPr>
      </p:pic>
      <p:sp>
        <p:nvSpPr>
          <p:cNvPr id="9" name="TextBox 8"/>
          <p:cNvSpPr txBox="1"/>
          <p:nvPr/>
        </p:nvSpPr>
        <p:spPr>
          <a:xfrm>
            <a:off x="4068441" y="4365104"/>
            <a:ext cx="4117652" cy="232800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>
                <a:latin typeface="+mj-lt"/>
              </a:rPr>
              <a:t>GTO’s are a proprioceptive sensory receptor organ that is at the origins and insertion of skeletal muscle fibers into the tendons of skeletal muscle. They sense changes in muscle tension </a:t>
            </a:r>
          </a:p>
          <a:p>
            <a:r>
              <a:rPr lang="en-US" dirty="0">
                <a:latin typeface="+mj-lt"/>
              </a:rPr>
              <a:t>RELAXATION </a:t>
            </a:r>
          </a:p>
          <a:p>
            <a:endParaRPr lang="en-US" dirty="0"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17530053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46404" y="365760"/>
            <a:ext cx="7269480" cy="686976"/>
          </a:xfrm>
        </p:spPr>
        <p:txBody>
          <a:bodyPr/>
          <a:lstStyle/>
          <a:p>
            <a:r>
              <a:rPr lang="en-US" dirty="0" smtClean="0"/>
              <a:t>The Stretch Reflex</a:t>
            </a:r>
            <a:endParaRPr lang="en-US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29271" y="5645710"/>
            <a:ext cx="2486613" cy="1068855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</p:pic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46404" y="1294373"/>
            <a:ext cx="6446520" cy="4351337"/>
          </a:xfrm>
        </p:spPr>
        <p:txBody>
          <a:bodyPr>
            <a:normAutofit fontScale="92500" lnSpcReduction="20000"/>
          </a:bodyPr>
          <a:lstStyle/>
          <a:p>
            <a:r>
              <a:rPr lang="en-US" dirty="0" smtClean="0"/>
              <a:t>Not </a:t>
            </a:r>
            <a:r>
              <a:rPr lang="en-US" dirty="0"/>
              <a:t>a massage concept! </a:t>
            </a:r>
            <a:endParaRPr lang="en-US" dirty="0" smtClean="0"/>
          </a:p>
          <a:p>
            <a:r>
              <a:rPr lang="en-US" dirty="0" smtClean="0"/>
              <a:t>When </a:t>
            </a:r>
            <a:r>
              <a:rPr lang="en-US" dirty="0"/>
              <a:t>the muscle is stretched, so is the muscle spindle </a:t>
            </a:r>
          </a:p>
          <a:p>
            <a:r>
              <a:rPr lang="en-US" dirty="0" smtClean="0"/>
              <a:t>The </a:t>
            </a:r>
            <a:r>
              <a:rPr lang="en-US" dirty="0"/>
              <a:t>muscle spindle records the change in length (and how fast) and sends signals to the spine </a:t>
            </a:r>
          </a:p>
          <a:p>
            <a:r>
              <a:rPr lang="en-US" dirty="0" smtClean="0"/>
              <a:t>This </a:t>
            </a:r>
            <a:r>
              <a:rPr lang="en-US" dirty="0"/>
              <a:t>triggers the ‘stretch reflex’ which attempts to resist the change in muscle length by causing the stretched muscle to </a:t>
            </a:r>
            <a:r>
              <a:rPr lang="en-US" b="1" dirty="0"/>
              <a:t>contract</a:t>
            </a:r>
            <a:r>
              <a:rPr lang="en-US" dirty="0"/>
              <a:t>. </a:t>
            </a:r>
          </a:p>
          <a:p>
            <a:r>
              <a:rPr lang="en-US" dirty="0" smtClean="0"/>
              <a:t>The </a:t>
            </a:r>
            <a:r>
              <a:rPr lang="en-US" dirty="0"/>
              <a:t>more sudden the change in muscle length, the stronger the muscle contractions will </a:t>
            </a:r>
            <a:r>
              <a:rPr lang="en-US" dirty="0" smtClean="0"/>
              <a:t>be</a:t>
            </a:r>
            <a:endParaRPr lang="en-US" dirty="0"/>
          </a:p>
          <a:p>
            <a:pPr lvl="1"/>
            <a:r>
              <a:rPr lang="en-US" dirty="0" smtClean="0"/>
              <a:t>Plyometric</a:t>
            </a:r>
            <a:r>
              <a:rPr lang="en-US" dirty="0"/>
              <a:t>, or "jump", training is based on this fact </a:t>
            </a:r>
          </a:p>
          <a:p>
            <a:r>
              <a:rPr lang="en-US" dirty="0" smtClean="0"/>
              <a:t>This </a:t>
            </a:r>
            <a:r>
              <a:rPr lang="en-US" dirty="0"/>
              <a:t>basic function of the muscle spindle helps to maintain muscle tone and to protect the body from injury. 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232219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46404" y="365760"/>
            <a:ext cx="7269480" cy="686976"/>
          </a:xfrm>
        </p:spPr>
        <p:txBody>
          <a:bodyPr/>
          <a:lstStyle/>
          <a:p>
            <a:r>
              <a:rPr lang="en-US" dirty="0" smtClean="0"/>
              <a:t>The Inverse Stretch Reflex</a:t>
            </a:r>
            <a:endParaRPr lang="en-US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29271" y="5645710"/>
            <a:ext cx="2486613" cy="1068855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</p:pic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46404" y="1294373"/>
            <a:ext cx="6446520" cy="4351337"/>
          </a:xfrm>
        </p:spPr>
        <p:txBody>
          <a:bodyPr>
            <a:normAutofit fontScale="85000" lnSpcReduction="20000"/>
          </a:bodyPr>
          <a:lstStyle/>
          <a:p>
            <a:r>
              <a:rPr lang="en-US" dirty="0" smtClean="0"/>
              <a:t>When </a:t>
            </a:r>
            <a:r>
              <a:rPr lang="en-US" dirty="0"/>
              <a:t>muscles contract (possibly due to the stretch reflex), they produce tension at the point where the muscle is connected to the tendon, where the GTO is located. </a:t>
            </a:r>
          </a:p>
          <a:p>
            <a:r>
              <a:rPr lang="en-US" dirty="0" smtClean="0"/>
              <a:t>The </a:t>
            </a:r>
            <a:r>
              <a:rPr lang="en-US" dirty="0"/>
              <a:t>GTO records the change in tension, and the rate of change of the tension, and sends signals to the spine </a:t>
            </a:r>
          </a:p>
          <a:p>
            <a:r>
              <a:rPr lang="en-US" dirty="0" smtClean="0"/>
              <a:t>When </a:t>
            </a:r>
            <a:r>
              <a:rPr lang="en-US" dirty="0"/>
              <a:t>this tension exceeds a certain threshold, it triggers the lengthening reaction which </a:t>
            </a:r>
            <a:r>
              <a:rPr lang="en-US" b="1" dirty="0"/>
              <a:t>inhibits </a:t>
            </a:r>
            <a:r>
              <a:rPr lang="en-US" dirty="0"/>
              <a:t>the muscles from </a:t>
            </a:r>
            <a:r>
              <a:rPr lang="en-US" b="1" dirty="0"/>
              <a:t>contracting </a:t>
            </a:r>
            <a:r>
              <a:rPr lang="en-US" dirty="0"/>
              <a:t>and causes them to </a:t>
            </a:r>
            <a:r>
              <a:rPr lang="en-US" b="1" dirty="0"/>
              <a:t>relax</a:t>
            </a:r>
            <a:r>
              <a:rPr lang="en-US" dirty="0"/>
              <a:t>. </a:t>
            </a:r>
          </a:p>
          <a:p>
            <a:r>
              <a:rPr lang="en-US" dirty="0" smtClean="0"/>
              <a:t>Other </a:t>
            </a:r>
            <a:r>
              <a:rPr lang="en-US" dirty="0"/>
              <a:t>names for this reflex are the </a:t>
            </a:r>
            <a:r>
              <a:rPr lang="en-US" b="1" dirty="0"/>
              <a:t>autogenic </a:t>
            </a:r>
            <a:r>
              <a:rPr lang="en-US" b="1" dirty="0" smtClean="0"/>
              <a:t>inhibition</a:t>
            </a:r>
            <a:r>
              <a:rPr lang="en-US" dirty="0" smtClean="0"/>
              <a:t>.</a:t>
            </a:r>
            <a:endParaRPr lang="en-US" dirty="0"/>
          </a:p>
          <a:p>
            <a:r>
              <a:rPr lang="en-US" dirty="0" smtClean="0"/>
              <a:t>This </a:t>
            </a:r>
            <a:r>
              <a:rPr lang="en-US" dirty="0"/>
              <a:t>basic function of the </a:t>
            </a:r>
            <a:r>
              <a:rPr lang="en-US" dirty="0" err="1"/>
              <a:t>golgi</a:t>
            </a:r>
            <a:r>
              <a:rPr lang="en-US" dirty="0"/>
              <a:t> tendon organ helps to protect the </a:t>
            </a:r>
            <a:r>
              <a:rPr lang="en-US" dirty="0" smtClean="0"/>
              <a:t>muscles</a:t>
            </a:r>
            <a:r>
              <a:rPr lang="en-US" dirty="0"/>
              <a:t>, tendons, and ligaments from injury. </a:t>
            </a:r>
          </a:p>
          <a:p>
            <a:r>
              <a:rPr lang="en-US" dirty="0" smtClean="0"/>
              <a:t>The </a:t>
            </a:r>
            <a:r>
              <a:rPr lang="en-US" dirty="0"/>
              <a:t>lengthening reaction is possible only because the signaling of GTO to the spinal cord is powerful enough to overcome the signaling of the muscle spindles telling the muscle to contract. 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79053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1560" y="482039"/>
            <a:ext cx="7622655" cy="686976"/>
          </a:xfrm>
        </p:spPr>
        <p:txBody>
          <a:bodyPr>
            <a:normAutofit fontScale="90000"/>
          </a:bodyPr>
          <a:lstStyle/>
          <a:p>
            <a:r>
              <a:rPr lang="en-US" dirty="0" smtClean="0"/>
              <a:t>The Stretch &amp; Inverse Stretch Reflex</a:t>
            </a:r>
            <a:endParaRPr lang="en-US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29271" y="5645710"/>
            <a:ext cx="2486613" cy="1068855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</p:pic>
      <p:pic>
        <p:nvPicPr>
          <p:cNvPr id="6" name="Golgi Tendon Stretch Shortening Video.mov">
            <a:hlinkClick r:id="" action="ppaction://media"/>
          </p:cNvPr>
          <p:cNvPicPr>
            <a:picLocks noGrp="1" noChangeAspect="1"/>
          </p:cNvPicPr>
          <p:nvPr>
            <p:ph idx="1"/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955582" y="1169015"/>
            <a:ext cx="6429375" cy="4351338"/>
          </a:xfrm>
        </p:spPr>
      </p:pic>
    </p:spTree>
    <p:extLst>
      <p:ext uri="{BB962C8B-B14F-4D97-AF65-F5344CB8AC3E}">
        <p14:creationId xmlns:p14="http://schemas.microsoft.com/office/powerpoint/2010/main" val="100441800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6"/>
                </p:tgtEl>
              </p:cMediaNode>
            </p:video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46404" y="365760"/>
            <a:ext cx="7269480" cy="686976"/>
          </a:xfrm>
        </p:spPr>
        <p:txBody>
          <a:bodyPr/>
          <a:lstStyle/>
          <a:p>
            <a:r>
              <a:rPr lang="en-US" dirty="0" smtClean="0"/>
              <a:t>Take Home Message</a:t>
            </a:r>
            <a:endParaRPr lang="en-US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29271" y="5645710"/>
            <a:ext cx="2486613" cy="1068855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</p:pic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3568" y="1294373"/>
            <a:ext cx="6709356" cy="4351337"/>
          </a:xfrm>
        </p:spPr>
        <p:txBody>
          <a:bodyPr>
            <a:normAutofit/>
          </a:bodyPr>
          <a:lstStyle/>
          <a:p>
            <a:r>
              <a:rPr lang="en-US" smtClean="0"/>
              <a:t>If </a:t>
            </a:r>
            <a:r>
              <a:rPr lang="en-US"/>
              <a:t>you apply a force to a muscle QUICKLY you will stimulate the muscle spindle and trigger a protective STRETCH REFLEX </a:t>
            </a:r>
          </a:p>
          <a:p>
            <a:r>
              <a:rPr lang="en-US" dirty="0" smtClean="0"/>
              <a:t>However </a:t>
            </a:r>
            <a:r>
              <a:rPr lang="en-US" dirty="0"/>
              <a:t>if you apply the same amount of force GRADUALLY , you will stimulate the Golgi Tendon Organs and initiate an Inverse Stretch Reflex 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068874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48717" y="764704"/>
            <a:ext cx="7269480" cy="686976"/>
          </a:xfrm>
        </p:spPr>
        <p:txBody>
          <a:bodyPr>
            <a:normAutofit fontScale="90000"/>
          </a:bodyPr>
          <a:lstStyle/>
          <a:p>
            <a:r>
              <a:rPr lang="en-US" dirty="0" smtClean="0"/>
              <a:t>Compression Application RECAP</a:t>
            </a:r>
            <a:endParaRPr lang="en-US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29271" y="5645710"/>
            <a:ext cx="2486613" cy="1068855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</p:pic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3568" y="1700808"/>
            <a:ext cx="6709356" cy="3944902"/>
          </a:xfrm>
        </p:spPr>
        <p:txBody>
          <a:bodyPr>
            <a:normAutofit/>
          </a:bodyPr>
          <a:lstStyle/>
          <a:p>
            <a:r>
              <a:rPr lang="en-US" dirty="0" smtClean="0"/>
              <a:t>Use </a:t>
            </a:r>
            <a:r>
              <a:rPr lang="en-US" dirty="0"/>
              <a:t>thumb, finger, heel, fist or </a:t>
            </a:r>
            <a:r>
              <a:rPr lang="en-US" dirty="0" smtClean="0"/>
              <a:t>elbow</a:t>
            </a:r>
            <a:endParaRPr lang="en-US" dirty="0"/>
          </a:p>
          <a:p>
            <a:r>
              <a:rPr lang="en-US" dirty="0" smtClean="0"/>
              <a:t>Gently </a:t>
            </a:r>
            <a:r>
              <a:rPr lang="en-US" dirty="0"/>
              <a:t>apply pressure over 8-10 seconds </a:t>
            </a:r>
            <a:endParaRPr lang="en-US" dirty="0">
              <a:latin typeface="Wingdings" charset="2"/>
            </a:endParaRPr>
          </a:p>
          <a:p>
            <a:r>
              <a:rPr lang="en-US" dirty="0" smtClean="0"/>
              <a:t>VAS </a:t>
            </a:r>
            <a:r>
              <a:rPr lang="en-US" dirty="0"/>
              <a:t>up to 7/10 </a:t>
            </a:r>
          </a:p>
          <a:p>
            <a:r>
              <a:rPr lang="en-US" dirty="0" smtClean="0"/>
              <a:t>Obey </a:t>
            </a:r>
            <a:r>
              <a:rPr lang="en-US" dirty="0"/>
              <a:t>the inverse stretch reflex! </a:t>
            </a:r>
            <a:endParaRPr lang="en-US" dirty="0">
              <a:latin typeface="Wingdings" charset="2"/>
            </a:endParaRPr>
          </a:p>
          <a:p>
            <a:r>
              <a:rPr lang="en-US" dirty="0" smtClean="0"/>
              <a:t>Autogenic </a:t>
            </a:r>
            <a:r>
              <a:rPr lang="en-US" dirty="0"/>
              <a:t>inhibition </a:t>
            </a:r>
          </a:p>
          <a:p>
            <a:r>
              <a:rPr lang="en-US" dirty="0" smtClean="0"/>
              <a:t>Stretch </a:t>
            </a:r>
            <a:r>
              <a:rPr lang="en-US" dirty="0"/>
              <a:t>(compression) = relaxation 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264779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View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View">
      <a:majorFont>
        <a:latin typeface="Century Schoolbook" panose="020406040505050203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Schoolbook" panose="020406040505050203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View">
      <a:fillStyleLst>
        <a:solidFill>
          <a:schemeClr val="phClr"/>
        </a:solidFill>
        <a:solidFill>
          <a:schemeClr val="phClr">
            <a:tint val="60000"/>
            <a:satMod val="120000"/>
          </a:schemeClr>
        </a:solidFill>
        <a:solidFill>
          <a:schemeClr val="phClr">
            <a:shade val="75000"/>
            <a:satMod val="130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3970" cap="flat" cmpd="sng" algn="ctr">
          <a:solidFill>
            <a:schemeClr val="phClr"/>
          </a:solidFill>
          <a:prstDash val="solid"/>
        </a:ln>
        <a:ln w="17145" cap="flat" cmpd="sng" algn="ctr">
          <a:solidFill>
            <a:schemeClr val="phClr">
              <a:shade val="95000"/>
              <a:alpha val="95000"/>
              <a:satMod val="150000"/>
            </a:schemeClr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15240" dir="5400000" algn="tl" rotWithShape="0">
              <a:srgbClr val="000000">
                <a:alpha val="75000"/>
              </a:srgbClr>
            </a:outerShdw>
          </a:effectLst>
          <a:scene3d>
            <a:camera prst="orthographicFront">
              <a:rot lat="0" lon="0" rev="0"/>
            </a:camera>
            <a:lightRig rig="brightRoom" dir="tl"/>
          </a:scene3d>
          <a:sp3d contourW="9525" prstMaterial="flat">
            <a:bevelT w="0" h="0" prst="coolSlant"/>
            <a:contourClr>
              <a:schemeClr val="phClr">
                <a:shade val="35000"/>
                <a:satMod val="130000"/>
              </a:schemeClr>
            </a:contourClr>
          </a:sp3d>
        </a:effectStyle>
        <a:effectStyle>
          <a:effectLst>
            <a:outerShdw blurRad="76200" dist="25400" dir="5400000" algn="tl" rotWithShape="0">
              <a:srgbClr val="000000">
                <a:alpha val="55000"/>
              </a:srgbClr>
            </a:outerShdw>
          </a:effectLst>
          <a:scene3d>
            <a:camera prst="orthographicFront">
              <a:rot lat="0" lon="0" rev="0"/>
            </a:camera>
            <a:lightRig rig="brightRoom" dir="tl"/>
          </a:scene3d>
          <a:sp3d contourW="19050" prstMaterial="flat">
            <a:bevelT w="0" h="0" prst="coolSlant"/>
            <a:contourClr>
              <a:schemeClr val="phClr">
                <a:shade val="25000"/>
                <a:satMod val="140000"/>
              </a:schemeClr>
            </a:contourClr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4000"/>
                <a:shade val="98000"/>
                <a:satMod val="130000"/>
                <a:lumMod val="102000"/>
              </a:schemeClr>
            </a:gs>
            <a:gs pos="100000">
              <a:schemeClr val="phClr">
                <a:tint val="98000"/>
                <a:shade val="78000"/>
                <a:satMod val="140000"/>
              </a:schemeClr>
            </a:gs>
          </a:gsLst>
          <a:path path="circle">
            <a:fillToRect l="100000" t="10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View" id="{BA0EB5A6-F2D4-4F82-977B-64ADEE4A2A69}" vid="{23C5FE65-18CC-4A65-9EBC-B05E331504EC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Yu Gothic Light"/>
        <a:font script="Hang" typeface="맑은 고딕"/>
        <a:font script="Hans" typeface="DengXian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Yu Gothic"/>
        <a:font script="Hang" typeface="맑은 고딕"/>
        <a:font script="Hans" typeface="DengXian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View</Template>
  <TotalTime>3881</TotalTime>
  <Words>456</Words>
  <Application>Microsoft Macintosh PowerPoint</Application>
  <PresentationFormat>On-screen Show (4:3)</PresentationFormat>
  <Paragraphs>44</Paragraphs>
  <Slides>11</Slides>
  <Notes>0</Notes>
  <HiddenSlides>0</HiddenSlides>
  <MMClips>2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8" baseType="lpstr">
      <vt:lpstr>Calibri</vt:lpstr>
      <vt:lpstr>Century Schoolbook</vt:lpstr>
      <vt:lpstr>ＭＳ Ｐゴシック</vt:lpstr>
      <vt:lpstr>Wingdings</vt:lpstr>
      <vt:lpstr>Wingdings 2</vt:lpstr>
      <vt:lpstr>Arial</vt:lpstr>
      <vt:lpstr>View</vt:lpstr>
      <vt:lpstr>INTRODUCION TO SPORTS THERAPY  Theory –Inverse Stretch Reflex</vt:lpstr>
      <vt:lpstr>Learning Outcomes </vt:lpstr>
      <vt:lpstr>   Recap</vt:lpstr>
      <vt:lpstr>   Reflex actions</vt:lpstr>
      <vt:lpstr>The Muscle Spindle</vt:lpstr>
      <vt:lpstr>Golgi Tendon Organ</vt:lpstr>
      <vt:lpstr>The Stretch Reflex</vt:lpstr>
      <vt:lpstr>The Inverse Stretch Reflex</vt:lpstr>
      <vt:lpstr>The Stretch &amp; Inverse Stretch Reflex</vt:lpstr>
      <vt:lpstr>Take Home Message</vt:lpstr>
      <vt:lpstr>Compression Application RECAP</vt:lpstr>
    </vt:vector>
  </TitlesOfParts>
  <Company/>
  <LinksUpToDate>false</LinksUpToDate>
  <SharedDoc>false</SharedDoc>
  <HyperlinksChanged>false</HyperlinksChanged>
  <AppVersion>15.0033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Human Anatomy &amp; Physiology – Overview</dc:title>
  <dc:creator>Daniel Martin</dc:creator>
  <cp:lastModifiedBy>Daniel Martin</cp:lastModifiedBy>
  <cp:revision>126</cp:revision>
  <cp:lastPrinted>2017-12-03T22:00:08Z</cp:lastPrinted>
  <dcterms:created xsi:type="dcterms:W3CDTF">2016-09-15T12:23:08Z</dcterms:created>
  <dcterms:modified xsi:type="dcterms:W3CDTF">2017-12-04T11:34:29Z</dcterms:modified>
</cp:coreProperties>
</file>