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DC2607-930E-467A-96C2-76782EAFB8F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AF3CDC-B576-4CCE-A4A1-7F72BC666919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PESTLE Analysis:</a:t>
          </a:r>
          <a:endParaRPr lang="en-US" dirty="0">
            <a:latin typeface="Arial Black" panose="020B0A04020102020204" pitchFamily="34" charset="0"/>
          </a:endParaRPr>
        </a:p>
      </dgm:t>
    </dgm:pt>
    <dgm:pt modelId="{2C21A98B-0080-4643-94FD-66AD4C087C98}" type="parTrans" cxnId="{4A6FC02B-4D1E-4388-9E21-2E33959BF028}">
      <dgm:prSet/>
      <dgm:spPr/>
      <dgm:t>
        <a:bodyPr/>
        <a:lstStyle/>
        <a:p>
          <a:endParaRPr lang="en-US"/>
        </a:p>
      </dgm:t>
    </dgm:pt>
    <dgm:pt modelId="{26ECF6B4-5700-4D5E-8843-779F840E1CFA}" type="sibTrans" cxnId="{4A6FC02B-4D1E-4388-9E21-2E33959BF028}">
      <dgm:prSet/>
      <dgm:spPr/>
      <dgm:t>
        <a:bodyPr/>
        <a:lstStyle/>
        <a:p>
          <a:endParaRPr lang="en-US"/>
        </a:p>
      </dgm:t>
    </dgm:pt>
    <dgm:pt modelId="{EA350979-B4BF-4FA1-B936-6D70AF4B9029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Political: Increasing government regulations and incentives for sustainable practices.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003051-31F7-4163-94E6-7350C2D0D76E}" type="parTrans" cxnId="{E9CF2211-B355-48E2-8519-4D670BCEF8B2}">
      <dgm:prSet/>
      <dgm:spPr/>
      <dgm:t>
        <a:bodyPr/>
        <a:lstStyle/>
        <a:p>
          <a:endParaRPr lang="en-US"/>
        </a:p>
      </dgm:t>
    </dgm:pt>
    <dgm:pt modelId="{3243BAF9-943A-4FB9-B4D6-65F99E00EB3C}" type="sibTrans" cxnId="{E9CF2211-B355-48E2-8519-4D670BCEF8B2}">
      <dgm:prSet/>
      <dgm:spPr/>
      <dgm:t>
        <a:bodyPr/>
        <a:lstStyle/>
        <a:p>
          <a:endParaRPr lang="en-US"/>
        </a:p>
      </dgm:t>
    </dgm:pt>
    <dgm:pt modelId="{35CBCCA6-5C56-4BA2-B8C3-D51F2E0E3E16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Economic: Growing demand for eco-friendly products despite cost challenges.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0FFE16-2C32-4E3F-AC14-DA165374DF6C}" type="parTrans" cxnId="{1C90916D-75EE-418E-9574-86962FF88A84}">
      <dgm:prSet/>
      <dgm:spPr/>
      <dgm:t>
        <a:bodyPr/>
        <a:lstStyle/>
        <a:p>
          <a:endParaRPr lang="en-US"/>
        </a:p>
      </dgm:t>
    </dgm:pt>
    <dgm:pt modelId="{99AD4175-6FFE-4963-9C07-16B6F0470BDA}" type="sibTrans" cxnId="{1C90916D-75EE-418E-9574-86962FF88A84}">
      <dgm:prSet/>
      <dgm:spPr/>
      <dgm:t>
        <a:bodyPr/>
        <a:lstStyle/>
        <a:p>
          <a:endParaRPr lang="en-US"/>
        </a:p>
      </dgm:t>
    </dgm:pt>
    <dgm:pt modelId="{7C63AA38-6BFA-4FF5-BF87-8BC9B7BC2145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Social: Rising consumer preference for environmentally-conscious brands.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310B52-8C45-4DFE-878A-CEDA04C21E1A}" type="parTrans" cxnId="{5ADA8FE4-8F31-4477-8370-D49636610636}">
      <dgm:prSet/>
      <dgm:spPr/>
      <dgm:t>
        <a:bodyPr/>
        <a:lstStyle/>
        <a:p>
          <a:endParaRPr lang="en-US"/>
        </a:p>
      </dgm:t>
    </dgm:pt>
    <dgm:pt modelId="{97062157-A2E1-41AB-8508-C254040BB5BE}" type="sibTrans" cxnId="{5ADA8FE4-8F31-4477-8370-D49636610636}">
      <dgm:prSet/>
      <dgm:spPr/>
      <dgm:t>
        <a:bodyPr/>
        <a:lstStyle/>
        <a:p>
          <a:endParaRPr lang="en-US"/>
        </a:p>
      </dgm:t>
    </dgm:pt>
    <dgm:pt modelId="{1D215C15-AA7D-477E-9852-01CBB4DE2824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Technological: Advancements in biodegradable materials and manufacturing processes.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6E54F9-0117-4FE9-B86D-04AB9F79E1AE}" type="parTrans" cxnId="{49F2DD0E-D83A-4719-9B72-A4332567A9EC}">
      <dgm:prSet/>
      <dgm:spPr/>
      <dgm:t>
        <a:bodyPr/>
        <a:lstStyle/>
        <a:p>
          <a:endParaRPr lang="en-US"/>
        </a:p>
      </dgm:t>
    </dgm:pt>
    <dgm:pt modelId="{3FACB14D-5E49-4D4C-9A86-F6EF607E894A}" type="sibTrans" cxnId="{49F2DD0E-D83A-4719-9B72-A4332567A9EC}">
      <dgm:prSet/>
      <dgm:spPr/>
      <dgm:t>
        <a:bodyPr/>
        <a:lstStyle/>
        <a:p>
          <a:endParaRPr lang="en-US"/>
        </a:p>
      </dgm:t>
    </dgm:pt>
    <dgm:pt modelId="{AEE0BDDD-D36C-4A0C-9184-3EFA6441A2EA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Legal: Stricter packaging regulations worldwide.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9E8195-41FA-4CF5-A178-C733F5EA3B4D}" type="parTrans" cxnId="{F1BF97E8-5342-4F49-A121-6B998BA31F0B}">
      <dgm:prSet/>
      <dgm:spPr/>
      <dgm:t>
        <a:bodyPr/>
        <a:lstStyle/>
        <a:p>
          <a:endParaRPr lang="en-US"/>
        </a:p>
      </dgm:t>
    </dgm:pt>
    <dgm:pt modelId="{EEFC6E5D-F8E1-41DA-9B74-96BAB16B6513}" type="sibTrans" cxnId="{F1BF97E8-5342-4F49-A121-6B998BA31F0B}">
      <dgm:prSet/>
      <dgm:spPr/>
      <dgm:t>
        <a:bodyPr/>
        <a:lstStyle/>
        <a:p>
          <a:endParaRPr lang="en-US"/>
        </a:p>
      </dgm:t>
    </dgm:pt>
    <dgm:pt modelId="{493DCBFE-1B66-46F8-BED8-0559EFF8019E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Environmental: Strong alignment with global sustainability trends.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809650-595D-4D9B-8132-471C6A061292}" type="parTrans" cxnId="{1C42C1B2-3884-46CA-8755-35A37FE99698}">
      <dgm:prSet/>
      <dgm:spPr/>
      <dgm:t>
        <a:bodyPr/>
        <a:lstStyle/>
        <a:p>
          <a:endParaRPr lang="en-US"/>
        </a:p>
      </dgm:t>
    </dgm:pt>
    <dgm:pt modelId="{4C99435F-78C9-44C3-8D2E-D48657B63D3F}" type="sibTrans" cxnId="{1C42C1B2-3884-46CA-8755-35A37FE99698}">
      <dgm:prSet/>
      <dgm:spPr/>
      <dgm:t>
        <a:bodyPr/>
        <a:lstStyle/>
        <a:p>
          <a:endParaRPr lang="en-US"/>
        </a:p>
      </dgm:t>
    </dgm:pt>
    <dgm:pt modelId="{646DC7C4-F21E-4547-B11E-B6012811FA57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SWOT Analysis:</a:t>
          </a:r>
          <a:endParaRPr lang="en-US" dirty="0">
            <a:latin typeface="Arial Black" panose="020B0A04020102020204" pitchFamily="34" charset="0"/>
          </a:endParaRPr>
        </a:p>
      </dgm:t>
    </dgm:pt>
    <dgm:pt modelId="{47425C1B-3439-46C2-AE15-B065C5775136}" type="parTrans" cxnId="{2A529490-D4FD-48F9-9D10-F99AC4C4D8A7}">
      <dgm:prSet/>
      <dgm:spPr/>
      <dgm:t>
        <a:bodyPr/>
        <a:lstStyle/>
        <a:p>
          <a:endParaRPr lang="en-US"/>
        </a:p>
      </dgm:t>
    </dgm:pt>
    <dgm:pt modelId="{11C4F3BE-9720-45AA-A0C2-861D41E8832A}" type="sibTrans" cxnId="{2A529490-D4FD-48F9-9D10-F99AC4C4D8A7}">
      <dgm:prSet/>
      <dgm:spPr/>
      <dgm:t>
        <a:bodyPr/>
        <a:lstStyle/>
        <a:p>
          <a:endParaRPr lang="en-US"/>
        </a:p>
      </dgm:t>
    </dgm:pt>
    <dgm:pt modelId="{93AF65A5-091A-4ED4-BC16-2CE85DF08664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Strengths: Strong sustainability commitment, innovative product offerings, and growing market demand.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844EA-58E8-49D3-A8A9-84A4B183AA45}" type="parTrans" cxnId="{B543E669-D1D0-44B9-8D08-42095E560BAA}">
      <dgm:prSet/>
      <dgm:spPr/>
      <dgm:t>
        <a:bodyPr/>
        <a:lstStyle/>
        <a:p>
          <a:endParaRPr lang="en-US"/>
        </a:p>
      </dgm:t>
    </dgm:pt>
    <dgm:pt modelId="{5EB71CC2-2D77-4391-A56E-882BD0B6ADFD}" type="sibTrans" cxnId="{B543E669-D1D0-44B9-8D08-42095E560BAA}">
      <dgm:prSet/>
      <dgm:spPr/>
      <dgm:t>
        <a:bodyPr/>
        <a:lstStyle/>
        <a:p>
          <a:endParaRPr lang="en-US"/>
        </a:p>
      </dgm:t>
    </dgm:pt>
    <dgm:pt modelId="{9DE092D8-3F29-4C32-BDF1-304F4D7078EE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Weaknesses: High initial production costs and limited brand recognition in the early stages.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545CA8-11C7-4F57-891E-0ADA98C749FE}" type="parTrans" cxnId="{BCD3C0D4-098F-44FD-B6F9-AF17C35CBC3F}">
      <dgm:prSet/>
      <dgm:spPr/>
      <dgm:t>
        <a:bodyPr/>
        <a:lstStyle/>
        <a:p>
          <a:endParaRPr lang="en-US"/>
        </a:p>
      </dgm:t>
    </dgm:pt>
    <dgm:pt modelId="{138244D1-1084-4B83-9236-BA71CF06030C}" type="sibTrans" cxnId="{BCD3C0D4-098F-44FD-B6F9-AF17C35CBC3F}">
      <dgm:prSet/>
      <dgm:spPr/>
      <dgm:t>
        <a:bodyPr/>
        <a:lstStyle/>
        <a:p>
          <a:endParaRPr lang="en-US"/>
        </a:p>
      </dgm:t>
    </dgm:pt>
    <dgm:pt modelId="{EFA4A2AD-DDFF-4FA3-9469-AA85F8AD6111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Opportunities: Expanding market, government incentives, and potential partnerships with large corporations.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5096D6-AC82-430B-AB57-5B145CA70E5B}" type="parTrans" cxnId="{11BDF00A-8FA0-4FB3-BF2B-38E78E9D9211}">
      <dgm:prSet/>
      <dgm:spPr/>
      <dgm:t>
        <a:bodyPr/>
        <a:lstStyle/>
        <a:p>
          <a:endParaRPr lang="en-US"/>
        </a:p>
      </dgm:t>
    </dgm:pt>
    <dgm:pt modelId="{AD799CBE-DAF6-45EE-994B-1203FBF167F3}" type="sibTrans" cxnId="{11BDF00A-8FA0-4FB3-BF2B-38E78E9D9211}">
      <dgm:prSet/>
      <dgm:spPr/>
      <dgm:t>
        <a:bodyPr/>
        <a:lstStyle/>
        <a:p>
          <a:endParaRPr lang="en-US"/>
        </a:p>
      </dgm:t>
    </dgm:pt>
    <dgm:pt modelId="{9ADF9480-8B5D-4E74-9B6F-105EF5201132}">
      <dgm:prSet custT="1"/>
      <dgm:spPr/>
      <dgm:t>
        <a:bodyPr/>
        <a:lstStyle/>
        <a:p>
          <a:r>
            <a:rPr lang="en-US" sz="1600" b="0" i="0" dirty="0">
              <a:latin typeface="Arial" panose="020B0604020202020204" pitchFamily="34" charset="0"/>
              <a:cs typeface="Arial" panose="020B0604020202020204" pitchFamily="34" charset="0"/>
            </a:rPr>
            <a:t>Threats: Competition from established packaging companies and fluctuations in raw material prices.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A10C3D-6389-4DD3-8B84-2AB7EE30896F}" type="parTrans" cxnId="{656FB375-5335-48A4-8170-BEE31A4C04D3}">
      <dgm:prSet/>
      <dgm:spPr/>
      <dgm:t>
        <a:bodyPr/>
        <a:lstStyle/>
        <a:p>
          <a:endParaRPr lang="en-US"/>
        </a:p>
      </dgm:t>
    </dgm:pt>
    <dgm:pt modelId="{17689284-233E-474C-8E46-1615CF17E855}" type="sibTrans" cxnId="{656FB375-5335-48A4-8170-BEE31A4C04D3}">
      <dgm:prSet/>
      <dgm:spPr/>
      <dgm:t>
        <a:bodyPr/>
        <a:lstStyle/>
        <a:p>
          <a:endParaRPr lang="en-US"/>
        </a:p>
      </dgm:t>
    </dgm:pt>
    <dgm:pt modelId="{38E56AE3-DC3E-46E9-A677-3069822E4F11}" type="pres">
      <dgm:prSet presAssocID="{38DC2607-930E-467A-96C2-76782EAFB8F8}" presName="linear" presStyleCnt="0">
        <dgm:presLayoutVars>
          <dgm:animLvl val="lvl"/>
          <dgm:resizeHandles val="exact"/>
        </dgm:presLayoutVars>
      </dgm:prSet>
      <dgm:spPr/>
    </dgm:pt>
    <dgm:pt modelId="{B5327062-EA39-4C07-9074-A0DA7A5D45BB}" type="pres">
      <dgm:prSet presAssocID="{E6AF3CDC-B576-4CCE-A4A1-7F72BC66691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72503A3-42F5-47C3-B580-7EA719772454}" type="pres">
      <dgm:prSet presAssocID="{E6AF3CDC-B576-4CCE-A4A1-7F72BC666919}" presName="childText" presStyleLbl="revTx" presStyleIdx="0" presStyleCnt="2">
        <dgm:presLayoutVars>
          <dgm:bulletEnabled val="1"/>
        </dgm:presLayoutVars>
      </dgm:prSet>
      <dgm:spPr/>
    </dgm:pt>
    <dgm:pt modelId="{DB4D254B-7D6A-4DBE-8D03-3E3301E7F2CC}" type="pres">
      <dgm:prSet presAssocID="{646DC7C4-F21E-4547-B11E-B6012811FA5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7EF8E00C-9CF0-4453-9545-88C140D91B13}" type="pres">
      <dgm:prSet presAssocID="{646DC7C4-F21E-4547-B11E-B6012811FA5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1BDF00A-8FA0-4FB3-BF2B-38E78E9D9211}" srcId="{646DC7C4-F21E-4547-B11E-B6012811FA57}" destId="{EFA4A2AD-DDFF-4FA3-9469-AA85F8AD6111}" srcOrd="2" destOrd="0" parTransId="{DD5096D6-AC82-430B-AB57-5B145CA70E5B}" sibTransId="{AD799CBE-DAF6-45EE-994B-1203FBF167F3}"/>
    <dgm:cxn modelId="{49F2DD0E-D83A-4719-9B72-A4332567A9EC}" srcId="{E6AF3CDC-B576-4CCE-A4A1-7F72BC666919}" destId="{1D215C15-AA7D-477E-9852-01CBB4DE2824}" srcOrd="3" destOrd="0" parTransId="{8C6E54F9-0117-4FE9-B86D-04AB9F79E1AE}" sibTransId="{3FACB14D-5E49-4D4C-9A86-F6EF607E894A}"/>
    <dgm:cxn modelId="{E9CF2211-B355-48E2-8519-4D670BCEF8B2}" srcId="{E6AF3CDC-B576-4CCE-A4A1-7F72BC666919}" destId="{EA350979-B4BF-4FA1-B936-6D70AF4B9029}" srcOrd="0" destOrd="0" parTransId="{86003051-31F7-4163-94E6-7350C2D0D76E}" sibTransId="{3243BAF9-943A-4FB9-B4D6-65F99E00EB3C}"/>
    <dgm:cxn modelId="{4A6FC02B-4D1E-4388-9E21-2E33959BF028}" srcId="{38DC2607-930E-467A-96C2-76782EAFB8F8}" destId="{E6AF3CDC-B576-4CCE-A4A1-7F72BC666919}" srcOrd="0" destOrd="0" parTransId="{2C21A98B-0080-4643-94FD-66AD4C087C98}" sibTransId="{26ECF6B4-5700-4D5E-8843-779F840E1CFA}"/>
    <dgm:cxn modelId="{B543E669-D1D0-44B9-8D08-42095E560BAA}" srcId="{646DC7C4-F21E-4547-B11E-B6012811FA57}" destId="{93AF65A5-091A-4ED4-BC16-2CE85DF08664}" srcOrd="0" destOrd="0" parTransId="{102844EA-58E8-49D3-A8A9-84A4B183AA45}" sibTransId="{5EB71CC2-2D77-4391-A56E-882BD0B6ADFD}"/>
    <dgm:cxn modelId="{8571534D-4B4F-4E16-8A54-653844997EF0}" type="presOf" srcId="{646DC7C4-F21E-4547-B11E-B6012811FA57}" destId="{DB4D254B-7D6A-4DBE-8D03-3E3301E7F2CC}" srcOrd="0" destOrd="0" presId="urn:microsoft.com/office/officeart/2005/8/layout/vList2"/>
    <dgm:cxn modelId="{1C90916D-75EE-418E-9574-86962FF88A84}" srcId="{E6AF3CDC-B576-4CCE-A4A1-7F72BC666919}" destId="{35CBCCA6-5C56-4BA2-B8C3-D51F2E0E3E16}" srcOrd="1" destOrd="0" parTransId="{880FFE16-2C32-4E3F-AC14-DA165374DF6C}" sibTransId="{99AD4175-6FFE-4963-9C07-16B6F0470BDA}"/>
    <dgm:cxn modelId="{94FC734E-0ED4-4FF6-8F2A-71326B616DA5}" type="presOf" srcId="{1D215C15-AA7D-477E-9852-01CBB4DE2824}" destId="{A72503A3-42F5-47C3-B580-7EA719772454}" srcOrd="0" destOrd="3" presId="urn:microsoft.com/office/officeart/2005/8/layout/vList2"/>
    <dgm:cxn modelId="{656FB375-5335-48A4-8170-BEE31A4C04D3}" srcId="{646DC7C4-F21E-4547-B11E-B6012811FA57}" destId="{9ADF9480-8B5D-4E74-9B6F-105EF5201132}" srcOrd="3" destOrd="0" parTransId="{00A10C3D-6389-4DD3-8B84-2AB7EE30896F}" sibTransId="{17689284-233E-474C-8E46-1615CF17E855}"/>
    <dgm:cxn modelId="{EAD2A978-6B95-4F0C-BC55-1908B7096711}" type="presOf" srcId="{7C63AA38-6BFA-4FF5-BF87-8BC9B7BC2145}" destId="{A72503A3-42F5-47C3-B580-7EA719772454}" srcOrd="0" destOrd="2" presId="urn:microsoft.com/office/officeart/2005/8/layout/vList2"/>
    <dgm:cxn modelId="{99940380-42BD-4FC4-AD9B-3CC5F2A3765B}" type="presOf" srcId="{EA350979-B4BF-4FA1-B936-6D70AF4B9029}" destId="{A72503A3-42F5-47C3-B580-7EA719772454}" srcOrd="0" destOrd="0" presId="urn:microsoft.com/office/officeart/2005/8/layout/vList2"/>
    <dgm:cxn modelId="{F6A5F082-1EEF-41FE-A448-8ECCD16007E6}" type="presOf" srcId="{E6AF3CDC-B576-4CCE-A4A1-7F72BC666919}" destId="{B5327062-EA39-4C07-9074-A0DA7A5D45BB}" srcOrd="0" destOrd="0" presId="urn:microsoft.com/office/officeart/2005/8/layout/vList2"/>
    <dgm:cxn modelId="{A3C50986-D741-4C75-8FEA-E9B6299F46D0}" type="presOf" srcId="{38DC2607-930E-467A-96C2-76782EAFB8F8}" destId="{38E56AE3-DC3E-46E9-A677-3069822E4F11}" srcOrd="0" destOrd="0" presId="urn:microsoft.com/office/officeart/2005/8/layout/vList2"/>
    <dgm:cxn modelId="{E1F33789-13BB-433F-9559-785438178421}" type="presOf" srcId="{35CBCCA6-5C56-4BA2-B8C3-D51F2E0E3E16}" destId="{A72503A3-42F5-47C3-B580-7EA719772454}" srcOrd="0" destOrd="1" presId="urn:microsoft.com/office/officeart/2005/8/layout/vList2"/>
    <dgm:cxn modelId="{2A529490-D4FD-48F9-9D10-F99AC4C4D8A7}" srcId="{38DC2607-930E-467A-96C2-76782EAFB8F8}" destId="{646DC7C4-F21E-4547-B11E-B6012811FA57}" srcOrd="1" destOrd="0" parTransId="{47425C1B-3439-46C2-AE15-B065C5775136}" sibTransId="{11C4F3BE-9720-45AA-A0C2-861D41E8832A}"/>
    <dgm:cxn modelId="{9323E594-68D0-44E2-9406-857B1AB6ED78}" type="presOf" srcId="{93AF65A5-091A-4ED4-BC16-2CE85DF08664}" destId="{7EF8E00C-9CF0-4453-9545-88C140D91B13}" srcOrd="0" destOrd="0" presId="urn:microsoft.com/office/officeart/2005/8/layout/vList2"/>
    <dgm:cxn modelId="{1C42C1B2-3884-46CA-8755-35A37FE99698}" srcId="{E6AF3CDC-B576-4CCE-A4A1-7F72BC666919}" destId="{493DCBFE-1B66-46F8-BED8-0559EFF8019E}" srcOrd="5" destOrd="0" parTransId="{AD809650-595D-4D9B-8132-471C6A061292}" sibTransId="{4C99435F-78C9-44C3-8D2E-D48657B63D3F}"/>
    <dgm:cxn modelId="{AC651EB7-5E91-4178-B56F-F6ED7AAE9832}" type="presOf" srcId="{493DCBFE-1B66-46F8-BED8-0559EFF8019E}" destId="{A72503A3-42F5-47C3-B580-7EA719772454}" srcOrd="0" destOrd="5" presId="urn:microsoft.com/office/officeart/2005/8/layout/vList2"/>
    <dgm:cxn modelId="{BCD3C0D4-098F-44FD-B6F9-AF17C35CBC3F}" srcId="{646DC7C4-F21E-4547-B11E-B6012811FA57}" destId="{9DE092D8-3F29-4C32-BDF1-304F4D7078EE}" srcOrd="1" destOrd="0" parTransId="{CA545CA8-11C7-4F57-891E-0ADA98C749FE}" sibTransId="{138244D1-1084-4B83-9236-BA71CF06030C}"/>
    <dgm:cxn modelId="{AA2AC5D5-F557-4F62-B379-9F899D0CED05}" type="presOf" srcId="{AEE0BDDD-D36C-4A0C-9184-3EFA6441A2EA}" destId="{A72503A3-42F5-47C3-B580-7EA719772454}" srcOrd="0" destOrd="4" presId="urn:microsoft.com/office/officeart/2005/8/layout/vList2"/>
    <dgm:cxn modelId="{5ADA8FE4-8F31-4477-8370-D49636610636}" srcId="{E6AF3CDC-B576-4CCE-A4A1-7F72BC666919}" destId="{7C63AA38-6BFA-4FF5-BF87-8BC9B7BC2145}" srcOrd="2" destOrd="0" parTransId="{D9310B52-8C45-4DFE-878A-CEDA04C21E1A}" sibTransId="{97062157-A2E1-41AB-8508-C254040BB5BE}"/>
    <dgm:cxn modelId="{F1BF97E8-5342-4F49-A121-6B998BA31F0B}" srcId="{E6AF3CDC-B576-4CCE-A4A1-7F72BC666919}" destId="{AEE0BDDD-D36C-4A0C-9184-3EFA6441A2EA}" srcOrd="4" destOrd="0" parTransId="{D39E8195-41FA-4CF5-A178-C733F5EA3B4D}" sibTransId="{EEFC6E5D-F8E1-41DA-9B74-96BAB16B6513}"/>
    <dgm:cxn modelId="{78EA20F9-63B2-499A-9F0E-D4DFB7968231}" type="presOf" srcId="{9DE092D8-3F29-4C32-BDF1-304F4D7078EE}" destId="{7EF8E00C-9CF0-4453-9545-88C140D91B13}" srcOrd="0" destOrd="1" presId="urn:microsoft.com/office/officeart/2005/8/layout/vList2"/>
    <dgm:cxn modelId="{B16F1FFB-022A-45A7-958E-D97134BB2ADF}" type="presOf" srcId="{9ADF9480-8B5D-4E74-9B6F-105EF5201132}" destId="{7EF8E00C-9CF0-4453-9545-88C140D91B13}" srcOrd="0" destOrd="3" presId="urn:microsoft.com/office/officeart/2005/8/layout/vList2"/>
    <dgm:cxn modelId="{F5B380FC-DDCB-4421-8A0F-FA43DCD2C90C}" type="presOf" srcId="{EFA4A2AD-DDFF-4FA3-9469-AA85F8AD6111}" destId="{7EF8E00C-9CF0-4453-9545-88C140D91B13}" srcOrd="0" destOrd="2" presId="urn:microsoft.com/office/officeart/2005/8/layout/vList2"/>
    <dgm:cxn modelId="{B9B6B751-BDE5-4898-BFC4-02A5A550C704}" type="presParOf" srcId="{38E56AE3-DC3E-46E9-A677-3069822E4F11}" destId="{B5327062-EA39-4C07-9074-A0DA7A5D45BB}" srcOrd="0" destOrd="0" presId="urn:microsoft.com/office/officeart/2005/8/layout/vList2"/>
    <dgm:cxn modelId="{99A131E5-AF94-4853-9D77-577B94D8CAA1}" type="presParOf" srcId="{38E56AE3-DC3E-46E9-A677-3069822E4F11}" destId="{A72503A3-42F5-47C3-B580-7EA719772454}" srcOrd="1" destOrd="0" presId="urn:microsoft.com/office/officeart/2005/8/layout/vList2"/>
    <dgm:cxn modelId="{99A1B63F-3C7E-48A0-8366-92CADF42A62D}" type="presParOf" srcId="{38E56AE3-DC3E-46E9-A677-3069822E4F11}" destId="{DB4D254B-7D6A-4DBE-8D03-3E3301E7F2CC}" srcOrd="2" destOrd="0" presId="urn:microsoft.com/office/officeart/2005/8/layout/vList2"/>
    <dgm:cxn modelId="{44E17CC7-87A4-4FA9-AE81-A30560739C18}" type="presParOf" srcId="{38E56AE3-DC3E-46E9-A677-3069822E4F11}" destId="{7EF8E00C-9CF0-4453-9545-88C140D91B1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27062-EA39-4C07-9074-A0DA7A5D45BB}">
      <dsp:nvSpPr>
        <dsp:cNvPr id="0" name=""/>
        <dsp:cNvSpPr/>
      </dsp:nvSpPr>
      <dsp:spPr>
        <a:xfrm>
          <a:off x="0" y="7043"/>
          <a:ext cx="6391275" cy="4738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 Black" panose="020B0A04020102020204" pitchFamily="34" charset="0"/>
            </a:rPr>
            <a:t>PESTLE Analysis: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23131" y="30174"/>
        <a:ext cx="6345013" cy="427587"/>
      </dsp:txXfrm>
    </dsp:sp>
    <dsp:sp modelId="{A72503A3-42F5-47C3-B580-7EA719772454}">
      <dsp:nvSpPr>
        <dsp:cNvPr id="0" name=""/>
        <dsp:cNvSpPr/>
      </dsp:nvSpPr>
      <dsp:spPr>
        <a:xfrm>
          <a:off x="0" y="480893"/>
          <a:ext cx="6391275" cy="2384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Political: Increasing government regulations and incentives for sustainable practices.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Economic: Growing demand for eco-friendly products despite cost challenges.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Social: Rising consumer preference for environmentally-conscious brands.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Technological: Advancements in biodegradable materials and manufacturing processes.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Legal: Stricter packaging regulations worldwide.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Environmental: Strong alignment with global sustainability trends.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80893"/>
        <a:ext cx="6391275" cy="2384640"/>
      </dsp:txXfrm>
    </dsp:sp>
    <dsp:sp modelId="{DB4D254B-7D6A-4DBE-8D03-3E3301E7F2CC}">
      <dsp:nvSpPr>
        <dsp:cNvPr id="0" name=""/>
        <dsp:cNvSpPr/>
      </dsp:nvSpPr>
      <dsp:spPr>
        <a:xfrm>
          <a:off x="0" y="2865533"/>
          <a:ext cx="6391275" cy="473849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 Black" panose="020B0A04020102020204" pitchFamily="34" charset="0"/>
            </a:rPr>
            <a:t>SWOT Analysis: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23131" y="2888664"/>
        <a:ext cx="6345013" cy="427587"/>
      </dsp:txXfrm>
    </dsp:sp>
    <dsp:sp modelId="{7EF8E00C-9CF0-4453-9545-88C140D91B13}">
      <dsp:nvSpPr>
        <dsp:cNvPr id="0" name=""/>
        <dsp:cNvSpPr/>
      </dsp:nvSpPr>
      <dsp:spPr>
        <a:xfrm>
          <a:off x="0" y="3339383"/>
          <a:ext cx="6391275" cy="1900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Strengths: Strong sustainability commitment, innovative product offerings, and growing market demand.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Weaknesses: High initial production costs and limited brand recognition in the early stages.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Opportunities: Expanding market, government incentives, and potential partnerships with large corporations.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b="0" i="0" kern="1200" dirty="0">
              <a:latin typeface="Arial" panose="020B0604020202020204" pitchFamily="34" charset="0"/>
              <a:cs typeface="Arial" panose="020B0604020202020204" pitchFamily="34" charset="0"/>
            </a:rPr>
            <a:t>Threats: Competition from established packaging companies and fluctuations in raw material prices.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339383"/>
        <a:ext cx="6391275" cy="1900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02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2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281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640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600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8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948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238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13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590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651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940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07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6788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707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1921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165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80C6314-8CCA-4AEC-A752-74E54F2ED3D8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511E016-138F-4B3D-AE86-5B726EFB8C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950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limate-kic.org/who-we-are/what-is-climate-kic/" TargetMode="External"/><Relationship Id="rId3" Type="http://schemas.openxmlformats.org/officeDocument/2006/relationships/hyperlink" Target="https://doi.org/10.1002/smj.2501" TargetMode="External"/><Relationship Id="rId7" Type="http://schemas.openxmlformats.org/officeDocument/2006/relationships/hyperlink" Target="https://eit.europa.eu/what-are-eit-knowledge-and-innovation-communities-kics" TargetMode="External"/><Relationship Id="rId2" Type="http://schemas.openxmlformats.org/officeDocument/2006/relationships/hyperlink" Target="https://doi.org/10.1002/bse.20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bse.1801" TargetMode="External"/><Relationship Id="rId5" Type="http://schemas.openxmlformats.org/officeDocument/2006/relationships/hyperlink" Target="https://doi.org/10.1016/j.jclepro.2013.08.022" TargetMode="External"/><Relationship Id="rId4" Type="http://schemas.openxmlformats.org/officeDocument/2006/relationships/hyperlink" Target="https://doi.org/10.3390/su13063337" TargetMode="External"/><Relationship Id="rId9" Type="http://schemas.openxmlformats.org/officeDocument/2006/relationships/hyperlink" Target="https://doi.org/10.1016/j.technovation.2016.02.0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17E4F-A718-B0AE-62ED-B66DAB02104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SUSTAINABLE ENTERPRISE </a:t>
            </a:r>
            <a:b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</a:br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BUSINESS PLAN FOR A NEW SUSTAINABLE ENTERPRISE START-UP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277262-F8F6-0F7F-7C84-7CD3617FCC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21641" y="5735924"/>
            <a:ext cx="3517944" cy="488303"/>
          </a:xfrm>
        </p:spPr>
        <p:txBody>
          <a:bodyPr>
            <a:normAutofit fontScale="92500"/>
          </a:bodyPr>
          <a:lstStyle/>
          <a:p>
            <a:r>
              <a:rPr lang="en-US" b="1" cap="none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Arial Black" panose="020B0A04020102020204" pitchFamily="34" charset="0"/>
              </a:rPr>
              <a:t>Presenter: Vanessa Eftimie </a:t>
            </a:r>
            <a:endParaRPr lang="en-GB" b="1" cap="none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8368EE-5674-3D1F-E7C5-A950FDB8A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8975" y="3493639"/>
            <a:ext cx="6707604" cy="2175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643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B47CD-2B68-7F63-6732-1DDB3187E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US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Introduction to the Business Plan</a:t>
            </a:r>
            <a:endParaRPr lang="en-GB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7C51A0-4E87-D392-36D5-306A954C4FB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78" r="12637" b="2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7CF30-429A-C6A5-4508-BD11AF472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Mission: To provide innovative, eco-friendly biodegradable packaging solutions that reduce plastic waste and help businesses transition to sustainable practices.</a:t>
            </a:r>
          </a:p>
          <a:p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Vision: To be a leading provider of sustainable packaging alternatives worldwide, creating a positive environmental impact.</a:t>
            </a: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̂nregistrare nouă (1)">
            <a:hlinkClick r:id="" action="ppaction://media"/>
            <a:extLst>
              <a:ext uri="{FF2B5EF4-FFF2-40B4-BE49-F238E27FC236}">
                <a16:creationId xmlns:a16="http://schemas.microsoft.com/office/drawing/2014/main" id="{7DCCB7D3-A4C9-098F-F187-19B4693D83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56212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1332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F736A-8650-4B34-6A98-99EA564EF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Goals and Objectives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1E9DDD-C99C-4B0F-1E7D-638DD0CAC89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6415" b="1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02258-508B-B3B3-736D-069218BE7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934" y="2218192"/>
            <a:ext cx="6072776" cy="3811740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</a:rPr>
              <a:t>Short-Term Goals (1-2 years):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full product line of biodegradable packaging materials.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partnerships with 50 businesses.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 an educational platform to raise awareness about sustainability.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Long-Term Goals (3-5 years):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 global market expansion in Europe and North America.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Attain carbon neutrality by implementing renewable energy solutions.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Diversify product offerings into additional eco-friendly consumer products.</a:t>
            </a: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Înregistrare nouă 2 (1)">
            <a:hlinkClick r:id="" action="ppaction://media"/>
            <a:extLst>
              <a:ext uri="{FF2B5EF4-FFF2-40B4-BE49-F238E27FC236}">
                <a16:creationId xmlns:a16="http://schemas.microsoft.com/office/drawing/2014/main" id="{D653424D-95FC-7CDC-50F3-C67B3979C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144011" y="56921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687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57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C263C2B4-6798-DDC4-EDF8-EAB3E8FF2B7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5090" b="1064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057C88-E228-4296-9A69-548D77CED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Sustainability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EA8C-435E-F4EA-67F7-8161F6B8DA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Key Sustainability Practices: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renewable materials like hemp, bamboo, and recycled plastics.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Zero-waste production process with 100% recycling and reuse of by-products.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Adoption of renewable energy sources in manufacturing.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Impact: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plastic waste and lower carbon emissions.</a:t>
            </a: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environmental footprint in production.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̂nregistrare nouă 3 (1)">
            <a:hlinkClick r:id="" action="ppaction://media"/>
            <a:extLst>
              <a:ext uri="{FF2B5EF4-FFF2-40B4-BE49-F238E27FC236}">
                <a16:creationId xmlns:a16="http://schemas.microsoft.com/office/drawing/2014/main" id="{6A4D5F3A-EFC0-C5F7-6F65-9FD69050E7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12515" y="547793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9001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2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CE364B-A5C8-76CB-2CB2-B84483235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92" y="973668"/>
            <a:ext cx="4191000" cy="9313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Target Market and Marketing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F84A8E-81B7-91D6-6A6E-41C09A65C14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83" r="13109" b="-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B2931-C9BC-25A4-6E81-434AABE34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66" y="2494237"/>
            <a:ext cx="4431616" cy="405160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Target Market: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Businesses in foodservice, retail, and e-commerce industries seeking sustainable packaging alternatives.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Environmentally-conscious consumers looking for eco-friendly products.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chemeClr val="tx1"/>
                </a:solidFill>
                <a:latin typeface="Arial Black" panose="020B0A04020102020204" pitchFamily="34" charset="0"/>
              </a:rPr>
              <a:t>Marketing Strategy: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engagement to build brand awareness and educate consumers.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Partnerships with eco-conscious influencers and sustainability-focused organizations.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marketing through blogs, webinars, and case studies on the benefits of sustainable packaging.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Înregistrare nouă 4 (1)">
            <a:hlinkClick r:id="" action="ppaction://media"/>
            <a:extLst>
              <a:ext uri="{FF2B5EF4-FFF2-40B4-BE49-F238E27FC236}">
                <a16:creationId xmlns:a16="http://schemas.microsoft.com/office/drawing/2014/main" id="{5E641C46-D702-CF31-D0CB-564D304CE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89750" y="60325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514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5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24491B-7185-D331-3C02-888455AB6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PESTLE &amp; SWOT Analysis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A0D3AB9-449C-9A76-8F08-68043F13C1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354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Înregistrare nouă 5 (1)">
            <a:hlinkClick r:id="" action="ppaction://media"/>
            <a:extLst>
              <a:ext uri="{FF2B5EF4-FFF2-40B4-BE49-F238E27FC236}">
                <a16:creationId xmlns:a16="http://schemas.microsoft.com/office/drawing/2014/main" id="{96867048-3929-558F-E6B8-A7020B1840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704609" y="588433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0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8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9C353-96A2-A8F3-1F56-84A97D830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References </a:t>
            </a:r>
            <a:endParaRPr lang="en-GB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0DA1F-67C4-4A0A-3129-975431EED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884" y="2603499"/>
            <a:ext cx="11552971" cy="4062161"/>
          </a:xfrm>
        </p:spPr>
        <p:txBody>
          <a:bodyPr>
            <a:normAutofit fontScale="62500" lnSpcReduction="20000"/>
          </a:bodyPr>
          <a:lstStyle/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282–300.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https://doi.org/10.1002/bse.2013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Armanios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D. E.,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Eesley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C. E., Li, J., &amp; Eisenhardt, K. M. (2017). How entrepreneurs leverage institutional intermediaries in emerging economies to acquire public resources.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 Journal, 38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(8), 1373–1390.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https://doi.org/10.1002/smj.2501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Bergmann, T.,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Utikal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H. (2021). How to support start-ups in developing a sustainable business model: The case of a European social impact accelerator.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 13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(6), 3337.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https://doi.org/10.3390/su13063337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Bank, N., Fichter, K.,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Klofsten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M. (2017). Sustainability-profiled incubators and securing the inflow of—case of Green Garage Berlin.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157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76–83.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 Medeiros, J. F., Duarte Ribeiro, J. L.,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Cortimiglia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M. N. (2014). Success factors for environmentally sustainable product innovation: A systematic literature review.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65,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76–86.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https://doi.org/10.1016/j.jclepro.2013.08.022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173–187.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https://doi.org/10.1002/bse.1801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EIT.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What are EIT ‘Knowledge and Innovation Communities’ (KICs)?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European Institute of Innovation and Technology.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https://eit.europa.eu/what-are-eit-knowledge-and-innovation-communities-kics#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EIT Climate-KIC.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What is EIT Climate-KIC?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EIT Climate-KIC.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https://www.climate-kic.org/who-we-are/what-is-climate-kic/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Klewitz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J., &amp; Hansen, E. G. (2014). Sustainability-oriented innovation of SMEs: A systematic review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. Journal of Cleaner Production, 65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57–75.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Pauwels, C.,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Clarysee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B., Wright, M., &amp; Van Hove, J. (2016). Understanding a new generation incubation model: The accelerator.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Tec novation, 50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13–24.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https://doi.org/10.1016/j.technovation.2016.02.002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9143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133</TotalTime>
  <Words>813</Words>
  <Application>Microsoft Office PowerPoint</Application>
  <PresentationFormat>Widescreen</PresentationFormat>
  <Paragraphs>54</Paragraphs>
  <Slides>7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Century Gothic</vt:lpstr>
      <vt:lpstr>Wingdings 3</vt:lpstr>
      <vt:lpstr>Ion Boardroom</vt:lpstr>
      <vt:lpstr>SUSTAINABLE ENTERPRISE  BUSINESS PLAN FOR A NEW SUSTAINABLE ENTERPRISE START-UP </vt:lpstr>
      <vt:lpstr>Introduction to the Business Plan</vt:lpstr>
      <vt:lpstr>Goals and Objectives</vt:lpstr>
      <vt:lpstr>Sustainability Strategy</vt:lpstr>
      <vt:lpstr>Target Market and Marketing Strategy</vt:lpstr>
      <vt:lpstr>PESTLE &amp; SWOT Analysis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2025-03-05T16:29:06Z</dcterms:created>
  <dcterms:modified xsi:type="dcterms:W3CDTF">2025-03-13T10:13:33Z</dcterms:modified>
</cp:coreProperties>
</file>