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58" r:id="rId5"/>
    <p:sldId id="264" r:id="rId6"/>
    <p:sldId id="276" r:id="rId7"/>
    <p:sldId id="277" r:id="rId8"/>
    <p:sldId id="278" r:id="rId9"/>
    <p:sldId id="281" r:id="rId10"/>
    <p:sldId id="271" r:id="rId11"/>
    <p:sldId id="280" r:id="rId12"/>
    <p:sldId id="272" r:id="rId13"/>
    <p:sldId id="273" r:id="rId14"/>
    <p:sldId id="274" r:id="rId15"/>
    <p:sldId id="28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52469A64-DB82-4C13-8BDC-019CE94134E9}" type="datetimeFigureOut">
              <a:rPr lang="en-GB" smtClean="0"/>
              <a:t>21/10/2021</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BBE7871-7C4F-45DC-A188-1A6D6DEF297C}"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52469A64-DB82-4C13-8BDC-019CE94134E9}" type="datetimeFigureOut">
              <a:rPr lang="en-GB" smtClean="0"/>
              <a:t>21/10/2021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E7871-7C4F-45DC-A188-1A6D6DEF297C}"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52469A64-DB82-4C13-8BDC-019CE94134E9}" type="datetimeFigureOut">
              <a:rPr lang="en-GB" smtClean="0"/>
              <a:t>21/10/2021</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BBE7871-7C4F-45DC-A188-1A6D6DEF297C}"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52469A64-DB82-4C13-8BDC-019CE94134E9}" type="datetimeFigureOut">
              <a:rPr lang="en-GB" smtClean="0"/>
              <a:t>21/10/2021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E7871-7C4F-45DC-A188-1A6D6DEF297C}"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52469A64-DB82-4C13-8BDC-019CE94134E9}" type="datetimeFigureOut">
              <a:rPr lang="en-GB" smtClean="0"/>
              <a:t>21/10/2021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BE7871-7C4F-45DC-A188-1A6D6DEF297C}"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2469A64-DB82-4C13-8BDC-019CE94134E9}" type="datetimeFigureOut">
              <a:rPr lang="en-GB" smtClean="0"/>
              <a:t>21/10/2021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BE7871-7C4F-45DC-A188-1A6D6DEF297C}"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469A64-DB82-4C13-8BDC-019CE94134E9}" type="datetimeFigureOut">
              <a:rPr lang="en-GB" smtClean="0"/>
              <a:t>21/10/2021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BE7871-7C4F-45DC-A188-1A6D6DEF297C}"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2469A64-DB82-4C13-8BDC-019CE94134E9}" type="datetimeFigureOut">
              <a:rPr lang="en-GB" smtClean="0"/>
              <a:t>21/10/2021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E7871-7C4F-45DC-A188-1A6D6DEF297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2469A64-DB82-4C13-8BDC-019CE94134E9}" type="datetimeFigureOut">
              <a:rPr lang="en-GB" smtClean="0"/>
              <a:t>21/10/2021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E7871-7C4F-45DC-A188-1A6D6DEF297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2469A64-DB82-4C13-8BDC-019CE94134E9}" type="datetimeFigureOut">
              <a:rPr lang="en-GB" smtClean="0"/>
              <a:t>21/10/2021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E7871-7C4F-45DC-A188-1A6D6DEF297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2469A64-DB82-4C13-8BDC-019CE94134E9}" type="datetimeFigureOut">
              <a:rPr lang="en-GB" smtClean="0"/>
              <a:t>21/10/2021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E7871-7C4F-45DC-A188-1A6D6DEF297C}"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52469A64-DB82-4C13-8BDC-019CE94134E9}" type="datetimeFigureOut">
              <a:rPr lang="en-GB" smtClean="0"/>
              <a:t>21/10/2021</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BBE7871-7C4F-45DC-A188-1A6D6DEF297C}"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ECYW4006 </a:t>
            </a:r>
            <a:br>
              <a:rPr lang="en-GB" dirty="0"/>
            </a:br>
            <a:r>
              <a:rPr lang="en-GB" dirty="0"/>
              <a:t>Re-cap and Support Session</a:t>
            </a:r>
          </a:p>
        </p:txBody>
      </p:sp>
      <p:sp>
        <p:nvSpPr>
          <p:cNvPr id="3" name="Subtitle 2"/>
          <p:cNvSpPr>
            <a:spLocks noGrp="1"/>
          </p:cNvSpPr>
          <p:nvPr>
            <p:ph type="subTitle" idx="1"/>
          </p:nvPr>
        </p:nvSpPr>
        <p:spPr/>
        <p:txBody>
          <a:bodyPr/>
          <a:lstStyle/>
          <a:p>
            <a:r>
              <a:rPr lang="en-GB" dirty="0"/>
              <a:t>21/10/21</a:t>
            </a:r>
          </a:p>
        </p:txBody>
      </p:sp>
    </p:spTree>
    <p:extLst>
      <p:ext uri="{BB962C8B-B14F-4D97-AF65-F5344CB8AC3E}">
        <p14:creationId xmlns:p14="http://schemas.microsoft.com/office/powerpoint/2010/main" val="3084986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Welcome Back</a:t>
            </a:r>
          </a:p>
        </p:txBody>
      </p:sp>
      <p:sp>
        <p:nvSpPr>
          <p:cNvPr id="3" name="Content Placeholder 2"/>
          <p:cNvSpPr>
            <a:spLocks noGrp="1"/>
          </p:cNvSpPr>
          <p:nvPr>
            <p:ph sz="quarter" idx="1"/>
          </p:nvPr>
        </p:nvSpPr>
        <p:spPr/>
        <p:txBody>
          <a:bodyPr/>
          <a:lstStyle/>
          <a:p>
            <a:r>
              <a:rPr lang="en-GB" dirty="0"/>
              <a:t>Re-connect as a group</a:t>
            </a:r>
          </a:p>
        </p:txBody>
      </p:sp>
    </p:spTree>
    <p:extLst>
      <p:ext uri="{BB962C8B-B14F-4D97-AF65-F5344CB8AC3E}">
        <p14:creationId xmlns:p14="http://schemas.microsoft.com/office/powerpoint/2010/main" val="1533694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Reminder of the learning introduced:</a:t>
            </a:r>
          </a:p>
        </p:txBody>
      </p:sp>
      <p:sp>
        <p:nvSpPr>
          <p:cNvPr id="3" name="Content Placeholder 2"/>
          <p:cNvSpPr>
            <a:spLocks noGrp="1"/>
          </p:cNvSpPr>
          <p:nvPr>
            <p:ph sz="quarter" idx="1"/>
          </p:nvPr>
        </p:nvSpPr>
        <p:spPr>
          <a:xfrm>
            <a:off x="457200" y="1219200"/>
            <a:ext cx="8229600" cy="5522168"/>
          </a:xfrm>
        </p:spPr>
        <p:txBody>
          <a:bodyPr>
            <a:normAutofit fontScale="85000" lnSpcReduction="20000"/>
          </a:bodyPr>
          <a:lstStyle/>
          <a:p>
            <a:r>
              <a:rPr lang="en-GB" dirty="0"/>
              <a:t>Lecture 1</a:t>
            </a:r>
          </a:p>
          <a:p>
            <a:pPr lvl="1"/>
            <a:r>
              <a:rPr lang="en-GB" dirty="0"/>
              <a:t>Introduction to the module and assessment components</a:t>
            </a:r>
          </a:p>
          <a:p>
            <a:pPr lvl="1"/>
            <a:r>
              <a:rPr lang="en-GB" dirty="0"/>
              <a:t>Fieldwork guidelines and NOS</a:t>
            </a:r>
          </a:p>
          <a:p>
            <a:pPr lvl="1"/>
            <a:r>
              <a:rPr lang="en-GB" dirty="0"/>
              <a:t>NOS evidence matrix</a:t>
            </a:r>
          </a:p>
          <a:p>
            <a:pPr lvl="1"/>
            <a:r>
              <a:rPr lang="en-GB" dirty="0"/>
              <a:t>Portfolio checklist</a:t>
            </a:r>
          </a:p>
          <a:p>
            <a:pPr lvl="1"/>
            <a:r>
              <a:rPr lang="en-GB" dirty="0"/>
              <a:t>Important considerations for placement.</a:t>
            </a:r>
          </a:p>
          <a:p>
            <a:r>
              <a:rPr lang="en-GB" dirty="0"/>
              <a:t>Lecture 2 and 3</a:t>
            </a:r>
          </a:p>
          <a:p>
            <a:pPr lvl="1"/>
            <a:r>
              <a:rPr lang="en-GB" dirty="0"/>
              <a:t>Placement learning and how this differs from classroom learning</a:t>
            </a:r>
          </a:p>
          <a:p>
            <a:pPr lvl="1"/>
            <a:r>
              <a:rPr lang="en-GB" dirty="0"/>
              <a:t>Processes and practicalities of placement</a:t>
            </a:r>
          </a:p>
          <a:p>
            <a:pPr lvl="1"/>
            <a:r>
              <a:rPr lang="en-GB" dirty="0"/>
              <a:t>Who is who on the placement team and their responsibilities….and yours!!</a:t>
            </a:r>
          </a:p>
          <a:p>
            <a:pPr lvl="1"/>
            <a:r>
              <a:rPr lang="en-GB" dirty="0"/>
              <a:t>What is face to face contact the other 100 hours </a:t>
            </a:r>
          </a:p>
          <a:p>
            <a:pPr lvl="1"/>
            <a:r>
              <a:rPr lang="en-GB" dirty="0"/>
              <a:t>Functional Map</a:t>
            </a:r>
          </a:p>
          <a:p>
            <a:pPr lvl="1"/>
            <a:r>
              <a:rPr lang="en-GB" dirty="0"/>
              <a:t>1</a:t>
            </a:r>
            <a:r>
              <a:rPr lang="en-GB" baseline="30000" dirty="0"/>
              <a:t>st</a:t>
            </a:r>
            <a:r>
              <a:rPr lang="en-GB" dirty="0"/>
              <a:t> placement progression meeting </a:t>
            </a:r>
          </a:p>
          <a:p>
            <a:pPr lvl="1"/>
            <a:r>
              <a:rPr lang="en-GB" dirty="0"/>
              <a:t>Level descriptors </a:t>
            </a:r>
          </a:p>
          <a:p>
            <a:pPr lvl="1"/>
            <a:r>
              <a:rPr lang="en-GB" dirty="0"/>
              <a:t>How to guides of arranging VT visits/supervision/line manager’s reports etc.</a:t>
            </a:r>
          </a:p>
          <a:p>
            <a:pPr lvl="1"/>
            <a:endParaRPr lang="en-GB" dirty="0"/>
          </a:p>
        </p:txBody>
      </p:sp>
    </p:spTree>
    <p:extLst>
      <p:ext uri="{BB962C8B-B14F-4D97-AF65-F5344CB8AC3E}">
        <p14:creationId xmlns:p14="http://schemas.microsoft.com/office/powerpoint/2010/main" val="1447317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Semester 1</a:t>
            </a:r>
          </a:p>
        </p:txBody>
      </p:sp>
      <p:sp>
        <p:nvSpPr>
          <p:cNvPr id="3" name="Content Placeholder 2"/>
          <p:cNvSpPr>
            <a:spLocks noGrp="1"/>
          </p:cNvSpPr>
          <p:nvPr>
            <p:ph sz="quarter" idx="1"/>
          </p:nvPr>
        </p:nvSpPr>
        <p:spPr>
          <a:xfrm>
            <a:off x="457200" y="1143000"/>
            <a:ext cx="8229600" cy="5450160"/>
          </a:xfrm>
        </p:spPr>
        <p:txBody>
          <a:bodyPr>
            <a:normAutofit/>
          </a:bodyPr>
          <a:lstStyle/>
          <a:p>
            <a:r>
              <a:rPr lang="en-GB" dirty="0"/>
              <a:t>Lecture 4</a:t>
            </a:r>
          </a:p>
          <a:p>
            <a:pPr lvl="1"/>
            <a:r>
              <a:rPr lang="en-GB" dirty="0"/>
              <a:t>Safeguarding and child protection session (postponed)</a:t>
            </a:r>
          </a:p>
          <a:p>
            <a:r>
              <a:rPr lang="en-GB" dirty="0"/>
              <a:t>Lecture 5</a:t>
            </a:r>
          </a:p>
          <a:p>
            <a:pPr lvl="1"/>
            <a:r>
              <a:rPr lang="en-GB" dirty="0"/>
              <a:t>Community Profiling</a:t>
            </a:r>
          </a:p>
          <a:p>
            <a:r>
              <a:rPr lang="en-GB" dirty="0"/>
              <a:t>Lecture 6</a:t>
            </a:r>
          </a:p>
          <a:p>
            <a:pPr lvl="1"/>
            <a:r>
              <a:rPr lang="en-GB" dirty="0"/>
              <a:t>Supervision and Support Skills</a:t>
            </a:r>
          </a:p>
          <a:p>
            <a:r>
              <a:rPr lang="en-GB" dirty="0"/>
              <a:t>Lecture 7</a:t>
            </a:r>
          </a:p>
          <a:p>
            <a:pPr lvl="1"/>
            <a:r>
              <a:rPr lang="en-GB" dirty="0"/>
              <a:t>Reflection and Reflective Practice</a:t>
            </a:r>
          </a:p>
          <a:p>
            <a:r>
              <a:rPr lang="en-GB" dirty="0"/>
              <a:t>Lecture 8</a:t>
            </a:r>
          </a:p>
          <a:p>
            <a:pPr lvl="1"/>
            <a:r>
              <a:rPr lang="en-GB" dirty="0"/>
              <a:t>Re-Cap and Support session.</a:t>
            </a:r>
          </a:p>
        </p:txBody>
      </p:sp>
    </p:spTree>
    <p:extLst>
      <p:ext uri="{BB962C8B-B14F-4D97-AF65-F5344CB8AC3E}">
        <p14:creationId xmlns:p14="http://schemas.microsoft.com/office/powerpoint/2010/main" val="3412173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sz="quarter" idx="1"/>
          </p:nvPr>
        </p:nvSpPr>
        <p:spPr/>
        <p:txBody>
          <a:bodyPr>
            <a:normAutofit/>
          </a:bodyPr>
          <a:lstStyle/>
          <a:p>
            <a:pPr marL="0" indent="0">
              <a:buNone/>
            </a:pPr>
            <a:r>
              <a:rPr lang="en-GB" sz="4000" dirty="0"/>
              <a:t>A quick reminder of the Assessment Components</a:t>
            </a:r>
          </a:p>
        </p:txBody>
      </p:sp>
    </p:spTree>
    <p:extLst>
      <p:ext uri="{BB962C8B-B14F-4D97-AF65-F5344CB8AC3E}">
        <p14:creationId xmlns:p14="http://schemas.microsoft.com/office/powerpoint/2010/main" val="890316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sz="quarter" idx="1"/>
          </p:nvPr>
        </p:nvSpPr>
        <p:spPr>
          <a:xfrm>
            <a:off x="457200" y="1412776"/>
            <a:ext cx="8229600" cy="5112568"/>
          </a:xfrm>
        </p:spPr>
        <p:txBody>
          <a:bodyPr/>
          <a:lstStyle/>
          <a:p>
            <a:pPr marL="114300" indent="0">
              <a:buNone/>
            </a:pPr>
            <a:r>
              <a:rPr lang="en-GB" b="1" u="sng" dirty="0">
                <a:solidFill>
                  <a:srgbClr val="FF0000"/>
                </a:solidFill>
              </a:rPr>
              <a:t>Assessment Component 1 – 80%</a:t>
            </a:r>
          </a:p>
          <a:p>
            <a:pPr marL="114300" indent="0">
              <a:buNone/>
            </a:pPr>
            <a:r>
              <a:rPr lang="en-GB" dirty="0">
                <a:solidFill>
                  <a:srgbClr val="FF0000"/>
                </a:solidFill>
              </a:rPr>
              <a:t>Coursework:  A professional Journal (3000 words).</a:t>
            </a:r>
          </a:p>
          <a:p>
            <a:pPr marL="114300" indent="0">
              <a:buNone/>
            </a:pPr>
            <a:endParaRPr lang="en-GB" dirty="0">
              <a:solidFill>
                <a:srgbClr val="FF0000"/>
              </a:solidFill>
            </a:endParaRPr>
          </a:p>
          <a:p>
            <a:pPr marL="114300" indent="0">
              <a:buNone/>
            </a:pPr>
            <a:r>
              <a:rPr lang="en-GB" b="1" u="sng" dirty="0"/>
              <a:t>Assessment Component 2 – 10%</a:t>
            </a:r>
          </a:p>
          <a:p>
            <a:pPr marL="114300" indent="0">
              <a:buNone/>
            </a:pPr>
            <a:r>
              <a:rPr lang="en-GB" dirty="0"/>
              <a:t>Practical:  A Learning Mentor Report making clear reference to examples from the student’s practice and conduct while on placement.  The report will include the requirement for the Learning Mentor to observe and comment upon a specific piece of the student’s practice.</a:t>
            </a:r>
          </a:p>
        </p:txBody>
      </p:sp>
    </p:spTree>
    <p:extLst>
      <p:ext uri="{BB962C8B-B14F-4D97-AF65-F5344CB8AC3E}">
        <p14:creationId xmlns:p14="http://schemas.microsoft.com/office/powerpoint/2010/main" val="2434504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sz="quarter" idx="1"/>
          </p:nvPr>
        </p:nvSpPr>
        <p:spPr/>
        <p:txBody>
          <a:bodyPr/>
          <a:lstStyle/>
          <a:p>
            <a:pPr marL="114300" indent="0">
              <a:buNone/>
            </a:pPr>
            <a:r>
              <a:rPr lang="en-GB" b="1" u="sng" dirty="0"/>
              <a:t>Assessment Component 3 – 10%</a:t>
            </a:r>
          </a:p>
          <a:p>
            <a:pPr marL="114300" indent="0">
              <a:buNone/>
            </a:pPr>
            <a:r>
              <a:rPr lang="en-GB" dirty="0"/>
              <a:t>Practical:  A report from the Fieldwork Supervisor reflecting on the student’s engagement with supervision and reflective practice</a:t>
            </a:r>
          </a:p>
          <a:p>
            <a:pPr marL="114300" indent="0">
              <a:buNone/>
            </a:pPr>
            <a:endParaRPr lang="en-GB" dirty="0"/>
          </a:p>
        </p:txBody>
      </p:sp>
    </p:spTree>
    <p:extLst>
      <p:ext uri="{BB962C8B-B14F-4D97-AF65-F5344CB8AC3E}">
        <p14:creationId xmlns:p14="http://schemas.microsoft.com/office/powerpoint/2010/main" val="3366102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128" y="260648"/>
            <a:ext cx="8260672" cy="1296144"/>
          </a:xfrm>
        </p:spPr>
        <p:txBody>
          <a:bodyPr>
            <a:noAutofit/>
          </a:bodyPr>
          <a:lstStyle/>
          <a:p>
            <a:pPr marL="114300" indent="0"/>
            <a:br>
              <a:rPr lang="en-GB" sz="2800" b="1" dirty="0"/>
            </a:br>
            <a:r>
              <a:rPr lang="en-GB" sz="3600" b="1" dirty="0"/>
              <a:t>Assessment Component  1 – 80%</a:t>
            </a:r>
            <a:br>
              <a:rPr lang="en-GB" sz="3600" b="1" dirty="0"/>
            </a:br>
            <a:r>
              <a:rPr lang="en-GB" sz="2400" b="1" i="1" dirty="0"/>
              <a:t>Coursework: A Professional Journal (3000 words)</a:t>
            </a:r>
          </a:p>
        </p:txBody>
      </p:sp>
      <p:sp>
        <p:nvSpPr>
          <p:cNvPr id="3" name="Content Placeholder 2"/>
          <p:cNvSpPr>
            <a:spLocks noGrp="1"/>
          </p:cNvSpPr>
          <p:nvPr>
            <p:ph sz="quarter" idx="1"/>
          </p:nvPr>
        </p:nvSpPr>
        <p:spPr>
          <a:xfrm>
            <a:off x="457200" y="1700808"/>
            <a:ext cx="8229600" cy="4824536"/>
          </a:xfrm>
        </p:spPr>
        <p:txBody>
          <a:bodyPr>
            <a:normAutofit fontScale="92500" lnSpcReduction="10000"/>
          </a:bodyPr>
          <a:lstStyle/>
          <a:p>
            <a:pPr marL="114300" indent="0">
              <a:buNone/>
            </a:pPr>
            <a:r>
              <a:rPr lang="en-GB" b="1" dirty="0"/>
              <a:t>The journal will include 4 sections of the following:</a:t>
            </a:r>
          </a:p>
          <a:p>
            <a:pPr lvl="0"/>
            <a:r>
              <a:rPr lang="en-GB" dirty="0"/>
              <a:t>An observation of the work placement identifying good youth work practice</a:t>
            </a:r>
          </a:p>
          <a:p>
            <a:pPr lvl="0"/>
            <a:r>
              <a:rPr lang="en-GB" dirty="0"/>
              <a:t>A community profile</a:t>
            </a:r>
          </a:p>
          <a:p>
            <a:pPr lvl="0"/>
            <a:r>
              <a:rPr lang="en-GB" dirty="0"/>
              <a:t>A summary of your own learning and development, linked to your professional development plan and underpinned with reference to examples from your practice and appropriate literature such as National Occupational Standards for Youth Work.</a:t>
            </a:r>
          </a:p>
          <a:p>
            <a:r>
              <a:rPr lang="en-GB" dirty="0"/>
              <a:t>Appendices to include 6 reflective journals, and relevant supporting evidence, for example minutes of meetings, session plans, posters created by students and the NOS checklist outlining which competences have been met.</a:t>
            </a:r>
          </a:p>
        </p:txBody>
      </p:sp>
    </p:spTree>
    <p:extLst>
      <p:ext uri="{BB962C8B-B14F-4D97-AF65-F5344CB8AC3E}">
        <p14:creationId xmlns:p14="http://schemas.microsoft.com/office/powerpoint/2010/main" val="111603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Professional Journal/Portfolio</a:t>
            </a:r>
            <a:br>
              <a:rPr lang="en-GB" dirty="0"/>
            </a:br>
            <a:r>
              <a:rPr lang="en-GB" dirty="0"/>
              <a:t>Reminder</a:t>
            </a:r>
          </a:p>
        </p:txBody>
      </p:sp>
      <p:sp>
        <p:nvSpPr>
          <p:cNvPr id="3" name="Content Placeholder 2"/>
          <p:cNvSpPr>
            <a:spLocks noGrp="1"/>
          </p:cNvSpPr>
          <p:nvPr>
            <p:ph sz="quarter" idx="1"/>
          </p:nvPr>
        </p:nvSpPr>
        <p:spPr/>
        <p:txBody>
          <a:bodyPr>
            <a:normAutofit fontScale="92500"/>
          </a:bodyPr>
          <a:lstStyle/>
          <a:p>
            <a:r>
              <a:rPr lang="en-GB" dirty="0"/>
              <a:t>Detailed appendices to include 6 reflective journals, and relevant supporting evidence, for example minutes of meetings, session plans, posters created by students and the NOS checklist outlining which competences have been met.</a:t>
            </a:r>
          </a:p>
          <a:p>
            <a:endParaRPr lang="en-GB" dirty="0"/>
          </a:p>
          <a:p>
            <a:pPr marL="114300" indent="0">
              <a:buNone/>
            </a:pPr>
            <a:r>
              <a:rPr lang="en-GB" dirty="0">
                <a:solidFill>
                  <a:srgbClr val="FF0000"/>
                </a:solidFill>
              </a:rPr>
              <a:t>What does this section look like?</a:t>
            </a:r>
          </a:p>
          <a:p>
            <a:pPr marL="571500" indent="-457200"/>
            <a:r>
              <a:rPr lang="en-GB" dirty="0">
                <a:solidFill>
                  <a:srgbClr val="FF0000"/>
                </a:solidFill>
              </a:rPr>
              <a:t>What is meant by evidence?</a:t>
            </a:r>
          </a:p>
          <a:p>
            <a:pPr marL="571500" indent="-457200"/>
            <a:r>
              <a:rPr lang="en-GB" dirty="0">
                <a:solidFill>
                  <a:srgbClr val="FF0000"/>
                </a:solidFill>
              </a:rPr>
              <a:t>What sort of evidence should be included in your portfolio?</a:t>
            </a:r>
          </a:p>
          <a:p>
            <a:pPr marL="571500" indent="-457200"/>
            <a:r>
              <a:rPr lang="en-GB" dirty="0">
                <a:solidFill>
                  <a:srgbClr val="FF0000"/>
                </a:solidFill>
              </a:rPr>
              <a:t>What sort of evidence are you already collecting?</a:t>
            </a:r>
          </a:p>
          <a:p>
            <a:pPr marL="114300" indent="0">
              <a:buNone/>
            </a:pPr>
            <a:endParaRPr lang="en-GB" dirty="0">
              <a:solidFill>
                <a:srgbClr val="FF0000"/>
              </a:solidFill>
            </a:endParaRPr>
          </a:p>
          <a:p>
            <a:pPr marL="114300" indent="0">
              <a:buNone/>
            </a:pPr>
            <a:r>
              <a:rPr lang="en-GB" dirty="0">
                <a:solidFill>
                  <a:srgbClr val="FF0000"/>
                </a:solidFill>
              </a:rPr>
              <a:t>In small groups discuss your ideas and feedback.</a:t>
            </a:r>
          </a:p>
          <a:p>
            <a:pPr lvl="1"/>
            <a:endParaRPr lang="en-GB" dirty="0"/>
          </a:p>
          <a:p>
            <a:endParaRPr lang="en-GB" dirty="0"/>
          </a:p>
        </p:txBody>
      </p:sp>
    </p:spTree>
    <p:extLst>
      <p:ext uri="{BB962C8B-B14F-4D97-AF65-F5344CB8AC3E}">
        <p14:creationId xmlns:p14="http://schemas.microsoft.com/office/powerpoint/2010/main" val="2605774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Evidence</a:t>
            </a:r>
          </a:p>
        </p:txBody>
      </p:sp>
      <p:sp>
        <p:nvSpPr>
          <p:cNvPr id="3" name="Content Placeholder 2"/>
          <p:cNvSpPr>
            <a:spLocks noGrp="1"/>
          </p:cNvSpPr>
          <p:nvPr>
            <p:ph sz="quarter" idx="1"/>
          </p:nvPr>
        </p:nvSpPr>
        <p:spPr/>
        <p:txBody>
          <a:bodyPr/>
          <a:lstStyle/>
          <a:p>
            <a:r>
              <a:rPr lang="en-GB" dirty="0"/>
              <a:t>Weekly Timetable, Timesheets and Calendar Examples</a:t>
            </a:r>
          </a:p>
          <a:p>
            <a:r>
              <a:rPr lang="en-GB" dirty="0"/>
              <a:t>Project outlines/summaries</a:t>
            </a:r>
          </a:p>
          <a:p>
            <a:r>
              <a:rPr lang="en-GB" dirty="0"/>
              <a:t>Initial Placement Meetings, Agendas and Minutes</a:t>
            </a:r>
          </a:p>
          <a:p>
            <a:r>
              <a:rPr lang="en-GB" dirty="0"/>
              <a:t>Sample session plans</a:t>
            </a:r>
          </a:p>
          <a:p>
            <a:r>
              <a:rPr lang="en-GB" dirty="0"/>
              <a:t>Funding Application forms</a:t>
            </a:r>
          </a:p>
          <a:p>
            <a:r>
              <a:rPr lang="en-GB" dirty="0"/>
              <a:t>Evidence of Day events</a:t>
            </a:r>
          </a:p>
          <a:p>
            <a:r>
              <a:rPr lang="en-GB" dirty="0"/>
              <a:t>Pictures </a:t>
            </a:r>
          </a:p>
          <a:p>
            <a:r>
              <a:rPr lang="en-GB" dirty="0"/>
              <a:t>Diagrams</a:t>
            </a:r>
          </a:p>
          <a:p>
            <a:r>
              <a:rPr lang="en-GB" dirty="0"/>
              <a:t>Supervision Meeting Recordings</a:t>
            </a:r>
          </a:p>
          <a:p>
            <a:r>
              <a:rPr lang="en-GB" dirty="0"/>
              <a:t>Placement Hours and Meetings Log</a:t>
            </a:r>
          </a:p>
        </p:txBody>
      </p:sp>
    </p:spTree>
    <p:extLst>
      <p:ext uri="{BB962C8B-B14F-4D97-AF65-F5344CB8AC3E}">
        <p14:creationId xmlns:p14="http://schemas.microsoft.com/office/powerpoint/2010/main" val="835693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Professional Journal/Portfolio</a:t>
            </a:r>
            <a:br>
              <a:rPr lang="en-GB" dirty="0"/>
            </a:br>
            <a:r>
              <a:rPr lang="en-GB" dirty="0"/>
              <a:t>Reminder</a:t>
            </a:r>
          </a:p>
        </p:txBody>
      </p:sp>
      <p:sp>
        <p:nvSpPr>
          <p:cNvPr id="3" name="Content Placeholder 2"/>
          <p:cNvSpPr>
            <a:spLocks noGrp="1"/>
          </p:cNvSpPr>
          <p:nvPr>
            <p:ph sz="quarter" idx="1"/>
          </p:nvPr>
        </p:nvSpPr>
        <p:spPr/>
        <p:txBody>
          <a:bodyPr/>
          <a:lstStyle/>
          <a:p>
            <a:r>
              <a:rPr lang="en-GB" dirty="0"/>
              <a:t>A summary of your own learning and development, linked to your professional development plan and underpinned with reference to examples from your practice and appropriate literature such as National Occupational Standards for Youth Work</a:t>
            </a:r>
          </a:p>
          <a:p>
            <a:endParaRPr lang="en-GB" dirty="0"/>
          </a:p>
          <a:p>
            <a:r>
              <a:rPr lang="en-GB" dirty="0"/>
              <a:t>Examples of these and checking in with students that they understand this section.</a:t>
            </a:r>
          </a:p>
        </p:txBody>
      </p:sp>
    </p:spTree>
    <p:extLst>
      <p:ext uri="{BB962C8B-B14F-4D97-AF65-F5344CB8AC3E}">
        <p14:creationId xmlns:p14="http://schemas.microsoft.com/office/powerpoint/2010/main" val="3061923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a:t>
            </a:r>
            <a:br>
              <a:rPr lang="en-GB" dirty="0"/>
            </a:br>
            <a:r>
              <a:rPr lang="en-GB" dirty="0"/>
              <a:t>Organisations</a:t>
            </a:r>
          </a:p>
        </p:txBody>
      </p:sp>
      <p:sp>
        <p:nvSpPr>
          <p:cNvPr id="3" name="Content Placeholder 2"/>
          <p:cNvSpPr>
            <a:spLocks noGrp="1"/>
          </p:cNvSpPr>
          <p:nvPr>
            <p:ph sz="quarter" idx="1"/>
          </p:nvPr>
        </p:nvSpPr>
        <p:spPr/>
        <p:txBody>
          <a:bodyPr>
            <a:normAutofit fontScale="92500" lnSpcReduction="20000"/>
          </a:bodyPr>
          <a:lstStyle/>
          <a:p>
            <a:r>
              <a:rPr lang="en-GB" dirty="0"/>
              <a:t>Within your Professional Journal you are required to present ‘an observation of the work placement’.</a:t>
            </a:r>
          </a:p>
          <a:p>
            <a:r>
              <a:rPr lang="en-GB" dirty="0"/>
              <a:t>Suggested 500 – 700 words.</a:t>
            </a:r>
          </a:p>
          <a:p>
            <a:r>
              <a:rPr lang="en-GB" dirty="0"/>
              <a:t>Placement observation is one of the ways in which trainee youth workers develop 'work process knowledge’ to identify the ‘active’ knowledge used to guide and support practice in the workplace (</a:t>
            </a:r>
            <a:r>
              <a:rPr lang="en-GB" dirty="0" err="1"/>
              <a:t>Sapin</a:t>
            </a:r>
            <a:r>
              <a:rPr lang="en-GB" dirty="0"/>
              <a:t> 2013). </a:t>
            </a:r>
          </a:p>
          <a:p>
            <a:r>
              <a:rPr lang="en-GB" dirty="0"/>
              <a:t>The implication is that some forms of learning must be experienced practically through action in order to inform future action. </a:t>
            </a:r>
          </a:p>
          <a:p>
            <a:r>
              <a:rPr lang="en-GB" dirty="0"/>
              <a:t>Youth work itself is a reflective practice. We could compare this to the way we afford educative experiences to young people to learn practically in a safe and supportive environment that prepares them for experiences outside youth work. </a:t>
            </a:r>
          </a:p>
        </p:txBody>
      </p:sp>
    </p:spTree>
    <p:extLst>
      <p:ext uri="{BB962C8B-B14F-4D97-AF65-F5344CB8AC3E}">
        <p14:creationId xmlns:p14="http://schemas.microsoft.com/office/powerpoint/2010/main" val="24594247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Organisations</a:t>
            </a:r>
          </a:p>
        </p:txBody>
      </p:sp>
      <p:sp>
        <p:nvSpPr>
          <p:cNvPr id="3" name="Content Placeholder 2"/>
          <p:cNvSpPr>
            <a:spLocks noGrp="1"/>
          </p:cNvSpPr>
          <p:nvPr>
            <p:ph sz="quarter" idx="1"/>
          </p:nvPr>
        </p:nvSpPr>
        <p:spPr>
          <a:xfrm>
            <a:off x="457200" y="1143000"/>
            <a:ext cx="8229600" cy="5382344"/>
          </a:xfrm>
        </p:spPr>
        <p:txBody>
          <a:bodyPr/>
          <a:lstStyle/>
          <a:p>
            <a:r>
              <a:rPr lang="en-GB" dirty="0"/>
              <a:t>Reviewing a placement can also help improve future placement experiences for other students by highlighting relevant issues for the course facilitator and host organisation (</a:t>
            </a:r>
            <a:r>
              <a:rPr lang="en-GB" dirty="0" err="1"/>
              <a:t>Sapin</a:t>
            </a:r>
            <a:r>
              <a:rPr lang="en-GB" dirty="0"/>
              <a:t> 2013).</a:t>
            </a:r>
          </a:p>
          <a:p>
            <a:r>
              <a:rPr lang="en-GB" dirty="0"/>
              <a:t>Your observation needs to consider the placement undertaken at level 4 for the field work module and let the suggested word count lead your discussions.</a:t>
            </a:r>
          </a:p>
        </p:txBody>
      </p:sp>
    </p:spTree>
    <p:extLst>
      <p:ext uri="{BB962C8B-B14F-4D97-AF65-F5344CB8AC3E}">
        <p14:creationId xmlns:p14="http://schemas.microsoft.com/office/powerpoint/2010/main" val="2395193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Organisations</a:t>
            </a:r>
          </a:p>
        </p:txBody>
      </p:sp>
      <p:sp>
        <p:nvSpPr>
          <p:cNvPr id="3" name="Content Placeholder 2"/>
          <p:cNvSpPr>
            <a:spLocks noGrp="1"/>
          </p:cNvSpPr>
          <p:nvPr>
            <p:ph sz="quarter" idx="1"/>
          </p:nvPr>
        </p:nvSpPr>
        <p:spPr>
          <a:xfrm>
            <a:off x="457200" y="1219200"/>
            <a:ext cx="8229600" cy="5522168"/>
          </a:xfrm>
        </p:spPr>
        <p:txBody>
          <a:bodyPr>
            <a:normAutofit fontScale="77500" lnSpcReduction="20000"/>
          </a:bodyPr>
          <a:lstStyle/>
          <a:p>
            <a:r>
              <a:rPr lang="en-GB" sz="3100" dirty="0"/>
              <a:t>The list below are some useful ideas for when you are writing your observation of the placement </a:t>
            </a:r>
          </a:p>
          <a:p>
            <a:r>
              <a:rPr lang="en-GB" sz="3100" dirty="0"/>
              <a:t>You are encouraged to use some/not all of these suggested headings when considering your placement observation.</a:t>
            </a:r>
          </a:p>
          <a:p>
            <a:endParaRPr lang="en-GB" dirty="0"/>
          </a:p>
          <a:p>
            <a:pPr lvl="1"/>
            <a:r>
              <a:rPr lang="en-GB" dirty="0"/>
              <a:t>Introduction</a:t>
            </a:r>
          </a:p>
          <a:p>
            <a:pPr lvl="1"/>
            <a:r>
              <a:rPr lang="en-GB" dirty="0"/>
              <a:t>Background and content – general observations about placement and consideration of the various roles and settings</a:t>
            </a:r>
          </a:p>
          <a:p>
            <a:pPr lvl="1"/>
            <a:r>
              <a:rPr lang="en-GB" dirty="0"/>
              <a:t>Youth Work Principles in Practice – in which the observation critically explores the placement as a youth work environment</a:t>
            </a:r>
          </a:p>
          <a:p>
            <a:pPr lvl="1"/>
            <a:r>
              <a:rPr lang="en-GB" dirty="0"/>
              <a:t>Varying Roles and Responsibilities</a:t>
            </a:r>
          </a:p>
          <a:p>
            <a:pPr lvl="1"/>
            <a:r>
              <a:rPr lang="en-GB" dirty="0"/>
              <a:t>Facilities and Resources</a:t>
            </a:r>
          </a:p>
          <a:p>
            <a:pPr lvl="1"/>
            <a:r>
              <a:rPr lang="en-GB" dirty="0"/>
              <a:t>Recording and Monitoring Performance</a:t>
            </a:r>
          </a:p>
          <a:p>
            <a:pPr lvl="1"/>
            <a:r>
              <a:rPr lang="en-GB" dirty="0"/>
              <a:t>Structure and Management</a:t>
            </a:r>
          </a:p>
          <a:p>
            <a:pPr lvl="1"/>
            <a:r>
              <a:rPr lang="en-GB" dirty="0"/>
              <a:t>Staffing</a:t>
            </a:r>
          </a:p>
          <a:p>
            <a:pPr lvl="1"/>
            <a:r>
              <a:rPr lang="en-GB" dirty="0"/>
              <a:t>Opportunities for Professional Development</a:t>
            </a:r>
          </a:p>
          <a:p>
            <a:pPr lvl="1"/>
            <a:r>
              <a:rPr lang="en-GB" dirty="0"/>
              <a:t>Conclusion</a:t>
            </a:r>
          </a:p>
        </p:txBody>
      </p:sp>
    </p:spTree>
    <p:extLst>
      <p:ext uri="{BB962C8B-B14F-4D97-AF65-F5344CB8AC3E}">
        <p14:creationId xmlns:p14="http://schemas.microsoft.com/office/powerpoint/2010/main" val="2457413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Discussion and Question and Answer Session</a:t>
            </a:r>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11256109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258</TotalTime>
  <Words>812</Words>
  <Application>Microsoft Office PowerPoint</Application>
  <PresentationFormat>On-screen Show (4:3)</PresentationFormat>
  <Paragraphs>95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Bookman Old Style</vt:lpstr>
      <vt:lpstr>Gill Sans MT</vt:lpstr>
      <vt:lpstr>Wingdings</vt:lpstr>
      <vt:lpstr>Wingdings 3</vt:lpstr>
      <vt:lpstr>Origin</vt:lpstr>
      <vt:lpstr>ECYW4006  Re-cap and Support Session</vt:lpstr>
      <vt:lpstr>Welcome Back</vt:lpstr>
      <vt:lpstr>Reminder of the learning introduced:</vt:lpstr>
      <vt:lpstr>Semester 1</vt:lpstr>
      <vt:lpstr>PowerPoint Presentation</vt:lpstr>
      <vt:lpstr>Assessments</vt:lpstr>
      <vt:lpstr>Assessments</vt:lpstr>
      <vt:lpstr> Assessment Component  1 – 80% Coursework: A Professional Journal (3000 words)</vt:lpstr>
      <vt:lpstr>Professional Journal/Portfolio Reminder</vt:lpstr>
      <vt:lpstr>Additional Evidence</vt:lpstr>
      <vt:lpstr>Professional Journal/Portfolio Reminder</vt:lpstr>
      <vt:lpstr>Today Organisations</vt:lpstr>
      <vt:lpstr> Organisations</vt:lpstr>
      <vt:lpstr>Organisations</vt:lpstr>
      <vt:lpstr>Discussion and Question and Answer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4012 Fieldwork</dc:title>
  <dc:creator>Administrator</dc:creator>
  <cp:lastModifiedBy>Darrel Williams</cp:lastModifiedBy>
  <cp:revision>22</cp:revision>
  <dcterms:created xsi:type="dcterms:W3CDTF">2016-01-28T10:59:10Z</dcterms:created>
  <dcterms:modified xsi:type="dcterms:W3CDTF">2021-10-21T08:17:21Z</dcterms:modified>
</cp:coreProperties>
</file>