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60" r:id="rId3"/>
    <p:sldId id="262" r:id="rId4"/>
    <p:sldId id="263" r:id="rId5"/>
    <p:sldId id="264" r:id="rId6"/>
    <p:sldId id="265" r:id="rId7"/>
    <p:sldId id="257" r:id="rId8"/>
    <p:sldId id="266" r:id="rId9"/>
    <p:sldId id="269" r:id="rId10"/>
    <p:sldId id="270" r:id="rId11"/>
    <p:sldId id="271" r:id="rId12"/>
    <p:sldId id="272" r:id="rId13"/>
    <p:sldId id="258" r:id="rId14"/>
    <p:sldId id="273" r:id="rId15"/>
    <p:sldId id="267" r:id="rId16"/>
    <p:sldId id="259" r:id="rId17"/>
    <p:sldId id="268"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eorge Parker" initials="GP" lastIdx="1" clrIdx="0">
    <p:extLst>
      <p:ext uri="{19B8F6BF-5375-455C-9EA6-DF929625EA0E}">
        <p15:presenceInfo xmlns:p15="http://schemas.microsoft.com/office/powerpoint/2012/main" userId="2245f6f708ded55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622944-B80F-4345-8A8F-ABECA6A5C6C7}" v="91" dt="2021-07-08T17:23:49.1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06" autoAdjust="0"/>
    <p:restoredTop sz="87794" autoAdjust="0"/>
  </p:normalViewPr>
  <p:slideViewPr>
    <p:cSldViewPr snapToGrid="0">
      <p:cViewPr>
        <p:scale>
          <a:sx n="60" d="100"/>
          <a:sy n="60" d="100"/>
        </p:scale>
        <p:origin x="78" y="5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 Id="rId27" Type="http://schemas.microsoft.com/office/2015/10/relationships/revisionInfo" Target="revisionInfo.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7-08T16:49:09.670"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1C441B-6D27-4A54-9B47-942661973057}" type="datetimeFigureOut">
              <a:rPr lang="en-GB" smtClean="0"/>
              <a:t>08/07/2021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92EE11-D3ED-46CE-BBB7-6C9FD1E4BE96}" type="slidenum">
              <a:rPr lang="en-GB" smtClean="0"/>
              <a:t>‹#›</a:t>
            </a:fld>
            <a:endParaRPr lang="en-GB"/>
          </a:p>
        </p:txBody>
      </p:sp>
    </p:spTree>
    <p:extLst>
      <p:ext uri="{BB962C8B-B14F-4D97-AF65-F5344CB8AC3E}">
        <p14:creationId xmlns:p14="http://schemas.microsoft.com/office/powerpoint/2010/main" val="3039480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Introduction, where did my sustainability journey begin?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My own personally journey of sustainability has been going on for quite a while now. I began this journey four years ago in my first year of university where I studied Business and Management where sustainability was the leading focus throughout the entirety of the course.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Admittedly, when I was 19 and just beginning the course, I was more that sceptical towards the importance of sustainability and being as selfish as I was at this time my main thought was “Why is Sustainability even worth learning about” and “how is this going to benefit me at all and my future?”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hindsight I do wish I were not so sceptical at the beginning of the course and wish I had entered into this with a much more open mind instead of taking quite a while to understand the importance of sustainability and even longer to being to allow sustainability to change my way of thinking and then actively change the way I live and work.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am thankful that my degree did teach me a tremendous amount about sustainability as it gave me knowledge and confidence when starting this course to question my own opinions and allow them to change and grow for the better giving me a much more thorough and though through option of sustainability.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Why has sustainability become so important to me?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Over many modules I have explained and given evidence of the importance of sustainability on the world and our surrounding environment across the scale from local to international. Although speaking of why sustainability is important to myself on a personal level is not something I am able to write with ease or any speed.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Each time I try to answer this I feel my answer is not good enough or all-encompassing enough to make enough of an impact as I want it to so that the importance of sustainability can be understood to anyone on the outside looking in.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try my best, sustainability is so important to me because I know without doubt or second thought that it is right. It is the correct thing to do and one of the most important changes that need to be pushed towards because no matter what other endeavours or pursuits you want to achieve it will be impossible and not worth doing if there is not a healthy world to do it in.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United Nations sustainable development goals have really influenced my way of thinking and the global implications that our action have on our surrounding environment. These are seventeen interlinking goals that are to be worked towards to create a more sustainable future for all. They were set up in 2015 and are desired to be completed by 2030 however these goals work much better as continuous targets to strive for without an end date as it seems that there is always more to be done.  When working towards any sustainability focused assignment I do think of how what could I am writing about have an impact on the sustainable development goals for the better.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Fishing extremes where until particularly recently something that I was completely oblivious until I was made aware of a documentary called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seaspiricy</a:t>
            </a:r>
            <a:r>
              <a:rPr lang="en-GB" sz="1800" dirty="0">
                <a:effectLst/>
                <a:latin typeface="Calibri" panose="020F0502020204030204" pitchFamily="34" charset="0"/>
                <a:ea typeface="Calibri" panose="020F0502020204030204" pitchFamily="34" charset="0"/>
                <a:cs typeface="Times New Roman" panose="02020603050405020304" pitchFamily="18" charset="0"/>
              </a:rPr>
              <a:t>. This show had such a strong impact on me that I decided to carry out my own further research and, on my conclusion, I was so socked that I changed my diet to completely remove fish in protest. The realisation I had was that with overfishing and ocean neglect and pollution there is no way that even supporting the fishing industry can ever create a positive change.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 has my daily life changed because of sustainability?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My day-to-day life consists mainly of working and spending time with my friends and family, over the past few years since the beginning of my sustainability journey my like has changed in some ways subtly and in others quite dramatically. Such changes include-</a:t>
            </a:r>
          </a:p>
          <a:p>
            <a:pPr marL="342900" lvl="0" indent="-342900">
              <a:buFont typeface="+mj-lt"/>
              <a:buAutoNum type="arabicPeriod"/>
            </a:pPr>
            <a:r>
              <a:rPr lang="en-GB" sz="1800" dirty="0">
                <a:effectLst/>
                <a:latin typeface="Times New Roman" panose="02020603050405020304" pitchFamily="18" charset="0"/>
                <a:ea typeface="Times New Roman" panose="02020603050405020304" pitchFamily="18" charset="0"/>
              </a:rPr>
              <a:t>Only using reusable bags and actively working towards removing single use plastics from my life.</a:t>
            </a:r>
          </a:p>
          <a:p>
            <a:pPr marL="342900" lvl="0" indent="-342900">
              <a:buFont typeface="+mj-lt"/>
              <a:buAutoNum type="arabicPeriod"/>
            </a:pPr>
            <a:r>
              <a:rPr lang="en-GB" sz="1800" dirty="0">
                <a:effectLst/>
                <a:latin typeface="Times New Roman" panose="02020603050405020304" pitchFamily="18" charset="0"/>
                <a:ea typeface="Times New Roman" panose="02020603050405020304" pitchFamily="18" charset="0"/>
              </a:rPr>
              <a:t>Recycling as many products as I can to avoid needlessly frowning away products that I can find uses for.</a:t>
            </a:r>
          </a:p>
          <a:p>
            <a:pPr marL="342900" lvl="0" indent="-342900">
              <a:buFont typeface="+mj-lt"/>
              <a:buAutoNum type="arabicPeriod"/>
            </a:pPr>
            <a:r>
              <a:rPr lang="en-GB" sz="1800" dirty="0">
                <a:effectLst/>
                <a:latin typeface="Times New Roman" panose="02020603050405020304" pitchFamily="18" charset="0"/>
                <a:ea typeface="Times New Roman" panose="02020603050405020304" pitchFamily="18" charset="0"/>
              </a:rPr>
              <a:t>In my home I do not use any more that the minimum amount of heating necessary if at all, this has turned into only using the heating between November and February. </a:t>
            </a:r>
          </a:p>
          <a:p>
            <a:pPr marL="342900" lvl="0" indent="-342900">
              <a:buFont typeface="+mj-lt"/>
              <a:buAutoNum type="arabicPeriod"/>
            </a:pPr>
            <a:r>
              <a:rPr lang="en-GB" sz="1800" dirty="0">
                <a:effectLst/>
                <a:latin typeface="Times New Roman" panose="02020603050405020304" pitchFamily="18" charset="0"/>
                <a:ea typeface="Times New Roman" panose="02020603050405020304" pitchFamily="18" charset="0"/>
              </a:rPr>
              <a:t>I do not use my dishwasher instead I wash all kitchen wear by hand to not use electricity and save on water. </a:t>
            </a:r>
          </a:p>
          <a:p>
            <a:pPr marL="342900" lvl="0" indent="-342900">
              <a:buFont typeface="+mj-lt"/>
              <a:buAutoNum type="arabicPeriod"/>
            </a:pPr>
            <a:r>
              <a:rPr lang="en-GB" sz="1800" dirty="0">
                <a:effectLst/>
                <a:latin typeface="Times New Roman" panose="02020603050405020304" pitchFamily="18" charset="0"/>
                <a:ea typeface="Times New Roman" panose="02020603050405020304" pitchFamily="18" charset="0"/>
              </a:rPr>
              <a:t>I have completely cut fish from my diet and am eating vegetarian more often which I can see a health benefit from.</a:t>
            </a:r>
          </a:p>
          <a:p>
            <a:pPr marL="342900" lvl="0" indent="-342900">
              <a:buFont typeface="+mj-lt"/>
              <a:buAutoNum type="arabicPeriod"/>
            </a:pPr>
            <a:r>
              <a:rPr lang="en-GB" sz="1800" dirty="0">
                <a:effectLst/>
                <a:latin typeface="Times New Roman" panose="02020603050405020304" pitchFamily="18" charset="0"/>
                <a:ea typeface="Times New Roman" panose="02020603050405020304" pitchFamily="18" charset="0"/>
              </a:rPr>
              <a:t>When shopping I buy as much as I can in bulk instead of continually spending constantly. </a:t>
            </a:r>
          </a:p>
          <a:p>
            <a:pPr marL="342900" lvl="0" indent="-342900">
              <a:buFont typeface="+mj-lt"/>
              <a:buAutoNum type="arabicPeriod"/>
            </a:pPr>
            <a:r>
              <a:rPr lang="en-GB" sz="1800" dirty="0">
                <a:effectLst/>
                <a:latin typeface="Times New Roman" panose="02020603050405020304" pitchFamily="18" charset="0"/>
                <a:ea typeface="Times New Roman" panose="02020603050405020304" pitchFamily="18" charset="0"/>
              </a:rPr>
              <a:t>I no longer use a car to travel instead I walk, bike and use public transport. </a:t>
            </a:r>
          </a:p>
          <a:p>
            <a:pPr marL="342900" lvl="0" indent="-342900">
              <a:buFont typeface="+mj-lt"/>
              <a:buAutoNum type="arabicPeriod"/>
            </a:pPr>
            <a:r>
              <a:rPr lang="en-GB" sz="1800" dirty="0">
                <a:effectLst/>
                <a:latin typeface="Times New Roman" panose="02020603050405020304" pitchFamily="18" charset="0"/>
                <a:ea typeface="Times New Roman" panose="02020603050405020304" pitchFamily="18" charset="0"/>
              </a:rPr>
              <a:t>I am in the process of installing solar panels on my house to further reduce energy usage.</a:t>
            </a:r>
          </a:p>
          <a:p>
            <a:pPr marL="342900" lvl="0" indent="-342900">
              <a:buFont typeface="+mj-lt"/>
              <a:buAutoNum type="arabicPeriod"/>
            </a:pPr>
            <a:r>
              <a:rPr lang="en-GB" sz="1800" dirty="0">
                <a:effectLst/>
                <a:latin typeface="Times New Roman" panose="02020603050405020304" pitchFamily="18" charset="0"/>
                <a:ea typeface="Times New Roman" panose="02020603050405020304" pitchFamily="18" charset="0"/>
              </a:rPr>
              <a:t>Upgrading to more efficient home appliances is a gradual goal which I am working to as and when I can afford to.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Some if not most of these lifestyle changes have rubbed off on my friends and family who have followed in kind to be more sustainable when it comes to making small changes that do not feel as if they are infringing on, they normal way of lie too dramatically.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also do-little things such as always carrying a reusable water bottle and with clothes I try to avoid fast fashion at all costs instead I choose clothes that my be second hand to reduce waste of look for clothing that was made sustainably to make a difference.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 has my sustainability mind set effected the environment around me? Work/home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My now found mindset has certainly created changes in my life, most noticeably this has to do with the direction I want to take my life in. before this course I was comfortable with working in a normal job without considering the wider world around me. However now I am confident that the direction I want to take my life in is much different, I now know I want to make sustainability and environmentally focused work a part of my career going forward.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it comes to applying for new jobs, I now first check the sustainable nature of companies before applying and try my best to work towards raising the importance of sustainability within my current employment. Through practices of lowering waste, reusing otherwise thrown away products, and working with responsible suppliers to ensure the highest quality products for customers.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 in conclusion sustainability has made a profound change on my life and my outlook on the world and the importance of creating a positive change for a better longer lasting future that I am thankful for as it has opened my eyes much wider to the harmful workings of the world and how much needs to be done to create a system that can last in a sustainable way for as long as possible. </a:t>
            </a:r>
          </a:p>
          <a:p>
            <a:endParaRPr lang="en-GB" dirty="0"/>
          </a:p>
        </p:txBody>
      </p:sp>
      <p:sp>
        <p:nvSpPr>
          <p:cNvPr id="4" name="Slide Number Placeholder 3"/>
          <p:cNvSpPr>
            <a:spLocks noGrp="1"/>
          </p:cNvSpPr>
          <p:nvPr>
            <p:ph type="sldNum" sz="quarter" idx="5"/>
          </p:nvPr>
        </p:nvSpPr>
        <p:spPr/>
        <p:txBody>
          <a:bodyPr/>
          <a:lstStyle/>
          <a:p>
            <a:fld id="{D492EE11-D3ED-46CE-BBB7-6C9FD1E4BE96}" type="slidenum">
              <a:rPr lang="en-GB" smtClean="0"/>
              <a:t>1</a:t>
            </a:fld>
            <a:endParaRPr lang="en-GB"/>
          </a:p>
        </p:txBody>
      </p:sp>
    </p:spTree>
    <p:extLst>
      <p:ext uri="{BB962C8B-B14F-4D97-AF65-F5344CB8AC3E}">
        <p14:creationId xmlns:p14="http://schemas.microsoft.com/office/powerpoint/2010/main" val="4057328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Introduction, where did my sustainability journey begin?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492EE11-D3ED-46CE-BBB7-6C9FD1E4BE96}" type="slidenum">
              <a:rPr lang="en-GB" smtClean="0"/>
              <a:t>2</a:t>
            </a:fld>
            <a:endParaRPr lang="en-GB"/>
          </a:p>
        </p:txBody>
      </p:sp>
    </p:spTree>
    <p:extLst>
      <p:ext uri="{BB962C8B-B14F-4D97-AF65-F5344CB8AC3E}">
        <p14:creationId xmlns:p14="http://schemas.microsoft.com/office/powerpoint/2010/main" val="902066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(United Nations Sustainable Development Goals, 2021).</a:t>
            </a:r>
          </a:p>
        </p:txBody>
      </p:sp>
      <p:sp>
        <p:nvSpPr>
          <p:cNvPr id="4" name="Slide Number Placeholder 3"/>
          <p:cNvSpPr>
            <a:spLocks noGrp="1"/>
          </p:cNvSpPr>
          <p:nvPr>
            <p:ph type="sldNum" sz="quarter" idx="5"/>
          </p:nvPr>
        </p:nvSpPr>
        <p:spPr/>
        <p:txBody>
          <a:bodyPr/>
          <a:lstStyle/>
          <a:p>
            <a:fld id="{D492EE11-D3ED-46CE-BBB7-6C9FD1E4BE96}" type="slidenum">
              <a:rPr lang="en-GB" smtClean="0"/>
              <a:t>11</a:t>
            </a:fld>
            <a:endParaRPr lang="en-GB"/>
          </a:p>
        </p:txBody>
      </p:sp>
    </p:spTree>
    <p:extLst>
      <p:ext uri="{BB962C8B-B14F-4D97-AF65-F5344CB8AC3E}">
        <p14:creationId xmlns:p14="http://schemas.microsoft.com/office/powerpoint/2010/main" val="1619525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(IMDB, 2021)</a:t>
            </a:r>
          </a:p>
        </p:txBody>
      </p:sp>
      <p:sp>
        <p:nvSpPr>
          <p:cNvPr id="4" name="Slide Number Placeholder 3"/>
          <p:cNvSpPr>
            <a:spLocks noGrp="1"/>
          </p:cNvSpPr>
          <p:nvPr>
            <p:ph type="sldNum" sz="quarter" idx="5"/>
          </p:nvPr>
        </p:nvSpPr>
        <p:spPr/>
        <p:txBody>
          <a:bodyPr/>
          <a:lstStyle/>
          <a:p>
            <a:fld id="{D492EE11-D3ED-46CE-BBB7-6C9FD1E4BE96}" type="slidenum">
              <a:rPr lang="en-GB" smtClean="0"/>
              <a:t>12</a:t>
            </a:fld>
            <a:endParaRPr lang="en-GB"/>
          </a:p>
        </p:txBody>
      </p:sp>
    </p:spTree>
    <p:extLst>
      <p:ext uri="{BB962C8B-B14F-4D97-AF65-F5344CB8AC3E}">
        <p14:creationId xmlns:p14="http://schemas.microsoft.com/office/powerpoint/2010/main" val="622613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92EE11-D3ED-46CE-BBB7-6C9FD1E4BE96}" type="slidenum">
              <a:rPr lang="en-GB" smtClean="0"/>
              <a:t>17</a:t>
            </a:fld>
            <a:endParaRPr lang="en-GB"/>
          </a:p>
        </p:txBody>
      </p:sp>
    </p:spTree>
    <p:extLst>
      <p:ext uri="{BB962C8B-B14F-4D97-AF65-F5344CB8AC3E}">
        <p14:creationId xmlns:p14="http://schemas.microsoft.com/office/powerpoint/2010/main" val="972416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92EE11-D3ED-46CE-BBB7-6C9FD1E4BE96}" type="slidenum">
              <a:rPr lang="en-GB" smtClean="0"/>
              <a:t>18</a:t>
            </a:fld>
            <a:endParaRPr lang="en-GB"/>
          </a:p>
        </p:txBody>
      </p:sp>
    </p:spTree>
    <p:extLst>
      <p:ext uri="{BB962C8B-B14F-4D97-AF65-F5344CB8AC3E}">
        <p14:creationId xmlns:p14="http://schemas.microsoft.com/office/powerpoint/2010/main" val="3035032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92EE11-D3ED-46CE-BBB7-6C9FD1E4BE96}" type="slidenum">
              <a:rPr lang="en-GB" smtClean="0"/>
              <a:t>19</a:t>
            </a:fld>
            <a:endParaRPr lang="en-GB"/>
          </a:p>
        </p:txBody>
      </p:sp>
    </p:spTree>
    <p:extLst>
      <p:ext uri="{BB962C8B-B14F-4D97-AF65-F5344CB8AC3E}">
        <p14:creationId xmlns:p14="http://schemas.microsoft.com/office/powerpoint/2010/main" val="486183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F9D4-FDC6-40C6-A29A-3A12ECE9DB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5BCACE-0B91-4030-A377-BD1F642811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FB399A-3A66-457B-B392-506247BA56C0}"/>
              </a:ext>
            </a:extLst>
          </p:cNvPr>
          <p:cNvSpPr>
            <a:spLocks noGrp="1"/>
          </p:cNvSpPr>
          <p:nvPr>
            <p:ph type="dt" sz="half" idx="10"/>
          </p:nvPr>
        </p:nvSpPr>
        <p:spPr/>
        <p:txBody>
          <a:bodyPr/>
          <a:lstStyle/>
          <a:p>
            <a:fld id="{CCDFACEB-FA7F-465A-8CB7-8382083A1309}" type="datetimeFigureOut">
              <a:rPr lang="en-GB" smtClean="0"/>
              <a:t>07/07/2021</a:t>
            </a:fld>
            <a:endParaRPr lang="en-GB"/>
          </a:p>
        </p:txBody>
      </p:sp>
      <p:sp>
        <p:nvSpPr>
          <p:cNvPr id="5" name="Footer Placeholder 4">
            <a:extLst>
              <a:ext uri="{FF2B5EF4-FFF2-40B4-BE49-F238E27FC236}">
                <a16:creationId xmlns:a16="http://schemas.microsoft.com/office/drawing/2014/main" id="{A60B9694-941B-4552-8A88-73818BDEA7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F737B5-64FD-4909-A1D9-18C67D4C4F57}"/>
              </a:ext>
            </a:extLst>
          </p:cNvPr>
          <p:cNvSpPr>
            <a:spLocks noGrp="1"/>
          </p:cNvSpPr>
          <p:nvPr>
            <p:ph type="sldNum" sz="quarter" idx="12"/>
          </p:nvPr>
        </p:nvSpPr>
        <p:spPr/>
        <p:txBody>
          <a:bodyPr/>
          <a:lstStyle/>
          <a:p>
            <a:fld id="{28CD8ADE-5E52-458F-B0EC-E0DD60E58D20}" type="slidenum">
              <a:rPr lang="en-GB" smtClean="0"/>
              <a:t>‹#›</a:t>
            </a:fld>
            <a:endParaRPr lang="en-GB"/>
          </a:p>
        </p:txBody>
      </p:sp>
    </p:spTree>
    <p:extLst>
      <p:ext uri="{BB962C8B-B14F-4D97-AF65-F5344CB8AC3E}">
        <p14:creationId xmlns:p14="http://schemas.microsoft.com/office/powerpoint/2010/main" val="2962077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A6B29-99D3-48FF-BC2F-9AB1A472E5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04DE6B-E891-41E3-BD12-8A04AF1629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8ECB40-C523-49DC-A9BC-E706710C00F6}"/>
              </a:ext>
            </a:extLst>
          </p:cNvPr>
          <p:cNvSpPr>
            <a:spLocks noGrp="1"/>
          </p:cNvSpPr>
          <p:nvPr>
            <p:ph type="dt" sz="half" idx="10"/>
          </p:nvPr>
        </p:nvSpPr>
        <p:spPr/>
        <p:txBody>
          <a:bodyPr/>
          <a:lstStyle/>
          <a:p>
            <a:fld id="{CCDFACEB-FA7F-465A-8CB7-8382083A1309}" type="datetimeFigureOut">
              <a:rPr lang="en-GB" smtClean="0"/>
              <a:t>07/07/2021</a:t>
            </a:fld>
            <a:endParaRPr lang="en-GB"/>
          </a:p>
        </p:txBody>
      </p:sp>
      <p:sp>
        <p:nvSpPr>
          <p:cNvPr id="5" name="Footer Placeholder 4">
            <a:extLst>
              <a:ext uri="{FF2B5EF4-FFF2-40B4-BE49-F238E27FC236}">
                <a16:creationId xmlns:a16="http://schemas.microsoft.com/office/drawing/2014/main" id="{91253D96-CDB7-4ED9-8ECA-23D904867D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E1C289-4C15-4529-A5E9-D70B9A95F3F9}"/>
              </a:ext>
            </a:extLst>
          </p:cNvPr>
          <p:cNvSpPr>
            <a:spLocks noGrp="1"/>
          </p:cNvSpPr>
          <p:nvPr>
            <p:ph type="sldNum" sz="quarter" idx="12"/>
          </p:nvPr>
        </p:nvSpPr>
        <p:spPr/>
        <p:txBody>
          <a:bodyPr/>
          <a:lstStyle/>
          <a:p>
            <a:fld id="{28CD8ADE-5E52-458F-B0EC-E0DD60E58D20}" type="slidenum">
              <a:rPr lang="en-GB" smtClean="0"/>
              <a:t>‹#›</a:t>
            </a:fld>
            <a:endParaRPr lang="en-GB"/>
          </a:p>
        </p:txBody>
      </p:sp>
    </p:spTree>
    <p:extLst>
      <p:ext uri="{BB962C8B-B14F-4D97-AF65-F5344CB8AC3E}">
        <p14:creationId xmlns:p14="http://schemas.microsoft.com/office/powerpoint/2010/main" val="1383813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3D6EC-D6A3-48E1-9920-B551DBA110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17CF55-BB2A-4ECE-91D9-AA20B15C4B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61E5AD-896E-4AA1-B218-D14DC6E3AF89}"/>
              </a:ext>
            </a:extLst>
          </p:cNvPr>
          <p:cNvSpPr>
            <a:spLocks noGrp="1"/>
          </p:cNvSpPr>
          <p:nvPr>
            <p:ph type="dt" sz="half" idx="10"/>
          </p:nvPr>
        </p:nvSpPr>
        <p:spPr/>
        <p:txBody>
          <a:bodyPr/>
          <a:lstStyle/>
          <a:p>
            <a:fld id="{CCDFACEB-FA7F-465A-8CB7-8382083A1309}" type="datetimeFigureOut">
              <a:rPr lang="en-GB" smtClean="0"/>
              <a:t>07/07/2021</a:t>
            </a:fld>
            <a:endParaRPr lang="en-GB"/>
          </a:p>
        </p:txBody>
      </p:sp>
      <p:sp>
        <p:nvSpPr>
          <p:cNvPr id="5" name="Footer Placeholder 4">
            <a:extLst>
              <a:ext uri="{FF2B5EF4-FFF2-40B4-BE49-F238E27FC236}">
                <a16:creationId xmlns:a16="http://schemas.microsoft.com/office/drawing/2014/main" id="{8A2AACF9-0B19-47CC-8256-D1094FB159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740B3A-5201-4C0B-A581-2BB89CB8CAAD}"/>
              </a:ext>
            </a:extLst>
          </p:cNvPr>
          <p:cNvSpPr>
            <a:spLocks noGrp="1"/>
          </p:cNvSpPr>
          <p:nvPr>
            <p:ph type="sldNum" sz="quarter" idx="12"/>
          </p:nvPr>
        </p:nvSpPr>
        <p:spPr/>
        <p:txBody>
          <a:bodyPr/>
          <a:lstStyle/>
          <a:p>
            <a:fld id="{28CD8ADE-5E52-458F-B0EC-E0DD60E58D20}" type="slidenum">
              <a:rPr lang="en-GB" smtClean="0"/>
              <a:t>‹#›</a:t>
            </a:fld>
            <a:endParaRPr lang="en-GB"/>
          </a:p>
        </p:txBody>
      </p:sp>
    </p:spTree>
    <p:extLst>
      <p:ext uri="{BB962C8B-B14F-4D97-AF65-F5344CB8AC3E}">
        <p14:creationId xmlns:p14="http://schemas.microsoft.com/office/powerpoint/2010/main" val="402600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E5B6B-72D2-4EAE-B784-6B84205D59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85859C-81CC-45B2-9E0D-B11C3BB9D2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2458DF0-257C-48E4-921F-08AD28B8D9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254376-0288-4D68-8C6B-B9A23FA9AC29}"/>
              </a:ext>
            </a:extLst>
          </p:cNvPr>
          <p:cNvSpPr>
            <a:spLocks noGrp="1"/>
          </p:cNvSpPr>
          <p:nvPr>
            <p:ph type="dt" sz="half" idx="10"/>
          </p:nvPr>
        </p:nvSpPr>
        <p:spPr/>
        <p:txBody>
          <a:bodyPr/>
          <a:lstStyle/>
          <a:p>
            <a:fld id="{CCDFACEB-FA7F-465A-8CB7-8382083A1309}" type="datetimeFigureOut">
              <a:rPr lang="en-GB" smtClean="0"/>
              <a:t>07/07/2021</a:t>
            </a:fld>
            <a:endParaRPr lang="en-GB"/>
          </a:p>
        </p:txBody>
      </p:sp>
      <p:sp>
        <p:nvSpPr>
          <p:cNvPr id="6" name="Footer Placeholder 5">
            <a:extLst>
              <a:ext uri="{FF2B5EF4-FFF2-40B4-BE49-F238E27FC236}">
                <a16:creationId xmlns:a16="http://schemas.microsoft.com/office/drawing/2014/main" id="{3ADC0C93-A991-4F33-B83E-A3CEF8FFB6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4A7402-E715-43B4-B0ED-E6AA182415EB}"/>
              </a:ext>
            </a:extLst>
          </p:cNvPr>
          <p:cNvSpPr>
            <a:spLocks noGrp="1"/>
          </p:cNvSpPr>
          <p:nvPr>
            <p:ph type="sldNum" sz="quarter" idx="12"/>
          </p:nvPr>
        </p:nvSpPr>
        <p:spPr/>
        <p:txBody>
          <a:bodyPr/>
          <a:lstStyle/>
          <a:p>
            <a:fld id="{28CD8ADE-5E52-458F-B0EC-E0DD60E58D20}" type="slidenum">
              <a:rPr lang="en-GB" smtClean="0"/>
              <a:t>‹#›</a:t>
            </a:fld>
            <a:endParaRPr lang="en-GB"/>
          </a:p>
        </p:txBody>
      </p:sp>
    </p:spTree>
    <p:extLst>
      <p:ext uri="{BB962C8B-B14F-4D97-AF65-F5344CB8AC3E}">
        <p14:creationId xmlns:p14="http://schemas.microsoft.com/office/powerpoint/2010/main" val="2700796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10FB-8A50-4522-9966-0666109160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3FD05F-0200-46DE-AF7B-1108F211F8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0083BF-16D4-4C12-BF9B-A4BAB3DDC68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3F89B2-A0A3-4729-AB9E-57704A4E13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0DC373-C111-4AA0-B6FD-915A1DF4D9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7D6E40-D06D-432A-A244-CDC011B44619}"/>
              </a:ext>
            </a:extLst>
          </p:cNvPr>
          <p:cNvSpPr>
            <a:spLocks noGrp="1"/>
          </p:cNvSpPr>
          <p:nvPr>
            <p:ph type="dt" sz="half" idx="10"/>
          </p:nvPr>
        </p:nvSpPr>
        <p:spPr/>
        <p:txBody>
          <a:bodyPr/>
          <a:lstStyle/>
          <a:p>
            <a:fld id="{CCDFACEB-FA7F-465A-8CB7-8382083A1309}" type="datetimeFigureOut">
              <a:rPr lang="en-GB" smtClean="0"/>
              <a:t>07/07/2021</a:t>
            </a:fld>
            <a:endParaRPr lang="en-GB"/>
          </a:p>
        </p:txBody>
      </p:sp>
      <p:sp>
        <p:nvSpPr>
          <p:cNvPr id="8" name="Footer Placeholder 7">
            <a:extLst>
              <a:ext uri="{FF2B5EF4-FFF2-40B4-BE49-F238E27FC236}">
                <a16:creationId xmlns:a16="http://schemas.microsoft.com/office/drawing/2014/main" id="{EEF064DD-7BB7-4002-9F10-D002EF0BD4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1A7C26-60B0-4737-A3F7-74CE815F8CB2}"/>
              </a:ext>
            </a:extLst>
          </p:cNvPr>
          <p:cNvSpPr>
            <a:spLocks noGrp="1"/>
          </p:cNvSpPr>
          <p:nvPr>
            <p:ph type="sldNum" sz="quarter" idx="12"/>
          </p:nvPr>
        </p:nvSpPr>
        <p:spPr/>
        <p:txBody>
          <a:bodyPr/>
          <a:lstStyle/>
          <a:p>
            <a:fld id="{28CD8ADE-5E52-458F-B0EC-E0DD60E58D20}" type="slidenum">
              <a:rPr lang="en-GB" smtClean="0"/>
              <a:t>‹#›</a:t>
            </a:fld>
            <a:endParaRPr lang="en-GB"/>
          </a:p>
        </p:txBody>
      </p:sp>
    </p:spTree>
    <p:extLst>
      <p:ext uri="{BB962C8B-B14F-4D97-AF65-F5344CB8AC3E}">
        <p14:creationId xmlns:p14="http://schemas.microsoft.com/office/powerpoint/2010/main" val="3097811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7EDD6-CAC8-4556-B148-42A71472FF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E6004A-0150-47F4-BB8F-97208263ED18}"/>
              </a:ext>
            </a:extLst>
          </p:cNvPr>
          <p:cNvSpPr>
            <a:spLocks noGrp="1"/>
          </p:cNvSpPr>
          <p:nvPr>
            <p:ph type="dt" sz="half" idx="10"/>
          </p:nvPr>
        </p:nvSpPr>
        <p:spPr/>
        <p:txBody>
          <a:bodyPr/>
          <a:lstStyle/>
          <a:p>
            <a:fld id="{CCDFACEB-FA7F-465A-8CB7-8382083A1309}" type="datetimeFigureOut">
              <a:rPr lang="en-GB" smtClean="0"/>
              <a:t>07/07/2021</a:t>
            </a:fld>
            <a:endParaRPr lang="en-GB"/>
          </a:p>
        </p:txBody>
      </p:sp>
      <p:sp>
        <p:nvSpPr>
          <p:cNvPr id="4" name="Footer Placeholder 3">
            <a:extLst>
              <a:ext uri="{FF2B5EF4-FFF2-40B4-BE49-F238E27FC236}">
                <a16:creationId xmlns:a16="http://schemas.microsoft.com/office/drawing/2014/main" id="{B17499FB-D98C-4DE1-B74D-BF6D6369448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CBCDA5-4325-447A-A091-928749FA5317}"/>
              </a:ext>
            </a:extLst>
          </p:cNvPr>
          <p:cNvSpPr>
            <a:spLocks noGrp="1"/>
          </p:cNvSpPr>
          <p:nvPr>
            <p:ph type="sldNum" sz="quarter" idx="12"/>
          </p:nvPr>
        </p:nvSpPr>
        <p:spPr/>
        <p:txBody>
          <a:bodyPr/>
          <a:lstStyle/>
          <a:p>
            <a:fld id="{28CD8ADE-5E52-458F-B0EC-E0DD60E58D20}" type="slidenum">
              <a:rPr lang="en-GB" smtClean="0"/>
              <a:t>‹#›</a:t>
            </a:fld>
            <a:endParaRPr lang="en-GB"/>
          </a:p>
        </p:txBody>
      </p:sp>
    </p:spTree>
    <p:extLst>
      <p:ext uri="{BB962C8B-B14F-4D97-AF65-F5344CB8AC3E}">
        <p14:creationId xmlns:p14="http://schemas.microsoft.com/office/powerpoint/2010/main" val="647630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3DD93C-296F-41D1-B76C-C09A77EBB8DE}"/>
              </a:ext>
            </a:extLst>
          </p:cNvPr>
          <p:cNvSpPr>
            <a:spLocks noGrp="1"/>
          </p:cNvSpPr>
          <p:nvPr>
            <p:ph type="dt" sz="half" idx="10"/>
          </p:nvPr>
        </p:nvSpPr>
        <p:spPr/>
        <p:txBody>
          <a:bodyPr/>
          <a:lstStyle/>
          <a:p>
            <a:fld id="{CCDFACEB-FA7F-465A-8CB7-8382083A1309}" type="datetimeFigureOut">
              <a:rPr lang="en-GB" smtClean="0"/>
              <a:t>07/07/2021</a:t>
            </a:fld>
            <a:endParaRPr lang="en-GB"/>
          </a:p>
        </p:txBody>
      </p:sp>
      <p:sp>
        <p:nvSpPr>
          <p:cNvPr id="3" name="Footer Placeholder 2">
            <a:extLst>
              <a:ext uri="{FF2B5EF4-FFF2-40B4-BE49-F238E27FC236}">
                <a16:creationId xmlns:a16="http://schemas.microsoft.com/office/drawing/2014/main" id="{F2E5CD8B-F98A-41BE-9E32-5D3E8A49B5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2B1A9D-D015-4E01-9181-14350B16026A}"/>
              </a:ext>
            </a:extLst>
          </p:cNvPr>
          <p:cNvSpPr>
            <a:spLocks noGrp="1"/>
          </p:cNvSpPr>
          <p:nvPr>
            <p:ph type="sldNum" sz="quarter" idx="12"/>
          </p:nvPr>
        </p:nvSpPr>
        <p:spPr/>
        <p:txBody>
          <a:bodyPr/>
          <a:lstStyle/>
          <a:p>
            <a:fld id="{28CD8ADE-5E52-458F-B0EC-E0DD60E58D20}" type="slidenum">
              <a:rPr lang="en-GB" smtClean="0"/>
              <a:t>‹#›</a:t>
            </a:fld>
            <a:endParaRPr lang="en-GB"/>
          </a:p>
        </p:txBody>
      </p:sp>
    </p:spTree>
    <p:extLst>
      <p:ext uri="{BB962C8B-B14F-4D97-AF65-F5344CB8AC3E}">
        <p14:creationId xmlns:p14="http://schemas.microsoft.com/office/powerpoint/2010/main" val="821747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FFF6D-5A8D-4034-AFCA-E2E4F7928E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770D0A-F357-4C95-832A-0DE80795FE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4A82FE-877D-433B-8A94-5D01780C8F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D351FF-ED60-4C32-82D8-1A0E8A3F5081}"/>
              </a:ext>
            </a:extLst>
          </p:cNvPr>
          <p:cNvSpPr>
            <a:spLocks noGrp="1"/>
          </p:cNvSpPr>
          <p:nvPr>
            <p:ph type="dt" sz="half" idx="10"/>
          </p:nvPr>
        </p:nvSpPr>
        <p:spPr/>
        <p:txBody>
          <a:bodyPr/>
          <a:lstStyle/>
          <a:p>
            <a:fld id="{CCDFACEB-FA7F-465A-8CB7-8382083A1309}" type="datetimeFigureOut">
              <a:rPr lang="en-GB" smtClean="0"/>
              <a:t>07/07/2021</a:t>
            </a:fld>
            <a:endParaRPr lang="en-GB"/>
          </a:p>
        </p:txBody>
      </p:sp>
      <p:sp>
        <p:nvSpPr>
          <p:cNvPr id="6" name="Footer Placeholder 5">
            <a:extLst>
              <a:ext uri="{FF2B5EF4-FFF2-40B4-BE49-F238E27FC236}">
                <a16:creationId xmlns:a16="http://schemas.microsoft.com/office/drawing/2014/main" id="{2595882E-4B8B-466D-806F-69B3FED52D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8EF359-9EA0-4036-8D24-9540784EB7D0}"/>
              </a:ext>
            </a:extLst>
          </p:cNvPr>
          <p:cNvSpPr>
            <a:spLocks noGrp="1"/>
          </p:cNvSpPr>
          <p:nvPr>
            <p:ph type="sldNum" sz="quarter" idx="12"/>
          </p:nvPr>
        </p:nvSpPr>
        <p:spPr/>
        <p:txBody>
          <a:bodyPr/>
          <a:lstStyle/>
          <a:p>
            <a:fld id="{28CD8ADE-5E52-458F-B0EC-E0DD60E58D20}" type="slidenum">
              <a:rPr lang="en-GB" smtClean="0"/>
              <a:t>‹#›</a:t>
            </a:fld>
            <a:endParaRPr lang="en-GB"/>
          </a:p>
        </p:txBody>
      </p:sp>
    </p:spTree>
    <p:extLst>
      <p:ext uri="{BB962C8B-B14F-4D97-AF65-F5344CB8AC3E}">
        <p14:creationId xmlns:p14="http://schemas.microsoft.com/office/powerpoint/2010/main" val="359418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FAE38-610E-49DE-8C64-E608CBAC72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5866A9-FC70-426D-B7AD-468714BB50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927E11-2F2D-442A-A953-9723AC51A2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18DA75-DAC6-4FAC-90F9-6B1F5230E7FE}"/>
              </a:ext>
            </a:extLst>
          </p:cNvPr>
          <p:cNvSpPr>
            <a:spLocks noGrp="1"/>
          </p:cNvSpPr>
          <p:nvPr>
            <p:ph type="dt" sz="half" idx="10"/>
          </p:nvPr>
        </p:nvSpPr>
        <p:spPr/>
        <p:txBody>
          <a:bodyPr/>
          <a:lstStyle/>
          <a:p>
            <a:fld id="{CCDFACEB-FA7F-465A-8CB7-8382083A1309}" type="datetimeFigureOut">
              <a:rPr lang="en-GB" smtClean="0"/>
              <a:t>07/07/2021</a:t>
            </a:fld>
            <a:endParaRPr lang="en-GB"/>
          </a:p>
        </p:txBody>
      </p:sp>
      <p:sp>
        <p:nvSpPr>
          <p:cNvPr id="6" name="Footer Placeholder 5">
            <a:extLst>
              <a:ext uri="{FF2B5EF4-FFF2-40B4-BE49-F238E27FC236}">
                <a16:creationId xmlns:a16="http://schemas.microsoft.com/office/drawing/2014/main" id="{5A719AF7-9B80-4065-884A-DE76530191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D9BC1E-C1E8-49F4-952F-C46B84DFD6CF}"/>
              </a:ext>
            </a:extLst>
          </p:cNvPr>
          <p:cNvSpPr>
            <a:spLocks noGrp="1"/>
          </p:cNvSpPr>
          <p:nvPr>
            <p:ph type="sldNum" sz="quarter" idx="12"/>
          </p:nvPr>
        </p:nvSpPr>
        <p:spPr/>
        <p:txBody>
          <a:bodyPr/>
          <a:lstStyle/>
          <a:p>
            <a:fld id="{28CD8ADE-5E52-458F-B0EC-E0DD60E58D20}" type="slidenum">
              <a:rPr lang="en-GB" smtClean="0"/>
              <a:t>‹#›</a:t>
            </a:fld>
            <a:endParaRPr lang="en-GB"/>
          </a:p>
        </p:txBody>
      </p:sp>
    </p:spTree>
    <p:extLst>
      <p:ext uri="{BB962C8B-B14F-4D97-AF65-F5344CB8AC3E}">
        <p14:creationId xmlns:p14="http://schemas.microsoft.com/office/powerpoint/2010/main" val="1494914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A35E4-C625-4FC7-AC63-3C1EE1A9E0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C5275F-7BC3-4A9D-891E-6A888030E7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7907A6-6BB3-4DA5-8978-7E4709792745}"/>
              </a:ext>
            </a:extLst>
          </p:cNvPr>
          <p:cNvSpPr>
            <a:spLocks noGrp="1"/>
          </p:cNvSpPr>
          <p:nvPr>
            <p:ph type="dt" sz="half" idx="10"/>
          </p:nvPr>
        </p:nvSpPr>
        <p:spPr/>
        <p:txBody>
          <a:bodyPr/>
          <a:lstStyle/>
          <a:p>
            <a:fld id="{CCDFACEB-FA7F-465A-8CB7-8382083A1309}" type="datetimeFigureOut">
              <a:rPr lang="en-GB" smtClean="0"/>
              <a:t>07/07/2021</a:t>
            </a:fld>
            <a:endParaRPr lang="en-GB"/>
          </a:p>
        </p:txBody>
      </p:sp>
      <p:sp>
        <p:nvSpPr>
          <p:cNvPr id="5" name="Footer Placeholder 4">
            <a:extLst>
              <a:ext uri="{FF2B5EF4-FFF2-40B4-BE49-F238E27FC236}">
                <a16:creationId xmlns:a16="http://schemas.microsoft.com/office/drawing/2014/main" id="{AF3485C3-5D9D-40EB-A11F-38167BAFEA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C84790-6C38-4340-9B0C-33A8421464FC}"/>
              </a:ext>
            </a:extLst>
          </p:cNvPr>
          <p:cNvSpPr>
            <a:spLocks noGrp="1"/>
          </p:cNvSpPr>
          <p:nvPr>
            <p:ph type="sldNum" sz="quarter" idx="12"/>
          </p:nvPr>
        </p:nvSpPr>
        <p:spPr/>
        <p:txBody>
          <a:bodyPr/>
          <a:lstStyle/>
          <a:p>
            <a:fld id="{28CD8ADE-5E52-458F-B0EC-E0DD60E58D20}" type="slidenum">
              <a:rPr lang="en-GB" smtClean="0"/>
              <a:t>‹#›</a:t>
            </a:fld>
            <a:endParaRPr lang="en-GB"/>
          </a:p>
        </p:txBody>
      </p:sp>
    </p:spTree>
    <p:extLst>
      <p:ext uri="{BB962C8B-B14F-4D97-AF65-F5344CB8AC3E}">
        <p14:creationId xmlns:p14="http://schemas.microsoft.com/office/powerpoint/2010/main" val="795264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571514-390B-437F-8CD6-0971338B69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6A536-7E30-414B-A43C-0595B2FB82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BDA5EC-A953-4F4B-8D0D-5193473997A0}"/>
              </a:ext>
            </a:extLst>
          </p:cNvPr>
          <p:cNvSpPr>
            <a:spLocks noGrp="1"/>
          </p:cNvSpPr>
          <p:nvPr>
            <p:ph type="dt" sz="half" idx="10"/>
          </p:nvPr>
        </p:nvSpPr>
        <p:spPr/>
        <p:txBody>
          <a:bodyPr/>
          <a:lstStyle/>
          <a:p>
            <a:fld id="{CCDFACEB-FA7F-465A-8CB7-8382083A1309}" type="datetimeFigureOut">
              <a:rPr lang="en-GB" smtClean="0"/>
              <a:t>07/07/2021</a:t>
            </a:fld>
            <a:endParaRPr lang="en-GB"/>
          </a:p>
        </p:txBody>
      </p:sp>
      <p:sp>
        <p:nvSpPr>
          <p:cNvPr id="5" name="Footer Placeholder 4">
            <a:extLst>
              <a:ext uri="{FF2B5EF4-FFF2-40B4-BE49-F238E27FC236}">
                <a16:creationId xmlns:a16="http://schemas.microsoft.com/office/drawing/2014/main" id="{254D01C1-B14E-4E82-AAB6-9D73D94BBC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8CF4FB-2AA4-439B-AFE8-2096EF402C7B}"/>
              </a:ext>
            </a:extLst>
          </p:cNvPr>
          <p:cNvSpPr>
            <a:spLocks noGrp="1"/>
          </p:cNvSpPr>
          <p:nvPr>
            <p:ph type="sldNum" sz="quarter" idx="12"/>
          </p:nvPr>
        </p:nvSpPr>
        <p:spPr/>
        <p:txBody>
          <a:bodyPr/>
          <a:lstStyle/>
          <a:p>
            <a:fld id="{28CD8ADE-5E52-458F-B0EC-E0DD60E58D20}" type="slidenum">
              <a:rPr lang="en-GB" smtClean="0"/>
              <a:t>‹#›</a:t>
            </a:fld>
            <a:endParaRPr lang="en-GB"/>
          </a:p>
        </p:txBody>
      </p:sp>
    </p:spTree>
    <p:extLst>
      <p:ext uri="{BB962C8B-B14F-4D97-AF65-F5344CB8AC3E}">
        <p14:creationId xmlns:p14="http://schemas.microsoft.com/office/powerpoint/2010/main" val="3294721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C0339D-526C-4080-978B-38C29FC6B5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E17ECF-16CA-4B25-AF48-6403DA0FF6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8CC1D9-A2BC-40F2-B21D-AE74B2C23D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DFACEB-FA7F-465A-8CB7-8382083A1309}" type="datetimeFigureOut">
              <a:rPr lang="en-GB" smtClean="0"/>
              <a:t>07/07/2021</a:t>
            </a:fld>
            <a:endParaRPr lang="en-GB"/>
          </a:p>
        </p:txBody>
      </p:sp>
      <p:sp>
        <p:nvSpPr>
          <p:cNvPr id="5" name="Footer Placeholder 4">
            <a:extLst>
              <a:ext uri="{FF2B5EF4-FFF2-40B4-BE49-F238E27FC236}">
                <a16:creationId xmlns:a16="http://schemas.microsoft.com/office/drawing/2014/main" id="{FEBE57EE-0C35-4D10-B7ED-AC00784FFA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CFD3E42-F8F3-438A-BCFF-CCA090E18C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CD8ADE-5E52-458F-B0EC-E0DD60E58D20}" type="slidenum">
              <a:rPr lang="en-GB" smtClean="0"/>
              <a:t>‹#›</a:t>
            </a:fld>
            <a:endParaRPr lang="en-GB"/>
          </a:p>
        </p:txBody>
      </p:sp>
    </p:spTree>
    <p:extLst>
      <p:ext uri="{BB962C8B-B14F-4D97-AF65-F5344CB8AC3E}">
        <p14:creationId xmlns:p14="http://schemas.microsoft.com/office/powerpoint/2010/main" val="19494440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g"/><Relationship Id="rId1" Type="http://schemas.openxmlformats.org/officeDocument/2006/relationships/slideLayout" Target="../slideLayouts/slideLayout2.xml"/><Relationship Id="rId5" Type="http://schemas.openxmlformats.org/officeDocument/2006/relationships/comments" Target="../comments/comment1.xml"/><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Flag_of_the_United_Nation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9.jpg"/><Relationship Id="rId4" Type="http://schemas.openxmlformats.org/officeDocument/2006/relationships/image" Target="../media/image28.jpg"/></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un.org/sustainabledevelopment/"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D1A76-E8BC-4B8E-A355-518686F0688C}"/>
              </a:ext>
            </a:extLst>
          </p:cNvPr>
          <p:cNvSpPr>
            <a:spLocks noGrp="1"/>
          </p:cNvSpPr>
          <p:nvPr>
            <p:ph type="ctrTitle"/>
          </p:nvPr>
        </p:nvSpPr>
        <p:spPr>
          <a:xfrm>
            <a:off x="7464614" y="594361"/>
            <a:ext cx="4087306" cy="2560320"/>
          </a:xfrm>
        </p:spPr>
        <p:txBody>
          <a:bodyPr anchor="b">
            <a:normAutofit/>
          </a:bodyPr>
          <a:lstStyle/>
          <a:p>
            <a:pPr algn="l"/>
            <a:r>
              <a:rPr lang="en-GB" sz="5400" dirty="0">
                <a:latin typeface="+mn-lt"/>
              </a:rPr>
              <a:t>My sustainability journey </a:t>
            </a:r>
          </a:p>
        </p:txBody>
      </p:sp>
      <p:sp>
        <p:nvSpPr>
          <p:cNvPr id="3" name="Subtitle 2">
            <a:extLst>
              <a:ext uri="{FF2B5EF4-FFF2-40B4-BE49-F238E27FC236}">
                <a16:creationId xmlns:a16="http://schemas.microsoft.com/office/drawing/2014/main" id="{950A10D8-B6FF-4096-9A2C-3D1C81E6BA75}"/>
              </a:ext>
            </a:extLst>
          </p:cNvPr>
          <p:cNvSpPr>
            <a:spLocks noGrp="1"/>
          </p:cNvSpPr>
          <p:nvPr>
            <p:ph type="subTitle" idx="1"/>
          </p:nvPr>
        </p:nvSpPr>
        <p:spPr>
          <a:xfrm>
            <a:off x="7028496" y="5390973"/>
            <a:ext cx="4087305" cy="1147863"/>
          </a:xfrm>
        </p:spPr>
        <p:txBody>
          <a:bodyPr anchor="t">
            <a:normAutofit/>
          </a:bodyPr>
          <a:lstStyle/>
          <a:p>
            <a:pPr algn="l"/>
            <a:r>
              <a:rPr lang="en-GB" sz="2000" dirty="0"/>
              <a:t>George Parker</a:t>
            </a:r>
          </a:p>
          <a:p>
            <a:pPr algn="l"/>
            <a:r>
              <a:rPr lang="en-GB" sz="2000" dirty="0"/>
              <a:t>Complete Script available in notes bellow </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wisting road thorugh hills and a valley at sunset">
            <a:extLst>
              <a:ext uri="{FF2B5EF4-FFF2-40B4-BE49-F238E27FC236}">
                <a16:creationId xmlns:a16="http://schemas.microsoft.com/office/drawing/2014/main" id="{0524CDCE-4BBB-40E8-8A45-3C956F66D5B3}"/>
              </a:ext>
            </a:extLst>
          </p:cNvPr>
          <p:cNvPicPr>
            <a:picLocks noChangeAspect="1"/>
          </p:cNvPicPr>
          <p:nvPr/>
        </p:nvPicPr>
        <p:blipFill rotWithShape="1">
          <a:blip r:embed="rId3"/>
          <a:srcRect l="19448" r="40070"/>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4091049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on clear background">
            <a:extLst>
              <a:ext uri="{FF2B5EF4-FFF2-40B4-BE49-F238E27FC236}">
                <a16:creationId xmlns:a16="http://schemas.microsoft.com/office/drawing/2014/main" id="{3B5A9ABB-DF6B-4FD4-9D9C-0E596F8841FB}"/>
              </a:ext>
            </a:extLst>
          </p:cNvPr>
          <p:cNvPicPr>
            <a:picLocks noChangeAspect="1"/>
          </p:cNvPicPr>
          <p:nvPr/>
        </p:nvPicPr>
        <p:blipFill rotWithShape="1">
          <a:blip r:embed="rId3"/>
          <a:srcRect l="12799" r="10500" b="9091"/>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289235-C59A-43F6-94C4-E1503B73FA1E}"/>
              </a:ext>
            </a:extLst>
          </p:cNvPr>
          <p:cNvSpPr>
            <a:spLocks noGrp="1"/>
          </p:cNvSpPr>
          <p:nvPr>
            <p:ph type="title"/>
          </p:nvPr>
        </p:nvSpPr>
        <p:spPr>
          <a:xfrm>
            <a:off x="477981" y="1122363"/>
            <a:ext cx="4023360" cy="3204134"/>
          </a:xfrm>
        </p:spPr>
        <p:txBody>
          <a:bodyPr vert="horz" lIns="91440" tIns="45720" rIns="91440" bIns="45720" rtlCol="0" anchor="b">
            <a:normAutofit fontScale="90000"/>
          </a:bodyPr>
          <a:lstStyle/>
          <a:p>
            <a:r>
              <a:rPr lang="en-US" sz="4800" dirty="0"/>
              <a:t>Where did my personal sustainability  journey begin? 	</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355257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ack shot of a row of graduates">
            <a:extLst>
              <a:ext uri="{FF2B5EF4-FFF2-40B4-BE49-F238E27FC236}">
                <a16:creationId xmlns:a16="http://schemas.microsoft.com/office/drawing/2014/main" id="{4B20735F-789F-4BCB-9BD8-494CA53F865A}"/>
              </a:ext>
            </a:extLst>
          </p:cNvPr>
          <p:cNvPicPr>
            <a:picLocks noChangeAspect="1"/>
          </p:cNvPicPr>
          <p:nvPr/>
        </p:nvPicPr>
        <p:blipFill rotWithShape="1">
          <a:blip r:embed="rId2">
            <a:extLst>
              <a:ext uri="{28A0092B-C50C-407E-A947-70E740481C1C}">
                <a14:useLocalDpi xmlns:a14="http://schemas.microsoft.com/office/drawing/2010/main" val="0"/>
              </a:ext>
            </a:extLst>
          </a:blip>
          <a:srcRect t="8364" b="7366"/>
          <a:stretch/>
        </p:blipFill>
        <p:spPr>
          <a:xfrm>
            <a:off x="-1" y="10"/>
            <a:ext cx="12192000" cy="6857990"/>
          </a:xfrm>
          <a:prstGeom prst="rect">
            <a:avLst/>
          </a:prstGeom>
        </p:spPr>
      </p:pic>
      <p:sp>
        <p:nvSpPr>
          <p:cNvPr id="38"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345F1F3-5D8F-4AE9-9B8B-272FCFA54548}"/>
              </a:ext>
            </a:extLst>
          </p:cNvPr>
          <p:cNvSpPr>
            <a:spLocks noGrp="1"/>
          </p:cNvSpPr>
          <p:nvPr>
            <p:ph type="title"/>
          </p:nvPr>
        </p:nvSpPr>
        <p:spPr>
          <a:xfrm>
            <a:off x="709448" y="1913950"/>
            <a:ext cx="4204137" cy="1342754"/>
          </a:xfrm>
        </p:spPr>
        <p:txBody>
          <a:bodyPr>
            <a:normAutofit/>
          </a:bodyPr>
          <a:lstStyle/>
          <a:p>
            <a:pPr algn="ctr"/>
            <a:br>
              <a:rPr lang="en-GB" sz="3600"/>
            </a:br>
            <a:endParaRPr lang="en-GB" sz="3600"/>
          </a:p>
        </p:txBody>
      </p:sp>
      <p:cxnSp>
        <p:nvCxnSpPr>
          <p:cNvPr id="40" name="Straight Connector 39">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465979-05C9-46BC-A060-9FB202424D4F}"/>
              </a:ext>
            </a:extLst>
          </p:cNvPr>
          <p:cNvSpPr>
            <a:spLocks noGrp="1"/>
          </p:cNvSpPr>
          <p:nvPr>
            <p:ph idx="1"/>
          </p:nvPr>
        </p:nvSpPr>
        <p:spPr>
          <a:xfrm>
            <a:off x="515005" y="2193138"/>
            <a:ext cx="4811375" cy="4481982"/>
          </a:xfrm>
        </p:spPr>
        <p:txBody>
          <a:bodyPr anchor="ctr">
            <a:normAutofit fontScale="92500" lnSpcReduction="10000"/>
          </a:bodyPr>
          <a:lstStyle/>
          <a:p>
            <a:r>
              <a:rPr lang="en-GB" sz="3200" dirty="0">
                <a:effectLst/>
                <a:ea typeface="Calibri" panose="020F0502020204030204" pitchFamily="34" charset="0"/>
                <a:cs typeface="Times New Roman" panose="02020603050405020304" pitchFamily="18" charset="0"/>
              </a:rPr>
              <a:t>My own personally journey of sustainability has been going on for quite a while now. I began this journey four years ago in my first year of university where I studied Business and Management where sustainability was the leading focus throughout the entirety of the course. </a:t>
            </a:r>
          </a:p>
          <a:p>
            <a:endParaRPr lang="en-GB" sz="1800" dirty="0"/>
          </a:p>
        </p:txBody>
      </p:sp>
    </p:spTree>
    <p:extLst>
      <p:ext uri="{BB962C8B-B14F-4D97-AF65-F5344CB8AC3E}">
        <p14:creationId xmlns:p14="http://schemas.microsoft.com/office/powerpoint/2010/main" val="95458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ggs and chick">
            <a:extLst>
              <a:ext uri="{FF2B5EF4-FFF2-40B4-BE49-F238E27FC236}">
                <a16:creationId xmlns:a16="http://schemas.microsoft.com/office/drawing/2014/main" id="{AA3EC8A9-E88C-4665-8CA7-0371A55F2791}"/>
              </a:ext>
            </a:extLst>
          </p:cNvPr>
          <p:cNvPicPr>
            <a:picLocks noChangeAspect="1"/>
          </p:cNvPicPr>
          <p:nvPr/>
        </p:nvPicPr>
        <p:blipFill rotWithShape="1">
          <a:blip r:embed="rId2">
            <a:extLst>
              <a:ext uri="{28A0092B-C50C-407E-A947-70E740481C1C}">
                <a14:useLocalDpi xmlns:a14="http://schemas.microsoft.com/office/drawing/2010/main" val="0"/>
              </a:ext>
            </a:extLst>
          </a:blip>
          <a:srcRect l="9091" t="9574" b="13818"/>
          <a:stretch/>
        </p:blipFill>
        <p:spPr>
          <a:xfrm>
            <a:off x="20" y="0"/>
            <a:ext cx="12191980" cy="6857990"/>
          </a:xfrm>
          <a:prstGeom prst="rect">
            <a:avLst/>
          </a:prstGeom>
        </p:spPr>
      </p:pic>
      <p:sp>
        <p:nvSpPr>
          <p:cNvPr id="62" name="Rectangle 61">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9206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465979-05C9-46BC-A060-9FB202424D4F}"/>
              </a:ext>
            </a:extLst>
          </p:cNvPr>
          <p:cNvSpPr>
            <a:spLocks noGrp="1"/>
          </p:cNvSpPr>
          <p:nvPr>
            <p:ph idx="1"/>
          </p:nvPr>
        </p:nvSpPr>
        <p:spPr>
          <a:xfrm>
            <a:off x="7749290" y="640081"/>
            <a:ext cx="3764826" cy="5254692"/>
          </a:xfrm>
        </p:spPr>
        <p:txBody>
          <a:bodyPr>
            <a:normAutofit lnSpcReduction="10000"/>
          </a:bodyPr>
          <a:lstStyle/>
          <a:p>
            <a:pPr algn="r"/>
            <a:r>
              <a:rPr lang="en-GB" dirty="0">
                <a:effectLst/>
                <a:latin typeface="Calibri" panose="020F0502020204030204" pitchFamily="34" charset="0"/>
                <a:ea typeface="Calibri" panose="020F0502020204030204" pitchFamily="34" charset="0"/>
                <a:cs typeface="Times New Roman" panose="02020603050405020304" pitchFamily="18" charset="0"/>
              </a:rPr>
              <a:t>Admittedly, when I was 19 and just beginning the course, I was more that sceptical towards the importance of sustainability and being as selfish as I was at this time my main thought was “Why is Sustainability even worth learning about” and “how is this going to benefit me at all and my future?” </a:t>
            </a:r>
          </a:p>
          <a:p>
            <a:endParaRPr lang="en-GB" sz="1800" dirty="0"/>
          </a:p>
        </p:txBody>
      </p:sp>
    </p:spTree>
    <p:extLst>
      <p:ext uri="{BB962C8B-B14F-4D97-AF65-F5344CB8AC3E}">
        <p14:creationId xmlns:p14="http://schemas.microsoft.com/office/powerpoint/2010/main" val="2963490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5F1F3-5D8F-4AE9-9B8B-272FCFA54548}"/>
              </a:ext>
            </a:extLst>
          </p:cNvPr>
          <p:cNvSpPr>
            <a:spLocks noGrp="1"/>
          </p:cNvSpPr>
          <p:nvPr>
            <p:ph type="title"/>
          </p:nvPr>
        </p:nvSpPr>
        <p:spPr>
          <a:xfrm>
            <a:off x="801098" y="1396289"/>
            <a:ext cx="5712824" cy="1325563"/>
          </a:xfrm>
        </p:spPr>
        <p:txBody>
          <a:bodyPr>
            <a:normAutofit/>
          </a:bodyPr>
          <a:lstStyle/>
          <a:p>
            <a:br>
              <a:rPr lang="en-GB"/>
            </a:br>
            <a:endParaRPr lang="en-GB"/>
          </a:p>
        </p:txBody>
      </p:sp>
      <p:sp>
        <p:nvSpPr>
          <p:cNvPr id="3" name="Content Placeholder 2">
            <a:extLst>
              <a:ext uri="{FF2B5EF4-FFF2-40B4-BE49-F238E27FC236}">
                <a16:creationId xmlns:a16="http://schemas.microsoft.com/office/drawing/2014/main" id="{D9465979-05C9-46BC-A060-9FB202424D4F}"/>
              </a:ext>
            </a:extLst>
          </p:cNvPr>
          <p:cNvSpPr>
            <a:spLocks noGrp="1"/>
          </p:cNvSpPr>
          <p:nvPr>
            <p:ph idx="1"/>
          </p:nvPr>
        </p:nvSpPr>
        <p:spPr>
          <a:xfrm>
            <a:off x="805543" y="822960"/>
            <a:ext cx="4558309" cy="5230706"/>
          </a:xfrm>
        </p:spPr>
        <p:txBody>
          <a:bodyPr anchor="t">
            <a:normAutofit/>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With hindsight I do wish I were not so sceptical at the beginning of the course and wish I had entered into this with a much more open mind instead of taking quite a while to understand the importance of sustainability and even longer to being to allow sustainability to change my way of thinking and then actively change the way I live and work. </a:t>
            </a:r>
          </a:p>
          <a:p>
            <a:endParaRPr lang="en-GB" sz="1800" dirty="0"/>
          </a:p>
        </p:txBody>
      </p:sp>
      <p:sp>
        <p:nvSpPr>
          <p:cNvPr id="86" name="Oval 85">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8" name="Freeform: Shape 87">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Tree frog">
            <a:extLst>
              <a:ext uri="{FF2B5EF4-FFF2-40B4-BE49-F238E27FC236}">
                <a16:creationId xmlns:a16="http://schemas.microsoft.com/office/drawing/2014/main" id="{B988E89F-3044-41E9-9415-BF3BB2B02B19}"/>
              </a:ext>
            </a:extLst>
          </p:cNvPr>
          <p:cNvPicPr>
            <a:picLocks noChangeAspect="1"/>
          </p:cNvPicPr>
          <p:nvPr/>
        </p:nvPicPr>
        <p:blipFill rotWithShape="1">
          <a:blip r:embed="rId2">
            <a:extLst>
              <a:ext uri="{28A0092B-C50C-407E-A947-70E740481C1C}">
                <a14:useLocalDpi xmlns:a14="http://schemas.microsoft.com/office/drawing/2010/main" val="0"/>
              </a:ext>
            </a:extLst>
          </a:blip>
          <a:srcRect l="19702" r="13546" b="-4"/>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5" name="Picture 4" descr="Colorful leaves in a forest">
            <a:extLst>
              <a:ext uri="{FF2B5EF4-FFF2-40B4-BE49-F238E27FC236}">
                <a16:creationId xmlns:a16="http://schemas.microsoft.com/office/drawing/2014/main" id="{43014407-0315-4221-B1B8-6C86262AC9EF}"/>
              </a:ext>
            </a:extLst>
          </p:cNvPr>
          <p:cNvPicPr>
            <a:picLocks noChangeAspect="1"/>
          </p:cNvPicPr>
          <p:nvPr/>
        </p:nvPicPr>
        <p:blipFill rotWithShape="1">
          <a:blip r:embed="rId3">
            <a:extLst>
              <a:ext uri="{28A0092B-C50C-407E-A947-70E740481C1C}">
                <a14:useLocalDpi xmlns:a14="http://schemas.microsoft.com/office/drawing/2010/main" val="0"/>
              </a:ext>
            </a:extLst>
          </a:blip>
          <a:srcRect l="15364" r="23595" b="-3"/>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90" name="Freeform: Shape 89">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Mountain reflecting on a river">
            <a:extLst>
              <a:ext uri="{FF2B5EF4-FFF2-40B4-BE49-F238E27FC236}">
                <a16:creationId xmlns:a16="http://schemas.microsoft.com/office/drawing/2014/main" id="{751CFE56-7FD8-42AA-AA2F-8FA99D26AEA7}"/>
              </a:ext>
            </a:extLst>
          </p:cNvPr>
          <p:cNvPicPr>
            <a:picLocks noChangeAspect="1"/>
          </p:cNvPicPr>
          <p:nvPr/>
        </p:nvPicPr>
        <p:blipFill rotWithShape="1">
          <a:blip r:embed="rId4">
            <a:extLst>
              <a:ext uri="{28A0092B-C50C-407E-A947-70E740481C1C}">
                <a14:useLocalDpi xmlns:a14="http://schemas.microsoft.com/office/drawing/2010/main" val="0"/>
              </a:ext>
            </a:extLst>
          </a:blip>
          <a:srcRect l="8023" r="13236" b="5"/>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104099323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FA511026-8542-4AC0-9F06-134A70850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46"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Meadow with butterflies">
            <a:extLst>
              <a:ext uri="{FF2B5EF4-FFF2-40B4-BE49-F238E27FC236}">
                <a16:creationId xmlns:a16="http://schemas.microsoft.com/office/drawing/2014/main" id="{B3B12025-7E8B-42DF-839E-437204ADECA2}"/>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345F1F3-5D8F-4AE9-9B8B-272FCFA54548}"/>
              </a:ext>
            </a:extLst>
          </p:cNvPr>
          <p:cNvSpPr>
            <a:spLocks noGrp="1"/>
          </p:cNvSpPr>
          <p:nvPr>
            <p:ph type="title"/>
          </p:nvPr>
        </p:nvSpPr>
        <p:spPr>
          <a:xfrm>
            <a:off x="971368" y="371719"/>
            <a:ext cx="6125964" cy="1906863"/>
          </a:xfrm>
        </p:spPr>
        <p:txBody>
          <a:bodyPr anchor="b">
            <a:normAutofit/>
          </a:bodyPr>
          <a:lstStyle/>
          <a:p>
            <a:br>
              <a:rPr lang="en-GB"/>
            </a:br>
            <a:endParaRPr lang="en-GB"/>
          </a:p>
        </p:txBody>
      </p:sp>
      <p:sp>
        <p:nvSpPr>
          <p:cNvPr id="3" name="Content Placeholder 2">
            <a:extLst>
              <a:ext uri="{FF2B5EF4-FFF2-40B4-BE49-F238E27FC236}">
                <a16:creationId xmlns:a16="http://schemas.microsoft.com/office/drawing/2014/main" id="{D9465979-05C9-46BC-A060-9FB202424D4F}"/>
              </a:ext>
            </a:extLst>
          </p:cNvPr>
          <p:cNvSpPr>
            <a:spLocks noGrp="1"/>
          </p:cNvSpPr>
          <p:nvPr>
            <p:ph idx="1"/>
          </p:nvPr>
        </p:nvSpPr>
        <p:spPr>
          <a:xfrm>
            <a:off x="971368" y="777240"/>
            <a:ext cx="4114801" cy="5399723"/>
          </a:xfrm>
        </p:spPr>
        <p:txBody>
          <a:bodyPr>
            <a:normAutofit fontScale="92500" lnSpcReduction="20000"/>
          </a:bodyPr>
          <a:lstStyle/>
          <a:p>
            <a:r>
              <a:rPr lang="en-GB" sz="3200" dirty="0">
                <a:effectLst/>
                <a:latin typeface="Calibri" panose="020F0502020204030204" pitchFamily="34" charset="0"/>
                <a:ea typeface="Calibri" panose="020F0502020204030204" pitchFamily="34" charset="0"/>
                <a:cs typeface="Times New Roman" panose="02020603050405020304" pitchFamily="18" charset="0"/>
              </a:rPr>
              <a:t>I am thankful that my degree did teach me a tremendous amount about sustainability as it gave me knowledge and confidence when starting this course to question my own opinions and allow them to change and grow for the better giving me a much more thorough and though through option of sustainability. </a:t>
            </a:r>
          </a:p>
          <a:p>
            <a:endParaRPr lang="en-GB" sz="2000" dirty="0"/>
          </a:p>
        </p:txBody>
      </p:sp>
      <p:pic>
        <p:nvPicPr>
          <p:cNvPr id="11" name="Picture 10" descr="White stones balanced in a stack">
            <a:extLst>
              <a:ext uri="{FF2B5EF4-FFF2-40B4-BE49-F238E27FC236}">
                <a16:creationId xmlns:a16="http://schemas.microsoft.com/office/drawing/2014/main" id="{E6E65121-C881-48B1-B76B-ACEFADDD90F0}"/>
              </a:ext>
            </a:extLst>
          </p:cNvPr>
          <p:cNvPicPr>
            <a:picLocks noChangeAspect="1"/>
          </p:cNvPicPr>
          <p:nvPr/>
        </p:nvPicPr>
        <p:blipFill rotWithShape="1">
          <a:blip r:embed="rId3">
            <a:extLst>
              <a:ext uri="{28A0092B-C50C-407E-A947-70E740481C1C}">
                <a14:useLocalDpi xmlns:a14="http://schemas.microsoft.com/office/drawing/2010/main" val="0"/>
              </a:ext>
            </a:extLst>
          </a:blip>
          <a:srcRect l="21243" r="-1" b="-1"/>
          <a:stretch/>
        </p:blipFill>
        <p:spPr>
          <a:xfrm>
            <a:off x="8452963" y="3681463"/>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7" name="Picture 6" descr="Golden Gate Bridge in fog">
            <a:extLst>
              <a:ext uri="{FF2B5EF4-FFF2-40B4-BE49-F238E27FC236}">
                <a16:creationId xmlns:a16="http://schemas.microsoft.com/office/drawing/2014/main" id="{AE4152E0-2916-4E38-AD04-F750FD1BCD47}"/>
              </a:ext>
            </a:extLst>
          </p:cNvPr>
          <p:cNvPicPr>
            <a:picLocks noChangeAspect="1"/>
          </p:cNvPicPr>
          <p:nvPr/>
        </p:nvPicPr>
        <p:blipFill rotWithShape="1">
          <a:blip r:embed="rId4">
            <a:extLst>
              <a:ext uri="{28A0092B-C50C-407E-A947-70E740481C1C}">
                <a14:useLocalDpi xmlns:a14="http://schemas.microsoft.com/office/drawing/2010/main" val="0"/>
              </a:ext>
            </a:extLst>
          </a:blip>
          <a:srcRect l="3808" r="40231"/>
          <a:stretch/>
        </p:blipFill>
        <p:spPr>
          <a:xfrm>
            <a:off x="5398281"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5" name="Picture 4" descr="Child hands on a globe">
            <a:extLst>
              <a:ext uri="{FF2B5EF4-FFF2-40B4-BE49-F238E27FC236}">
                <a16:creationId xmlns:a16="http://schemas.microsoft.com/office/drawing/2014/main" id="{285B76D2-64C3-4DB8-8160-AA5DE6ABAD36}"/>
              </a:ext>
            </a:extLst>
          </p:cNvPr>
          <p:cNvPicPr>
            <a:picLocks noChangeAspect="1"/>
          </p:cNvPicPr>
          <p:nvPr/>
        </p:nvPicPr>
        <p:blipFill rotWithShape="1">
          <a:blip r:embed="rId5">
            <a:extLst>
              <a:ext uri="{28A0092B-C50C-407E-A947-70E740481C1C}">
                <a14:useLocalDpi xmlns:a14="http://schemas.microsoft.com/office/drawing/2010/main" val="0"/>
              </a:ext>
            </a:extLst>
          </a:blip>
          <a:srcRect l="13557" r="-2" b="-2"/>
          <a:stretch/>
        </p:blipFill>
        <p:spPr>
          <a:xfrm>
            <a:off x="7621024" y="-3"/>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98049073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93322-941B-4384-8A55-AC68CD9AB619}"/>
              </a:ext>
            </a:extLst>
          </p:cNvPr>
          <p:cNvSpPr>
            <a:spLocks noGrp="1"/>
          </p:cNvSpPr>
          <p:nvPr>
            <p:ph type="title"/>
          </p:nvPr>
        </p:nvSpPr>
        <p:spPr>
          <a:xfrm>
            <a:off x="804673" y="3320859"/>
            <a:ext cx="4524973" cy="2076333"/>
          </a:xfrm>
        </p:spPr>
        <p:txBody>
          <a:bodyPr vert="horz" lIns="91440" tIns="45720" rIns="91440" bIns="45720" rtlCol="0" anchor="t">
            <a:normAutofit/>
          </a:bodyPr>
          <a:lstStyle/>
          <a:p>
            <a:r>
              <a:rPr lang="en-US" sz="3700">
                <a:effectLst/>
              </a:rPr>
              <a:t>Why has sustainability become so important to me?</a:t>
            </a:r>
            <a:endParaRPr lang="en-US" sz="3700"/>
          </a:p>
        </p:txBody>
      </p:sp>
      <p:sp>
        <p:nvSpPr>
          <p:cNvPr id="9" name="Freeform: Shape 8">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Sunlit path through an almond orchard">
            <a:extLst>
              <a:ext uri="{FF2B5EF4-FFF2-40B4-BE49-F238E27FC236}">
                <a16:creationId xmlns:a16="http://schemas.microsoft.com/office/drawing/2014/main" id="{7115193A-8A32-4CDE-9C3F-8B271680D4B2}"/>
              </a:ext>
            </a:extLst>
          </p:cNvPr>
          <p:cNvPicPr>
            <a:picLocks noChangeAspect="1"/>
          </p:cNvPicPr>
          <p:nvPr/>
        </p:nvPicPr>
        <p:blipFill rotWithShape="1">
          <a:blip r:embed="rId2"/>
          <a:srcRect l="25863" r="8891"/>
          <a:stretch/>
        </p:blipFill>
        <p:spPr>
          <a:xfrm>
            <a:off x="6021086" y="544777"/>
            <a:ext cx="6170914"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Tree>
    <p:extLst>
      <p:ext uri="{BB962C8B-B14F-4D97-AF65-F5344CB8AC3E}">
        <p14:creationId xmlns:p14="http://schemas.microsoft.com/office/powerpoint/2010/main" val="364532472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5F1F3-5D8F-4AE9-9B8B-272FCFA54548}"/>
              </a:ext>
            </a:extLst>
          </p:cNvPr>
          <p:cNvSpPr>
            <a:spLocks noGrp="1"/>
          </p:cNvSpPr>
          <p:nvPr>
            <p:ph type="title"/>
          </p:nvPr>
        </p:nvSpPr>
        <p:spPr>
          <a:xfrm>
            <a:off x="6940295" y="1396289"/>
            <a:ext cx="4668257" cy="1325563"/>
          </a:xfrm>
        </p:spPr>
        <p:txBody>
          <a:bodyPr vert="horz" lIns="91440" tIns="45720" rIns="91440" bIns="45720" rtlCol="0" anchor="ctr">
            <a:normAutofit/>
          </a:bodyPr>
          <a:lstStyle/>
          <a:p>
            <a:br>
              <a:rPr lang="en-US" kern="1200">
                <a:solidFill>
                  <a:schemeClr val="tx1"/>
                </a:solidFill>
                <a:latin typeface="+mj-lt"/>
                <a:ea typeface="+mj-ea"/>
                <a:cs typeface="+mj-cs"/>
              </a:rPr>
            </a:br>
            <a:endParaRPr lang="en-US" kern="1200">
              <a:solidFill>
                <a:schemeClr val="tx1"/>
              </a:solidFill>
              <a:latin typeface="+mj-lt"/>
              <a:ea typeface="+mj-ea"/>
              <a:cs typeface="+mj-cs"/>
            </a:endParaRPr>
          </a:p>
        </p:txBody>
      </p:sp>
      <p:sp>
        <p:nvSpPr>
          <p:cNvPr id="158" name="Freeform: Shape 149">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9" name="Freeform: Shape 151">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0" name="Oval 153">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Climber hanging from a mountain side">
            <a:extLst>
              <a:ext uri="{FF2B5EF4-FFF2-40B4-BE49-F238E27FC236}">
                <a16:creationId xmlns:a16="http://schemas.microsoft.com/office/drawing/2014/main" id="{1A6114AD-6946-434F-A808-4FF4D40F74E0}"/>
              </a:ext>
            </a:extLst>
          </p:cNvPr>
          <p:cNvPicPr>
            <a:picLocks noChangeAspect="1"/>
          </p:cNvPicPr>
          <p:nvPr/>
        </p:nvPicPr>
        <p:blipFill rotWithShape="1">
          <a:blip r:embed="rId2">
            <a:extLst>
              <a:ext uri="{28A0092B-C50C-407E-A947-70E740481C1C}">
                <a14:useLocalDpi xmlns:a14="http://schemas.microsoft.com/office/drawing/2010/main" val="0"/>
              </a:ext>
            </a:extLst>
          </a:blip>
          <a:srcRect l="21213" r="12034" b="-4"/>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8" name="Picture 7" descr="Sticky notes on a wall">
            <a:extLst>
              <a:ext uri="{FF2B5EF4-FFF2-40B4-BE49-F238E27FC236}">
                <a16:creationId xmlns:a16="http://schemas.microsoft.com/office/drawing/2014/main" id="{55912E2F-45E5-458C-A1D1-676C49C9AD56}"/>
              </a:ext>
            </a:extLst>
          </p:cNvPr>
          <p:cNvPicPr>
            <a:picLocks noChangeAspect="1"/>
          </p:cNvPicPr>
          <p:nvPr/>
        </p:nvPicPr>
        <p:blipFill rotWithShape="1">
          <a:blip r:embed="rId3">
            <a:extLst>
              <a:ext uri="{28A0092B-C50C-407E-A947-70E740481C1C}">
                <a14:useLocalDpi xmlns:a14="http://schemas.microsoft.com/office/drawing/2010/main" val="0"/>
              </a:ext>
            </a:extLst>
          </a:blip>
          <a:srcRect l="9964" r="8230" b="-3"/>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10" name="Picture 9" descr="Neon squares set as background">
            <a:extLst>
              <a:ext uri="{FF2B5EF4-FFF2-40B4-BE49-F238E27FC236}">
                <a16:creationId xmlns:a16="http://schemas.microsoft.com/office/drawing/2014/main" id="{20084A00-4635-4F28-89D4-B7945574758E}"/>
              </a:ext>
            </a:extLst>
          </p:cNvPr>
          <p:cNvPicPr>
            <a:picLocks noChangeAspect="1"/>
          </p:cNvPicPr>
          <p:nvPr/>
        </p:nvPicPr>
        <p:blipFill rotWithShape="1">
          <a:blip r:embed="rId4">
            <a:extLst>
              <a:ext uri="{28A0092B-C50C-407E-A947-70E740481C1C}">
                <a14:useLocalDpi xmlns:a14="http://schemas.microsoft.com/office/drawing/2010/main" val="0"/>
              </a:ext>
            </a:extLst>
          </a:blip>
          <a:srcRect l="13833" r="12291"/>
          <a:stretch/>
        </p:blipFill>
        <p:spPr>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4" name="TextBox 3">
            <a:extLst>
              <a:ext uri="{FF2B5EF4-FFF2-40B4-BE49-F238E27FC236}">
                <a16:creationId xmlns:a16="http://schemas.microsoft.com/office/drawing/2014/main" id="{7F5C9421-A69B-48ED-8635-4D9B6808CA16}"/>
              </a:ext>
            </a:extLst>
          </p:cNvPr>
          <p:cNvSpPr txBox="1"/>
          <p:nvPr/>
        </p:nvSpPr>
        <p:spPr>
          <a:xfrm>
            <a:off x="6940296" y="1396289"/>
            <a:ext cx="4668256" cy="4657377"/>
          </a:xfrm>
          <a:prstGeom prst="rect">
            <a:avLst/>
          </a:prstGeom>
        </p:spPr>
        <p:txBody>
          <a:bodyPr vert="horz" lIns="91440" tIns="45720" rIns="91440" bIns="45720" rtlCol="0" anchor="t">
            <a:normAutofit fontScale="92500" lnSpcReduction="20000"/>
          </a:bodyPr>
          <a:lstStyle/>
          <a:p>
            <a:pPr algn="r">
              <a:lnSpc>
                <a:spcPct val="90000"/>
              </a:lnSpc>
              <a:spcAft>
                <a:spcPts val="600"/>
              </a:spcAft>
            </a:pPr>
            <a:r>
              <a:rPr lang="en-US" sz="3200" dirty="0">
                <a:effectLst/>
              </a:rPr>
              <a:t>Over many modules I have explained and given evidence of the importance of sustainability on the world and our surrounding environment across the scale from local to international. Although speaking of why sustainability is important to myself on a personal level is not something I am able to write with ease or any speed.</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271425744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Close-up of a blue flower">
            <a:extLst>
              <a:ext uri="{FF2B5EF4-FFF2-40B4-BE49-F238E27FC236}">
                <a16:creationId xmlns:a16="http://schemas.microsoft.com/office/drawing/2014/main" id="{DD6EAC5B-9640-4D10-83BB-66BABD883248}"/>
              </a:ext>
            </a:extLst>
          </p:cNvPr>
          <p:cNvPicPr>
            <a:picLocks noChangeAspect="1"/>
          </p:cNvPicPr>
          <p:nvPr/>
        </p:nvPicPr>
        <p:blipFill rotWithShape="1">
          <a:blip r:embed="rId2">
            <a:extLst>
              <a:ext uri="{28A0092B-C50C-407E-A947-70E740481C1C}">
                <a14:useLocalDpi xmlns:a14="http://schemas.microsoft.com/office/drawing/2010/main" val="0"/>
              </a:ext>
            </a:extLst>
          </a:blip>
          <a:srcRect t="10127" r="-1" b="5264"/>
          <a:stretch/>
        </p:blipFill>
        <p:spPr>
          <a:xfrm>
            <a:off x="20" y="10"/>
            <a:ext cx="12188932" cy="6857990"/>
          </a:xfrm>
          <a:prstGeom prst="rect">
            <a:avLst/>
          </a:prstGeom>
        </p:spPr>
      </p:pic>
      <p:sp>
        <p:nvSpPr>
          <p:cNvPr id="181" name="Freeform: Shape 119">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45F1F3-5D8F-4AE9-9B8B-272FCFA54548}"/>
              </a:ext>
            </a:extLst>
          </p:cNvPr>
          <p:cNvSpPr>
            <a:spLocks noGrp="1"/>
          </p:cNvSpPr>
          <p:nvPr>
            <p:ph type="title"/>
          </p:nvPr>
        </p:nvSpPr>
        <p:spPr>
          <a:xfrm>
            <a:off x="618062" y="4185749"/>
            <a:ext cx="9265771" cy="622836"/>
          </a:xfrm>
        </p:spPr>
        <p:txBody>
          <a:bodyPr vert="horz" lIns="91440" tIns="45720" rIns="91440" bIns="45720" rtlCol="0" anchor="ctr">
            <a:normAutofit/>
          </a:bodyPr>
          <a:lstStyle/>
          <a:p>
            <a:br>
              <a:rPr lang="en-US" sz="1700"/>
            </a:br>
            <a:endParaRPr lang="en-US" sz="1700"/>
          </a:p>
        </p:txBody>
      </p:sp>
      <p:sp>
        <p:nvSpPr>
          <p:cNvPr id="3" name="TextBox 2">
            <a:extLst>
              <a:ext uri="{FF2B5EF4-FFF2-40B4-BE49-F238E27FC236}">
                <a16:creationId xmlns:a16="http://schemas.microsoft.com/office/drawing/2014/main" id="{4EBD3D3B-387E-4C63-B3EC-FC67FC34065E}"/>
              </a:ext>
            </a:extLst>
          </p:cNvPr>
          <p:cNvSpPr txBox="1"/>
          <p:nvPr/>
        </p:nvSpPr>
        <p:spPr>
          <a:xfrm>
            <a:off x="618063" y="4185749"/>
            <a:ext cx="9565028" cy="1920412"/>
          </a:xfrm>
          <a:prstGeom prst="rect">
            <a:avLst/>
          </a:prstGeom>
        </p:spPr>
        <p:txBody>
          <a:bodyPr vert="horz" lIns="91440" tIns="45720" rIns="91440" bIns="45720" rtlCol="0">
            <a:normAutofit/>
          </a:bodyPr>
          <a:lstStyle/>
          <a:p>
            <a:pPr>
              <a:lnSpc>
                <a:spcPct val="90000"/>
              </a:lnSpc>
              <a:spcAft>
                <a:spcPts val="600"/>
              </a:spcAft>
            </a:pPr>
            <a:r>
              <a:rPr lang="en-US" sz="2800" dirty="0">
                <a:effectLst/>
              </a:rPr>
              <a:t>Each time I try to answer this I feel my answer is not good enough or all-encompassing enough to make enough of an impact as I want it to so that the importance of sustainability can be understood to anyone on the outside looking in. </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1960445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Strawberry and marshmallow on scale">
            <a:extLst>
              <a:ext uri="{FF2B5EF4-FFF2-40B4-BE49-F238E27FC236}">
                <a16:creationId xmlns:a16="http://schemas.microsoft.com/office/drawing/2014/main" id="{22307B38-404E-493A-9101-D2B6014BC968}"/>
              </a:ext>
            </a:extLst>
          </p:cNvPr>
          <p:cNvPicPr>
            <a:picLocks noChangeAspect="1"/>
          </p:cNvPicPr>
          <p:nvPr/>
        </p:nvPicPr>
        <p:blipFill rotWithShape="1">
          <a:blip r:embed="rId2">
            <a:duotone>
              <a:prstClr val="black"/>
              <a:schemeClr val="tx2">
                <a:tint val="45000"/>
                <a:satMod val="400000"/>
              </a:schemeClr>
            </a:duotone>
            <a:alphaModFix amt="35000"/>
            <a:extLst>
              <a:ext uri="{28A0092B-C50C-407E-A947-70E740481C1C}">
                <a14:useLocalDpi xmlns:a14="http://schemas.microsoft.com/office/drawing/2010/main" val="0"/>
              </a:ext>
            </a:extLst>
          </a:blip>
          <a:srcRect t="9290" b="6465"/>
          <a:stretch/>
        </p:blipFill>
        <p:spPr>
          <a:xfrm>
            <a:off x="-7" y="-8"/>
            <a:ext cx="12192000" cy="6855958"/>
          </a:xfrm>
          <a:prstGeom prst="rect">
            <a:avLst/>
          </a:prstGeom>
        </p:spPr>
      </p:pic>
      <p:sp>
        <p:nvSpPr>
          <p:cNvPr id="2" name="Title 1">
            <a:extLst>
              <a:ext uri="{FF2B5EF4-FFF2-40B4-BE49-F238E27FC236}">
                <a16:creationId xmlns:a16="http://schemas.microsoft.com/office/drawing/2014/main" id="{3345F1F3-5D8F-4AE9-9B8B-272FCFA54548}"/>
              </a:ext>
            </a:extLst>
          </p:cNvPr>
          <p:cNvSpPr>
            <a:spLocks noGrp="1"/>
          </p:cNvSpPr>
          <p:nvPr>
            <p:ph type="title"/>
          </p:nvPr>
        </p:nvSpPr>
        <p:spPr>
          <a:xfrm>
            <a:off x="801098" y="1396289"/>
            <a:ext cx="6387102" cy="1325563"/>
          </a:xfrm>
        </p:spPr>
        <p:txBody>
          <a:bodyPr vert="horz" lIns="91440" tIns="45720" rIns="91440" bIns="45720" rtlCol="0" anchor="ctr">
            <a:normAutofit/>
          </a:bodyPr>
          <a:lstStyle/>
          <a:p>
            <a:br>
              <a:rPr lang="en-US" kern="1200">
                <a:solidFill>
                  <a:schemeClr val="tx1"/>
                </a:solidFill>
                <a:latin typeface="+mj-lt"/>
                <a:ea typeface="+mj-ea"/>
                <a:cs typeface="+mj-cs"/>
              </a:rPr>
            </a:br>
            <a:endParaRPr lang="en-US" kern="1200">
              <a:solidFill>
                <a:schemeClr val="tx1"/>
              </a:solidFill>
              <a:latin typeface="+mj-lt"/>
              <a:ea typeface="+mj-ea"/>
              <a:cs typeface="+mj-cs"/>
            </a:endParaRPr>
          </a:p>
        </p:txBody>
      </p:sp>
      <p:sp>
        <p:nvSpPr>
          <p:cNvPr id="40" name="TextBox 39">
            <a:extLst>
              <a:ext uri="{FF2B5EF4-FFF2-40B4-BE49-F238E27FC236}">
                <a16:creationId xmlns:a16="http://schemas.microsoft.com/office/drawing/2014/main" id="{972AEC61-B595-4DD8-8F78-3FC94B040FB3}"/>
              </a:ext>
            </a:extLst>
          </p:cNvPr>
          <p:cNvSpPr txBox="1"/>
          <p:nvPr/>
        </p:nvSpPr>
        <p:spPr>
          <a:xfrm>
            <a:off x="805542" y="2871982"/>
            <a:ext cx="6382657" cy="3181684"/>
          </a:xfrm>
          <a:prstGeom prst="rect">
            <a:avLst/>
          </a:prstGeom>
        </p:spPr>
        <p:txBody>
          <a:bodyPr vert="horz" lIns="91440" tIns="45720" rIns="91440" bIns="45720" rtlCol="0" anchor="t">
            <a:normAutofit fontScale="92500" lnSpcReduction="10000"/>
          </a:bodyPr>
          <a:lstStyle/>
          <a:p>
            <a:pPr>
              <a:lnSpc>
                <a:spcPct val="90000"/>
              </a:lnSpc>
              <a:spcAft>
                <a:spcPts val="600"/>
              </a:spcAft>
            </a:pPr>
            <a:r>
              <a:rPr lang="en-US" sz="2800" dirty="0"/>
              <a:t>To try my best, sustainability is so important to me because I know without doubt or second thought that it is right. It is the correct thing to do and one of the most important changes that need to be pushed towards because no matter what other endeavors or pursuits you want to achieve it will be impossible and not worth doing if there is not a healthy world to do it in</a:t>
            </a:r>
            <a:r>
              <a:rPr lang="en-US" dirty="0"/>
              <a:t>. </a:t>
            </a:r>
          </a:p>
        </p:txBody>
      </p:sp>
      <p:sp>
        <p:nvSpPr>
          <p:cNvPr id="209" name="Freeform: Shape 208">
            <a:extLst>
              <a:ext uri="{FF2B5EF4-FFF2-40B4-BE49-F238E27FC236}">
                <a16:creationId xmlns:a16="http://schemas.microsoft.com/office/drawing/2014/main" id="{86B8807B-7828-4E42-86D6-939A5397D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2055"/>
            <a:ext cx="4666892" cy="3481643"/>
          </a:xfrm>
          <a:custGeom>
            <a:avLst/>
            <a:gdLst>
              <a:gd name="connsiteX0" fmla="*/ 144173 w 4666892"/>
              <a:gd name="connsiteY0" fmla="*/ 0 h 3481643"/>
              <a:gd name="connsiteX1" fmla="*/ 4666892 w 4666892"/>
              <a:gd name="connsiteY1" fmla="*/ 0 h 3481643"/>
              <a:gd name="connsiteX2" fmla="*/ 4666892 w 4666892"/>
              <a:gd name="connsiteY2" fmla="*/ 2512390 h 3481643"/>
              <a:gd name="connsiteX3" fmla="*/ 4657487 w 4666892"/>
              <a:gd name="connsiteY3" fmla="*/ 2524968 h 3481643"/>
              <a:gd name="connsiteX4" fmla="*/ 2628900 w 4666892"/>
              <a:gd name="connsiteY4" fmla="*/ 3481643 h 3481643"/>
              <a:gd name="connsiteX5" fmla="*/ 0 w 4666892"/>
              <a:gd name="connsiteY5" fmla="*/ 852743 h 3481643"/>
              <a:gd name="connsiteX6" fmla="*/ 118190 w 4666892"/>
              <a:gd name="connsiteY6" fmla="*/ 70989 h 3481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481643">
                <a:moveTo>
                  <a:pt x="144173" y="0"/>
                </a:moveTo>
                <a:lnTo>
                  <a:pt x="4666892" y="0"/>
                </a:lnTo>
                <a:lnTo>
                  <a:pt x="4666892" y="2512390"/>
                </a:lnTo>
                <a:lnTo>
                  <a:pt x="4657487" y="2524968"/>
                </a:lnTo>
                <a:cubicBezTo>
                  <a:pt x="4175308" y="3109233"/>
                  <a:pt x="3445594" y="3481643"/>
                  <a:pt x="2628900" y="3481643"/>
                </a:cubicBezTo>
                <a:cubicBezTo>
                  <a:pt x="1176999" y="3481643"/>
                  <a:pt x="0" y="2304644"/>
                  <a:pt x="0" y="852743"/>
                </a:cubicBezTo>
                <a:cubicBezTo>
                  <a:pt x="0" y="580512"/>
                  <a:pt x="41379" y="317945"/>
                  <a:pt x="118190" y="70989"/>
                </a:cubicBezTo>
                <a:close/>
              </a:path>
            </a:pathLst>
          </a:cu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Girl climbing on a wall supported by father">
            <a:extLst>
              <a:ext uri="{FF2B5EF4-FFF2-40B4-BE49-F238E27FC236}">
                <a16:creationId xmlns:a16="http://schemas.microsoft.com/office/drawing/2014/main" id="{43363DA5-C6C9-46E4-9A78-CA370280FCE8}"/>
              </a:ext>
            </a:extLst>
          </p:cNvPr>
          <p:cNvPicPr>
            <a:picLocks noChangeAspect="1"/>
          </p:cNvPicPr>
          <p:nvPr/>
        </p:nvPicPr>
        <p:blipFill rotWithShape="1">
          <a:blip r:embed="rId3">
            <a:extLst>
              <a:ext uri="{28A0092B-C50C-407E-A947-70E740481C1C}">
                <a14:useLocalDpi xmlns:a14="http://schemas.microsoft.com/office/drawing/2010/main" val="0"/>
              </a:ext>
            </a:extLst>
          </a:blip>
          <a:srcRect t="37142" b="13681"/>
          <a:stretch/>
        </p:blipFill>
        <p:spPr>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sp>
        <p:nvSpPr>
          <p:cNvPr id="211" name="Freeform: Shape 210">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Colorful hot air balloons flying">
            <a:extLst>
              <a:ext uri="{FF2B5EF4-FFF2-40B4-BE49-F238E27FC236}">
                <a16:creationId xmlns:a16="http://schemas.microsoft.com/office/drawing/2014/main" id="{40FF250D-D730-4C4F-AC37-9A2952661B86}"/>
              </a:ext>
            </a:extLst>
          </p:cNvPr>
          <p:cNvPicPr>
            <a:picLocks noChangeAspect="1"/>
          </p:cNvPicPr>
          <p:nvPr/>
        </p:nvPicPr>
        <p:blipFill rotWithShape="1">
          <a:blip r:embed="rId4">
            <a:extLst>
              <a:ext uri="{28A0092B-C50C-407E-A947-70E740481C1C}">
                <a14:useLocalDpi xmlns:a14="http://schemas.microsoft.com/office/drawing/2010/main" val="0"/>
              </a:ext>
            </a:extLst>
          </a:blip>
          <a:srcRect r="32482" b="-1"/>
          <a:stretch/>
        </p:blipFill>
        <p:spPr>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30384853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3" name="Rectangle 402">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10;&#10;Description automatically generated">
            <a:extLst>
              <a:ext uri="{FF2B5EF4-FFF2-40B4-BE49-F238E27FC236}">
                <a16:creationId xmlns:a16="http://schemas.microsoft.com/office/drawing/2014/main" id="{0D140ADB-D8CC-464E-A782-1F17DD8383F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091" r="23289"/>
          <a:stretch/>
        </p:blipFill>
        <p:spPr>
          <a:xfrm>
            <a:off x="3522468" y="10"/>
            <a:ext cx="8669532" cy="6857990"/>
          </a:xfrm>
          <a:prstGeom prst="rect">
            <a:avLst/>
          </a:prstGeom>
        </p:spPr>
      </p:pic>
      <p:sp>
        <p:nvSpPr>
          <p:cNvPr id="405" name="Rectangle 404">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45F1F3-5D8F-4AE9-9B8B-272FCFA54548}"/>
              </a:ext>
            </a:extLst>
          </p:cNvPr>
          <p:cNvSpPr>
            <a:spLocks noGrp="1"/>
          </p:cNvSpPr>
          <p:nvPr>
            <p:ph type="title"/>
          </p:nvPr>
        </p:nvSpPr>
        <p:spPr>
          <a:xfrm>
            <a:off x="371094" y="1161288"/>
            <a:ext cx="3438144" cy="1124712"/>
          </a:xfrm>
        </p:spPr>
        <p:txBody>
          <a:bodyPr vert="horz" lIns="91440" tIns="45720" rIns="91440" bIns="45720" rtlCol="0" anchor="b">
            <a:normAutofit/>
          </a:bodyPr>
          <a:lstStyle/>
          <a:p>
            <a:br>
              <a:rPr lang="en-US" sz="2800"/>
            </a:br>
            <a:endParaRPr lang="en-US" sz="2800"/>
          </a:p>
        </p:txBody>
      </p:sp>
      <p:sp>
        <p:nvSpPr>
          <p:cNvPr id="407" name="Rectangle 40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09" name="Rectangle 40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 name="TextBox 204">
            <a:extLst>
              <a:ext uri="{FF2B5EF4-FFF2-40B4-BE49-F238E27FC236}">
                <a16:creationId xmlns:a16="http://schemas.microsoft.com/office/drawing/2014/main" id="{64A6F2C8-BA55-49DC-9025-4F40B8A18A61}"/>
              </a:ext>
            </a:extLst>
          </p:cNvPr>
          <p:cNvSpPr txBox="1"/>
          <p:nvPr/>
        </p:nvSpPr>
        <p:spPr>
          <a:xfrm>
            <a:off x="371094" y="2718054"/>
            <a:ext cx="5724906" cy="3207258"/>
          </a:xfrm>
          <a:prstGeom prst="rect">
            <a:avLst/>
          </a:prstGeom>
        </p:spPr>
        <p:txBody>
          <a:bodyPr vert="horz" lIns="91440" tIns="45720" rIns="91440" bIns="45720" rtlCol="0" anchor="t">
            <a:normAutofit fontScale="92500" lnSpcReduction="10000"/>
          </a:bodyPr>
          <a:lstStyle/>
          <a:p>
            <a:pPr>
              <a:lnSpc>
                <a:spcPct val="90000"/>
              </a:lnSpc>
              <a:spcAft>
                <a:spcPts val="600"/>
              </a:spcAft>
            </a:pPr>
            <a:r>
              <a:rPr lang="en-US" sz="2000" dirty="0"/>
              <a:t>The United Nations sustainable development goals have really influenced my way of thinking and the global implications that our action have on our surrounding environment. These are seventeen interlinking goals that are to be worked towards to create a more sustainable future for all. They were set up in 2015 and are desired to be completed by 2030 however these goals work much better as continuous targets to strive for without an end date as it seems that there is always more to be done.  When working towards any sustainability focused assignment I do think of how what could I am writing about have an impact on the sustainable development goals for the better. </a:t>
            </a:r>
          </a:p>
        </p:txBody>
      </p:sp>
      <p:sp>
        <p:nvSpPr>
          <p:cNvPr id="6" name="TextBox 5">
            <a:extLst>
              <a:ext uri="{FF2B5EF4-FFF2-40B4-BE49-F238E27FC236}">
                <a16:creationId xmlns:a16="http://schemas.microsoft.com/office/drawing/2014/main" id="{07019EC9-58B0-4684-8CB3-B669E0F7AF5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en.wikipedia.org/wiki/Flag_of_the_United_Nation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42109084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5" name="Rectangle 184">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Rectangle 186">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chools of fishes underwater">
            <a:extLst>
              <a:ext uri="{FF2B5EF4-FFF2-40B4-BE49-F238E27FC236}">
                <a16:creationId xmlns:a16="http://schemas.microsoft.com/office/drawing/2014/main" id="{9F4A6457-A6DE-47E9-A898-70B3095F090C}"/>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l="17752" r="-1" b="-1"/>
          <a:stretch/>
        </p:blipFill>
        <p:spPr>
          <a:xfrm>
            <a:off x="20" y="10"/>
            <a:ext cx="8450297" cy="6857990"/>
          </a:xfrm>
          <a:prstGeom prst="rect">
            <a:avLst/>
          </a:prstGeom>
        </p:spPr>
      </p:pic>
      <p:sp>
        <p:nvSpPr>
          <p:cNvPr id="2" name="Title 1">
            <a:extLst>
              <a:ext uri="{FF2B5EF4-FFF2-40B4-BE49-F238E27FC236}">
                <a16:creationId xmlns:a16="http://schemas.microsoft.com/office/drawing/2014/main" id="{3345F1F3-5D8F-4AE9-9B8B-272FCFA54548}"/>
              </a:ext>
            </a:extLst>
          </p:cNvPr>
          <p:cNvSpPr>
            <a:spLocks noGrp="1"/>
          </p:cNvSpPr>
          <p:nvPr>
            <p:ph type="title"/>
          </p:nvPr>
        </p:nvSpPr>
        <p:spPr>
          <a:xfrm>
            <a:off x="838201" y="365125"/>
            <a:ext cx="5251316" cy="1627636"/>
          </a:xfrm>
        </p:spPr>
        <p:txBody>
          <a:bodyPr vert="horz" lIns="91440" tIns="45720" rIns="91440" bIns="45720" rtlCol="0" anchor="ctr">
            <a:normAutofit/>
          </a:bodyPr>
          <a:lstStyle/>
          <a:p>
            <a:br>
              <a:rPr lang="en-US" kern="1200">
                <a:solidFill>
                  <a:srgbClr val="FFFFFF"/>
                </a:solidFill>
                <a:latin typeface="+mj-lt"/>
                <a:ea typeface="+mj-ea"/>
                <a:cs typeface="+mj-cs"/>
              </a:rPr>
            </a:br>
            <a:endParaRPr lang="en-US" kern="1200">
              <a:solidFill>
                <a:srgbClr val="FFFFFF"/>
              </a:solidFill>
              <a:latin typeface="+mj-lt"/>
              <a:ea typeface="+mj-ea"/>
              <a:cs typeface="+mj-cs"/>
            </a:endParaRPr>
          </a:p>
        </p:txBody>
      </p:sp>
      <p:sp>
        <p:nvSpPr>
          <p:cNvPr id="210" name="TextBox 209">
            <a:extLst>
              <a:ext uri="{FF2B5EF4-FFF2-40B4-BE49-F238E27FC236}">
                <a16:creationId xmlns:a16="http://schemas.microsoft.com/office/drawing/2014/main" id="{8330AEF3-4113-4209-9258-264DCEFE6B88}"/>
              </a:ext>
            </a:extLst>
          </p:cNvPr>
          <p:cNvSpPr txBox="1"/>
          <p:nvPr/>
        </p:nvSpPr>
        <p:spPr>
          <a:xfrm>
            <a:off x="838200" y="777240"/>
            <a:ext cx="5127804" cy="5399723"/>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2800" dirty="0">
                <a:solidFill>
                  <a:srgbClr val="FFFFFF"/>
                </a:solidFill>
              </a:rPr>
              <a:t>Fishing extremes where until particularly recently something that I was completely oblivious until I was made aware of a documentary called Seaspiricy. This show had such a strong impact on me that I decided to carry out my own further research and, on my conclusion, I was so socked that I changed my diet to completely remove fish in protest. The realisation I had was that with overfishing and ocean neglect and pollution there is no way that even supporting the fishing industry can ever create a positive change. </a:t>
            </a:r>
          </a:p>
        </p:txBody>
      </p:sp>
      <p:pic>
        <p:nvPicPr>
          <p:cNvPr id="5" name="Picture 4" descr="A clownfish underwater">
            <a:extLst>
              <a:ext uri="{FF2B5EF4-FFF2-40B4-BE49-F238E27FC236}">
                <a16:creationId xmlns:a16="http://schemas.microsoft.com/office/drawing/2014/main" id="{C7EE2FDC-4E92-471C-BD2E-576D538724C6}"/>
              </a:ext>
            </a:extLst>
          </p:cNvPr>
          <p:cNvPicPr>
            <a:picLocks noChangeAspect="1"/>
          </p:cNvPicPr>
          <p:nvPr/>
        </p:nvPicPr>
        <p:blipFill rotWithShape="1">
          <a:blip r:embed="rId4">
            <a:extLst>
              <a:ext uri="{28A0092B-C50C-407E-A947-70E740481C1C}">
                <a14:useLocalDpi xmlns:a14="http://schemas.microsoft.com/office/drawing/2010/main" val="0"/>
              </a:ext>
            </a:extLst>
          </a:blip>
          <a:srcRect l="10139" r="31824"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5484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raffic light trails at night">
            <a:extLst>
              <a:ext uri="{FF2B5EF4-FFF2-40B4-BE49-F238E27FC236}">
                <a16:creationId xmlns:a16="http://schemas.microsoft.com/office/drawing/2014/main" id="{1551E45F-245B-4203-8500-D5C76916C89D}"/>
              </a:ext>
            </a:extLst>
          </p:cNvPr>
          <p:cNvPicPr>
            <a:picLocks noChangeAspect="1"/>
          </p:cNvPicPr>
          <p:nvPr/>
        </p:nvPicPr>
        <p:blipFill rotWithShape="1">
          <a:blip r:embed="rId2"/>
          <a:srcRect t="15541" b="189"/>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825DB4-ABEC-4DEB-97BE-1BA8C42DB23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effectLst/>
              </a:rPr>
              <a:t>How has my daily life changed as a result of sustainability? </a:t>
            </a:r>
            <a:endParaRPr lang="en-US" sz="5200" dirty="0">
              <a:solidFill>
                <a:srgbClr val="FFFFFF"/>
              </a:solidFill>
            </a:endParaRPr>
          </a:p>
        </p:txBody>
      </p:sp>
    </p:spTree>
    <p:extLst>
      <p:ext uri="{BB962C8B-B14F-4D97-AF65-F5344CB8AC3E}">
        <p14:creationId xmlns:p14="http://schemas.microsoft.com/office/powerpoint/2010/main" val="34358503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3" name="Rectangle 212">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 up of colorful chameleon">
            <a:extLst>
              <a:ext uri="{FF2B5EF4-FFF2-40B4-BE49-F238E27FC236}">
                <a16:creationId xmlns:a16="http://schemas.microsoft.com/office/drawing/2014/main" id="{7B9CFDDE-56A5-479A-93C0-0733E72E363A}"/>
              </a:ext>
            </a:extLst>
          </p:cNvPr>
          <p:cNvPicPr>
            <a:picLocks noChangeAspect="1"/>
          </p:cNvPicPr>
          <p:nvPr/>
        </p:nvPicPr>
        <p:blipFill rotWithShape="1">
          <a:blip r:embed="rId2">
            <a:extLst>
              <a:ext uri="{28A0092B-C50C-407E-A947-70E740481C1C}">
                <a14:useLocalDpi xmlns:a14="http://schemas.microsoft.com/office/drawing/2010/main" val="0"/>
              </a:ext>
            </a:extLst>
          </a:blip>
          <a:srcRect r="23289" b="9091"/>
          <a:stretch/>
        </p:blipFill>
        <p:spPr>
          <a:xfrm>
            <a:off x="3522468" y="10"/>
            <a:ext cx="8669532" cy="6857990"/>
          </a:xfrm>
          <a:prstGeom prst="rect">
            <a:avLst/>
          </a:prstGeom>
        </p:spPr>
      </p:pic>
      <p:sp>
        <p:nvSpPr>
          <p:cNvPr id="215" name="Rectangle 214">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45F1F3-5D8F-4AE9-9B8B-272FCFA54548}"/>
              </a:ext>
            </a:extLst>
          </p:cNvPr>
          <p:cNvSpPr>
            <a:spLocks noGrp="1"/>
          </p:cNvSpPr>
          <p:nvPr>
            <p:ph type="title"/>
          </p:nvPr>
        </p:nvSpPr>
        <p:spPr>
          <a:xfrm>
            <a:off x="371094" y="843534"/>
            <a:ext cx="8669532" cy="1442466"/>
          </a:xfrm>
        </p:spPr>
        <p:txBody>
          <a:bodyPr vert="horz" lIns="91440" tIns="45720" rIns="91440" bIns="45720" rtlCol="0" anchor="b">
            <a:noAutofit/>
          </a:bodyPr>
          <a:lstStyle/>
          <a:p>
            <a:r>
              <a:rPr lang="en-GB" sz="2400" dirty="0"/>
              <a:t>My day-to-day life consists mainly of working and spending time with my friends and family, over the past few years since the beginning of my sustainability journey my like has changed in some ways subtly and in others quite dramatically. Such changes include-</a:t>
            </a:r>
            <a:endParaRPr lang="en-US" sz="2400" dirty="0"/>
          </a:p>
        </p:txBody>
      </p:sp>
      <p:sp>
        <p:nvSpPr>
          <p:cNvPr id="217" name="Rectangle 21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9" name="Rectangle 2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TextBox 55">
            <a:extLst>
              <a:ext uri="{FF2B5EF4-FFF2-40B4-BE49-F238E27FC236}">
                <a16:creationId xmlns:a16="http://schemas.microsoft.com/office/drawing/2014/main" id="{30CC1545-179B-473B-9307-BCC4D8899BB3}"/>
              </a:ext>
            </a:extLst>
          </p:cNvPr>
          <p:cNvSpPr txBox="1"/>
          <p:nvPr/>
        </p:nvSpPr>
        <p:spPr>
          <a:xfrm>
            <a:off x="371094" y="2718054"/>
            <a:ext cx="8132826" cy="3207258"/>
          </a:xfrm>
          <a:prstGeom prst="rect">
            <a:avLst/>
          </a:prstGeom>
        </p:spPr>
        <p:txBody>
          <a:bodyPr vert="horz" lIns="91440" tIns="45720" rIns="91440" bIns="45720" rtlCol="0" anchor="t">
            <a:normAutofit fontScale="92500" lnSpcReduction="20000"/>
          </a:bodyPr>
          <a:lstStyle/>
          <a:p>
            <a:pPr indent="-228600">
              <a:lnSpc>
                <a:spcPct val="90000"/>
              </a:lnSpc>
              <a:spcAft>
                <a:spcPts val="600"/>
              </a:spcAft>
              <a:buFont typeface="Arial" panose="020B0604020202020204" pitchFamily="34" charset="0"/>
              <a:buChar char="•"/>
            </a:pPr>
            <a:r>
              <a:rPr lang="en-US" sz="1600" b="1" dirty="0"/>
              <a:t>1.Only using reusable bags and actively working towards removing single use plastics from my life.</a:t>
            </a:r>
          </a:p>
          <a:p>
            <a:pPr indent="-228600">
              <a:lnSpc>
                <a:spcPct val="90000"/>
              </a:lnSpc>
              <a:spcAft>
                <a:spcPts val="600"/>
              </a:spcAft>
              <a:buFont typeface="Arial" panose="020B0604020202020204" pitchFamily="34" charset="0"/>
              <a:buChar char="•"/>
            </a:pPr>
            <a:r>
              <a:rPr lang="en-US" sz="1600" b="1" dirty="0"/>
              <a:t>2.Recycling as many products as I can to avoid needlessly frowning away products that I can find uses for.</a:t>
            </a:r>
          </a:p>
          <a:p>
            <a:pPr indent="-228600">
              <a:lnSpc>
                <a:spcPct val="90000"/>
              </a:lnSpc>
              <a:spcAft>
                <a:spcPts val="600"/>
              </a:spcAft>
              <a:buFont typeface="Arial" panose="020B0604020202020204" pitchFamily="34" charset="0"/>
              <a:buChar char="•"/>
            </a:pPr>
            <a:r>
              <a:rPr lang="en-US" sz="1600" b="1" dirty="0"/>
              <a:t>3.In my home I do not use any more that the minimum amount of heating necessary if at all, this has turned into only using the heating between November and February. </a:t>
            </a:r>
          </a:p>
          <a:p>
            <a:pPr indent="-228600">
              <a:lnSpc>
                <a:spcPct val="90000"/>
              </a:lnSpc>
              <a:spcAft>
                <a:spcPts val="600"/>
              </a:spcAft>
              <a:buFont typeface="Arial" panose="020B0604020202020204" pitchFamily="34" charset="0"/>
              <a:buChar char="•"/>
            </a:pPr>
            <a:r>
              <a:rPr lang="en-US" sz="1600" b="1" dirty="0"/>
              <a:t>4.I do not use my dishwasher instead I wash all kitchen wear by hand to not use electricity and save on water. </a:t>
            </a:r>
          </a:p>
          <a:p>
            <a:pPr indent="-228600">
              <a:lnSpc>
                <a:spcPct val="90000"/>
              </a:lnSpc>
              <a:spcAft>
                <a:spcPts val="600"/>
              </a:spcAft>
              <a:buFont typeface="Arial" panose="020B0604020202020204" pitchFamily="34" charset="0"/>
              <a:buChar char="•"/>
            </a:pPr>
            <a:r>
              <a:rPr lang="en-US" sz="1600" b="1" dirty="0"/>
              <a:t>5.I have completely cut fish from my diet and am eating vegetarian more often which I can see a health benefit from.</a:t>
            </a:r>
          </a:p>
          <a:p>
            <a:pPr indent="-228600">
              <a:lnSpc>
                <a:spcPct val="90000"/>
              </a:lnSpc>
              <a:spcAft>
                <a:spcPts val="600"/>
              </a:spcAft>
              <a:buFont typeface="Arial" panose="020B0604020202020204" pitchFamily="34" charset="0"/>
              <a:buChar char="•"/>
            </a:pPr>
            <a:r>
              <a:rPr lang="en-US" sz="1600" b="1" dirty="0"/>
              <a:t>6.When shopping I buy as much as I can in bulk instead of continually spending constantly. </a:t>
            </a:r>
          </a:p>
          <a:p>
            <a:pPr indent="-228600">
              <a:lnSpc>
                <a:spcPct val="90000"/>
              </a:lnSpc>
              <a:spcAft>
                <a:spcPts val="600"/>
              </a:spcAft>
              <a:buFont typeface="Arial" panose="020B0604020202020204" pitchFamily="34" charset="0"/>
              <a:buChar char="•"/>
            </a:pPr>
            <a:r>
              <a:rPr lang="en-US" sz="1600" b="1" dirty="0"/>
              <a:t>7.I no longer use a car to travel instead I walk, bike and use public transport. </a:t>
            </a:r>
          </a:p>
          <a:p>
            <a:pPr indent="-228600">
              <a:lnSpc>
                <a:spcPct val="90000"/>
              </a:lnSpc>
              <a:spcAft>
                <a:spcPts val="600"/>
              </a:spcAft>
              <a:buFont typeface="Arial" panose="020B0604020202020204" pitchFamily="34" charset="0"/>
              <a:buChar char="•"/>
            </a:pPr>
            <a:r>
              <a:rPr lang="en-US" sz="1600" b="1" dirty="0"/>
              <a:t>8.I am in the process of installing solar panels on my house to further reduce energy usage.</a:t>
            </a:r>
          </a:p>
          <a:p>
            <a:pPr indent="-228600">
              <a:lnSpc>
                <a:spcPct val="90000"/>
              </a:lnSpc>
              <a:spcAft>
                <a:spcPts val="600"/>
              </a:spcAft>
              <a:buFont typeface="Arial" panose="020B0604020202020204" pitchFamily="34" charset="0"/>
              <a:buChar char="•"/>
            </a:pPr>
            <a:r>
              <a:rPr lang="en-US" sz="1600" b="1" dirty="0"/>
              <a:t>9.Upgrading to more efficient home appliances is a gradual goal which I am working to as and when I can afford to. </a:t>
            </a:r>
          </a:p>
        </p:txBody>
      </p:sp>
    </p:spTree>
    <p:extLst>
      <p:ext uri="{BB962C8B-B14F-4D97-AF65-F5344CB8AC3E}">
        <p14:creationId xmlns:p14="http://schemas.microsoft.com/office/powerpoint/2010/main" val="28041991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Parent and child planting">
            <a:extLst>
              <a:ext uri="{FF2B5EF4-FFF2-40B4-BE49-F238E27FC236}">
                <a16:creationId xmlns:a16="http://schemas.microsoft.com/office/drawing/2014/main" id="{EDADF5BA-8BC4-46BE-9631-139618E4CBD9}"/>
              </a:ext>
            </a:extLst>
          </p:cNvPr>
          <p:cNvPicPr>
            <a:picLocks noChangeAspect="1"/>
          </p:cNvPicPr>
          <p:nvPr/>
        </p:nvPicPr>
        <p:blipFill rotWithShape="1">
          <a:blip r:embed="rId2">
            <a:extLst>
              <a:ext uri="{28A0092B-C50C-407E-A947-70E740481C1C}">
                <a14:useLocalDpi xmlns:a14="http://schemas.microsoft.com/office/drawing/2010/main" val="0"/>
              </a:ext>
            </a:extLst>
          </a:blip>
          <a:srcRect l="17157" r="14613"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20" name="Freeform: Shape 119">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2" name="Freeform: Shape 121">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45F1F3-5D8F-4AE9-9B8B-272FCFA54548}"/>
              </a:ext>
            </a:extLst>
          </p:cNvPr>
          <p:cNvSpPr>
            <a:spLocks noGrp="1"/>
          </p:cNvSpPr>
          <p:nvPr>
            <p:ph type="title"/>
          </p:nvPr>
        </p:nvSpPr>
        <p:spPr>
          <a:xfrm>
            <a:off x="804673" y="1396289"/>
            <a:ext cx="4782458" cy="1325563"/>
          </a:xfrm>
        </p:spPr>
        <p:txBody>
          <a:bodyPr>
            <a:normAutofit/>
          </a:bodyPr>
          <a:lstStyle/>
          <a:p>
            <a:br>
              <a:rPr lang="en-GB"/>
            </a:br>
            <a:endParaRPr lang="en-GB"/>
          </a:p>
        </p:txBody>
      </p:sp>
      <p:sp>
        <p:nvSpPr>
          <p:cNvPr id="3" name="Content Placeholder 2">
            <a:extLst>
              <a:ext uri="{FF2B5EF4-FFF2-40B4-BE49-F238E27FC236}">
                <a16:creationId xmlns:a16="http://schemas.microsoft.com/office/drawing/2014/main" id="{D9465979-05C9-46BC-A060-9FB202424D4F}"/>
              </a:ext>
            </a:extLst>
          </p:cNvPr>
          <p:cNvSpPr>
            <a:spLocks noGrp="1"/>
          </p:cNvSpPr>
          <p:nvPr>
            <p:ph idx="1"/>
          </p:nvPr>
        </p:nvSpPr>
        <p:spPr>
          <a:xfrm>
            <a:off x="804672" y="685800"/>
            <a:ext cx="4782458" cy="5367866"/>
          </a:xfrm>
        </p:spPr>
        <p:txBody>
          <a:bodyPr anchor="t">
            <a:normAutofit fontScale="92500" lnSpcReduction="20000"/>
          </a:bodyPr>
          <a:lstStyle/>
          <a:p>
            <a:pPr>
              <a:spcAft>
                <a:spcPts val="800"/>
              </a:spcAft>
            </a:pPr>
            <a:r>
              <a:rPr lang="en-GB" sz="2600" dirty="0">
                <a:effectLst/>
                <a:latin typeface="Calibri" panose="020F0502020204030204" pitchFamily="34" charset="0"/>
                <a:ea typeface="Calibri" panose="020F0502020204030204" pitchFamily="34" charset="0"/>
                <a:cs typeface="Times New Roman" panose="02020603050405020304" pitchFamily="18" charset="0"/>
              </a:rPr>
              <a:t>Some if not most of these lifestyle changes have rubbed off on my friends and family who have followed in kind to be more sustainable when it comes to making small changes that do not feel as if they are infringing on, they normal way of lie too dramatically. </a:t>
            </a:r>
          </a:p>
          <a:p>
            <a:pPr>
              <a:spcAft>
                <a:spcPts val="800"/>
              </a:spcAft>
            </a:pPr>
            <a:r>
              <a:rPr lang="en-GB" sz="2600" dirty="0">
                <a:effectLst/>
                <a:latin typeface="Calibri" panose="020F0502020204030204" pitchFamily="34" charset="0"/>
                <a:ea typeface="Calibri" panose="020F0502020204030204" pitchFamily="34" charset="0"/>
                <a:cs typeface="Times New Roman" panose="02020603050405020304" pitchFamily="18" charset="0"/>
              </a:rPr>
              <a:t>I also do-little things such as always carrying a reusable water bottle and with clothes I try to avoid fast fashion at all costs instead I choose clothes that my be second hand to reduce waste of look for clothing that was made sustainably to make a difference. </a:t>
            </a:r>
          </a:p>
          <a:p>
            <a:endParaRPr lang="en-GB" sz="1500" dirty="0"/>
          </a:p>
        </p:txBody>
      </p:sp>
    </p:spTree>
    <p:extLst>
      <p:ext uri="{BB962C8B-B14F-4D97-AF65-F5344CB8AC3E}">
        <p14:creationId xmlns:p14="http://schemas.microsoft.com/office/powerpoint/2010/main" val="153463193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green grass">
            <a:extLst>
              <a:ext uri="{FF2B5EF4-FFF2-40B4-BE49-F238E27FC236}">
                <a16:creationId xmlns:a16="http://schemas.microsoft.com/office/drawing/2014/main" id="{BD540455-5E44-4A53-B01A-E89565E0E611}"/>
              </a:ext>
            </a:extLst>
          </p:cNvPr>
          <p:cNvPicPr>
            <a:picLocks noChangeAspect="1"/>
          </p:cNvPicPr>
          <p:nvPr/>
        </p:nvPicPr>
        <p:blipFill rotWithShape="1">
          <a:blip r:embed="rId2">
            <a:alphaModFix amt="50000"/>
          </a:blip>
          <a:srcRect t="3272" b="12459"/>
          <a:stretch/>
        </p:blipFill>
        <p:spPr>
          <a:xfrm>
            <a:off x="20" y="1"/>
            <a:ext cx="12191980" cy="6857999"/>
          </a:xfrm>
          <a:prstGeom prst="rect">
            <a:avLst/>
          </a:prstGeom>
        </p:spPr>
      </p:pic>
      <p:sp>
        <p:nvSpPr>
          <p:cNvPr id="2" name="Title 1">
            <a:extLst>
              <a:ext uri="{FF2B5EF4-FFF2-40B4-BE49-F238E27FC236}">
                <a16:creationId xmlns:a16="http://schemas.microsoft.com/office/drawing/2014/main" id="{6279F750-36CD-42F1-AB13-406BC5CEEBE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effectLst/>
              </a:rPr>
              <a:t>How has my mind set effected the environment around me? </a:t>
            </a:r>
            <a:endParaRPr lang="en-US" sz="6000" dirty="0">
              <a:solidFill>
                <a:srgbClr val="FFFFFF"/>
              </a:solidFill>
            </a:endParaRPr>
          </a:p>
        </p:txBody>
      </p:sp>
    </p:spTree>
    <p:extLst>
      <p:ext uri="{BB962C8B-B14F-4D97-AF65-F5344CB8AC3E}">
        <p14:creationId xmlns:p14="http://schemas.microsoft.com/office/powerpoint/2010/main" val="293923162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28">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nowcapped mountain and lake at sunset">
            <a:extLst>
              <a:ext uri="{FF2B5EF4-FFF2-40B4-BE49-F238E27FC236}">
                <a16:creationId xmlns:a16="http://schemas.microsoft.com/office/drawing/2014/main" id="{083BDA07-6FD6-42D6-8909-966D21AE32D4}"/>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0" y="10"/>
            <a:ext cx="12192000" cy="6857990"/>
          </a:xfrm>
          <a:prstGeom prst="rect">
            <a:avLst/>
          </a:prstGeom>
        </p:spPr>
      </p:pic>
      <p:sp>
        <p:nvSpPr>
          <p:cNvPr id="138" name="Freeform: Shape 130">
            <a:extLst>
              <a:ext uri="{FF2B5EF4-FFF2-40B4-BE49-F238E27FC236}">
                <a16:creationId xmlns:a16="http://schemas.microsoft.com/office/drawing/2014/main" id="{DD3305BC-13F0-45F7-AA78-FEB3A127E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3678" y="839535"/>
            <a:ext cx="5689757" cy="5027349"/>
          </a:xfrm>
          <a:custGeom>
            <a:avLst/>
            <a:gdLst>
              <a:gd name="connsiteX0" fmla="*/ 1638118 w 5689757"/>
              <a:gd name="connsiteY0" fmla="*/ 0 h 5027349"/>
              <a:gd name="connsiteX1" fmla="*/ 4051638 w 5689757"/>
              <a:gd name="connsiteY1" fmla="*/ 0 h 5027349"/>
              <a:gd name="connsiteX2" fmla="*/ 4426960 w 5689757"/>
              <a:gd name="connsiteY2" fmla="*/ 218128 h 5027349"/>
              <a:gd name="connsiteX3" fmla="*/ 5631113 w 5689757"/>
              <a:gd name="connsiteY3" fmla="*/ 2300740 h 5027349"/>
              <a:gd name="connsiteX4" fmla="*/ 5631113 w 5689757"/>
              <a:gd name="connsiteY4" fmla="*/ 2726611 h 5027349"/>
              <a:gd name="connsiteX5" fmla="*/ 5184003 w 5689757"/>
              <a:gd name="connsiteY5" fmla="*/ 3499898 h 5027349"/>
              <a:gd name="connsiteX6" fmla="*/ 5179849 w 5689757"/>
              <a:gd name="connsiteY6" fmla="*/ 3507081 h 5027349"/>
              <a:gd name="connsiteX7" fmla="*/ 5161054 w 5689757"/>
              <a:gd name="connsiteY7" fmla="*/ 3493907 h 5027349"/>
              <a:gd name="connsiteX8" fmla="*/ 5074850 w 5689757"/>
              <a:gd name="connsiteY8" fmla="*/ 3469060 h 5027349"/>
              <a:gd name="connsiteX9" fmla="*/ 4002084 w 5689757"/>
              <a:gd name="connsiteY9" fmla="*/ 3469060 h 5027349"/>
              <a:gd name="connsiteX10" fmla="*/ 3848833 w 5689757"/>
              <a:gd name="connsiteY10" fmla="*/ 3554248 h 5027349"/>
              <a:gd name="connsiteX11" fmla="*/ 3312449 w 5689757"/>
              <a:gd name="connsiteY11" fmla="*/ 4472382 h 5027349"/>
              <a:gd name="connsiteX12" fmla="*/ 3312449 w 5689757"/>
              <a:gd name="connsiteY12" fmla="*/ 4649068 h 5027349"/>
              <a:gd name="connsiteX13" fmla="*/ 3486748 w 5689757"/>
              <a:gd name="connsiteY13" fmla="*/ 4947416 h 5027349"/>
              <a:gd name="connsiteX14" fmla="*/ 3533445 w 5689757"/>
              <a:gd name="connsiteY14" fmla="*/ 5027349 h 5027349"/>
              <a:gd name="connsiteX15" fmla="*/ 3462401 w 5689757"/>
              <a:gd name="connsiteY15" fmla="*/ 5027349 h 5027349"/>
              <a:gd name="connsiteX16" fmla="*/ 1638118 w 5689757"/>
              <a:gd name="connsiteY16" fmla="*/ 5027349 h 5027349"/>
              <a:gd name="connsiteX17" fmla="*/ 1268010 w 5689757"/>
              <a:gd name="connsiteY17" fmla="*/ 4809219 h 5027349"/>
              <a:gd name="connsiteX18" fmla="*/ 58645 w 5689757"/>
              <a:gd name="connsiteY18" fmla="*/ 2726611 h 5027349"/>
              <a:gd name="connsiteX19" fmla="*/ 58645 w 5689757"/>
              <a:gd name="connsiteY19" fmla="*/ 2300740 h 5027349"/>
              <a:gd name="connsiteX20" fmla="*/ 1268010 w 5689757"/>
              <a:gd name="connsiteY20" fmla="*/ 218128 h 5027349"/>
              <a:gd name="connsiteX21" fmla="*/ 1638118 w 5689757"/>
              <a:gd name="connsiteY21" fmla="*/ 0 h 5027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689757" h="5027349">
                <a:moveTo>
                  <a:pt x="1638118" y="0"/>
                </a:moveTo>
                <a:cubicBezTo>
                  <a:pt x="1638118" y="0"/>
                  <a:pt x="1638118" y="0"/>
                  <a:pt x="4051638" y="0"/>
                </a:cubicBezTo>
                <a:cubicBezTo>
                  <a:pt x="4208022" y="0"/>
                  <a:pt x="4348769" y="83096"/>
                  <a:pt x="4426960" y="218128"/>
                </a:cubicBezTo>
                <a:cubicBezTo>
                  <a:pt x="4426960" y="218128"/>
                  <a:pt x="4426960" y="218128"/>
                  <a:pt x="5631113" y="2300740"/>
                </a:cubicBezTo>
                <a:cubicBezTo>
                  <a:pt x="5709306" y="2430577"/>
                  <a:pt x="5709306" y="2596771"/>
                  <a:pt x="5631113" y="2726611"/>
                </a:cubicBezTo>
                <a:cubicBezTo>
                  <a:pt x="5631113" y="2726611"/>
                  <a:pt x="5631113" y="2726611"/>
                  <a:pt x="5184003" y="3499898"/>
                </a:cubicBezTo>
                <a:lnTo>
                  <a:pt x="5179849" y="3507081"/>
                </a:lnTo>
                <a:lnTo>
                  <a:pt x="5161054" y="3493907"/>
                </a:lnTo>
                <a:cubicBezTo>
                  <a:pt x="5133118" y="3478526"/>
                  <a:pt x="5101988" y="3469060"/>
                  <a:pt x="5074850" y="3469060"/>
                </a:cubicBezTo>
                <a:cubicBezTo>
                  <a:pt x="5074850" y="3469060"/>
                  <a:pt x="5074850" y="3469060"/>
                  <a:pt x="4002084" y="3469060"/>
                </a:cubicBezTo>
                <a:cubicBezTo>
                  <a:pt x="3944615" y="3469060"/>
                  <a:pt x="3874374" y="3506922"/>
                  <a:pt x="3848833" y="3554248"/>
                </a:cubicBezTo>
                <a:cubicBezTo>
                  <a:pt x="3848833" y="3554248"/>
                  <a:pt x="3848833" y="3554248"/>
                  <a:pt x="3312449" y="4472382"/>
                </a:cubicBezTo>
                <a:cubicBezTo>
                  <a:pt x="3283714" y="4522863"/>
                  <a:pt x="3283714" y="4598585"/>
                  <a:pt x="3312449" y="4649068"/>
                </a:cubicBezTo>
                <a:cubicBezTo>
                  <a:pt x="3312449" y="4649068"/>
                  <a:pt x="3312449" y="4649068"/>
                  <a:pt x="3486748" y="4947416"/>
                </a:cubicBezTo>
                <a:lnTo>
                  <a:pt x="3533445" y="5027349"/>
                </a:lnTo>
                <a:lnTo>
                  <a:pt x="3462401" y="5027349"/>
                </a:lnTo>
                <a:cubicBezTo>
                  <a:pt x="3108857" y="5027349"/>
                  <a:pt x="2543189" y="5027349"/>
                  <a:pt x="1638118" y="5027349"/>
                </a:cubicBezTo>
                <a:cubicBezTo>
                  <a:pt x="1486947" y="5027349"/>
                  <a:pt x="1340989" y="4944252"/>
                  <a:pt x="1268010" y="4809219"/>
                </a:cubicBezTo>
                <a:cubicBezTo>
                  <a:pt x="1268010" y="4809219"/>
                  <a:pt x="1268010" y="4809219"/>
                  <a:pt x="58645" y="2726611"/>
                </a:cubicBezTo>
                <a:cubicBezTo>
                  <a:pt x="-19548" y="2596771"/>
                  <a:pt x="-19548" y="2430577"/>
                  <a:pt x="58645" y="2300740"/>
                </a:cubicBezTo>
                <a:cubicBezTo>
                  <a:pt x="58645" y="2300740"/>
                  <a:pt x="58645" y="2300740"/>
                  <a:pt x="1268010" y="218128"/>
                </a:cubicBezTo>
                <a:cubicBezTo>
                  <a:pt x="1340989" y="83096"/>
                  <a:pt x="1486947" y="0"/>
                  <a:pt x="163811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45F1F3-5D8F-4AE9-9B8B-272FCFA54548}"/>
              </a:ext>
            </a:extLst>
          </p:cNvPr>
          <p:cNvSpPr>
            <a:spLocks noGrp="1"/>
          </p:cNvSpPr>
          <p:nvPr>
            <p:ph type="title"/>
          </p:nvPr>
        </p:nvSpPr>
        <p:spPr>
          <a:xfrm>
            <a:off x="5405415" y="1371600"/>
            <a:ext cx="3573440" cy="1180532"/>
          </a:xfrm>
        </p:spPr>
        <p:txBody>
          <a:bodyPr anchor="b">
            <a:normAutofit/>
          </a:bodyPr>
          <a:lstStyle/>
          <a:p>
            <a:br>
              <a:rPr lang="en-GB" sz="3600">
                <a:solidFill>
                  <a:schemeClr val="bg1"/>
                </a:solidFill>
              </a:rPr>
            </a:br>
            <a:endParaRPr lang="en-GB" sz="3600">
              <a:solidFill>
                <a:schemeClr val="bg1"/>
              </a:solidFill>
            </a:endParaRPr>
          </a:p>
        </p:txBody>
      </p:sp>
      <p:sp>
        <p:nvSpPr>
          <p:cNvPr id="139" name="Freeform: Shape 132">
            <a:extLst>
              <a:ext uri="{FF2B5EF4-FFF2-40B4-BE49-F238E27FC236}">
                <a16:creationId xmlns:a16="http://schemas.microsoft.com/office/drawing/2014/main" id="{BCF50161-64EB-4533-A767-15C4715B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5723" y="1198172"/>
            <a:ext cx="2143461" cy="1877400"/>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rgbClr val="FFFFFF"/>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Satellite view of Earth">
            <a:extLst>
              <a:ext uri="{FF2B5EF4-FFF2-40B4-BE49-F238E27FC236}">
                <a16:creationId xmlns:a16="http://schemas.microsoft.com/office/drawing/2014/main" id="{2FBC8ADF-8D91-4B37-9697-AE74D280D565}"/>
              </a:ext>
            </a:extLst>
          </p:cNvPr>
          <p:cNvPicPr>
            <a:picLocks noChangeAspect="1"/>
          </p:cNvPicPr>
          <p:nvPr/>
        </p:nvPicPr>
        <p:blipFill rotWithShape="1">
          <a:blip r:embed="rId4">
            <a:extLst>
              <a:ext uri="{28A0092B-C50C-407E-A947-70E740481C1C}">
                <a14:useLocalDpi xmlns:a14="http://schemas.microsoft.com/office/drawing/2010/main" val="0"/>
              </a:ext>
            </a:extLst>
          </a:blip>
          <a:srcRect l="5720" r="8652" b="2"/>
          <a:stretch/>
        </p:blipFill>
        <p:spPr>
          <a:xfrm>
            <a:off x="9712675" y="1283088"/>
            <a:ext cx="1949559" cy="1707568"/>
          </a:xfrm>
          <a:custGeom>
            <a:avLst/>
            <a:gdLst/>
            <a:ahLst/>
            <a:cxnLst/>
            <a:rect l="l" t="t" r="r" b="b"/>
            <a:pathLst>
              <a:path w="1949559" h="1707568">
                <a:moveTo>
                  <a:pt x="556214" y="0"/>
                </a:moveTo>
                <a:cubicBezTo>
                  <a:pt x="1395218" y="0"/>
                  <a:pt x="1395218" y="0"/>
                  <a:pt x="1395218" y="0"/>
                </a:cubicBezTo>
                <a:cubicBezTo>
                  <a:pt x="1437667" y="0"/>
                  <a:pt x="1492603" y="29611"/>
                  <a:pt x="1515075" y="66625"/>
                </a:cubicBezTo>
                <a:cubicBezTo>
                  <a:pt x="1934577" y="784692"/>
                  <a:pt x="1934577" y="784692"/>
                  <a:pt x="1934577" y="784692"/>
                </a:cubicBezTo>
                <a:cubicBezTo>
                  <a:pt x="1954553" y="824174"/>
                  <a:pt x="1954553" y="883396"/>
                  <a:pt x="1934577" y="922877"/>
                </a:cubicBezTo>
                <a:cubicBezTo>
                  <a:pt x="1515075" y="1640944"/>
                  <a:pt x="1515075" y="1640944"/>
                  <a:pt x="1515075" y="1640944"/>
                </a:cubicBezTo>
                <a:cubicBezTo>
                  <a:pt x="1492603" y="1677958"/>
                  <a:pt x="1437667" y="1707568"/>
                  <a:pt x="1395218" y="1707568"/>
                </a:cubicBezTo>
                <a:lnTo>
                  <a:pt x="556214" y="1707568"/>
                </a:lnTo>
                <a:cubicBezTo>
                  <a:pt x="511268" y="1707568"/>
                  <a:pt x="456334" y="1677958"/>
                  <a:pt x="436357" y="1640944"/>
                </a:cubicBezTo>
                <a:cubicBezTo>
                  <a:pt x="16856" y="922877"/>
                  <a:pt x="16856" y="922877"/>
                  <a:pt x="16856" y="922877"/>
                </a:cubicBezTo>
                <a:cubicBezTo>
                  <a:pt x="-5618" y="883396"/>
                  <a:pt x="-5618" y="824174"/>
                  <a:pt x="16856" y="784692"/>
                </a:cubicBezTo>
                <a:cubicBezTo>
                  <a:pt x="436357" y="66625"/>
                  <a:pt x="436357" y="66625"/>
                  <a:pt x="436357" y="66625"/>
                </a:cubicBezTo>
                <a:cubicBezTo>
                  <a:pt x="456334" y="29611"/>
                  <a:pt x="511268" y="0"/>
                  <a:pt x="556214" y="0"/>
                </a:cubicBezTo>
                <a:close/>
              </a:path>
            </a:pathLst>
          </a:custGeom>
          <a:ln w="79375">
            <a:noFill/>
          </a:ln>
        </p:spPr>
      </p:pic>
      <p:sp>
        <p:nvSpPr>
          <p:cNvPr id="140" name="Freeform: Shape 134">
            <a:extLst>
              <a:ext uri="{FF2B5EF4-FFF2-40B4-BE49-F238E27FC236}">
                <a16:creationId xmlns:a16="http://schemas.microsoft.com/office/drawing/2014/main" id="{F5326998-025B-4685-A6F0-C8F498C3B3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5915" y="4289934"/>
            <a:ext cx="2492744" cy="2183328"/>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rgbClr val="FFFFFF"/>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9" name="Picture 8" descr="One luminous opened box among closed white square boxes">
            <a:extLst>
              <a:ext uri="{FF2B5EF4-FFF2-40B4-BE49-F238E27FC236}">
                <a16:creationId xmlns:a16="http://schemas.microsoft.com/office/drawing/2014/main" id="{4903E46D-1A79-4A6A-87FF-92A3ACE4D350}"/>
              </a:ext>
            </a:extLst>
          </p:cNvPr>
          <p:cNvPicPr>
            <a:picLocks noChangeAspect="1"/>
          </p:cNvPicPr>
          <p:nvPr/>
        </p:nvPicPr>
        <p:blipFill rotWithShape="1">
          <a:blip r:embed="rId5">
            <a:extLst>
              <a:ext uri="{28A0092B-C50C-407E-A947-70E740481C1C}">
                <a14:useLocalDpi xmlns:a14="http://schemas.microsoft.com/office/drawing/2010/main" val="0"/>
              </a:ext>
            </a:extLst>
          </a:blip>
          <a:srcRect r="12980" b="4"/>
          <a:stretch/>
        </p:blipFill>
        <p:spPr>
          <a:xfrm>
            <a:off x="7703195" y="4399883"/>
            <a:ext cx="2278184" cy="1963430"/>
          </a:xfrm>
          <a:custGeom>
            <a:avLst/>
            <a:gdLst/>
            <a:ahLst/>
            <a:cxnLst/>
            <a:rect l="l" t="t" r="r" b="b"/>
            <a:pathLst>
              <a:path w="2278184" h="1963430">
                <a:moveTo>
                  <a:pt x="649972" y="0"/>
                </a:moveTo>
                <a:cubicBezTo>
                  <a:pt x="1630402" y="0"/>
                  <a:pt x="1630402" y="0"/>
                  <a:pt x="1630402" y="0"/>
                </a:cubicBezTo>
                <a:cubicBezTo>
                  <a:pt x="1680006" y="0"/>
                  <a:pt x="1744201" y="34048"/>
                  <a:pt x="1770463" y="76608"/>
                </a:cubicBezTo>
                <a:cubicBezTo>
                  <a:pt x="2260676" y="902270"/>
                  <a:pt x="2260676" y="902270"/>
                  <a:pt x="2260676" y="902270"/>
                </a:cubicBezTo>
                <a:cubicBezTo>
                  <a:pt x="2284020" y="947667"/>
                  <a:pt x="2284020" y="1015763"/>
                  <a:pt x="2260676" y="1061161"/>
                </a:cubicBezTo>
                <a:cubicBezTo>
                  <a:pt x="1770463" y="1886822"/>
                  <a:pt x="1770463" y="1886822"/>
                  <a:pt x="1770463" y="1886822"/>
                </a:cubicBezTo>
                <a:cubicBezTo>
                  <a:pt x="1744201" y="1929383"/>
                  <a:pt x="1680006" y="1963430"/>
                  <a:pt x="1630402" y="1963430"/>
                </a:cubicBezTo>
                <a:lnTo>
                  <a:pt x="649972" y="1963430"/>
                </a:lnTo>
                <a:cubicBezTo>
                  <a:pt x="597450" y="1963430"/>
                  <a:pt x="533255" y="1929383"/>
                  <a:pt x="509912" y="1886822"/>
                </a:cubicBezTo>
                <a:cubicBezTo>
                  <a:pt x="19697" y="1061161"/>
                  <a:pt x="19697" y="1061161"/>
                  <a:pt x="19697" y="1061161"/>
                </a:cubicBezTo>
                <a:cubicBezTo>
                  <a:pt x="-6565" y="1015763"/>
                  <a:pt x="-6565" y="947667"/>
                  <a:pt x="19697" y="902270"/>
                </a:cubicBezTo>
                <a:cubicBezTo>
                  <a:pt x="509912" y="76608"/>
                  <a:pt x="509912" y="76608"/>
                  <a:pt x="509912" y="76608"/>
                </a:cubicBezTo>
                <a:cubicBezTo>
                  <a:pt x="533255" y="34048"/>
                  <a:pt x="597450" y="0"/>
                  <a:pt x="649972" y="0"/>
                </a:cubicBezTo>
                <a:close/>
              </a:path>
            </a:pathLst>
          </a:custGeom>
        </p:spPr>
      </p:pic>
      <p:sp>
        <p:nvSpPr>
          <p:cNvPr id="3" name="Content Placeholder 2">
            <a:extLst>
              <a:ext uri="{FF2B5EF4-FFF2-40B4-BE49-F238E27FC236}">
                <a16:creationId xmlns:a16="http://schemas.microsoft.com/office/drawing/2014/main" id="{D9465979-05C9-46BC-A060-9FB202424D4F}"/>
              </a:ext>
            </a:extLst>
          </p:cNvPr>
          <p:cNvSpPr>
            <a:spLocks noGrp="1"/>
          </p:cNvSpPr>
          <p:nvPr>
            <p:ph idx="1"/>
          </p:nvPr>
        </p:nvSpPr>
        <p:spPr>
          <a:xfrm>
            <a:off x="5308979" y="1637731"/>
            <a:ext cx="3990596" cy="3316406"/>
          </a:xfrm>
        </p:spPr>
        <p:txBody>
          <a:bodyPr anchor="t">
            <a:normAutofit/>
          </a:bodyPr>
          <a:lstStyle/>
          <a:p>
            <a:pPr marL="0" indent="0">
              <a:spcAft>
                <a:spcPts val="800"/>
              </a:spcAft>
              <a:buNone/>
            </a:pPr>
            <a:r>
              <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My new found mindset has certainly created changes in my life, most noticeably this has to do with the direction I want to take my life in. before this course I was comfortable with working in a normal job without considering the wider world around me. However now I am confident that the direction I want to take my life in is much different, I now know I want to make sustainability and environmentally focused work a part of my career going forward. </a:t>
            </a:r>
          </a:p>
          <a:p>
            <a:pPr marL="0" indent="0">
              <a:spcAft>
                <a:spcPts val="800"/>
              </a:spcAft>
              <a:buNone/>
            </a:pPr>
            <a:r>
              <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When it comes to applying for new jobs, I now first check the sustainable nature of companies before applying and try my best to work towards raising the importance of sustainability within my current employment. Through practices of lowering waste, reusing otherwise thrown away products, and working with responsible suppliers to ensure the highest quality products for customers. </a:t>
            </a:r>
          </a:p>
          <a:p>
            <a:endParaRPr lang="en-GB" sz="700" dirty="0">
              <a:solidFill>
                <a:schemeClr val="bg1"/>
              </a:solidFill>
            </a:endParaRPr>
          </a:p>
        </p:txBody>
      </p:sp>
    </p:spTree>
    <p:extLst>
      <p:ext uri="{BB962C8B-B14F-4D97-AF65-F5344CB8AC3E}">
        <p14:creationId xmlns:p14="http://schemas.microsoft.com/office/powerpoint/2010/main" val="41143213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0C94-8588-452F-945E-D944BF1C59DD}"/>
              </a:ext>
            </a:extLst>
          </p:cNvPr>
          <p:cNvSpPr>
            <a:spLocks noGrp="1"/>
          </p:cNvSpPr>
          <p:nvPr>
            <p:ph type="title"/>
          </p:nvPr>
        </p:nvSpPr>
        <p:spPr>
          <a:xfrm>
            <a:off x="6289158" y="803325"/>
            <a:ext cx="5259707" cy="1325563"/>
          </a:xfrm>
        </p:spPr>
        <p:txBody>
          <a:bodyPr>
            <a:normAutofit/>
          </a:bodyPr>
          <a:lstStyle/>
          <a:p>
            <a:r>
              <a:rPr lang="en-GB"/>
              <a:t>In conclusion </a:t>
            </a:r>
          </a:p>
        </p:txBody>
      </p:sp>
      <p:sp>
        <p:nvSpPr>
          <p:cNvPr id="21" name="Freeform: Shape 2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Sunset on mountain tops">
            <a:extLst>
              <a:ext uri="{FF2B5EF4-FFF2-40B4-BE49-F238E27FC236}">
                <a16:creationId xmlns:a16="http://schemas.microsoft.com/office/drawing/2014/main" id="{E7E96582-2E24-4977-B980-FB28AB5C00DC}"/>
              </a:ext>
            </a:extLst>
          </p:cNvPr>
          <p:cNvPicPr>
            <a:picLocks noChangeAspect="1"/>
          </p:cNvPicPr>
          <p:nvPr/>
        </p:nvPicPr>
        <p:blipFill rotWithShape="1">
          <a:blip r:embed="rId3">
            <a:extLst>
              <a:ext uri="{28A0092B-C50C-407E-A947-70E740481C1C}">
                <a14:useLocalDpi xmlns:a14="http://schemas.microsoft.com/office/drawing/2010/main" val="0"/>
              </a:ext>
            </a:extLst>
          </a:blip>
          <a:srcRect l="21777"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7A1E1D4A-DF6A-4C87-B1F0-E092BAA263D9}"/>
              </a:ext>
            </a:extLst>
          </p:cNvPr>
          <p:cNvSpPr>
            <a:spLocks noGrp="1"/>
          </p:cNvSpPr>
          <p:nvPr>
            <p:ph idx="1"/>
          </p:nvPr>
        </p:nvSpPr>
        <p:spPr>
          <a:xfrm>
            <a:off x="6289158" y="2279017"/>
            <a:ext cx="5259714" cy="3775657"/>
          </a:xfrm>
        </p:spPr>
        <p:txBody>
          <a:bodyPr anchor="t">
            <a:normAutofit fontScale="92500" lnSpcReduction="10000"/>
          </a:bodyPr>
          <a:lstStyle/>
          <a:p>
            <a:r>
              <a:rPr lang="en-GB" dirty="0"/>
              <a:t>sustainability has made a profound change on my life and my outlook on the world and the importance of creating a positive change for a better longer lasting future that I am thankful for as it has opened my eyes much wider to the harmful workings of the world and how much needs to be done to create a system that can last in a sustainable way for as long as possible. </a:t>
            </a:r>
          </a:p>
        </p:txBody>
      </p:sp>
    </p:spTree>
    <p:extLst>
      <p:ext uri="{BB962C8B-B14F-4D97-AF65-F5344CB8AC3E}">
        <p14:creationId xmlns:p14="http://schemas.microsoft.com/office/powerpoint/2010/main" val="312034368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260C94-8588-452F-945E-D944BF1C59DD}"/>
              </a:ext>
            </a:extLst>
          </p:cNvPr>
          <p:cNvSpPr>
            <a:spLocks noGrp="1"/>
          </p:cNvSpPr>
          <p:nvPr>
            <p:ph type="title"/>
          </p:nvPr>
        </p:nvSpPr>
        <p:spPr>
          <a:xfrm>
            <a:off x="804672" y="640080"/>
            <a:ext cx="3282696" cy="5257800"/>
          </a:xfrm>
        </p:spPr>
        <p:txBody>
          <a:bodyPr>
            <a:normAutofit/>
          </a:bodyPr>
          <a:lstStyle/>
          <a:p>
            <a:r>
              <a:rPr lang="en-GB" dirty="0">
                <a:solidFill>
                  <a:schemeClr val="bg1"/>
                </a:solidFill>
              </a:rPr>
              <a:t>Thank you for listening </a:t>
            </a:r>
          </a:p>
        </p:txBody>
      </p:sp>
      <p:sp>
        <p:nvSpPr>
          <p:cNvPr id="3" name="Content Placeholder 2">
            <a:extLst>
              <a:ext uri="{FF2B5EF4-FFF2-40B4-BE49-F238E27FC236}">
                <a16:creationId xmlns:a16="http://schemas.microsoft.com/office/drawing/2014/main" id="{7A1E1D4A-DF6A-4C87-B1F0-E092BAA263D9}"/>
              </a:ext>
            </a:extLst>
          </p:cNvPr>
          <p:cNvSpPr>
            <a:spLocks noGrp="1"/>
          </p:cNvSpPr>
          <p:nvPr>
            <p:ph idx="1"/>
          </p:nvPr>
        </p:nvSpPr>
        <p:spPr>
          <a:xfrm>
            <a:off x="5358384" y="640081"/>
            <a:ext cx="6024654" cy="5257800"/>
          </a:xfrm>
        </p:spPr>
        <p:txBody>
          <a:bodyPr anchor="ctr">
            <a:normAutofit/>
          </a:bodyPr>
          <a:lstStyle/>
          <a:p>
            <a:pPr marL="0" indent="0">
              <a:buNone/>
            </a:pPr>
            <a:r>
              <a:rPr lang="en-GB" sz="2400" dirty="0"/>
              <a:t>Reference list </a:t>
            </a:r>
          </a:p>
          <a:p>
            <a:r>
              <a:rPr lang="en-GB" sz="2400" dirty="0"/>
              <a:t>(United Nations Sustainable Development Goals, </a:t>
            </a:r>
            <a:r>
              <a:rPr lang="en-GB" sz="2400" b="0" i="0" dirty="0">
                <a:effectLst/>
                <a:latin typeface="Open Sans" panose="020B0606030504020204" pitchFamily="34" charset="0"/>
              </a:rPr>
              <a:t>2021). Retrieved 8 July 2021, from </a:t>
            </a:r>
            <a:r>
              <a:rPr lang="en-GB" sz="2400" b="0" i="0" dirty="0">
                <a:effectLst/>
                <a:latin typeface="Open Sans" panose="020B0606030504020204" pitchFamily="34" charset="0"/>
                <a:hlinkClick r:id="rId3"/>
              </a:rPr>
              <a:t>https://www.un.org/sustainabledevelopment/</a:t>
            </a:r>
            <a:endParaRPr lang="en-GB" sz="2400" b="0" i="0" dirty="0">
              <a:effectLst/>
              <a:latin typeface="Open Sans" panose="020B0606030504020204" pitchFamily="34" charset="0"/>
            </a:endParaRPr>
          </a:p>
          <a:p>
            <a:r>
              <a:rPr lang="en-GB" sz="1600" b="0" i="0" dirty="0">
                <a:solidFill>
                  <a:srgbClr val="000000"/>
                </a:solidFill>
                <a:effectLst/>
                <a:latin typeface="Open Sans" panose="020B0606030504020204" pitchFamily="34" charset="0"/>
              </a:rPr>
              <a:t>( IMDB, 2021). Retrieved 8 July 2021, from https://www.imdb.com/title/tt14152756/</a:t>
            </a:r>
            <a:endParaRPr lang="en-GB" sz="2400" dirty="0"/>
          </a:p>
        </p:txBody>
      </p:sp>
    </p:spTree>
    <p:extLst>
      <p:ext uri="{BB962C8B-B14F-4D97-AF65-F5344CB8AC3E}">
        <p14:creationId xmlns:p14="http://schemas.microsoft.com/office/powerpoint/2010/main" val="3053097473"/>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1526</TotalTime>
  <Words>2581</Words>
  <Application>Microsoft Office PowerPoint</Application>
  <PresentationFormat>Widescreen</PresentationFormat>
  <Paragraphs>90</Paragraphs>
  <Slides>19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Open Sans</vt:lpstr>
      <vt:lpstr>Times New Roman</vt:lpstr>
      <vt:lpstr>Office Theme</vt:lpstr>
      <vt:lpstr>My sustainability journey </vt:lpstr>
      <vt:lpstr>Where did my personal sustainability  journey begin?  </vt:lpstr>
      <vt:lpstr> </vt:lpstr>
      <vt:lpstr>PowerPoint Presentation</vt:lpstr>
      <vt:lpstr> </vt:lpstr>
      <vt:lpstr> </vt:lpstr>
      <vt:lpstr>Why has sustainability become so important to me?</vt:lpstr>
      <vt:lpstr> </vt:lpstr>
      <vt:lpstr> </vt:lpstr>
      <vt:lpstr> </vt:lpstr>
      <vt:lpstr> </vt:lpstr>
      <vt:lpstr> </vt:lpstr>
      <vt:lpstr>How has my daily life changed as a result of sustainability? </vt:lpstr>
      <vt:lpstr>My day-to-day life consists mainly of working and spending time with my friends and family, over the past few years since the beginning of my sustainability journey my like has changed in some ways subtly and in others quite dramatically. Such changes include-</vt:lpstr>
      <vt:lpstr> </vt:lpstr>
      <vt:lpstr>How has my mind set effected the environment around me? </vt:lpstr>
      <vt:lpstr> </vt:lpstr>
      <vt:lpstr>In conclusion </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sustainability journey</dc:title>
  <dc:creator>George Parker</dc:creator>
  <cp:lastModifiedBy>George Parker</cp:lastModifiedBy>
  <cp:revision>3</cp:revision>
  <dcterms:created xsi:type="dcterms:W3CDTF">2021-07-07T16:00:01Z</dcterms:created>
  <dcterms:modified xsi:type="dcterms:W3CDTF">2021-07-08T17:26:40Z</dcterms:modified>
</cp:coreProperties>
</file>