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2"/>
    <p:sldId id="441" r:id="rId3"/>
    <p:sldId id="462" r:id="rId4"/>
    <p:sldId id="442" r:id="rId5"/>
    <p:sldId id="479" r:id="rId6"/>
    <p:sldId id="472" r:id="rId7"/>
    <p:sldId id="473" r:id="rId8"/>
    <p:sldId id="474" r:id="rId9"/>
    <p:sldId id="475" r:id="rId10"/>
    <p:sldId id="476" r:id="rId11"/>
    <p:sldId id="477" r:id="rId12"/>
    <p:sldId id="471" r:id="rId13"/>
    <p:sldId id="482" r:id="rId14"/>
    <p:sldId id="481" r:id="rId15"/>
    <p:sldId id="483" r:id="rId16"/>
    <p:sldId id="484" r:id="rId17"/>
    <p:sldId id="480" r:id="rId18"/>
    <p:sldId id="478" r:id="rId19"/>
    <p:sldId id="464" r:id="rId20"/>
    <p:sldId id="465" r:id="rId21"/>
    <p:sldId id="466" r:id="rId22"/>
    <p:sldId id="467" r:id="rId23"/>
    <p:sldId id="368" r:id="rId24"/>
    <p:sldId id="448" r:id="rId25"/>
    <p:sldId id="468" r:id="rId26"/>
    <p:sldId id="469" r:id="rId27"/>
    <p:sldId id="470" r:id="rId28"/>
    <p:sldId id="455" r:id="rId29"/>
    <p:sldId id="363" r:id="rId30"/>
    <p:sldId id="299" r:id="rId3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441"/>
            <p14:sldId id="462"/>
            <p14:sldId id="442"/>
            <p14:sldId id="479"/>
            <p14:sldId id="472"/>
            <p14:sldId id="473"/>
            <p14:sldId id="474"/>
            <p14:sldId id="475"/>
            <p14:sldId id="476"/>
            <p14:sldId id="477"/>
            <p14:sldId id="471"/>
            <p14:sldId id="482"/>
            <p14:sldId id="481"/>
            <p14:sldId id="483"/>
            <p14:sldId id="484"/>
            <p14:sldId id="480"/>
            <p14:sldId id="478"/>
            <p14:sldId id="464"/>
            <p14:sldId id="465"/>
            <p14:sldId id="466"/>
            <p14:sldId id="467"/>
            <p14:sldId id="368"/>
            <p14:sldId id="448"/>
            <p14:sldId id="468"/>
            <p14:sldId id="469"/>
            <p14:sldId id="470"/>
            <p14:sldId id="455"/>
          </p14:sldIdLst>
        </p14:section>
        <p14:section name="Untitled Section" id="{21855404-2395-4983-A9E2-33AAC8683C98}">
          <p14:sldIdLst>
            <p14:sldId id="363"/>
            <p14:sldId id="299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5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195210" y="3123344"/>
            <a:ext cx="8635708" cy="3020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BALM 5001</a:t>
            </a:r>
            <a:br>
              <a:rPr dirty="0"/>
            </a:br>
            <a:r>
              <a:rPr dirty="0">
                <a:solidFill>
                  <a:srgbClr val="000000"/>
                </a:solidFill>
              </a:rPr>
              <a:t> </a:t>
            </a:r>
            <a:r>
              <a:rPr lang="en-GB" dirty="0"/>
              <a:t>Understanding and Engaging Stakeholders</a:t>
            </a:r>
            <a:r>
              <a:rPr lang="en-GB" sz="18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sz="3034" b="1" dirty="0"/>
              <a:t>Week </a:t>
            </a:r>
            <a:r>
              <a:rPr lang="en-GB" sz="3034" b="1" dirty="0"/>
              <a:t>6: </a:t>
            </a:r>
            <a:br>
              <a:rPr lang="en-GB" sz="3034" b="1" dirty="0"/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Roles of Stakeholder Engagement Managers.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Skills and Abilities of Stakeholder Engagement Managers.</a:t>
            </a:r>
            <a:b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FFFF00"/>
                </a:solidFill>
                <a:cs typeface="Times New Roman" panose="02020603050405020304" pitchFamily="18" charset="0"/>
              </a:rPr>
              <a:t>M</a:t>
            </a:r>
            <a:r>
              <a:rPr lang="en-GB" sz="3100" b="1" kern="0" dirty="0">
                <a:solidFill>
                  <a:srgbClr val="FFFF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otivations Behind Stakeholder Engagement, etc.</a:t>
            </a:r>
            <a:br>
              <a:rPr lang="en-GB" sz="2700" b="1" kern="100" dirty="0">
                <a:solidFill>
                  <a:srgbClr val="FFFF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sz="3034" b="1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4" y="1068513"/>
            <a:ext cx="8317208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49321" y="1880172"/>
            <a:ext cx="8421464" cy="364162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/>
              <a:t>Stakeholder typology.</a:t>
            </a:r>
          </a:p>
          <a:p>
            <a:r>
              <a:rPr lang="en-GB" sz="3200" dirty="0"/>
              <a:t>Stakeholder Engagement: The</a:t>
            </a:r>
            <a:r>
              <a:rPr lang="en-GB" sz="3200" b="1" i="0" u="none" strike="noStrike" baseline="0" dirty="0"/>
              <a:t> SWANS</a:t>
            </a:r>
            <a:r>
              <a:rPr lang="en-GB" sz="3200" b="0" i="0" u="none" strike="noStrike" baseline="0" dirty="0"/>
              <a:t> </a:t>
            </a:r>
            <a:r>
              <a:rPr lang="en-GB" sz="3200" i="0" u="none" strike="noStrike" baseline="0" dirty="0"/>
              <a:t>and</a:t>
            </a:r>
            <a:r>
              <a:rPr lang="en-GB" sz="3200" b="0" i="0" u="none" strike="noStrike" baseline="0" dirty="0"/>
              <a:t> </a:t>
            </a:r>
            <a:r>
              <a:rPr lang="en-GB" sz="3200" b="1" i="0" u="none" strike="noStrike" baseline="0" dirty="0"/>
              <a:t>OWANS</a:t>
            </a:r>
            <a:r>
              <a:rPr lang="en-GB" sz="3200" b="0" i="0" u="none" strike="noStrike" baseline="0" dirty="0"/>
              <a:t> </a:t>
            </a:r>
            <a:r>
              <a:rPr lang="en-GB" sz="3200" i="0" u="none" strike="noStrike" baseline="0" dirty="0"/>
              <a:t>Approach</a:t>
            </a:r>
            <a:r>
              <a:rPr lang="en-GB" sz="3200" dirty="0"/>
              <a:t>.</a:t>
            </a:r>
            <a:endParaRPr lang="en-GB" sz="3200" b="0" i="0" u="none" strike="noStrike" baseline="0" dirty="0"/>
          </a:p>
          <a:p>
            <a:r>
              <a:rPr lang="en-GB" sz="3200" dirty="0">
                <a:solidFill>
                  <a:schemeClr val="tx1"/>
                </a:solidFill>
              </a:rPr>
              <a:t>Stakeholder Engagement: </a:t>
            </a:r>
            <a:r>
              <a:rPr lang="en-GB" sz="3200" b="1" i="0" u="none" strike="noStrike" baseline="0" dirty="0">
                <a:solidFill>
                  <a:schemeClr val="tx1"/>
                </a:solidFill>
              </a:rPr>
              <a:t>Tips for Understanding NGOs</a:t>
            </a:r>
            <a:r>
              <a:rPr lang="en-GB" sz="3200" b="1" dirty="0">
                <a:solidFill>
                  <a:schemeClr val="tx1"/>
                </a:solidFill>
              </a:rPr>
              <a:t>.</a:t>
            </a:r>
            <a:endParaRPr lang="en-GB" sz="3200" b="1" i="0" u="none" strike="noStrike" baseline="0" dirty="0">
              <a:solidFill>
                <a:schemeClr val="tx1"/>
              </a:solidFill>
            </a:endParaRPr>
          </a:p>
          <a:p>
            <a:endParaRPr lang="en-GB" sz="3200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1456454" y="250298"/>
            <a:ext cx="6172201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Last W</a:t>
            </a:r>
            <a:r>
              <a:rPr dirty="0"/>
              <a:t>eek</a:t>
            </a:r>
            <a:r>
              <a:rPr lang="en-GB" dirty="0"/>
              <a:t> (i.e., Week</a:t>
            </a:r>
            <a:r>
              <a:rPr dirty="0"/>
              <a:t> </a:t>
            </a:r>
            <a:r>
              <a:rPr lang="en-GB" dirty="0"/>
              <a:t>5), ……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1300158"/>
            <a:ext cx="817215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examined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107273025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92467" y="1582220"/>
            <a:ext cx="8876872" cy="393957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managers.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an organisation’s desire to engage with stakeholders.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Skills and abilities of Stakeholder Engagement Manager.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200" i="0" u="none" strike="noStrike" baseline="0" dirty="0">
                <a:solidFill>
                  <a:schemeClr val="tx1"/>
                </a:solidFill>
              </a:rPr>
              <a:t>Embeddedness’ of Stakeholder Thinking in Business Operations.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200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719191" y="250298"/>
            <a:ext cx="7346021" cy="857251"/>
          </a:xfrm>
          <a:prstGeom prst="rect">
            <a:avLst/>
          </a:prstGeom>
        </p:spPr>
        <p:txBody>
          <a:bodyPr>
            <a:no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sz="3600" dirty="0"/>
              <a:t>This W</a:t>
            </a:r>
            <a:r>
              <a:rPr sz="3600" dirty="0"/>
              <a:t>eek</a:t>
            </a:r>
            <a:r>
              <a:rPr lang="en-GB" sz="3600" dirty="0"/>
              <a:t> (i.e., Week</a:t>
            </a:r>
            <a:r>
              <a:rPr sz="3600" dirty="0"/>
              <a:t> </a:t>
            </a:r>
            <a:r>
              <a:rPr lang="en-GB" sz="3600" dirty="0"/>
              <a:t>6), ……</a:t>
            </a:r>
            <a:endParaRPr sz="3600" dirty="0"/>
          </a:p>
        </p:txBody>
      </p:sp>
      <p:sp>
        <p:nvSpPr>
          <p:cNvPr id="118" name="TextBox 7"/>
          <p:cNvSpPr txBox="1"/>
          <p:nvPr/>
        </p:nvSpPr>
        <p:spPr>
          <a:xfrm>
            <a:off x="174661" y="953698"/>
            <a:ext cx="8512139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4000" dirty="0"/>
              <a:t>We will examine the followings: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290704771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883578"/>
            <a:ext cx="8856323" cy="4561725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A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Roles of Managers in Stakeholder Engagement</a:t>
            </a:r>
            <a:endParaRPr lang="en-GB" sz="2800" b="1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744165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526808" y="1297112"/>
            <a:ext cx="8090384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purpose of stakeholder engagement manager’s functions is to: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Support the development of the strategic goal/project/mission of the organisation and the delivery of its agenda, Strategy for Growth and delivery plans.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 and deliver a Public Affairs Communication and Engagement Plan for the organisation.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Provide dedicated support to the organisation’s communications and stakeholder engagement activity.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0081813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40030" y="1154430"/>
            <a:ext cx="8719034" cy="456827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and Communication-Related Roles: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 and delivery of the organisation’s Communication Plan with a particular focus on public affairs.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Provide dedicated support to its communications and engagement activity including: managing organisation’s engagement events; supporting Board of Directors with their communications activities; and engaging with internal and external stakeholders.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oversee the management of the organisation’s website, including: - Supervising the updating of the website and developing the site on a regular basis to ensure it is relevant and of interest, including weekly housekeeping to ensure it is up to date.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909655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59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84936" y="698643"/>
            <a:ext cx="8774128" cy="50240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and Communication-Related Roles: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To oversee the management of the organisation’s presence on social media, to include: - Supervising the use of Twitter (i.e., X) to engage with followers on developments and the organisation’s views on specific issues. This must be interactive (i.e., tweets should be responded to).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Use LinkedIn to circulate updates, create a sense of community on the organisation and develop dialogue.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To produce or oversee production of publications, both electronic and hard copy, to include: - Monthly E-Newsletters. - Appropriate literature to communicate key issues for the organisation. </a:t>
            </a:r>
            <a:endParaRPr lang="en-GB" sz="2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844773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59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05740" y="1394460"/>
            <a:ext cx="8753324" cy="432824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and Communication-Related Roles: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Support the delivery of key annual communication – annual report, annual delivery plan, conference events etc.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Take a lead role in the organisation’s business engagement strategy, working with colleagues within the policy team to track engagement and ensure opportunities for businesses to contribute to organisation’s policy development.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8880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59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17170" y="1131570"/>
            <a:ext cx="8741894" cy="45911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Relationship Management-Related Roles: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establish and maintain effective working relationships with key stakeholders</a:t>
            </a:r>
            <a:r>
              <a:rPr lang="en-GB" sz="2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 These include  </a:t>
            </a:r>
            <a:r>
              <a:rPr lang="en-GB" sz="22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organisation’s chairman, Board Directors, members of the senior management and middle managers, private sector partners, partnership bodies, Members of Parliament, central government and government departments, other organisations/competitors, other national/local organisations, journalists, editors, Government Department Press Offices.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Proactively create opportunities to raise the profile of the organisation</a:t>
            </a:r>
            <a:r>
              <a:rPr lang="en-GB" sz="2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particularly within the business community and with MPs/key officials.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168350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59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698643"/>
            <a:ext cx="8856323" cy="50240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Relationship Management-Related Roles: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 relationships with organisation’s project beneficiaries </a:t>
            </a:r>
            <a:r>
              <a:rPr lang="en-GB" sz="2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ensure that organisation is properly represented within partner publicity of projects. - Liaise with related Community Leader to communicate Local Growth Fund project milestones and actively look for opportunities for other engagement.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Maintain an overview of stakeholder landscape </a:t>
            </a:r>
            <a:r>
              <a:rPr lang="en-GB" sz="2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– their views and activities and issues that are likely to be important to them and feed these into senior management team of the organisation.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undertake regular stakeholder mapping exercises to identify which stakeholders need </a:t>
            </a:r>
            <a:r>
              <a:rPr lang="en-GB" sz="2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be communicated to, analyse level of priority and the preferred method for doing so.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420258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5959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Manager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698643"/>
            <a:ext cx="8856323" cy="50240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Relationship Management-Related Roles: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Record and report on engagement with key stakeholders </a:t>
            </a: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– including presenting at Board meetings (internal and sometimes external).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create and maintain a database of interested parties </a:t>
            </a: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receive regular communications from the organisation.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 and deepen relationships with key stakeholders </a:t>
            </a: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across private, public and academic sectors.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u="sng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Keep stakeholders informed of organisation’s activities as well as proactively identify opportunities </a:t>
            </a: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involve key stakeholders in the work of the organisation.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447117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B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Stakeholders Engagement Manager’s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Skills and Abilities.</a:t>
            </a:r>
          </a:p>
        </p:txBody>
      </p:sp>
    </p:spTree>
    <p:extLst>
      <p:ext uri="{BB962C8B-B14F-4D97-AF65-F5344CB8AC3E}">
        <p14:creationId xmlns:p14="http://schemas.microsoft.com/office/powerpoint/2010/main" val="2388871722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Engagement Manager: Skills &amp; Abilities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94544"/>
            <a:ext cx="892824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Managers must have the following skills and abilities: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dirty="0"/>
              <a:t>Ability to analyse and interpret varied data to prepare clear and concise reports, e-newsletters, web content, briefings and presentations for a variety of audiences.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dirty="0"/>
              <a:t>Ability to comfortably engage with senior leaders across public, private and academic sectors and be able to provide professional insight and advice on engagement activities.</a:t>
            </a:r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9031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Engagement Manager: Skills &amp; Abilities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94544"/>
            <a:ext cx="8928243" cy="4428161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Managers must have the following skills and abilities: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Ability to represent the organisation in liaising with external bodies.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Ability to deal with and manage confidential and sensitive information with a high level of integrity.</a:t>
            </a:r>
            <a:endParaRPr lang="en-GB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800" dirty="0"/>
              <a:t>Ability to manage, co-ordinate and process complex and competing workloads to tight deadlines.</a:t>
            </a:r>
            <a:endParaRPr lang="en-GB" sz="2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37939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Engagement Manager: Skills &amp; Abilities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Managers must have the following skills and abilities: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700" dirty="0"/>
              <a:t>You must have a flexible approach and be able to adapt to quick changing circumstances with the willingness to step in and help with PR related work.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700" dirty="0"/>
              <a:t>Proven ability to effectively use office IT systems e.g., Microsoft Word and Excel, word press and social media.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700" dirty="0"/>
              <a:t>Excellent written and verbal communications skills.</a:t>
            </a:r>
            <a:endParaRPr lang="en-GB" sz="2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349890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1"/>
            <a:ext cx="8856323" cy="103255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Stakeholder Engagement Manager: Skills &amp; Abilities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222626"/>
            <a:ext cx="8928243" cy="45000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Managers must have the following skills and abilities: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/>
              <a:t>Ability to pay strong attention to detail and analytical skills.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dirty="0"/>
              <a:t>Confident and keen – adopts a creative, proactive approach when solving problems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171172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</a:t>
            </a: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Part C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 for Stakeholder Engagement</a:t>
            </a:r>
          </a:p>
        </p:txBody>
      </p:sp>
    </p:spTree>
    <p:extLst>
      <p:ext uri="{BB962C8B-B14F-4D97-AF65-F5344CB8AC3E}">
        <p14:creationId xmlns:p14="http://schemas.microsoft.com/office/powerpoint/2010/main" val="94360830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97180" y="1885950"/>
            <a:ext cx="8661884" cy="3836756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underlying premise for engagement between organisation and stakeholder may be different.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kern="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Understanding this difference and attempting to bridge the gap through appropriate accommodation is a key step in building meaningful relations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509735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000" b="1" i="0" u="none" strike="noStrike" baseline="0" dirty="0"/>
              <a:t>Are stakeholders seen as a source of expert information, knowledge and expertise either technical, medical or niche specific, for the organisation?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i="0" u="none" strike="noStrike" baseline="0" dirty="0"/>
              <a:t>Are stakeholders seen as a source of credibility and legitimacy to allow the organisation to better respond to business challenges by more easily, more cheaply, more effectively, or more rapidly constructing a solution to an issue?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i="0" u="none" strike="noStrike" baseline="0" dirty="0"/>
              <a:t>Are stakeholders regarded as useful because of their ability to facilitate, convene or coordinate the activities or responses of smaller, less credible, less well resourced stakeholders, thus creating a single point of contact for the organisation and reducing  staff time and resources that need to be deployed?</a:t>
            </a:r>
            <a:endParaRPr lang="en-GB" sz="2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367474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106851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900" b="1" i="0" u="none" strike="noStrike" baseline="0" dirty="0"/>
              <a:t>4. Are stakeholders regarded as useful because of their ability to help lessen the antagonism- and emotional response, which may or may not be justified, of other stakeholders to actions, decisions and plans of the organisation, by acting as a buffer between stakeholders and organisation?</a:t>
            </a:r>
          </a:p>
          <a:p>
            <a:pPr marL="0" indent="0" algn="just">
              <a:buNone/>
            </a:pPr>
            <a:endParaRPr lang="en-GB" sz="19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900" b="1" i="0" u="none" strike="noStrike" baseline="0" dirty="0"/>
              <a:t>5. Are stakeholders regarded as a source of specialised and detailed information and knowledge for companies regarding potential new customers, such as consumer needs, consumer characteristics and consumer habits?</a:t>
            </a:r>
          </a:p>
          <a:p>
            <a:pPr marL="0" indent="0" algn="just">
              <a:buNone/>
            </a:pPr>
            <a:endParaRPr lang="en-GB" sz="19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1900" b="1" i="0" u="none" strike="noStrike" baseline="0" dirty="0"/>
              <a:t>6. Are stakeholders regarded as useful because they act as a conduit or channel to prospective new consumers or are they seen as potentially playing a critical role in persuading consumers to consider the organisation’s products or to trust the organisation’s services?</a:t>
            </a:r>
            <a:endParaRPr lang="en-GB" sz="19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248822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43838" y="1571432"/>
            <a:ext cx="8856323" cy="465419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000" b="1" i="0" u="none" strike="noStrike" baseline="0" dirty="0">
                <a:solidFill>
                  <a:srgbClr val="000000"/>
                </a:solidFill>
              </a:rPr>
              <a:t>7. Are stakeholders regarded as useful because they allow the organisation to respond to investor, client, media or regulatory pressure, or to others that have influence over the organisation?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i="0" u="none" strike="noStrike" baseline="0" dirty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GB" sz="2000" b="1" i="0" u="none" strike="noStrike" baseline="0" dirty="0">
                <a:solidFill>
                  <a:srgbClr val="000000"/>
                </a:solidFill>
              </a:rPr>
              <a:t>8. Are stakeholders regarded as a resource to improve the organisation’s long-term reputation?</a:t>
            </a:r>
          </a:p>
          <a:p>
            <a:pPr algn="just"/>
            <a:endParaRPr lang="en-GB" sz="2000" b="0" i="0" u="none" strike="noStrike" baseline="0" dirty="0">
              <a:solidFill>
                <a:srgbClr val="00FFFF"/>
              </a:solidFill>
            </a:endParaRPr>
          </a:p>
          <a:p>
            <a:pPr marL="0" indent="0" algn="just">
              <a:buNone/>
            </a:pPr>
            <a:r>
              <a:rPr lang="en-GB" sz="2000" b="1" i="0" u="none" strike="noStrike" baseline="0" dirty="0">
                <a:solidFill>
                  <a:srgbClr val="000000"/>
                </a:solidFill>
              </a:rPr>
              <a:t>9. Is interaction with stakeholders regarded as a useful way to provide the organisation’s staff with an innovative training environment where they can learn and develop new and distinctive skills, or as a way to motivate staff at very little cost?</a:t>
            </a:r>
            <a:endParaRPr lang="en-GB" sz="2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495338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102741" y="102742"/>
            <a:ext cx="8856323" cy="87330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3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Manager’s Stakeholders Engagement</a:t>
            </a:r>
            <a:endParaRPr sz="3600" dirty="0"/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2125980"/>
            <a:ext cx="8856323" cy="35967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2000" b="1" dirty="0"/>
              <a:t>10. </a:t>
            </a:r>
            <a:r>
              <a:rPr lang="en-GB" b="1" i="0" u="none" strike="noStrike" baseline="0" dirty="0"/>
              <a:t>Are stakeholders regarded as an obstacle to be overcome or ignored, as a result of their critical views of the organisation’s operations, or belief that the organisation should change its business operations in some way, i.e., not market to a certain type of consumer, not sell a certain type of product, change their remuneration structure, or address the perceived impact of previous actions?</a:t>
            </a:r>
            <a:endParaRPr lang="en-GB" b="1" dirty="0"/>
          </a:p>
          <a:p>
            <a:pPr marL="0" indent="0" algn="just">
              <a:buNone/>
            </a:pPr>
            <a:r>
              <a:rPr lang="en-GB" sz="2000" b="1" i="0" u="none" strike="noStrike" baseline="0" dirty="0">
                <a:solidFill>
                  <a:srgbClr val="000000"/>
                </a:solidFill>
              </a:rPr>
              <a:t> </a:t>
            </a:r>
            <a:endParaRPr lang="en-GB" sz="2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998865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are common usual business problems?"/>
          <p:cNvSpPr txBox="1">
            <a:spLocks noGrp="1"/>
          </p:cNvSpPr>
          <p:nvPr>
            <p:ph type="title"/>
          </p:nvPr>
        </p:nvSpPr>
        <p:spPr>
          <a:xfrm>
            <a:off x="246580" y="274638"/>
            <a:ext cx="8558373" cy="114300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800" b="1" u="none" strike="noStrike" baseline="0" dirty="0"/>
              <a:t>Break!</a:t>
            </a:r>
            <a:endParaRPr sz="4800" dirty="0">
              <a:solidFill>
                <a:srgbClr val="FF0000"/>
              </a:solidFill>
            </a:endParaRPr>
          </a:p>
        </p:txBody>
      </p:sp>
      <p:sp>
        <p:nvSpPr>
          <p:cNvPr id="197" name="Double-click to edit"/>
          <p:cNvSpPr txBox="1">
            <a:spLocks noGrp="1"/>
          </p:cNvSpPr>
          <p:nvPr>
            <p:ph type="body" idx="1"/>
          </p:nvPr>
        </p:nvSpPr>
        <p:spPr>
          <a:xfrm>
            <a:off x="246580" y="1253448"/>
            <a:ext cx="8440220" cy="426378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/>
              <a:t>Break Time!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82061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97950" y="92467"/>
            <a:ext cx="8388849" cy="70891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20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100" i="0" u="none" strike="noStrike" baseline="0" dirty="0">
                <a:solidFill>
                  <a:schemeClr val="tx1"/>
                </a:solidFill>
              </a:rPr>
              <a:t>Embeddedness’ of Stakeholder Thinking in Business Operations</a:t>
            </a:r>
            <a:endParaRPr sz="3100" dirty="0">
              <a:solidFill>
                <a:schemeClr val="tx1"/>
              </a:solidFill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205740" y="1897380"/>
            <a:ext cx="8753324" cy="382532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3200" b="0" i="0" u="none" strike="noStrike" baseline="0" dirty="0"/>
              <a:t>The degree to which an organisation can achieve meaningful stakeholder engagement depends on how embedded the concepts are across the organisation.</a:t>
            </a:r>
          </a:p>
          <a:p>
            <a:pPr marL="0" indent="0" algn="just">
              <a:buNone/>
            </a:pPr>
            <a:endParaRPr lang="en-GB" sz="3200" dirty="0"/>
          </a:p>
          <a:p>
            <a:pPr marL="0" indent="0" algn="just">
              <a:buNone/>
            </a:pPr>
            <a:r>
              <a:rPr lang="en-GB" sz="3200" b="0" i="0" u="none" strike="noStrike" baseline="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0999992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97950" y="92467"/>
            <a:ext cx="8388849" cy="70891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20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100" i="0" u="none" strike="noStrike" baseline="0" dirty="0">
                <a:solidFill>
                  <a:schemeClr val="tx1"/>
                </a:solidFill>
              </a:rPr>
              <a:t>Embeddedness’ of Stakeholder Thinking in Business Operations</a:t>
            </a:r>
            <a:endParaRPr sz="3100" dirty="0">
              <a:solidFill>
                <a:schemeClr val="tx1"/>
              </a:solidFill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904127"/>
            <a:ext cx="8856323" cy="48185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GB" sz="2200" b="0" i="0" u="none" strike="noStrike" baseline="0" dirty="0"/>
              <a:t>Is there a realisation that the effectiveness of stakeholder relations is not simply a matter of communicating to external stakeholders, but that it requires significant investment in internal processes?</a:t>
            </a:r>
          </a:p>
          <a:p>
            <a:pPr marL="457200" indent="-457200" algn="l">
              <a:buFont typeface="+mj-lt"/>
              <a:buAutoNum type="arabicPeriod"/>
            </a:pPr>
            <a:endParaRPr lang="en-GB" sz="22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200" b="0" i="0" u="none" strike="noStrike" baseline="0" dirty="0"/>
              <a:t>Are CR experts in your organisation regarded as being peripheral to the business-by-business unit managers?</a:t>
            </a:r>
          </a:p>
          <a:p>
            <a:pPr marL="457200" indent="-457200" algn="l">
              <a:buFont typeface="+mj-lt"/>
              <a:buAutoNum type="arabicPeriod"/>
            </a:pPr>
            <a:endParaRPr lang="en-GB" sz="22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200" b="0" i="0" u="none" strike="noStrike" baseline="0" dirty="0"/>
              <a:t>Do stakeholders feature in annual strategic plans or are they seen as only an issue that arises when a crisis occurs?</a:t>
            </a:r>
          </a:p>
          <a:p>
            <a:pPr marL="457200" indent="-457200" algn="l">
              <a:buFont typeface="+mj-lt"/>
              <a:buAutoNum type="arabicPeriod"/>
            </a:pPr>
            <a:endParaRPr lang="en-GB" sz="2200" dirty="0"/>
          </a:p>
          <a:p>
            <a:pPr marL="457200" indent="-457200" algn="l">
              <a:buFont typeface="+mj-lt"/>
              <a:buAutoNum type="arabicPeriod"/>
            </a:pPr>
            <a:r>
              <a:rPr lang="en-GB" sz="2200" b="0" i="0" u="none" strike="noStrike" baseline="0" dirty="0"/>
              <a:t>Have metrics been established to determine deliverables for stakeholders as well as outcomes required from stakeholders?</a:t>
            </a:r>
          </a:p>
        </p:txBody>
      </p:sp>
    </p:spTree>
    <p:extLst>
      <p:ext uri="{BB962C8B-B14F-4D97-AF65-F5344CB8AC3E}">
        <p14:creationId xmlns:p14="http://schemas.microsoft.com/office/powerpoint/2010/main" val="1796251063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97950" y="92467"/>
            <a:ext cx="8388849" cy="70891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20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100" i="0" u="none" strike="noStrike" baseline="0" dirty="0">
                <a:solidFill>
                  <a:schemeClr val="tx1"/>
                </a:solidFill>
              </a:rPr>
              <a:t>Embeddedness’ of Stakeholder Thinking in Business Operations</a:t>
            </a:r>
            <a:endParaRPr sz="3100" dirty="0">
              <a:solidFill>
                <a:schemeClr val="tx1"/>
              </a:solidFill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904127"/>
            <a:ext cx="8856323" cy="481858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b="0" i="0" u="none" strike="noStrike" baseline="0" dirty="0"/>
              <a:t>5. Are relations with stakeholders established as a critical KPI alongside other key metrics?</a:t>
            </a:r>
          </a:p>
          <a:p>
            <a:pPr marL="0" indent="0" algn="just">
              <a:buNone/>
            </a:pPr>
            <a:endParaRPr lang="en-GB" b="0" i="0" u="none" strike="noStrike" baseline="0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b="0" i="0" u="none" strike="noStrike" baseline="0" dirty="0"/>
              <a:t>6. Do managers in different departments share their stakeholder objectives over the year and coordinate accordingly?</a:t>
            </a:r>
          </a:p>
          <a:p>
            <a:pPr marL="0" indent="0" algn="just">
              <a:buNone/>
            </a:pPr>
            <a:endParaRPr lang="en-GB" b="0" i="0" u="none" strike="noStrike" baseline="0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b="0" i="0" u="none" strike="noStrike" baseline="0" dirty="0"/>
              <a:t>7. Is there one person or department responsible for directing overall stakeholder policy across the organisation?</a:t>
            </a:r>
          </a:p>
        </p:txBody>
      </p:sp>
    </p:spTree>
    <p:extLst>
      <p:ext uri="{BB962C8B-B14F-4D97-AF65-F5344CB8AC3E}">
        <p14:creationId xmlns:p14="http://schemas.microsoft.com/office/powerpoint/2010/main" val="4180679788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297950" y="92467"/>
            <a:ext cx="8388849" cy="708917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sz="20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100" i="0" u="none" strike="noStrike" baseline="0" dirty="0">
                <a:solidFill>
                  <a:schemeClr val="tx1"/>
                </a:solidFill>
              </a:rPr>
              <a:t>Embeddedness’ of Stakeholder Thinking in Business Operations</a:t>
            </a:r>
            <a:endParaRPr sz="3100" dirty="0">
              <a:solidFill>
                <a:schemeClr val="tx1"/>
              </a:solidFill>
            </a:endParaRP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904127"/>
            <a:ext cx="8856323" cy="474666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b="0" i="0" u="none" strike="noStrike" baseline="0" dirty="0"/>
              <a:t>8. Are stakeholder relations driven by the salience of short-term issues to the organisation, or as a result of long-term analysis of changing stakeholder expectations?</a:t>
            </a:r>
            <a:endParaRPr lang="en-GB" dirty="0"/>
          </a:p>
          <a:p>
            <a:pPr marL="0" indent="0" algn="l">
              <a:buNone/>
            </a:pPr>
            <a:endParaRPr lang="en-GB" b="0" i="0" u="none" strike="noStrike" baseline="0" dirty="0"/>
          </a:p>
          <a:p>
            <a:pPr marL="0" indent="0" algn="l">
              <a:buNone/>
            </a:pPr>
            <a:r>
              <a:rPr lang="en-GB" b="0" i="0" u="none" strike="noStrike" baseline="0" dirty="0"/>
              <a:t>9. Is an ‘opportunities analysis’ conducted with each stakeholder to help identify the way that they can bring value to the organisation?</a:t>
            </a:r>
          </a:p>
          <a:p>
            <a:pPr marL="0" indent="0" algn="l">
              <a:buNone/>
            </a:pPr>
            <a:endParaRPr lang="en-GB" b="0" i="0" u="none" strike="noStrike" baseline="0" dirty="0"/>
          </a:p>
          <a:p>
            <a:pPr marL="0" indent="0" algn="l">
              <a:buNone/>
            </a:pPr>
            <a:r>
              <a:rPr lang="en-GB" b="0" i="0" u="none" strike="noStrike" baseline="0" dirty="0"/>
              <a:t>10. Is engagement with stakeholders driven by a proactive, i.e., results-led agenda or by a reactive, i.e., events-led agenda?</a:t>
            </a:r>
          </a:p>
        </p:txBody>
      </p:sp>
    </p:spTree>
    <p:extLst>
      <p:ext uri="{BB962C8B-B14F-4D97-AF65-F5344CB8AC3E}">
        <p14:creationId xmlns:p14="http://schemas.microsoft.com/office/powerpoint/2010/main" val="1993940757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Business problem?"/>
          <p:cNvSpPr txBox="1">
            <a:spLocks noGrp="1"/>
          </p:cNvSpPr>
          <p:nvPr>
            <p:ph type="title"/>
          </p:nvPr>
        </p:nvSpPr>
        <p:spPr>
          <a:xfrm>
            <a:off x="503434" y="205483"/>
            <a:ext cx="8183366" cy="45206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pPr marL="0" indent="0">
              <a:buNone/>
            </a:pPr>
            <a:r>
              <a:rPr lang="en-GB" sz="4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Class Activity:</a:t>
            </a:r>
          </a:p>
        </p:txBody>
      </p:sp>
      <p:sp>
        <p:nvSpPr>
          <p:cNvPr id="131" name="= current or medium to long-term challenges a business faces…"/>
          <p:cNvSpPr txBox="1">
            <a:spLocks noGrp="1"/>
          </p:cNvSpPr>
          <p:nvPr>
            <p:ph type="body" idx="1"/>
          </p:nvPr>
        </p:nvSpPr>
        <p:spPr>
          <a:xfrm>
            <a:off x="102741" y="729465"/>
            <a:ext cx="8856323" cy="478776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7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Read the Cargill’s Case Stud</a:t>
            </a:r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y on Stakeholder Engagement (Print out provided for students).</a:t>
            </a:r>
          </a:p>
          <a:p>
            <a:pPr marL="0" indent="0" algn="just">
              <a:buNone/>
            </a:pPr>
            <a:endParaRPr lang="en-GB" sz="7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7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 you read the e-copies on week 6 folder on LCLM 5001 Moodle page. </a:t>
            </a:r>
          </a:p>
          <a:p>
            <a:pPr marL="0" indent="0" algn="just">
              <a:buNone/>
            </a:pPr>
            <a:endParaRPr lang="en-GB" sz="7000" b="1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7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this class activity read pages 19. 25 – 28 and answer the following questions:</a:t>
            </a:r>
          </a:p>
          <a:p>
            <a:pPr marL="0" indent="0" algn="just">
              <a:buNone/>
            </a:pPr>
            <a:endParaRPr lang="en-GB" sz="7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What are the motivations for Cargill to engage with its various stakeholders?</a:t>
            </a:r>
          </a:p>
          <a:p>
            <a:pPr algn="just"/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Can you identify the roles that Cargill’s Stakeholder Manager/Team perform from the case study?</a:t>
            </a:r>
          </a:p>
          <a:p>
            <a:pPr algn="just"/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Can you identify some skills and abilities of Cargill’s Stakeholder Manager/Team exhibit from the case study?</a:t>
            </a:r>
          </a:p>
          <a:p>
            <a:pPr algn="just"/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Mention some key stakeholders of Cargill.</a:t>
            </a:r>
          </a:p>
          <a:p>
            <a:pPr algn="just"/>
            <a:endParaRPr lang="en-GB" sz="7000" b="1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7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 your view, is the Cargill doing enough in their stakeholder engagement and state the reasons for your answer.</a:t>
            </a:r>
          </a:p>
          <a:p>
            <a:pPr algn="just"/>
            <a:endParaRPr lang="en-GB" sz="7000" b="1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70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Discuss your answers with your lecturer</a:t>
            </a:r>
            <a:r>
              <a:rPr lang="en-GB" sz="70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7000" b="1" kern="1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(40 minutes exercise).</a:t>
            </a:r>
            <a:endParaRPr lang="en-GB" sz="7000" kern="1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765689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80414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dirty="0"/>
              <a:t>Summary</a:t>
            </a:r>
            <a:r>
              <a:rPr lang="en-GB" dirty="0"/>
              <a:t>…Today we have examined…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95209" y="1078787"/>
            <a:ext cx="8681663" cy="4438447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endParaRPr lang="en-GB" sz="2800" dirty="0"/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Roles of stakeholder engagement </a:t>
            </a:r>
            <a:r>
              <a:rPr lang="en-GB" sz="3200" dirty="0">
                <a:ea typeface="Calibri" panose="020F0502020204030204" pitchFamily="34" charset="0"/>
                <a:cs typeface="Times New Roman" panose="02020603050405020304" pitchFamily="18" charset="0"/>
              </a:rPr>
              <a:t>managers.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Motivations behind an organisation’s desire to engage with stakeholders.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3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Skills and abilities of Stakeholder Engagement Manager.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i="0" u="none" strike="noStrike" baseline="0" dirty="0">
                <a:solidFill>
                  <a:schemeClr val="tx1"/>
                </a:solidFill>
              </a:rPr>
              <a:t>‘</a:t>
            </a:r>
            <a:r>
              <a:rPr lang="en-GB" sz="3200" i="0" u="none" strike="noStrike" baseline="0" dirty="0">
                <a:solidFill>
                  <a:schemeClr val="tx1"/>
                </a:solidFill>
              </a:rPr>
              <a:t>Embeddedness’ of Stakeholder Thinking in Business Operations.</a:t>
            </a:r>
            <a:endParaRPr lang="en-GB" sz="32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9585717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457200" y="71920"/>
            <a:ext cx="8229600" cy="544530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71919" y="616450"/>
            <a:ext cx="8928243" cy="5147352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Mitchell, R. K., </a:t>
            </a:r>
            <a:r>
              <a:rPr lang="en-GB" sz="8600" kern="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Agle</a:t>
            </a:r>
            <a:r>
              <a:rPr lang="en-GB" sz="8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 R., &amp; Wood, D. J. (1997). Toward a Theory of Stakeholder Identification and Salience: Defining the Principle Of Who And What Really Counts. Academy of Management Review, 22(4), 853–886. </a:t>
            </a:r>
            <a:endParaRPr lang="en-GB" sz="8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Neil J., (2009) - Stakeholder Engagement - A Road Map to Meaningful Engagement, Doughty Centre, Cranfield School of Management</a:t>
            </a:r>
            <a:endParaRPr lang="en-GB" sz="8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Rowley, T. J. (1997). "Moving Beyond Dyadic Ties: A Network Theory of Stakeholder Influences." Academy of Management Review </a:t>
            </a:r>
            <a:r>
              <a:rPr lang="en-GB" sz="8600" b="1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GB" sz="8600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(4): 887-910.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NewRomanPSMT"/>
                <a:ea typeface="Calibri" panose="020F0502020204030204" pitchFamily="34" charset="0"/>
                <a:cs typeface="TimesNewRomanPSMT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7469</TotalTime>
  <Words>2116</Words>
  <Application>Microsoft Office PowerPoint</Application>
  <PresentationFormat>On-screen Show (4:3)</PresentationFormat>
  <Paragraphs>165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Myriad Pro</vt:lpstr>
      <vt:lpstr>Times New Roman</vt:lpstr>
      <vt:lpstr>TimesNewRomanPSMT</vt:lpstr>
      <vt:lpstr>20140311PresentationUWTSDTemplate</vt:lpstr>
      <vt:lpstr>  BALM 5001  Understanding and Engaging Stakeholders  Week 6:  Roles of Stakeholder Engagement Managers. Skills and Abilities of Stakeholder Engagement Managers. Motivations Behind Stakeholder Engagement, etc.     </vt:lpstr>
      <vt:lpstr>Last Week (i.e., Week 5), ……</vt:lpstr>
      <vt:lpstr>This Week (i.e., Week 6), ……</vt:lpstr>
      <vt:lpstr>Roles of Stakeholder Engagement Manager</vt:lpstr>
      <vt:lpstr>Roles of Stakeholder Engagement Manager</vt:lpstr>
      <vt:lpstr>Roles of Stakeholder Engagement Manager</vt:lpstr>
      <vt:lpstr>Roles of Stakeholder Engagement Manager</vt:lpstr>
      <vt:lpstr>Roles of Stakeholder Engagement Manager</vt:lpstr>
      <vt:lpstr>Roles of Stakeholder Engagement Manager</vt:lpstr>
      <vt:lpstr>Roles of Stakeholder Engagement Manager</vt:lpstr>
      <vt:lpstr>Roles of Stakeholder Engagement Manager</vt:lpstr>
      <vt:lpstr>Motivations Behind Manager’s Stakeholders Engagement</vt:lpstr>
      <vt:lpstr>Stakeholder Engagement Manager: Skills &amp; Abilities</vt:lpstr>
      <vt:lpstr>Stakeholder Engagement Manager: Skills &amp; Abilities</vt:lpstr>
      <vt:lpstr>Stakeholder Engagement Manager: Skills &amp; Abilities</vt:lpstr>
      <vt:lpstr>Stakeholder Engagement Manager: Skills &amp; Abilities</vt:lpstr>
      <vt:lpstr>Motivations Behind Manager’s Stakeholders Engagement</vt:lpstr>
      <vt:lpstr>Motivations Behind Manager’s Stakeholders Engagement</vt:lpstr>
      <vt:lpstr>Motivations Behind Manager’s Stakeholders Engagement</vt:lpstr>
      <vt:lpstr>Motivations Behind Manager’s Stakeholders Engagement</vt:lpstr>
      <vt:lpstr>Motivations Behind Manager’s Stakeholders Engagement</vt:lpstr>
      <vt:lpstr>Motivations Behind Manager’s Stakeholders Engagement</vt:lpstr>
      <vt:lpstr>Break!</vt:lpstr>
      <vt:lpstr>‘Embeddedness’ of Stakeholder Thinking in Business Operations</vt:lpstr>
      <vt:lpstr>‘Embeddedness’ of Stakeholder Thinking in Business Operations</vt:lpstr>
      <vt:lpstr>‘Embeddedness’ of Stakeholder Thinking in Business Operations</vt:lpstr>
      <vt:lpstr>‘Embeddedness’ of Stakeholder Thinking in Business Operations</vt:lpstr>
      <vt:lpstr>Class Activity:</vt:lpstr>
      <vt:lpstr>Summary…Today we have examined…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Eric Osei</cp:lastModifiedBy>
  <cp:revision>347</cp:revision>
  <dcterms:modified xsi:type="dcterms:W3CDTF">2025-10-18T07:16:53Z</dcterms:modified>
</cp:coreProperties>
</file>